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3.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4.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5.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6.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5" r:id="rId1"/>
    <p:sldMasterId id="2147484293" r:id="rId2"/>
    <p:sldMasterId id="2147484356" r:id="rId3"/>
    <p:sldMasterId id="2147484419" r:id="rId4"/>
    <p:sldMasterId id="2147484980" r:id="rId5"/>
    <p:sldMasterId id="2147485008" r:id="rId6"/>
    <p:sldMasterId id="2147485068" r:id="rId7"/>
  </p:sldMasterIdLst>
  <p:notesMasterIdLst>
    <p:notesMasterId r:id="rId93"/>
  </p:notesMasterIdLst>
  <p:handoutMasterIdLst>
    <p:handoutMasterId r:id="rId94"/>
  </p:handoutMasterIdLst>
  <p:sldIdLst>
    <p:sldId id="1063" r:id="rId8"/>
    <p:sldId id="421" r:id="rId9"/>
    <p:sldId id="1121" r:id="rId10"/>
    <p:sldId id="544" r:id="rId11"/>
    <p:sldId id="373" r:id="rId12"/>
    <p:sldId id="529" r:id="rId13"/>
    <p:sldId id="1119" r:id="rId14"/>
    <p:sldId id="392" r:id="rId15"/>
    <p:sldId id="528" r:id="rId16"/>
    <p:sldId id="535" r:id="rId17"/>
    <p:sldId id="536" r:id="rId18"/>
    <p:sldId id="374" r:id="rId19"/>
    <p:sldId id="377" r:id="rId20"/>
    <p:sldId id="378" r:id="rId21"/>
    <p:sldId id="379" r:id="rId22"/>
    <p:sldId id="380" r:id="rId23"/>
    <p:sldId id="440" r:id="rId24"/>
    <p:sldId id="441" r:id="rId25"/>
    <p:sldId id="442" r:id="rId26"/>
    <p:sldId id="443" r:id="rId27"/>
    <p:sldId id="444" r:id="rId28"/>
    <p:sldId id="445" r:id="rId29"/>
    <p:sldId id="446" r:id="rId30"/>
    <p:sldId id="447" r:id="rId31"/>
    <p:sldId id="448" r:id="rId32"/>
    <p:sldId id="449" r:id="rId33"/>
    <p:sldId id="450" r:id="rId34"/>
    <p:sldId id="451" r:id="rId35"/>
    <p:sldId id="385" r:id="rId36"/>
    <p:sldId id="387" r:id="rId37"/>
    <p:sldId id="386" r:id="rId38"/>
    <p:sldId id="546" r:id="rId39"/>
    <p:sldId id="426" r:id="rId40"/>
    <p:sldId id="427" r:id="rId41"/>
    <p:sldId id="464" r:id="rId42"/>
    <p:sldId id="465" r:id="rId43"/>
    <p:sldId id="550" r:id="rId44"/>
    <p:sldId id="467" r:id="rId45"/>
    <p:sldId id="552" r:id="rId46"/>
    <p:sldId id="553" r:id="rId47"/>
    <p:sldId id="554" r:id="rId48"/>
    <p:sldId id="555" r:id="rId49"/>
    <p:sldId id="469" r:id="rId50"/>
    <p:sldId id="480" r:id="rId51"/>
    <p:sldId id="473" r:id="rId52"/>
    <p:sldId id="474" r:id="rId53"/>
    <p:sldId id="460" r:id="rId54"/>
    <p:sldId id="309" r:id="rId55"/>
    <p:sldId id="311" r:id="rId56"/>
    <p:sldId id="335" r:id="rId57"/>
    <p:sldId id="312" r:id="rId58"/>
    <p:sldId id="1116" r:id="rId59"/>
    <p:sldId id="338" r:id="rId60"/>
    <p:sldId id="336" r:id="rId61"/>
    <p:sldId id="503" r:id="rId62"/>
    <p:sldId id="506" r:id="rId63"/>
    <p:sldId id="548" r:id="rId64"/>
    <p:sldId id="1114" r:id="rId65"/>
    <p:sldId id="624" r:id="rId66"/>
    <p:sldId id="1082" r:id="rId67"/>
    <p:sldId id="1103" r:id="rId68"/>
    <p:sldId id="1034" r:id="rId69"/>
    <p:sldId id="1124" r:id="rId70"/>
    <p:sldId id="1104" r:id="rId71"/>
    <p:sldId id="1039" r:id="rId72"/>
    <p:sldId id="1122" r:id="rId73"/>
    <p:sldId id="1125" r:id="rId74"/>
    <p:sldId id="1123" r:id="rId75"/>
    <p:sldId id="1023" r:id="rId76"/>
    <p:sldId id="1040" r:id="rId77"/>
    <p:sldId id="1056" r:id="rId78"/>
    <p:sldId id="1132" r:id="rId79"/>
    <p:sldId id="1041" r:id="rId80"/>
    <p:sldId id="1042" r:id="rId81"/>
    <p:sldId id="1117" r:id="rId82"/>
    <p:sldId id="1098" r:id="rId83"/>
    <p:sldId id="1021" r:id="rId84"/>
    <p:sldId id="1130" r:id="rId85"/>
    <p:sldId id="1111" r:id="rId86"/>
    <p:sldId id="327" r:id="rId87"/>
    <p:sldId id="1112" r:id="rId88"/>
    <p:sldId id="1110" r:id="rId89"/>
    <p:sldId id="519" r:id="rId90"/>
    <p:sldId id="1099" r:id="rId91"/>
    <p:sldId id="1129" r:id="rId9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塚原 房樹" initials="塚原" lastIdx="1" clrIdx="0">
    <p:extLst>
      <p:ext uri="{19B8F6BF-5375-455C-9EA6-DF929625EA0E}">
        <p15:presenceInfo xmlns:p15="http://schemas.microsoft.com/office/powerpoint/2012/main" userId="78ca543939344d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93" autoAdjust="0"/>
    <p:restoredTop sz="86761" autoAdjust="0"/>
  </p:normalViewPr>
  <p:slideViewPr>
    <p:cSldViewPr snapToGrid="0">
      <p:cViewPr varScale="1">
        <p:scale>
          <a:sx n="98" d="100"/>
          <a:sy n="98" d="100"/>
        </p:scale>
        <p:origin x="606" y="72"/>
      </p:cViewPr>
      <p:guideLst>
        <p:guide orient="horz" pos="2160"/>
        <p:guide pos="3840"/>
      </p:guideLst>
    </p:cSldViewPr>
  </p:slideViewPr>
  <p:outlineViewPr>
    <p:cViewPr>
      <p:scale>
        <a:sx n="33" d="100"/>
        <a:sy n="33" d="100"/>
      </p:scale>
      <p:origin x="0" y="-53082"/>
    </p:cViewPr>
  </p:outlineViewPr>
  <p:notesTextViewPr>
    <p:cViewPr>
      <p:scale>
        <a:sx n="3" d="2"/>
        <a:sy n="3" d="2"/>
      </p:scale>
      <p:origin x="0" y="0"/>
    </p:cViewPr>
  </p:notesTextViewPr>
  <p:sorterViewPr>
    <p:cViewPr varScale="1">
      <p:scale>
        <a:sx n="1" d="1"/>
        <a:sy n="1" d="1"/>
      </p:scale>
      <p:origin x="0" y="-16020"/>
    </p:cViewPr>
  </p:sorterViewPr>
  <p:notesViewPr>
    <p:cSldViewPr snapToGrid="0">
      <p:cViewPr varScale="1">
        <p:scale>
          <a:sx n="80" d="100"/>
          <a:sy n="80" d="100"/>
        </p:scale>
        <p:origin x="4032" y="9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commentAuthors" Target="commentAuthor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06CA03C-6D67-459D-8495-1E2A62B09BDF}"/>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40E65E0-4D79-F9D9-4FFC-FB1532C3E77A}"/>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4C0E69CC-1D20-4479-91EB-4100D54A22A3}" type="datetimeFigureOut">
              <a:rPr kumimoji="1" lang="ja-JP" altLang="en-US" smtClean="0"/>
              <a:t>2022/9/22</a:t>
            </a:fld>
            <a:endParaRPr kumimoji="1" lang="ja-JP" altLang="en-US"/>
          </a:p>
        </p:txBody>
      </p:sp>
      <p:sp>
        <p:nvSpPr>
          <p:cNvPr id="4" name="フッター プレースホルダー 3">
            <a:extLst>
              <a:ext uri="{FF2B5EF4-FFF2-40B4-BE49-F238E27FC236}">
                <a16:creationId xmlns:a16="http://schemas.microsoft.com/office/drawing/2014/main" id="{3C161BF7-4CAC-6439-83CB-A611337F519D}"/>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0348ABC-AF53-DFA1-BE31-02A6F3D4BBA4}"/>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0BBF2176-AC61-482C-8849-BDC0FF246A53}" type="slidenum">
              <a:rPr kumimoji="1" lang="ja-JP" altLang="en-US" smtClean="0"/>
              <a:t>‹#›</a:t>
            </a:fld>
            <a:endParaRPr kumimoji="1" lang="ja-JP" altLang="en-US"/>
          </a:p>
        </p:txBody>
      </p:sp>
    </p:spTree>
    <p:extLst>
      <p:ext uri="{BB962C8B-B14F-4D97-AF65-F5344CB8AC3E}">
        <p14:creationId xmlns:p14="http://schemas.microsoft.com/office/powerpoint/2010/main" val="1407056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70EEA92F-ED3F-46BA-8146-B8E85270D96E}" type="datetimeFigureOut">
              <a:rPr kumimoji="1" lang="ja-JP" altLang="en-US" smtClean="0"/>
              <a:t>2022/9/22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72171D92-A2F6-42B0-9956-3668E0F2E2F8}" type="slidenum">
              <a:rPr kumimoji="1" lang="ja-JP" altLang="en-US" smtClean="0"/>
              <a:t>‹#›</a:t>
            </a:fld>
            <a:endParaRPr kumimoji="1" lang="ja-JP" altLang="en-US"/>
          </a:p>
        </p:txBody>
      </p:sp>
    </p:spTree>
    <p:extLst>
      <p:ext uri="{BB962C8B-B14F-4D97-AF65-F5344CB8AC3E}">
        <p14:creationId xmlns:p14="http://schemas.microsoft.com/office/powerpoint/2010/main" val="12268257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798763" y="149225"/>
            <a:ext cx="1138237" cy="639763"/>
          </a:xfrm>
        </p:spPr>
      </p:sp>
      <p:sp>
        <p:nvSpPr>
          <p:cNvPr id="3" name="ノート プレースホルダー 2"/>
          <p:cNvSpPr>
            <a:spLocks noGrp="1"/>
          </p:cNvSpPr>
          <p:nvPr>
            <p:ph type="body" idx="1"/>
          </p:nvPr>
        </p:nvSpPr>
        <p:spPr>
          <a:xfrm>
            <a:off x="685800" y="891540"/>
            <a:ext cx="5486400" cy="8103870"/>
          </a:xfrm>
        </p:spPr>
        <p:txBody>
          <a:bodyPr/>
          <a:lstStyle/>
          <a:p>
            <a:pPr algn="just"/>
            <a:r>
              <a:rPr kumimoji="1" lang="ja-JP" altLang="ja-JP" sz="12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パストガバナーの塚原でございます。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本日は、職業奉仕、過去・現在・未来というタイトルでお話をさせていただきます。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5575" algn="just"/>
            <a:r>
              <a:rPr kumimoji="1" lang="en-US" altLang="ja-JP" sz="1200" b="1" kern="1200" dirty="0">
                <a:solidFill>
                  <a:srgbClr val="000000"/>
                </a:solidFill>
                <a:effectLst/>
                <a:latin typeface="BIZ UDPゴシック" panose="020B0400000000000000" pitchFamily="50" charset="-128"/>
                <a:ea typeface="ＭＳ Ｐゴシック" panose="020B0600070205080204" pitchFamily="50" charset="-128"/>
                <a:cs typeface="Times New Roman" panose="02020603050405020304" pitchFamily="18" charset="0"/>
              </a:rPr>
              <a:t> </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職業奉仕は難しい、わからないとよく言われます。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lang="en-US" altLang="ja-JP" sz="1200" b="1" kern="1200" dirty="0">
                <a:solidFill>
                  <a:srgbClr val="000000"/>
                </a:solidFill>
                <a:effectLst/>
                <a:latin typeface="BIZ UDPゴシック" panose="020B0400000000000000" pitchFamily="50" charset="-128"/>
                <a:ea typeface="ＭＳ Ｐゴシック" panose="020B0600070205080204" pitchFamily="50" charset="-128"/>
                <a:cs typeface="Times New Roman" panose="02020603050405020304" pitchFamily="18" charset="0"/>
              </a:rPr>
              <a:t> </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私がロータリーに入会した</a:t>
            </a:r>
            <a:r>
              <a:rPr kumimoji="1" lang="en-US" altLang="ja-JP" sz="1200" b="1" kern="1200" dirty="0">
                <a:solidFill>
                  <a:srgbClr val="000000"/>
                </a:solidFill>
                <a:effectLst/>
                <a:latin typeface="BIZ UDPゴシック" panose="020B0400000000000000" pitchFamily="50" charset="-128"/>
                <a:ea typeface="ＭＳ Ｐゴシック" panose="020B0600070205080204" pitchFamily="50" charset="-128"/>
                <a:cs typeface="Times New Roman" panose="02020603050405020304" pitchFamily="18" charset="0"/>
              </a:rPr>
              <a:t>45</a:t>
            </a:r>
            <a:r>
              <a:rPr kumimoji="1" lang="ja-JP" altLang="ja-JP" sz="12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年前のころは、当時の先輩からは、職業奉仕の何が難しい、こんな分かりやすいものがあるか。職業奉仕が判らないようじゃ、ロータリアンの資格はないと一刀両断に斬り捨てられました。</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lang="en-US" altLang="ja-JP" sz="1200" b="1" kern="1200" dirty="0">
                <a:solidFill>
                  <a:srgbClr val="000000"/>
                </a:solidFill>
                <a:effectLst/>
                <a:latin typeface="BIZ UDPゴシック" panose="020B0400000000000000" pitchFamily="50" charset="-128"/>
                <a:ea typeface="ＭＳ Ｐゴシック" panose="020B0600070205080204" pitchFamily="50" charset="-128"/>
                <a:cs typeface="Times New Roman" panose="02020603050405020304" pitchFamily="18" charset="0"/>
              </a:rPr>
              <a:t> </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先輩たちにとって、ロータリーとは職業奉仕のことでした。</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5575" algn="just"/>
            <a:r>
              <a:rPr kumimoji="1" lang="en-US" altLang="ja-JP" sz="1200" b="1" kern="1200" dirty="0">
                <a:solidFill>
                  <a:srgbClr val="000000"/>
                </a:solidFill>
                <a:effectLst/>
                <a:latin typeface="BIZ UDPゴシック" panose="020B0400000000000000" pitchFamily="50" charset="-128"/>
                <a:ea typeface="ＭＳ Ｐゴシック" panose="020B0600070205080204" pitchFamily="50" charset="-128"/>
                <a:cs typeface="Times New Roman" panose="02020603050405020304" pitchFamily="18" charset="0"/>
              </a:rPr>
              <a:t> </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5575" algn="just"/>
            <a:r>
              <a:rPr kumimoji="1" lang="ja-JP" altLang="ja-JP" sz="12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私は入会以来、主に職業奉仕部門を歩んできました。</a:t>
            </a:r>
            <a:r>
              <a:rPr lang="ja-JP" altLang="ja-JP" sz="12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あちこち</a:t>
            </a:r>
            <a:r>
              <a:rPr kumimoji="1" lang="ja-JP" altLang="ja-JP" sz="12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の地区や、クラブで職業奉仕の話をさせていただきました。</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kumimoji="1" lang="ja-JP" altLang="ja-JP" sz="12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　</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kumimoji="1" lang="ja-JP" altLang="ja-JP" sz="12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今日は職業奉仕の発生から、かつてロータリーを隆盛に導いた職業奉仕を、なるべく、やさしくお話いたします。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5575"/>
            <a:r>
              <a:rPr kumimoji="1" lang="en-US" altLang="ja-JP" sz="1200" b="1" kern="1200" dirty="0">
                <a:solidFill>
                  <a:srgbClr val="000000"/>
                </a:solidFill>
                <a:effectLst/>
                <a:latin typeface="BIZ UDPゴシック" panose="020B0400000000000000" pitchFamily="50" charset="-128"/>
                <a:ea typeface="ＭＳ Ｐゴシック" panose="020B0600070205080204" pitchFamily="50" charset="-128"/>
                <a:cs typeface="+mn-cs"/>
              </a:rPr>
              <a:t> </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5575"/>
            <a:r>
              <a:rPr kumimoji="1" lang="ja-JP" altLang="ja-JP" sz="1200" b="1" kern="1200" dirty="0">
                <a:solidFill>
                  <a:srgbClr val="000000"/>
                </a:solidFill>
                <a:effectLst/>
                <a:latin typeface="ＭＳ Ｐゴシック" panose="020B0600070205080204" pitchFamily="50" charset="-128"/>
                <a:ea typeface="BIZ UDPゴシック" panose="020B0400000000000000" pitchFamily="50" charset="-128"/>
                <a:cs typeface="+mn-cs"/>
              </a:rPr>
              <a:t>職業奉仕とは学ぶことではなくて、経営者自ら自分の職業を「親身になって経営する」ことです。時と所に応じて、どうすべきは、それぞれ皆さんがご自分の責任で考えていただくべきことでしょう。</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5575"/>
            <a:r>
              <a:rPr lang="en-US" altLang="ja-JP" sz="1200" b="1" kern="1200" dirty="0">
                <a:solidFill>
                  <a:srgbClr val="000000"/>
                </a:solidFill>
                <a:effectLst/>
                <a:latin typeface="BIZ UDPゴシック" panose="020B0400000000000000" pitchFamily="50" charset="-128"/>
                <a:ea typeface="ＭＳ Ｐゴシック" panose="020B0600070205080204" pitchFamily="50" charset="-128"/>
                <a:cs typeface="+mn-cs"/>
              </a:rPr>
              <a:t> </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5575"/>
            <a:r>
              <a:rPr kumimoji="1" lang="ja-JP" altLang="ja-JP" sz="1200" b="1" kern="1200" dirty="0">
                <a:solidFill>
                  <a:srgbClr val="000000"/>
                </a:solidFill>
                <a:effectLst/>
                <a:latin typeface="ＭＳ Ｐゴシック" panose="020B0600070205080204" pitchFamily="50" charset="-128"/>
                <a:ea typeface="BIZ UDPゴシック" panose="020B0400000000000000" pitchFamily="50" charset="-128"/>
                <a:cs typeface="+mn-cs"/>
              </a:rPr>
              <a:t>私の話を折々に思い出して何かのご参考にしていただけたら幸いです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171D92-A2F6-42B0-9956-3668E0F2E2F8}"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372990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4F3FCCD-2776-4A60-87E9-373C2E26F248}"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2989797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4F3FCCD-2776-4A60-87E9-373C2E26F248}"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1575335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12</a:t>
            </a:fld>
            <a:endParaRPr lang="ja-JP" altLang="en-US" dirty="0">
              <a:solidFill>
                <a:prstClr val="black"/>
              </a:solidFill>
            </a:endParaRPr>
          </a:p>
        </p:txBody>
      </p:sp>
    </p:spTree>
    <p:extLst>
      <p:ext uri="{BB962C8B-B14F-4D97-AF65-F5344CB8AC3E}">
        <p14:creationId xmlns:p14="http://schemas.microsoft.com/office/powerpoint/2010/main" val="4175298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2625188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2742370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405921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BF7B94-CC7D-4425-A802-9D60AFFF9516}" type="slidenum">
              <a:rPr lang="ja-JP" altLang="en-US" smtClean="0">
                <a:solidFill>
                  <a:prstClr val="black"/>
                </a:solidFill>
              </a:rPr>
              <a:pPr/>
              <a:t>16</a:t>
            </a:fld>
            <a:endParaRPr lang="ja-JP" altLang="en-US" dirty="0">
              <a:solidFill>
                <a:prstClr val="black"/>
              </a:solidFill>
            </a:endParaRPr>
          </a:p>
        </p:txBody>
      </p:sp>
    </p:spTree>
    <p:extLst>
      <p:ext uri="{BB962C8B-B14F-4D97-AF65-F5344CB8AC3E}">
        <p14:creationId xmlns:p14="http://schemas.microsoft.com/office/powerpoint/2010/main" val="4223478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3341381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739775"/>
            <a:ext cx="4973637" cy="2797175"/>
          </a:xfrm>
        </p:spPr>
      </p:sp>
      <p:sp>
        <p:nvSpPr>
          <p:cNvPr id="3" name="ノート プレースホルダー 2"/>
          <p:cNvSpPr>
            <a:spLocks noGrp="1"/>
          </p:cNvSpPr>
          <p:nvPr>
            <p:ph type="body" idx="1"/>
          </p:nvPr>
        </p:nvSpPr>
        <p:spPr>
          <a:xfrm>
            <a:off x="673100" y="3681664"/>
            <a:ext cx="5389563" cy="5811252"/>
          </a:xfrm>
        </p:spPr>
        <p:txBody>
          <a:bodyPr/>
          <a:lstStyle/>
          <a:p>
            <a:pPr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もう少し詳しく言うと、ポールハリスは、自分の家系をたどっていくと、ピルグリムファザーズにまでさかのぼることができると言っていました。</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　ピルグリムファザーズとは、</a:t>
            </a:r>
            <a:r>
              <a:rPr lang="en-US"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1620</a:t>
            </a:r>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年、英国から「メイフラワー号」に乗ってアメリカにやってきた、巡礼始祖のことです。</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　当時のロータリアンはハリスをはじめ、皆ピューリタンでした。</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en-US" altLang="ja-JP" sz="1200" kern="100" dirty="0">
                <a:effectLst/>
                <a:latin typeface="BIZ UDPゴシック" panose="020B0400000000000000" pitchFamily="50" charset="-128"/>
                <a:ea typeface="ＭＳ Ｐゴシック" panose="020B0600070205080204" pitchFamily="50" charset="-128"/>
                <a:cs typeface="Times New Roman" panose="02020603050405020304" pitchFamily="18" charset="0"/>
              </a:rPr>
              <a:t> </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52400"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このころ米国は、不況のどん底で、会員の中には倒産するものや、犯罪にまで陥りそうな人も出た。</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　そこで、何とか確実に商売が繁盛する方法はないかと考えました。</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期せずして皆の心に浮かんだのは、ピューリタンの教えでした。その教えとは相手の身になって商売をする商業道徳の高揚でした。</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en-US" altLang="ja-JP" sz="1200" b="1" kern="100" dirty="0">
                <a:effectLst/>
                <a:latin typeface="BIZ UDPゴシック" panose="020B0400000000000000" pitchFamily="50" charset="-128"/>
                <a:ea typeface="ＭＳ Ｐゴシック" panose="020B0600070205080204" pitchFamily="50" charset="-128"/>
                <a:cs typeface="Times New Roman" panose="02020603050405020304" pitchFamily="18" charset="0"/>
              </a:rPr>
              <a:t>  </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52400"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これを実行するにはお互いの信頼が必要である。「買う身になって物を売る。使う身になって物を作る。受ける身になってサービスをする。すなわち相手の身になって職業に励みました。</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52400"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その結果ロータリアンの職場はいずれも活気を取り戻し着々と成功者が出てきた。　この職業奉仕の成果によって、ロータリアンは大きな信念を持つことができた。　</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この相手の身になって行う行為は、「ロータリーの目的」に記された職業奉仕の実践でした。</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2BF7B94-CC7D-4425-A802-9D60AFFF9516}" type="slidenum">
              <a:rPr lang="ja-JP" altLang="en-US" smtClean="0">
                <a:solidFill>
                  <a:prstClr val="black"/>
                </a:solidFill>
              </a:rPr>
              <a:pPr/>
              <a:t>18</a:t>
            </a:fld>
            <a:endParaRPr lang="ja-JP" altLang="en-US" dirty="0">
              <a:solidFill>
                <a:prstClr val="black"/>
              </a:solidFill>
            </a:endParaRPr>
          </a:p>
        </p:txBody>
      </p:sp>
    </p:spTree>
    <p:extLst>
      <p:ext uri="{BB962C8B-B14F-4D97-AF65-F5344CB8AC3E}">
        <p14:creationId xmlns:p14="http://schemas.microsoft.com/office/powerpoint/2010/main" val="3966851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BF7B94-CC7D-4425-A802-9D60AFFF9516}" type="slidenum">
              <a:rPr lang="ja-JP" altLang="en-US" smtClean="0">
                <a:solidFill>
                  <a:prstClr val="black"/>
                </a:solidFill>
              </a:rPr>
              <a:pPr/>
              <a:t>19</a:t>
            </a:fld>
            <a:endParaRPr lang="ja-JP" altLang="en-US" dirty="0">
              <a:solidFill>
                <a:prstClr val="black"/>
              </a:solidFill>
            </a:endParaRPr>
          </a:p>
        </p:txBody>
      </p:sp>
    </p:spTree>
    <p:extLst>
      <p:ext uri="{BB962C8B-B14F-4D97-AF65-F5344CB8AC3E}">
        <p14:creationId xmlns:p14="http://schemas.microsoft.com/office/powerpoint/2010/main" val="613573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2250" y="1233488"/>
            <a:ext cx="3751263" cy="2109787"/>
          </a:xfrm>
        </p:spPr>
      </p:sp>
      <p:sp>
        <p:nvSpPr>
          <p:cNvPr id="3" name="ノート プレースホルダー 2"/>
          <p:cNvSpPr>
            <a:spLocks noGrp="1"/>
          </p:cNvSpPr>
          <p:nvPr>
            <p:ph type="body" idx="1"/>
          </p:nvPr>
        </p:nvSpPr>
        <p:spPr>
          <a:xfrm>
            <a:off x="673100" y="3524250"/>
            <a:ext cx="5389563" cy="5667375"/>
          </a:xfrm>
        </p:spPr>
        <p:txBody>
          <a:bodyPr/>
          <a:lstStyle/>
          <a:p>
            <a:pPr indent="155575" algn="just"/>
            <a:r>
              <a:rPr kumimoji="1" lang="ja-JP" altLang="ja-JP" sz="1200" b="1"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この絵は私の好きなゴーギャンの大作、『我々はどこから来たのか　我々は何者か　我々はどこへ行くのか』という長い題名の絵です。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御覧の通り、横に長い大きな絵です。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　文明社会に背を向け、「楽園」を求めてタヒチにわたり、魂の叫びを表現し続けた画家の作品です。　</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この絵の右下に幼い赤子がいます。　中央の成人の女性は、何か木の実をとろうとしています。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lgn="just"/>
            <a:r>
              <a:rPr kumimoji="1" lang="ja-JP" altLang="ja-JP" sz="1200" b="1"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左端には、死を待つばかりの老婆がおります。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大勢の人物群像を、深い宗教的思索で描いたこの絵を、名古屋のボストン美術館で見たとき、強いインスピレーションに打たれました。</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lgn="just"/>
            <a:r>
              <a:rPr kumimoji="1" lang="ja-JP" altLang="ja-JP" sz="1200" b="1"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生々流転、諸行無常を感じました。</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en-US" altLang="ja-JP" sz="1200" b="1" dirty="0">
                <a:solidFill>
                  <a:srgbClr val="000000"/>
                </a:solidFill>
                <a:effectLst/>
                <a:latin typeface="BIZ UDPゴシック" panose="020B0400000000000000" pitchFamily="50" charset="-128"/>
                <a:ea typeface="ＭＳ Ｐゴシック" panose="020B0600070205080204" pitchFamily="50" charset="-128"/>
                <a:cs typeface="Times New Roman" panose="02020603050405020304" pitchFamily="18" charset="0"/>
              </a:rPr>
              <a:t> </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このゴーギャンの絵の題名のように、我々ロータリアンは「どこから来た」のでしょうか。「我々ロータリアンとは何者」でしょうか。</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lgn="just"/>
            <a:r>
              <a:rPr kumimoji="1" lang="ja-JP" altLang="ja-JP" sz="1200" b="1"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そして「我々ロータリアンはどこへ行く」のでしょうか。</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今や国際ロータリーは職業奉仕の探求をなおざりにして、官僚たちによる『</a:t>
            </a:r>
            <a:r>
              <a:rPr kumimoji="1" lang="en-US" altLang="ja-JP" sz="1200" b="1" dirty="0">
                <a:solidFill>
                  <a:srgbClr val="000000"/>
                </a:solidFill>
                <a:effectLst/>
                <a:latin typeface="BIZ UDPゴシック" panose="020B0400000000000000" pitchFamily="50" charset="-128"/>
                <a:ea typeface="ＭＳ Ｐゴシック" panose="020B0600070205080204" pitchFamily="50" charset="-128"/>
                <a:cs typeface="Times New Roman" panose="02020603050405020304" pitchFamily="18" charset="0"/>
              </a:rPr>
              <a:t>NPO</a:t>
            </a:r>
            <a:r>
              <a:rPr kumimoji="1" lang="ja-JP" altLang="ja-JP" sz="1200" b="1"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』組織となってしまいました。</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en-US" altLang="ja-JP" sz="1200" b="1" dirty="0">
                <a:solidFill>
                  <a:srgbClr val="000000"/>
                </a:solidFill>
                <a:effectLst/>
                <a:latin typeface="BIZ UDPゴシック" panose="020B0400000000000000" pitchFamily="50" charset="-128"/>
                <a:ea typeface="ＭＳ Ｐゴシック" panose="020B0600070205080204" pitchFamily="50" charset="-128"/>
                <a:cs typeface="Times New Roman" panose="02020603050405020304" pitchFamily="18" charset="0"/>
              </a:rPr>
              <a:t> </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　あの「栄光のロータリー」はどこへ行ったのか。かつて、人生の道場であったロータリーは、今や他人の金を集めて奉仕する奉仕の代行機関となってしまいました。</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　</a:t>
            </a:r>
            <a:r>
              <a:rPr lang="ja-JP" altLang="ja-JP" sz="1200" b="1"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　</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lgn="just"/>
            <a:r>
              <a:rPr kumimoji="1" lang="ja-JP" altLang="ja-JP" sz="1200" b="1"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本日は前半で、先輩ロータリアンが築いた職業奉仕の原点を探り、最後に国際ロータリーの金看板であった職業奉仕を忘れ、自分たちの欲望のまま、迷走する今の国際ロータリーの姿をお伝えします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　『我々はどこから来たのか　我々は何者か　我々はどこへ行くのか』</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この絵の題名の通り、今一度我々に課せられたロータリーの「根本使命」を考えましょう。</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lang="ja-JP" altLang="en-US" b="1"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2</a:t>
            </a:fld>
            <a:endParaRPr kumimoji="1" lang="ja-JP" altLang="en-US" dirty="0"/>
          </a:p>
        </p:txBody>
      </p:sp>
    </p:spTree>
    <p:extLst>
      <p:ext uri="{BB962C8B-B14F-4D97-AF65-F5344CB8AC3E}">
        <p14:creationId xmlns:p14="http://schemas.microsoft.com/office/powerpoint/2010/main" val="1606966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8D37B58-241B-4822-9384-AD140A1D14FD}" type="slidenum">
              <a:rPr lang="ja-JP" altLang="en-US" smtClean="0">
                <a:solidFill>
                  <a:prstClr val="black"/>
                </a:solidFill>
              </a:rPr>
              <a:pPr/>
              <a:t>20</a:t>
            </a:fld>
            <a:endParaRPr lang="ja-JP" altLang="en-US" dirty="0">
              <a:solidFill>
                <a:prstClr val="black"/>
              </a:solidFill>
            </a:endParaRPr>
          </a:p>
        </p:txBody>
      </p:sp>
    </p:spTree>
    <p:extLst>
      <p:ext uri="{BB962C8B-B14F-4D97-AF65-F5344CB8AC3E}">
        <p14:creationId xmlns:p14="http://schemas.microsoft.com/office/powerpoint/2010/main" val="2700522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xfrm>
            <a:off x="79375" y="739775"/>
            <a:ext cx="6577013" cy="3700463"/>
          </a:xfrm>
          <a:noFill/>
          <a:ln>
            <a:solidFill>
              <a:srgbClr val="000000"/>
            </a:solidFill>
            <a:miter lim="800000"/>
            <a:headEnd/>
            <a:tailEnd/>
          </a:ln>
        </p:spPr>
      </p:sp>
      <p:sp>
        <p:nvSpPr>
          <p:cNvPr id="358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307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ECA8E2-90E8-4734-AC39-0A72EBCD007F}" type="slidenum">
              <a:rPr lang="ja-JP" altLang="en-US" smtClean="0">
                <a:solidFill>
                  <a:prstClr val="black"/>
                </a:solidFill>
              </a:rPr>
              <a:pPr fontAlgn="base">
                <a:spcBef>
                  <a:spcPct val="0"/>
                </a:spcBef>
                <a:spcAft>
                  <a:spcPct val="0"/>
                </a:spcAft>
                <a:defRPr/>
              </a:pPr>
              <a:t>21</a:t>
            </a:fld>
            <a:endParaRPr lang="ja-JP" alt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3814398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0588" y="642938"/>
            <a:ext cx="4954587" cy="2786062"/>
          </a:xfrm>
        </p:spPr>
      </p:sp>
      <p:sp>
        <p:nvSpPr>
          <p:cNvPr id="3" name="ノート プレースホルダー 2"/>
          <p:cNvSpPr>
            <a:spLocks noGrp="1"/>
          </p:cNvSpPr>
          <p:nvPr>
            <p:ph type="body" idx="1"/>
          </p:nvPr>
        </p:nvSpPr>
        <p:spPr>
          <a:xfrm>
            <a:off x="520700" y="3838574"/>
            <a:ext cx="5389563" cy="6315075"/>
          </a:xfrm>
        </p:spPr>
        <p:txBody>
          <a:bodyPr/>
          <a:lstStyle/>
          <a:p>
            <a:pPr indent="155575" algn="just"/>
            <a:r>
              <a:rPr kumimoji="1" lang="ja-JP" altLang="en-US" dirty="0"/>
              <a:t>　</a:t>
            </a:r>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ロータリー道徳律は</a:t>
            </a:r>
            <a:r>
              <a:rPr kumimoji="1" lang="en-US"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1915</a:t>
            </a:r>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年、サンフランシスコの大会で採択され、職業人としての実践道徳の指針とされていたが、宗教性が強すぎるとの理由で</a:t>
            </a:r>
            <a:r>
              <a:rPr kumimoji="1" lang="en-US"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1951</a:t>
            </a:r>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年、手続要覧には掲載中止となりました。</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道徳律は、</a:t>
            </a:r>
            <a:r>
              <a:rPr kumimoji="1" lang="en-US"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11</a:t>
            </a:r>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カ条からなる文章があり</a:t>
            </a:r>
            <a:r>
              <a:rPr kumimoji="1" lang="ja-JP" altLang="ja-JP" sz="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最後には［道徳律の真の意味］として、次のような言葉があります。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この道徳律は、「人格の完成と自我保全の為」という様な、ギリシャ的道徳観ではなく、ただ愛の精神より発するものである。</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lang="en-US"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3035" algn="just"/>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即ちロータリアンはひたすら自我の権利を主張するものではなく、他人を滅ぼすよりは寧ろ他人に滅ぼされんことを選ぶのである。</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このように、この道徳律は愛の精神を基盤にして構築されていました。</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3035" algn="just"/>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当時のロータリアンは、この道徳律を額に入れて、職場の応接室にそして自分の家の居間に掲げ、日夜それを読んで道徳律を自分の血肉として、その教えを実践していました。</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3035" algn="just"/>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その教えのおかげで彼らは大恐慌から倒産を免れたのでした。</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3035" algn="just"/>
            <a:endParaRPr kumimoji="1" lang="ja-JP" altLang="en-US" dirty="0"/>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23</a:t>
            </a:fld>
            <a:endParaRPr lang="ja-JP" altLang="en-US">
              <a:solidFill>
                <a:prstClr val="black"/>
              </a:solidFill>
            </a:endParaRPr>
          </a:p>
        </p:txBody>
      </p:sp>
      <p:sp>
        <p:nvSpPr>
          <p:cNvPr id="6" name="テキスト ボックス 5">
            <a:extLst>
              <a:ext uri="{FF2B5EF4-FFF2-40B4-BE49-F238E27FC236}">
                <a16:creationId xmlns:a16="http://schemas.microsoft.com/office/drawing/2014/main" id="{5B58DB09-56A3-2D82-4131-51505A84FF3B}"/>
              </a:ext>
            </a:extLst>
          </p:cNvPr>
          <p:cNvSpPr txBox="1"/>
          <p:nvPr/>
        </p:nvSpPr>
        <p:spPr>
          <a:xfrm flipV="1">
            <a:off x="904875" y="5442446"/>
            <a:ext cx="5751513" cy="276999"/>
          </a:xfrm>
          <a:prstGeom prst="rect">
            <a:avLst/>
          </a:prstGeom>
          <a:noFill/>
        </p:spPr>
        <p:txBody>
          <a:bodyPr wrap="square">
            <a:spAutoFit/>
          </a:bodyPr>
          <a:lstStyle/>
          <a:p>
            <a:pPr algn="ctr"/>
            <a:r>
              <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929DAA89-8B5C-CC84-C4A8-59F666DE3F13}"/>
              </a:ext>
            </a:extLst>
          </p:cNvPr>
          <p:cNvSpPr txBox="1"/>
          <p:nvPr/>
        </p:nvSpPr>
        <p:spPr>
          <a:xfrm flipH="1" flipV="1">
            <a:off x="6808788" y="5594845"/>
            <a:ext cx="773112" cy="276999"/>
          </a:xfrm>
          <a:prstGeom prst="rect">
            <a:avLst/>
          </a:prstGeom>
          <a:noFill/>
        </p:spPr>
        <p:txBody>
          <a:bodyPr wrap="square">
            <a:spAutoFit/>
          </a:bodyPr>
          <a:lstStyle/>
          <a:p>
            <a:pPr algn="ctr"/>
            <a:r>
              <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1628706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ja-JP" altLang="en-US" dirty="0"/>
              <a:t>道徳律の訓えのおかげで、ロータリーへの入会希望者は著しく増加しました。</a:t>
            </a:r>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2843673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8D37B58-241B-4822-9384-AD140A1D14FD}" type="slidenum">
              <a:rPr lang="ja-JP" altLang="en-US" smtClean="0">
                <a:solidFill>
                  <a:prstClr val="black"/>
                </a:solidFill>
              </a:rPr>
              <a:pPr/>
              <a:t>25</a:t>
            </a:fld>
            <a:endParaRPr lang="ja-JP" altLang="en-US" dirty="0">
              <a:solidFill>
                <a:prstClr val="black"/>
              </a:solidFill>
            </a:endParaRPr>
          </a:p>
        </p:txBody>
      </p:sp>
    </p:spTree>
    <p:extLst>
      <p:ext uri="{BB962C8B-B14F-4D97-AF65-F5344CB8AC3E}">
        <p14:creationId xmlns:p14="http://schemas.microsoft.com/office/powerpoint/2010/main" val="2700522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6538" y="469900"/>
            <a:ext cx="6262687" cy="3524250"/>
          </a:xfrm>
        </p:spPr>
      </p:sp>
      <p:sp>
        <p:nvSpPr>
          <p:cNvPr id="3" name="ノート プレースホルダー 2"/>
          <p:cNvSpPr>
            <a:spLocks noGrp="1"/>
          </p:cNvSpPr>
          <p:nvPr>
            <p:ph type="body" idx="1"/>
          </p:nvPr>
        </p:nvSpPr>
        <p:spPr>
          <a:xfrm>
            <a:off x="673100" y="4211053"/>
            <a:ext cx="5389563" cy="5655260"/>
          </a:xfrm>
        </p:spPr>
        <p:txBody>
          <a:bodyPr>
            <a:noAutofit/>
          </a:bodyPr>
          <a:lstStyle/>
          <a:p>
            <a:pPr indent="153035" algn="just"/>
            <a:r>
              <a:rPr lang="ja-JP" altLang="en-US" b="1" dirty="0"/>
              <a:t>　</a:t>
            </a:r>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アメリカは民間主導の福祉社会だから、労力と時間を割いてボランティア活動をするということはアメリカの国民にとって当然のことであり、別に尊敬と信頼の目を持って迎えられるということはありません。</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en-US"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またロータリーが為すべきことでもなかったでしょう。</a:t>
            </a:r>
            <a:endParaRPr kumimoji="1" lang="ja-JP" altLang="en-US"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b="1"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では一体職倫理の提唱団体として具体的に何をしたのでしょうか。</a:t>
            </a:r>
            <a:endParaRPr kumimoji="1" lang="ja-JP" altLang="en-US"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53035" algn="just"/>
            <a:r>
              <a:rPr lang="en-US"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3035" algn="just"/>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ロータ リーは</a:t>
            </a:r>
            <a:r>
              <a:rPr kumimoji="1" lang="ja-JP" altLang="en-US"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同業組合</a:t>
            </a:r>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作っていきました。　　</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3035" algn="just"/>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このことは商工会議所を倫理を提唱する団体として蘇らせました。</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これが、 ロータリーがアメリカ社会に残した最大の功績なのです。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endParaRPr lang="ja-JP" altLang="en-US" b="1" dirty="0"/>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26</a:t>
            </a:fld>
            <a:endParaRPr lang="ja-JP" altLang="en-US" dirty="0">
              <a:solidFill>
                <a:prstClr val="black"/>
              </a:solidFill>
            </a:endParaRPr>
          </a:p>
        </p:txBody>
      </p:sp>
    </p:spTree>
    <p:extLst>
      <p:ext uri="{BB962C8B-B14F-4D97-AF65-F5344CB8AC3E}">
        <p14:creationId xmlns:p14="http://schemas.microsoft.com/office/powerpoint/2010/main" val="3456472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a:xfrm>
            <a:off x="673100" y="4748213"/>
            <a:ext cx="5480050" cy="3884612"/>
          </a:xfrm>
        </p:spPr>
        <p:txBody>
          <a:bodyPr>
            <a:normAutofit/>
          </a:bodyPr>
          <a:lstStyle/>
          <a:p>
            <a:pPr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　ロータリーの大使の役目とは、ロータリーの奉仕の理想をロータリアン 以外の人にシェアーすることが目的です。</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　したがってロータリアンは、自分の業界に同業組合を結成して、ロータリー倫理訓を基にした企業行動のあり方を提唱し広めていったのです。</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en-US" altLang="ja-JP" sz="1200" b="1" kern="100" dirty="0">
                <a:effectLst/>
                <a:latin typeface="BIZ UDPゴシック" panose="020B0400000000000000" pitchFamily="50" charset="-128"/>
                <a:ea typeface="ＭＳ Ｐゴシック" panose="020B0600070205080204" pitchFamily="50" charset="-128"/>
                <a:cs typeface="Times New Roman" panose="02020603050405020304" pitchFamily="18" charset="0"/>
              </a:rPr>
              <a:t> </a:t>
            </a:r>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　</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このようにロータリアンの数だけ同業組合が組織され、商業道徳の高揚は 著しいものがありました。この結果ロータリーに対するアメリカ社会の信用 が高まり、ロータリーは爆発的に発展するようになりました。</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endParaRPr lang="ja-JP" altLang="en-US" b="1" dirty="0">
              <a:solidFill>
                <a:prstClr val="black"/>
              </a:solidFill>
            </a:endParaRPr>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343068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ja-JP" altLang="en-US" b="1" dirty="0"/>
              <a:t>▼先に読む</a:t>
            </a:r>
          </a:p>
          <a:p>
            <a:r>
              <a:rPr kumimoji="1" lang="en-US" altLang="zh-TW" b="1" dirty="0"/>
              <a:t>1923</a:t>
            </a:r>
            <a:r>
              <a:rPr kumimoji="1" lang="zh-TW" altLang="en-US" b="1" dirty="0"/>
              <a:t>年（大正</a:t>
            </a:r>
            <a:r>
              <a:rPr kumimoji="1" lang="en-US" altLang="zh-TW" b="1" dirty="0"/>
              <a:t>12</a:t>
            </a:r>
            <a:r>
              <a:rPr kumimoji="1" lang="zh-TW" altLang="en-US" b="1" dirty="0"/>
              <a:t>年）</a:t>
            </a:r>
            <a:r>
              <a:rPr kumimoji="1" lang="en-US" altLang="zh-TW" b="1" dirty="0"/>
              <a:t>9</a:t>
            </a:r>
            <a:r>
              <a:rPr kumimoji="1" lang="zh-TW" altLang="en-US" b="1" dirty="0"/>
              <a:t>月</a:t>
            </a:r>
            <a:r>
              <a:rPr kumimoji="1" lang="en-US" altLang="zh-TW" b="1" dirty="0"/>
              <a:t>1</a:t>
            </a:r>
            <a:r>
              <a:rPr kumimoji="1" lang="zh-TW" altLang="en-US" b="1" dirty="0"/>
              <a:t>日</a:t>
            </a:r>
            <a:r>
              <a:rPr kumimoji="1" lang="en-US" altLang="zh-TW" b="1" dirty="0"/>
              <a:t>11</a:t>
            </a:r>
            <a:r>
              <a:rPr kumimoji="1" lang="zh-TW" altLang="en-US" b="1" dirty="0"/>
              <a:t>時</a:t>
            </a:r>
            <a:r>
              <a:rPr kumimoji="1" lang="en-US" altLang="zh-TW" b="1" dirty="0"/>
              <a:t>58</a:t>
            </a:r>
            <a:r>
              <a:rPr kumimoji="1" lang="zh-TW" altLang="en-US" b="1" dirty="0"/>
              <a:t>分</a:t>
            </a:r>
            <a:r>
              <a:rPr kumimoji="1" lang="ja-JP" altLang="en-US" b="1" dirty="0"/>
              <a:t>、関東襲った大地震　東京壊滅するという電文</a:t>
            </a:r>
            <a:r>
              <a:rPr lang="ja-JP" altLang="en-US" b="1" dirty="0"/>
              <a:t>が世界を駆け巡りました。　</a:t>
            </a:r>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4176172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28036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CAD96-A828-4572-A756-DE21049FE8B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98162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240861-94E6-47F4-88EF-24D12DE7A7FC}"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2055853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BDF8CDE-5F16-47A9-8F23-E61AE8A95FDC}"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329807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3433243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33</a:t>
            </a:fld>
            <a:endParaRPr lang="ja-JP" altLang="en-US" dirty="0">
              <a:solidFill>
                <a:prstClr val="black"/>
              </a:solidFill>
            </a:endParaRPr>
          </a:p>
        </p:txBody>
      </p:sp>
    </p:spTree>
    <p:extLst>
      <p:ext uri="{BB962C8B-B14F-4D97-AF65-F5344CB8AC3E}">
        <p14:creationId xmlns:p14="http://schemas.microsoft.com/office/powerpoint/2010/main" val="513749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34</a:t>
            </a:fld>
            <a:endParaRPr lang="ja-JP" altLang="en-US" dirty="0">
              <a:solidFill>
                <a:prstClr val="black"/>
              </a:solidFill>
            </a:endParaRPr>
          </a:p>
        </p:txBody>
      </p:sp>
    </p:spTree>
    <p:extLst>
      <p:ext uri="{BB962C8B-B14F-4D97-AF65-F5344CB8AC3E}">
        <p14:creationId xmlns:p14="http://schemas.microsoft.com/office/powerpoint/2010/main" val="2689685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3917450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4023874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3169083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0642203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39</a:t>
            </a:fld>
            <a:endParaRPr kumimoji="1" lang="ja-JP" altLang="en-US"/>
          </a:p>
        </p:txBody>
      </p:sp>
    </p:spTree>
    <p:extLst>
      <p:ext uri="{BB962C8B-B14F-4D97-AF65-F5344CB8AC3E}">
        <p14:creationId xmlns:p14="http://schemas.microsoft.com/office/powerpoint/2010/main" val="278926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283010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40</a:t>
            </a:fld>
            <a:endParaRPr kumimoji="1" lang="ja-JP" altLang="en-US"/>
          </a:p>
        </p:txBody>
      </p:sp>
    </p:spTree>
    <p:extLst>
      <p:ext uri="{BB962C8B-B14F-4D97-AF65-F5344CB8AC3E}">
        <p14:creationId xmlns:p14="http://schemas.microsoft.com/office/powerpoint/2010/main" val="11591294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41</a:t>
            </a:fld>
            <a:endParaRPr kumimoji="1" lang="ja-JP" altLang="en-US"/>
          </a:p>
        </p:txBody>
      </p:sp>
    </p:spTree>
    <p:extLst>
      <p:ext uri="{BB962C8B-B14F-4D97-AF65-F5344CB8AC3E}">
        <p14:creationId xmlns:p14="http://schemas.microsoft.com/office/powerpoint/2010/main" val="34026282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42</a:t>
            </a:fld>
            <a:endParaRPr kumimoji="1" lang="ja-JP" altLang="en-US"/>
          </a:p>
        </p:txBody>
      </p:sp>
    </p:spTree>
    <p:extLst>
      <p:ext uri="{BB962C8B-B14F-4D97-AF65-F5344CB8AC3E}">
        <p14:creationId xmlns:p14="http://schemas.microsoft.com/office/powerpoint/2010/main" val="30538069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35519264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578E265-1D11-49FF-A04A-48939C2A0DD7}"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3593525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578E265-1D11-49FF-A04A-48939C2A0DD7}" type="slidenum">
              <a:rPr lang="ja-JP" altLang="en-US" smtClean="0">
                <a:solidFill>
                  <a:prstClr val="black"/>
                </a:solidFill>
              </a:rPr>
              <a:pPr/>
              <a:t>45</a:t>
            </a:fld>
            <a:endParaRPr lang="ja-JP" altLang="en-US" dirty="0">
              <a:solidFill>
                <a:prstClr val="black"/>
              </a:solidFill>
            </a:endParaRPr>
          </a:p>
        </p:txBody>
      </p:sp>
    </p:spTree>
    <p:extLst>
      <p:ext uri="{BB962C8B-B14F-4D97-AF65-F5344CB8AC3E}">
        <p14:creationId xmlns:p14="http://schemas.microsoft.com/office/powerpoint/2010/main" val="28940271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noAutofit/>
          </a:bodyPr>
          <a:lstStyle/>
          <a:p>
            <a:endParaRPr lang="ja-JP" altLang="en-US" b="1" dirty="0"/>
          </a:p>
        </p:txBody>
      </p:sp>
      <p:sp>
        <p:nvSpPr>
          <p:cNvPr id="4" name="スライド番号プレースホルダー 3"/>
          <p:cNvSpPr>
            <a:spLocks noGrp="1"/>
          </p:cNvSpPr>
          <p:nvPr>
            <p:ph type="sldNum" sz="quarter" idx="10"/>
          </p:nvPr>
        </p:nvSpPr>
        <p:spPr/>
        <p:txBody>
          <a:bodyPr/>
          <a:lstStyle/>
          <a:p>
            <a:fld id="{C578E265-1D11-49FF-A04A-48939C2A0DD7}" type="slidenum">
              <a:rPr lang="ja-JP" altLang="en-US" smtClean="0">
                <a:solidFill>
                  <a:prstClr val="black"/>
                </a:solidFill>
              </a:rPr>
              <a:pPr/>
              <a:t>46</a:t>
            </a:fld>
            <a:endParaRPr lang="ja-JP" altLang="en-US" dirty="0">
              <a:solidFill>
                <a:prstClr val="black"/>
              </a:solidFill>
            </a:endParaRPr>
          </a:p>
        </p:txBody>
      </p:sp>
    </p:spTree>
    <p:extLst>
      <p:ext uri="{BB962C8B-B14F-4D97-AF65-F5344CB8AC3E}">
        <p14:creationId xmlns:p14="http://schemas.microsoft.com/office/powerpoint/2010/main" val="10139645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54EE45-CC29-485F-BE74-2AF620FEAE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393978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37B58-241B-4822-9384-AD140A1D14F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sz="1400" b="1"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37B58-241B-4822-9384-AD140A1D14F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5</a:t>
            </a:fld>
            <a:endParaRPr lang="ja-JP" altLang="en-US" dirty="0">
              <a:solidFill>
                <a:prstClr val="black"/>
              </a:solidFill>
            </a:endParaRPr>
          </a:p>
        </p:txBody>
      </p:sp>
    </p:spTree>
    <p:extLst>
      <p:ext uri="{BB962C8B-B14F-4D97-AF65-F5344CB8AC3E}">
        <p14:creationId xmlns:p14="http://schemas.microsoft.com/office/powerpoint/2010/main" val="31538597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CAD96-A828-4572-A756-DE21049FE8B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831296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8E265-1D11-49FF-A04A-48939C2A0DD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763839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CAD96-A828-4572-A756-DE21049FE8B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927166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8E265-1D11-49FF-A04A-48939C2A0DD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3155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CAD96-A828-4572-A756-DE21049FE8B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266578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BDF8CDE-5F16-47A9-8F23-E61AE8A95FDC}" type="slidenum">
              <a:rPr lang="ja-JP" altLang="en-US" smtClean="0">
                <a:solidFill>
                  <a:prstClr val="black"/>
                </a:solidFill>
              </a:rPr>
              <a:pPr/>
              <a:t>55</a:t>
            </a:fld>
            <a:endParaRPr lang="ja-JP" altLang="en-US" dirty="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578E265-1D11-49FF-A04A-48939C2A0DD7}" type="slidenum">
              <a:rPr lang="ja-JP" altLang="en-US" smtClean="0">
                <a:solidFill>
                  <a:prstClr val="black"/>
                </a:solidFill>
              </a:rPr>
              <a:pPr/>
              <a:t>56</a:t>
            </a:fld>
            <a:endParaRPr lang="ja-JP" altLang="en-US">
              <a:solidFill>
                <a:prstClr val="black"/>
              </a:solidFill>
            </a:endParaRPr>
          </a:p>
        </p:txBody>
      </p:sp>
    </p:spTree>
    <p:extLst>
      <p:ext uri="{BB962C8B-B14F-4D97-AF65-F5344CB8AC3E}">
        <p14:creationId xmlns:p14="http://schemas.microsoft.com/office/powerpoint/2010/main" val="7540339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7763" y="739775"/>
            <a:ext cx="4440237" cy="2497138"/>
          </a:xfrm>
        </p:spPr>
      </p:sp>
      <p:sp>
        <p:nvSpPr>
          <p:cNvPr id="3" name="ノート プレースホルダ 2"/>
          <p:cNvSpPr>
            <a:spLocks noGrp="1"/>
          </p:cNvSpPr>
          <p:nvPr>
            <p:ph type="body" idx="1"/>
          </p:nvPr>
        </p:nvSpPr>
        <p:spPr>
          <a:xfrm>
            <a:off x="673100" y="3633537"/>
            <a:ext cx="5389563" cy="5991726"/>
          </a:xfrm>
        </p:spPr>
        <p:txBody>
          <a:bodyPr>
            <a:normAutofit/>
          </a:bodyPr>
          <a:lstStyle/>
          <a:p>
            <a:pPr indent="152400"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ゴーギャンの絵の題名に因んで、ここまで　★我々はどこから来たのか、　　　　★われわれは何者かについて、長々とロータリーの歴史と職業奉仕について話してきました。</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52400"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ロータリークラブは、職業人の自己啓発の場であり、弱者に対する奉仕の実践の場でありました。</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52400"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またロータリーは職業人の親睦の場であり、人生のオアシスでした。　　　　　　　しかし、ミレニアムを迎えた現在、われわれの信奉してきたロータリーは、無残にも変わり果ててしまいました。</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52400" algn="l"/>
            <a:r>
              <a:rPr lang="en-US" altLang="ja-JP" sz="1200" kern="100" dirty="0">
                <a:effectLst/>
                <a:latin typeface="BIZ UDPゴシック" panose="020B0400000000000000" pitchFamily="50" charset="-128"/>
                <a:ea typeface="ＭＳ Ｐゴシック" panose="020B0600070205080204" pitchFamily="50" charset="-128"/>
                <a:cs typeface="Times New Roman" panose="02020603050405020304" pitchFamily="18" charset="0"/>
              </a:rPr>
              <a:t> </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52400"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職業倫理はなくなり、会員資格の制限は弊履の如く捨てられ、人頭分担金さえ払ってくれるなら、誰でもよいロータリーになってしまいました。</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52400"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国際ロータリーは官僚支配になり、ライオンズクラブやソロプチミストとの合併も視野に入れ、腐敗、頽廃の道を突き進んでいます。　</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52400" algn="l"/>
            <a:r>
              <a:rPr lang="en-US" altLang="ja-JP" sz="1200" kern="100" dirty="0">
                <a:effectLst/>
                <a:latin typeface="BIZ UDPゴシック" panose="020B0400000000000000" pitchFamily="50" charset="-128"/>
                <a:ea typeface="ＭＳ Ｐゴシック" panose="020B0600070205080204" pitchFamily="50" charset="-128"/>
                <a:cs typeface="Times New Roman" panose="02020603050405020304" pitchFamily="18" charset="0"/>
              </a:rPr>
              <a:t> </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　ロータリアンは、非営利組織となったロータリーの、寄付金を出すだけの無給の会員になってしまいました。我々の信奉するロータリーは、もはや存在しません。</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すべて何事にも、明るい面と影の面があります。また言葉には建前と本音があります。これから話すことは本音で、ガバナーも知らない、知っていても口にすることができない、国際ロータリーの影の腐敗した部分です。</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52400"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今年の規定審議会は、まさに官僚化した</a:t>
            </a:r>
            <a:r>
              <a:rPr lang="en-US"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RI</a:t>
            </a:r>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理事会の一人芝居に終わりました。</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　その規定審議会で、「ロータリアンの元役員身分を剥奪することを許可する件」が</a:t>
            </a:r>
            <a:r>
              <a:rPr lang="en-US"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RI</a:t>
            </a:r>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理事会より提案され</a:t>
            </a:r>
            <a:r>
              <a:rPr lang="en-US"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295:16</a:t>
            </a:r>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の大差で採択されました。</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52400"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これは</a:t>
            </a:r>
            <a:r>
              <a:rPr lang="en-US"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RI</a:t>
            </a:r>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の方針に異議を唱える、元役員に対するペナルティです。</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私はロータリーを心から愛しているからこそ、いつも</a:t>
            </a:r>
            <a:r>
              <a:rPr lang="en-US"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RI</a:t>
            </a:r>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に対して、歯に衣を着せぬ辛口の発言をしてきました。そのためにパストガバナーの資格を、はく奪されても一向にかまいません。</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★我々はどこに行くのか、ここで、変わり果てた今の</a:t>
            </a:r>
            <a:r>
              <a:rPr lang="en-US"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RI</a:t>
            </a:r>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の実情をお話しして、われわれは今後どのように、</a:t>
            </a:r>
            <a:r>
              <a:rPr lang="en-US"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RI</a:t>
            </a:r>
            <a:r>
              <a:rPr lang="ja-JP" altLang="ja-JP" sz="1200" b="1" kern="1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と付き合ってゆくのかを、皆さんと一緒に考えてみたいと思います。</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4654EE45-CC29-485F-BE74-2AF620FEAEA1}" type="slidenum">
              <a:rPr lang="ja-JP" altLang="en-US" smtClean="0">
                <a:solidFill>
                  <a:prstClr val="black"/>
                </a:solidFill>
              </a:rPr>
              <a:pPr/>
              <a:t>57</a:t>
            </a:fld>
            <a:endParaRPr lang="ja-JP" alt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1A6053-F54A-4AEF-8F48-EEFD55ECD0E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514073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a:xfrm>
            <a:off x="673100" y="4748213"/>
            <a:ext cx="5389563" cy="4371724"/>
          </a:xfrm>
        </p:spPr>
        <p:txBody>
          <a:bodyPr/>
          <a:lstStyle/>
          <a:p>
            <a:pPr indent="153035" algn="just"/>
            <a:r>
              <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我々は毎年、ロータリーという金魚鉢の中で何の疑いも持たずに、</a:t>
            </a:r>
            <a:r>
              <a:rPr lang="en-US"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RI</a:t>
            </a:r>
            <a:r>
              <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の方針に従った活動している。</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果たして</a:t>
            </a:r>
            <a:r>
              <a:rPr lang="en-US"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RI</a:t>
            </a:r>
            <a:r>
              <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は我々の信頼に値する組織なのだろうか。</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我々は、ロータリーというゆがんだ金魚鉢の外に出て、金魚鉢の外から国際ロータリーの真の姿を見る必要がある。</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b="1"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171D92-A2F6-42B0-9956-3668E0F2E2F8}"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475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pPr algn="just"/>
            <a:r>
              <a:rPr lang="ja-JP" altLang="en-US" b="1" dirty="0"/>
              <a:t>　</a:t>
            </a:r>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そもそも、文化的な価値を追求する諸々の団体とは、「世界的宗教」であるキリスト教や仏教、そしてロータリーやライオンズなどの奉仕クラブがあります。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3035" algn="just"/>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それらには、二つの要素が欠かせません。一つは優れた思想と哲学を持っている事，二つ目は組織としての維持管理が出来ている事です。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lgn="just"/>
            <a:r>
              <a:rPr lang="en-US"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3035" algn="just"/>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このどちらかが欠けても運動体として成り立ちません。大事な事は最初に良質な思考があって，その次にその良質な思考を慕って集まったそれらの人々を管理するために組織管理規定が必要となります。ロータリーの場合は定款・細則になり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3035" algn="just"/>
            <a:r>
              <a:rPr kumimoji="1" lang="ja-JP" altLang="ja-JP" sz="1200" b="1"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ロータリーの優れた哲学とは、神の声である天職による職業奉仕活動です。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endParaRPr lang="ja-JP" altLang="en-US" b="1" dirty="0"/>
          </a:p>
        </p:txBody>
      </p:sp>
      <p:sp>
        <p:nvSpPr>
          <p:cNvPr id="4" name="スライド番号プレースホルダー 3"/>
          <p:cNvSpPr>
            <a:spLocks noGrp="1"/>
          </p:cNvSpPr>
          <p:nvPr>
            <p:ph type="sldNum" sz="quarter" idx="10"/>
          </p:nvPr>
        </p:nvSpPr>
        <p:spPr/>
        <p:txBody>
          <a:bodyPr/>
          <a:lstStyle/>
          <a:p>
            <a:fld id="{64F3FCCD-2776-4A60-87E9-373C2E26F248}"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11496847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1A6053-F54A-4AEF-8F48-EEFD55ECD0E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142369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1A6053-F54A-4AEF-8F48-EEFD55ECD0E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859332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1A6053-F54A-4AEF-8F48-EEFD55ECD0E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066175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171D92-A2F6-42B0-9956-3668E0F2E2F8}" type="slidenum">
              <a:rPr kumimoji="1" lang="ja-JP" altLang="en-US" smtClean="0"/>
              <a:t>63</a:t>
            </a:fld>
            <a:endParaRPr kumimoji="1" lang="ja-JP" altLang="en-US"/>
          </a:p>
        </p:txBody>
      </p:sp>
    </p:spTree>
    <p:extLst>
      <p:ext uri="{BB962C8B-B14F-4D97-AF65-F5344CB8AC3E}">
        <p14:creationId xmlns:p14="http://schemas.microsoft.com/office/powerpoint/2010/main" val="35957396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1A6053-F54A-4AEF-8F48-EEFD55ECD0E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5866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1A6053-F54A-4AEF-8F48-EEFD55ECD0E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317341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171D92-A2F6-42B0-9956-3668E0F2E2F8}" type="slidenum">
              <a:rPr kumimoji="1" lang="ja-JP" altLang="en-US" smtClean="0"/>
              <a:t>66</a:t>
            </a:fld>
            <a:endParaRPr kumimoji="1" lang="ja-JP" altLang="en-US"/>
          </a:p>
        </p:txBody>
      </p:sp>
    </p:spTree>
    <p:extLst>
      <p:ext uri="{BB962C8B-B14F-4D97-AF65-F5344CB8AC3E}">
        <p14:creationId xmlns:p14="http://schemas.microsoft.com/office/powerpoint/2010/main" val="12773197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171D92-A2F6-42B0-9956-3668E0F2E2F8}" type="slidenum">
              <a:rPr kumimoji="1" lang="ja-JP" altLang="en-US" smtClean="0"/>
              <a:t>67</a:t>
            </a:fld>
            <a:endParaRPr kumimoji="1" lang="ja-JP" altLang="en-US"/>
          </a:p>
        </p:txBody>
      </p:sp>
    </p:spTree>
    <p:extLst>
      <p:ext uri="{BB962C8B-B14F-4D97-AF65-F5344CB8AC3E}">
        <p14:creationId xmlns:p14="http://schemas.microsoft.com/office/powerpoint/2010/main" val="21282734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171D92-A2F6-42B0-9956-3668E0F2E2F8}" type="slidenum">
              <a:rPr kumimoji="1" lang="ja-JP" altLang="en-US" smtClean="0"/>
              <a:t>68</a:t>
            </a:fld>
            <a:endParaRPr kumimoji="1" lang="ja-JP" altLang="en-US"/>
          </a:p>
        </p:txBody>
      </p:sp>
    </p:spTree>
    <p:extLst>
      <p:ext uri="{BB962C8B-B14F-4D97-AF65-F5344CB8AC3E}">
        <p14:creationId xmlns:p14="http://schemas.microsoft.com/office/powerpoint/2010/main" val="19071266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1A6053-F54A-4AEF-8F48-EEFD55ECD0E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1054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a:xfrm>
            <a:off x="673100" y="4757737"/>
            <a:ext cx="5389563" cy="4776787"/>
          </a:xfrm>
        </p:spPr>
        <p:txBody>
          <a:bodyPr/>
          <a:lstStyle/>
          <a:p>
            <a:pPr algn="just"/>
            <a:r>
              <a:rPr lang="ja-JP" altLang="en-US"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ロータリーも同じです。</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この良質な実践倫理を慕って多勢の職業人がロータリークラブを作り、世界中にロータリークラブが拡大されます。</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その結果、それぞれのクラブの意向を尊重して、それぞれのクラブの会員がロータリーの職業奉仕を推進するのを助けるために、各クラブの連絡調整機関として国際ロータリーが作られました。あくまで、ロータリークラブが主人公であって、国際ロータリーはクラブとクラブの間をつなぐための存在でした。　　　</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では、そもそもロータリーの優れた思想考とは何でしょうか。</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lang="ja-JP" altLang="en-US" b="1"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3FCCD-2776-4A60-87E9-373C2E26F248}"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6780846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1A6053-F54A-4AEF-8F48-EEFD55ECD0E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358648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1A6053-F54A-4AEF-8F48-EEFD55ECD0E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976491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1A6053-F54A-4AEF-8F48-EEFD55ECD0E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646024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1A6053-F54A-4AEF-8F48-EEFD55ECD0E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884180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1A6053-F54A-4AEF-8F48-EEFD55ECD0E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567021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171D92-A2F6-42B0-9956-3668E0F2E2F8}" type="slidenum">
              <a:rPr kumimoji="1" lang="ja-JP" altLang="en-US" smtClean="0"/>
              <a:t>75</a:t>
            </a:fld>
            <a:endParaRPr kumimoji="1" lang="ja-JP" altLang="en-US"/>
          </a:p>
        </p:txBody>
      </p:sp>
    </p:spTree>
    <p:extLst>
      <p:ext uri="{BB962C8B-B14F-4D97-AF65-F5344CB8AC3E}">
        <p14:creationId xmlns:p14="http://schemas.microsoft.com/office/powerpoint/2010/main" val="32534081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1A6053-F54A-4AEF-8F48-EEFD55ECD0E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941850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1A6053-F54A-4AEF-8F48-EEFD55ECD0E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685567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171D92-A2F6-42B0-9956-3668E0F2E2F8}" type="slidenum">
              <a:rPr kumimoji="1" lang="ja-JP" altLang="en-US" smtClean="0"/>
              <a:t>78</a:t>
            </a:fld>
            <a:endParaRPr kumimoji="1" lang="ja-JP" altLang="en-US"/>
          </a:p>
        </p:txBody>
      </p:sp>
    </p:spTree>
    <p:extLst>
      <p:ext uri="{BB962C8B-B14F-4D97-AF65-F5344CB8AC3E}">
        <p14:creationId xmlns:p14="http://schemas.microsoft.com/office/powerpoint/2010/main" val="31333753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171D92-A2F6-42B0-9956-3668E0F2E2F8}" type="slidenum">
              <a:rPr kumimoji="1" lang="ja-JP" altLang="en-US" smtClean="0"/>
              <a:t>79</a:t>
            </a:fld>
            <a:endParaRPr kumimoji="1" lang="ja-JP" altLang="en-US"/>
          </a:p>
        </p:txBody>
      </p:sp>
    </p:spTree>
    <p:extLst>
      <p:ext uri="{BB962C8B-B14F-4D97-AF65-F5344CB8AC3E}">
        <p14:creationId xmlns:p14="http://schemas.microsoft.com/office/powerpoint/2010/main" val="190215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2938" y="447675"/>
            <a:ext cx="5449887" cy="3067050"/>
          </a:xfrm>
        </p:spPr>
      </p:sp>
      <p:sp>
        <p:nvSpPr>
          <p:cNvPr id="3" name="ノート プレースホルダー 2"/>
          <p:cNvSpPr>
            <a:spLocks noGrp="1"/>
          </p:cNvSpPr>
          <p:nvPr>
            <p:ph type="body" idx="1"/>
          </p:nvPr>
        </p:nvSpPr>
        <p:spPr>
          <a:xfrm>
            <a:off x="673100" y="3695700"/>
            <a:ext cx="5389563" cy="4937125"/>
          </a:xfrm>
        </p:spPr>
        <p:txBody>
          <a:bodyPr/>
          <a:lstStyle/>
          <a:p>
            <a:pPr algn="just"/>
            <a:r>
              <a:rPr kumimoji="1" lang="ja-JP" altLang="en-US" b="1" dirty="0"/>
              <a:t>　</a:t>
            </a:r>
            <a:r>
              <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職業は英語でポケーションといいます。</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そもそも、ボケーションはラテン語のボイス、神様の声のことです。</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職業は「お前の仕事はこれだぞ」と神</a:t>
            </a:r>
            <a:r>
              <a:rPr lang="ja-JP" altLang="en-US"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様</a:t>
            </a:r>
            <a:r>
              <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ja-JP" altLang="en-US"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お</a:t>
            </a:r>
            <a:r>
              <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声がかりで、直々に命ぜられたものなのです。</a:t>
            </a:r>
            <a:r>
              <a:rPr kumimoji="1" lang="ja-JP" altLang="ja-JP" sz="12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そ</a:t>
            </a:r>
            <a:r>
              <a:rPr kumimoji="1" lang="ja-JP" altLang="en-US" sz="12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れで、</a:t>
            </a:r>
            <a:r>
              <a:rPr kumimoji="1" lang="ja-JP" altLang="ja-JP" sz="12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職業奉仕はボケーショナルサービスと言います。</a:t>
            </a:r>
            <a:endParaRPr kumimoji="1" lang="ja-JP" altLang="en-US" sz="12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endParaRPr kumimoji="1" lang="ja-JP" altLang="ja-JP"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日本では、天職にあたります。</a:t>
            </a:r>
          </a:p>
          <a:p>
            <a:pPr algn="just"/>
            <a:r>
              <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職業奉仕こそロータリーの金看板だ、などというのは日本の風土が生んだ言葉です。</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lvl="0" indent="0">
              <a:buFont typeface="ＭＳ Ｐゴシック" panose="020B0600070205080204" pitchFamily="50" charset="-128"/>
              <a:buNone/>
            </a:pPr>
            <a:endParaRPr kumimoji="1" lang="ja-JP" altLang="en-US" b="1"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31924714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CAD96-A828-4572-A756-DE21049FE8B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246969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171D92-A2F6-42B0-9956-3668E0F2E2F8}" type="slidenum">
              <a:rPr kumimoji="1" lang="ja-JP" altLang="en-US" smtClean="0"/>
              <a:t>81</a:t>
            </a:fld>
            <a:endParaRPr kumimoji="1" lang="ja-JP" altLang="en-US"/>
          </a:p>
        </p:txBody>
      </p:sp>
    </p:spTree>
    <p:extLst>
      <p:ext uri="{BB962C8B-B14F-4D97-AF65-F5344CB8AC3E}">
        <p14:creationId xmlns:p14="http://schemas.microsoft.com/office/powerpoint/2010/main" val="15157868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171D92-A2F6-42B0-9956-3668E0F2E2F8}" type="slidenum">
              <a:rPr kumimoji="1" lang="ja-JP" altLang="en-US" smtClean="0"/>
              <a:t>82</a:t>
            </a:fld>
            <a:endParaRPr kumimoji="1" lang="ja-JP" altLang="en-US"/>
          </a:p>
        </p:txBody>
      </p:sp>
    </p:spTree>
    <p:extLst>
      <p:ext uri="{BB962C8B-B14F-4D97-AF65-F5344CB8AC3E}">
        <p14:creationId xmlns:p14="http://schemas.microsoft.com/office/powerpoint/2010/main" val="39477470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83</a:t>
            </a:fld>
            <a:endParaRPr lang="ja-JP" altLang="en-US">
              <a:solidFill>
                <a:prstClr val="black"/>
              </a:solidFill>
            </a:endParaRPr>
          </a:p>
        </p:txBody>
      </p:sp>
    </p:spTree>
    <p:extLst>
      <p:ext uri="{BB962C8B-B14F-4D97-AF65-F5344CB8AC3E}">
        <p14:creationId xmlns:p14="http://schemas.microsoft.com/office/powerpoint/2010/main" val="12483242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171D92-A2F6-42B0-9956-3668E0F2E2F8}" type="slidenum">
              <a:rPr kumimoji="1" lang="ja-JP" altLang="en-US" smtClean="0"/>
              <a:t>84</a:t>
            </a:fld>
            <a:endParaRPr kumimoji="1" lang="ja-JP" altLang="en-US"/>
          </a:p>
        </p:txBody>
      </p:sp>
    </p:spTree>
    <p:extLst>
      <p:ext uri="{BB962C8B-B14F-4D97-AF65-F5344CB8AC3E}">
        <p14:creationId xmlns:p14="http://schemas.microsoft.com/office/powerpoint/2010/main" val="19646947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171D92-A2F6-42B0-9956-3668E0F2E2F8}" type="slidenum">
              <a:rPr kumimoji="1" lang="ja-JP" altLang="en-US" smtClean="0"/>
              <a:t>85</a:t>
            </a:fld>
            <a:endParaRPr kumimoji="1" lang="ja-JP" altLang="en-US"/>
          </a:p>
        </p:txBody>
      </p:sp>
    </p:spTree>
    <p:extLst>
      <p:ext uri="{BB962C8B-B14F-4D97-AF65-F5344CB8AC3E}">
        <p14:creationId xmlns:p14="http://schemas.microsoft.com/office/powerpoint/2010/main" val="2387776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9</a:t>
            </a:fld>
            <a:endParaRPr kumimoji="1" lang="ja-JP" altLang="en-US"/>
          </a:p>
        </p:txBody>
      </p:sp>
    </p:spTree>
    <p:extLst>
      <p:ext uri="{BB962C8B-B14F-4D97-AF65-F5344CB8AC3E}">
        <p14:creationId xmlns:p14="http://schemas.microsoft.com/office/powerpoint/2010/main" val="136814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16054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921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947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693403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9146"/>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9411"/>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804645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462155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5239745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698167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8121"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931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30360"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30360"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414761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1" name="Text Placeholder 3"/>
          <p:cNvSpPr>
            <a:spLocks noGrp="1"/>
          </p:cNvSpPr>
          <p:nvPr>
            <p:ph type="body" sz="half" idx="18"/>
          </p:nvPr>
        </p:nvSpPr>
        <p:spPr>
          <a:xfrm>
            <a:off x="1332085" y="4875751"/>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19"/>
          </p:nvPr>
        </p:nvSpPr>
        <p:spPr>
          <a:xfrm>
            <a:off x="4568967" y="4875750"/>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564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5645"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7" name="Text Placeholder 3"/>
          <p:cNvSpPr>
            <a:spLocks noGrp="1"/>
          </p:cNvSpPr>
          <p:nvPr>
            <p:ph type="body" sz="half" idx="20"/>
          </p:nvPr>
        </p:nvSpPr>
        <p:spPr>
          <a:xfrm>
            <a:off x="7804200" y="487574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131598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24184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610835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847557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9452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419058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18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419966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05299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010863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019934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514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Blank Blu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891347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14942174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070445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969202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18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0864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922134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913671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806711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584120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1_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52704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67263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001987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18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799357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514633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954134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17635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585721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739273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999512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13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948108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285972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712530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100537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353557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127668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09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868142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9112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8163"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9361"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30402"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30402"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629508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218809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86553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3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79638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3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944421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3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18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326416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3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978639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3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218650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3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266937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4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240726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4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13422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1" name="Text Placeholder 3"/>
          <p:cNvSpPr>
            <a:spLocks noGrp="1"/>
          </p:cNvSpPr>
          <p:nvPr>
            <p:ph type="body" sz="half" idx="18"/>
          </p:nvPr>
        </p:nvSpPr>
        <p:spPr>
          <a:xfrm>
            <a:off x="1332085" y="487581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19"/>
          </p:nvPr>
        </p:nvSpPr>
        <p:spPr>
          <a:xfrm>
            <a:off x="4569010" y="487581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5689"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5688"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7" name="Text Placeholder 3"/>
          <p:cNvSpPr>
            <a:spLocks noGrp="1"/>
          </p:cNvSpPr>
          <p:nvPr>
            <p:ph type="body" sz="half" idx="20"/>
          </p:nvPr>
        </p:nvSpPr>
        <p:spPr>
          <a:xfrm>
            <a:off x="7804200" y="487581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996494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4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18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232086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4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058826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4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053553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4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043334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4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467745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4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577649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4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18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097292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4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620105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5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945066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5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26178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796369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5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0637456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5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7480972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5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13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877650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5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96225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5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599648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5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055303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5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507605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5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2278648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6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09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1483065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6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70042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4778445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6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061150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6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997770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6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5509557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6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697477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6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25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9189571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6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150145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6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0140755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6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8197233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7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0178513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7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512812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029045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7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00"/>
          <a:stretch/>
        </p:blipFill>
        <p:spPr>
          <a:xfrm>
            <a:off x="609600" y="45918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96172903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7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33303399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7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94404722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7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73178342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pPr/>
              <a:t>‹#›</a:t>
            </a:fld>
            <a:endParaRPr lang="en-US" dirty="0"/>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292674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7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5725189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7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6150529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7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00"/>
          <a:stretch/>
        </p:blipFill>
        <p:spPr>
          <a:xfrm>
            <a:off x="609600" y="45918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8077910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7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22795146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8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85880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1867396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8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2285083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8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02842088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8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88450083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8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00"/>
          <a:stretch/>
        </p:blipFill>
        <p:spPr>
          <a:xfrm>
            <a:off x="609600" y="45918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402087099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8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00791025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8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60102096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8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06829127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8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37551919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8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29176362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9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00"/>
          <a:stretch/>
        </p:blipFill>
        <p:spPr>
          <a:xfrm>
            <a:off x="609600" y="45913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94583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77268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25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3384885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9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65953016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9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55941757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9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401725864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9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84237459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9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412432675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9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00"/>
          <a:stretch/>
        </p:blipFill>
        <p:spPr>
          <a:xfrm>
            <a:off x="609600" y="45909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89456480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9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08941255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9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42908856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9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381839345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48049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3392247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0239434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1575858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7718065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95930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6105394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6266577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9411"/>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1324"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4706265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9411"/>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121324"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5977321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9146"/>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9411"/>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5277965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83150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4190866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90560336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3315502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8121"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931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30360"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30360"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5229875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1" name="Text Placeholder 3"/>
          <p:cNvSpPr>
            <a:spLocks noGrp="1"/>
          </p:cNvSpPr>
          <p:nvPr>
            <p:ph type="body" sz="half" idx="18"/>
          </p:nvPr>
        </p:nvSpPr>
        <p:spPr>
          <a:xfrm>
            <a:off x="1332085" y="4875751"/>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19"/>
          </p:nvPr>
        </p:nvSpPr>
        <p:spPr>
          <a:xfrm>
            <a:off x="4568967" y="4875750"/>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564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5645"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7" name="Text Placeholder 3"/>
          <p:cNvSpPr>
            <a:spLocks noGrp="1"/>
          </p:cNvSpPr>
          <p:nvPr>
            <p:ph type="body" sz="half" idx="20"/>
          </p:nvPr>
        </p:nvSpPr>
        <p:spPr>
          <a:xfrm>
            <a:off x="7804200" y="487574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876593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2721841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6476405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3014472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189531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18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0486652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28602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0830965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7815324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663859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060937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Blank Blu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0095068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287438779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6497120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528615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18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9495502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6237954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79001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38506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7833771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1_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610362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9863371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3885332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18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1159025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3228162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8868146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7856181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8890658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36794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Blu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876965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13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7153132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6306240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6092584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9009549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2719451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4162048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09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2142907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4241783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0239936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23459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314206446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9809688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0987360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9318899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5394540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7219320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3681730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3057067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8261"/>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557"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3141230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8261"/>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120557"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8241670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996"/>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8261"/>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57628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6326344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0739585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25678243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1136536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7354"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552"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593"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593"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3816439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1" name="Text Placeholder 3"/>
          <p:cNvSpPr>
            <a:spLocks noGrp="1"/>
          </p:cNvSpPr>
          <p:nvPr>
            <p:ph type="body" sz="half" idx="18"/>
          </p:nvPr>
        </p:nvSpPr>
        <p:spPr>
          <a:xfrm>
            <a:off x="1332085" y="4874601"/>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19"/>
          </p:nvPr>
        </p:nvSpPr>
        <p:spPr>
          <a:xfrm>
            <a:off x="4568201" y="4874600"/>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880"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878"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7" name="Text Placeholder 3"/>
          <p:cNvSpPr>
            <a:spLocks noGrp="1"/>
          </p:cNvSpPr>
          <p:nvPr>
            <p:ph type="body" sz="half" idx="20"/>
          </p:nvPr>
        </p:nvSpPr>
        <p:spPr>
          <a:xfrm>
            <a:off x="7804200" y="487459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79707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75738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2439741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5804067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4363628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803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57088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9975376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2073972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944175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756258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922364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Blank Blu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482084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127617907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1_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305947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1832171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6036479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61721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6446481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7288050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6406010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3928178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0081204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8197"/>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514"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302296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819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120514"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970738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932"/>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8197"/>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5720957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0160957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87950704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5244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65107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25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3531952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7311"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509"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550"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550"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0577359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1" name="Text Placeholder 3"/>
          <p:cNvSpPr>
            <a:spLocks noGrp="1"/>
          </p:cNvSpPr>
          <p:nvPr>
            <p:ph type="body" sz="half" idx="18"/>
          </p:nvPr>
        </p:nvSpPr>
        <p:spPr>
          <a:xfrm>
            <a:off x="1332085" y="4874537"/>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19"/>
          </p:nvPr>
        </p:nvSpPr>
        <p:spPr>
          <a:xfrm>
            <a:off x="4568158" y="4874536"/>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837"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836"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7" name="Text Placeholder 3"/>
          <p:cNvSpPr>
            <a:spLocks noGrp="1"/>
          </p:cNvSpPr>
          <p:nvPr>
            <p:ph type="body" sz="half" idx="20"/>
          </p:nvPr>
        </p:nvSpPr>
        <p:spPr>
          <a:xfrm>
            <a:off x="7804200" y="4874534"/>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9414955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4349978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381826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0521259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5986574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97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7825773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3601298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9808968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0614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0016225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499040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Blank Blu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470611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290574058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0565506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6975069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97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0121582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0729960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155163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9179036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1_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5550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6237056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951032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887990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97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2842566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7874901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2906094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9972351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6090353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8284288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91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0861531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60502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8578988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14628863"/>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0422957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554154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4828487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87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4162679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7960762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9257395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9865799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1987659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94860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5591069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4782023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3762079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6896886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06188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3097767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603"/>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4935318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603"/>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3950891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338"/>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603"/>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3170642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7460022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713500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4590908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4525698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915"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113"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54"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54"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2956707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94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62" y="487394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441"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440"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94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5654618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4346896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520746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1287968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30913813"/>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7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603584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1553632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44769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80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73389450"/>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6514855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373518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479233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3676267558"/>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0029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488703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93204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6154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32096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8977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36362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172910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1231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52848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447300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78068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9411"/>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1324"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78909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9411"/>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121324"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068985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9146"/>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9411"/>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5053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940736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970616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7518730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186626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8121"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931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30360"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30360"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046207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1" name="Text Placeholder 3"/>
          <p:cNvSpPr>
            <a:spLocks noGrp="1"/>
          </p:cNvSpPr>
          <p:nvPr>
            <p:ph type="body" sz="half" idx="18"/>
          </p:nvPr>
        </p:nvSpPr>
        <p:spPr>
          <a:xfrm>
            <a:off x="1332085" y="4875751"/>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19"/>
          </p:nvPr>
        </p:nvSpPr>
        <p:spPr>
          <a:xfrm>
            <a:off x="4568967" y="4875750"/>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564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5645"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7" name="Text Placeholder 3"/>
          <p:cNvSpPr>
            <a:spLocks noGrp="1"/>
          </p:cNvSpPr>
          <p:nvPr>
            <p:ph type="body" sz="half" idx="20"/>
          </p:nvPr>
        </p:nvSpPr>
        <p:spPr>
          <a:xfrm>
            <a:off x="7804200" y="487574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511437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36177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426733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95945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271735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18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1434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574413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127759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502848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279821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2042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 Blu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52306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786431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58236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678076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18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6028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2710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054622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032097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784528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77667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15499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869904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18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309858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539665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078365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525958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44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947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1366"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219229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7504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13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715798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164714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871065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901061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7024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458724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909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22197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111955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32010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947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121366"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286891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4063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170898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463066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647644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606114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956614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34838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29698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9411"/>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1324"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430839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9411"/>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121324"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95538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slideLayout" Target="../slideLayouts/slideLayout81.xml"/><Relationship Id="rId47" Type="http://schemas.openxmlformats.org/officeDocument/2006/relationships/slideLayout" Target="../slideLayouts/slideLayout86.xml"/><Relationship Id="rId50" Type="http://schemas.openxmlformats.org/officeDocument/2006/relationships/slideLayout" Target="../slideLayouts/slideLayout89.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46" Type="http://schemas.openxmlformats.org/officeDocument/2006/relationships/slideLayout" Target="../slideLayouts/slideLayout85.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41" Type="http://schemas.openxmlformats.org/officeDocument/2006/relationships/slideLayout" Target="../slideLayouts/slideLayout80.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slideLayout" Target="../slideLayouts/slideLayout79.xml"/><Relationship Id="rId45" Type="http://schemas.openxmlformats.org/officeDocument/2006/relationships/slideLayout" Target="../slideLayouts/slideLayout84.xml"/><Relationship Id="rId53" Type="http://schemas.openxmlformats.org/officeDocument/2006/relationships/image" Target="../media/image1.png"/><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49" Type="http://schemas.openxmlformats.org/officeDocument/2006/relationships/slideLayout" Target="../slideLayouts/slideLayout88.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4" Type="http://schemas.openxmlformats.org/officeDocument/2006/relationships/slideLayout" Target="../slideLayouts/slideLayout83.xml"/><Relationship Id="rId52" Type="http://schemas.openxmlformats.org/officeDocument/2006/relationships/theme" Target="../theme/theme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slideLayout" Target="../slideLayouts/slideLayout82.xml"/><Relationship Id="rId48" Type="http://schemas.openxmlformats.org/officeDocument/2006/relationships/slideLayout" Target="../slideLayouts/slideLayout87.xml"/><Relationship Id="rId8" Type="http://schemas.openxmlformats.org/officeDocument/2006/relationships/slideLayout" Target="../slideLayouts/slideLayout47.xml"/><Relationship Id="rId51" Type="http://schemas.openxmlformats.org/officeDocument/2006/relationships/slideLayout" Target="../slideLayouts/slideLayout9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16.xml"/><Relationship Id="rId117" Type="http://schemas.openxmlformats.org/officeDocument/2006/relationships/slideLayout" Target="../slideLayouts/slideLayout207.xml"/><Relationship Id="rId21" Type="http://schemas.openxmlformats.org/officeDocument/2006/relationships/slideLayout" Target="../slideLayouts/slideLayout111.xml"/><Relationship Id="rId42" Type="http://schemas.openxmlformats.org/officeDocument/2006/relationships/slideLayout" Target="../slideLayouts/slideLayout132.xml"/><Relationship Id="rId47" Type="http://schemas.openxmlformats.org/officeDocument/2006/relationships/slideLayout" Target="../slideLayouts/slideLayout137.xml"/><Relationship Id="rId63" Type="http://schemas.openxmlformats.org/officeDocument/2006/relationships/slideLayout" Target="../slideLayouts/slideLayout153.xml"/><Relationship Id="rId68" Type="http://schemas.openxmlformats.org/officeDocument/2006/relationships/slideLayout" Target="../slideLayouts/slideLayout158.xml"/><Relationship Id="rId84" Type="http://schemas.openxmlformats.org/officeDocument/2006/relationships/slideLayout" Target="../slideLayouts/slideLayout174.xml"/><Relationship Id="rId89" Type="http://schemas.openxmlformats.org/officeDocument/2006/relationships/slideLayout" Target="../slideLayouts/slideLayout179.xml"/><Relationship Id="rId112" Type="http://schemas.openxmlformats.org/officeDocument/2006/relationships/slideLayout" Target="../slideLayouts/slideLayout202.xml"/><Relationship Id="rId16" Type="http://schemas.openxmlformats.org/officeDocument/2006/relationships/slideLayout" Target="../slideLayouts/slideLayout106.xml"/><Relationship Id="rId107" Type="http://schemas.openxmlformats.org/officeDocument/2006/relationships/slideLayout" Target="../slideLayouts/slideLayout197.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slideLayout" Target="../slideLayouts/slideLayout122.xml"/><Relationship Id="rId37" Type="http://schemas.openxmlformats.org/officeDocument/2006/relationships/slideLayout" Target="../slideLayouts/slideLayout127.xml"/><Relationship Id="rId40" Type="http://schemas.openxmlformats.org/officeDocument/2006/relationships/slideLayout" Target="../slideLayouts/slideLayout130.xml"/><Relationship Id="rId45" Type="http://schemas.openxmlformats.org/officeDocument/2006/relationships/slideLayout" Target="../slideLayouts/slideLayout135.xml"/><Relationship Id="rId53" Type="http://schemas.openxmlformats.org/officeDocument/2006/relationships/slideLayout" Target="../slideLayouts/slideLayout143.xml"/><Relationship Id="rId58" Type="http://schemas.openxmlformats.org/officeDocument/2006/relationships/slideLayout" Target="../slideLayouts/slideLayout148.xml"/><Relationship Id="rId66" Type="http://schemas.openxmlformats.org/officeDocument/2006/relationships/slideLayout" Target="../slideLayouts/slideLayout156.xml"/><Relationship Id="rId74" Type="http://schemas.openxmlformats.org/officeDocument/2006/relationships/slideLayout" Target="../slideLayouts/slideLayout164.xml"/><Relationship Id="rId79" Type="http://schemas.openxmlformats.org/officeDocument/2006/relationships/slideLayout" Target="../slideLayouts/slideLayout169.xml"/><Relationship Id="rId87" Type="http://schemas.openxmlformats.org/officeDocument/2006/relationships/slideLayout" Target="../slideLayouts/slideLayout177.xml"/><Relationship Id="rId102" Type="http://schemas.openxmlformats.org/officeDocument/2006/relationships/slideLayout" Target="../slideLayouts/slideLayout192.xml"/><Relationship Id="rId110" Type="http://schemas.openxmlformats.org/officeDocument/2006/relationships/slideLayout" Target="../slideLayouts/slideLayout200.xml"/><Relationship Id="rId115" Type="http://schemas.openxmlformats.org/officeDocument/2006/relationships/slideLayout" Target="../slideLayouts/slideLayout205.xml"/><Relationship Id="rId5" Type="http://schemas.openxmlformats.org/officeDocument/2006/relationships/slideLayout" Target="../slideLayouts/slideLayout95.xml"/><Relationship Id="rId61" Type="http://schemas.openxmlformats.org/officeDocument/2006/relationships/slideLayout" Target="../slideLayouts/slideLayout151.xml"/><Relationship Id="rId82" Type="http://schemas.openxmlformats.org/officeDocument/2006/relationships/slideLayout" Target="../slideLayouts/slideLayout172.xml"/><Relationship Id="rId90" Type="http://schemas.openxmlformats.org/officeDocument/2006/relationships/slideLayout" Target="../slideLayouts/slideLayout180.xml"/><Relationship Id="rId95" Type="http://schemas.openxmlformats.org/officeDocument/2006/relationships/slideLayout" Target="../slideLayouts/slideLayout185.xml"/><Relationship Id="rId19" Type="http://schemas.openxmlformats.org/officeDocument/2006/relationships/slideLayout" Target="../slideLayouts/slideLayout10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35" Type="http://schemas.openxmlformats.org/officeDocument/2006/relationships/slideLayout" Target="../slideLayouts/slideLayout125.xml"/><Relationship Id="rId43" Type="http://schemas.openxmlformats.org/officeDocument/2006/relationships/slideLayout" Target="../slideLayouts/slideLayout133.xml"/><Relationship Id="rId48" Type="http://schemas.openxmlformats.org/officeDocument/2006/relationships/slideLayout" Target="../slideLayouts/slideLayout138.xml"/><Relationship Id="rId56" Type="http://schemas.openxmlformats.org/officeDocument/2006/relationships/slideLayout" Target="../slideLayouts/slideLayout146.xml"/><Relationship Id="rId64" Type="http://schemas.openxmlformats.org/officeDocument/2006/relationships/slideLayout" Target="../slideLayouts/slideLayout154.xml"/><Relationship Id="rId69" Type="http://schemas.openxmlformats.org/officeDocument/2006/relationships/slideLayout" Target="../slideLayouts/slideLayout159.xml"/><Relationship Id="rId77" Type="http://schemas.openxmlformats.org/officeDocument/2006/relationships/slideLayout" Target="../slideLayouts/slideLayout167.xml"/><Relationship Id="rId100" Type="http://schemas.openxmlformats.org/officeDocument/2006/relationships/slideLayout" Target="../slideLayouts/slideLayout190.xml"/><Relationship Id="rId105" Type="http://schemas.openxmlformats.org/officeDocument/2006/relationships/slideLayout" Target="../slideLayouts/slideLayout195.xml"/><Relationship Id="rId113" Type="http://schemas.openxmlformats.org/officeDocument/2006/relationships/slideLayout" Target="../slideLayouts/slideLayout203.xml"/><Relationship Id="rId118" Type="http://schemas.openxmlformats.org/officeDocument/2006/relationships/slideLayout" Target="../slideLayouts/slideLayout208.xml"/><Relationship Id="rId8" Type="http://schemas.openxmlformats.org/officeDocument/2006/relationships/slideLayout" Target="../slideLayouts/slideLayout98.xml"/><Relationship Id="rId51" Type="http://schemas.openxmlformats.org/officeDocument/2006/relationships/slideLayout" Target="../slideLayouts/slideLayout141.xml"/><Relationship Id="rId72" Type="http://schemas.openxmlformats.org/officeDocument/2006/relationships/slideLayout" Target="../slideLayouts/slideLayout162.xml"/><Relationship Id="rId80" Type="http://schemas.openxmlformats.org/officeDocument/2006/relationships/slideLayout" Target="../slideLayouts/slideLayout170.xml"/><Relationship Id="rId85" Type="http://schemas.openxmlformats.org/officeDocument/2006/relationships/slideLayout" Target="../slideLayouts/slideLayout175.xml"/><Relationship Id="rId93" Type="http://schemas.openxmlformats.org/officeDocument/2006/relationships/slideLayout" Target="../slideLayouts/slideLayout183.xml"/><Relationship Id="rId98" Type="http://schemas.openxmlformats.org/officeDocument/2006/relationships/slideLayout" Target="../slideLayouts/slideLayout188.xml"/><Relationship Id="rId3" Type="http://schemas.openxmlformats.org/officeDocument/2006/relationships/slideLayout" Target="../slideLayouts/slideLayout93.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slideLayout" Target="../slideLayouts/slideLayout123.xml"/><Relationship Id="rId38" Type="http://schemas.openxmlformats.org/officeDocument/2006/relationships/slideLayout" Target="../slideLayouts/slideLayout128.xml"/><Relationship Id="rId46" Type="http://schemas.openxmlformats.org/officeDocument/2006/relationships/slideLayout" Target="../slideLayouts/slideLayout136.xml"/><Relationship Id="rId59" Type="http://schemas.openxmlformats.org/officeDocument/2006/relationships/slideLayout" Target="../slideLayouts/slideLayout149.xml"/><Relationship Id="rId67" Type="http://schemas.openxmlformats.org/officeDocument/2006/relationships/slideLayout" Target="../slideLayouts/slideLayout157.xml"/><Relationship Id="rId103" Type="http://schemas.openxmlformats.org/officeDocument/2006/relationships/slideLayout" Target="../slideLayouts/slideLayout193.xml"/><Relationship Id="rId108" Type="http://schemas.openxmlformats.org/officeDocument/2006/relationships/slideLayout" Target="../slideLayouts/slideLayout198.xml"/><Relationship Id="rId116" Type="http://schemas.openxmlformats.org/officeDocument/2006/relationships/slideLayout" Target="../slideLayouts/slideLayout206.xml"/><Relationship Id="rId20" Type="http://schemas.openxmlformats.org/officeDocument/2006/relationships/slideLayout" Target="../slideLayouts/slideLayout110.xml"/><Relationship Id="rId41" Type="http://schemas.openxmlformats.org/officeDocument/2006/relationships/slideLayout" Target="../slideLayouts/slideLayout131.xml"/><Relationship Id="rId54" Type="http://schemas.openxmlformats.org/officeDocument/2006/relationships/slideLayout" Target="../slideLayouts/slideLayout144.xml"/><Relationship Id="rId62" Type="http://schemas.openxmlformats.org/officeDocument/2006/relationships/slideLayout" Target="../slideLayouts/slideLayout152.xml"/><Relationship Id="rId70" Type="http://schemas.openxmlformats.org/officeDocument/2006/relationships/slideLayout" Target="../slideLayouts/slideLayout160.xml"/><Relationship Id="rId75" Type="http://schemas.openxmlformats.org/officeDocument/2006/relationships/slideLayout" Target="../slideLayouts/slideLayout165.xml"/><Relationship Id="rId83" Type="http://schemas.openxmlformats.org/officeDocument/2006/relationships/slideLayout" Target="../slideLayouts/slideLayout173.xml"/><Relationship Id="rId88" Type="http://schemas.openxmlformats.org/officeDocument/2006/relationships/slideLayout" Target="../slideLayouts/slideLayout178.xml"/><Relationship Id="rId91" Type="http://schemas.openxmlformats.org/officeDocument/2006/relationships/slideLayout" Target="../slideLayouts/slideLayout181.xml"/><Relationship Id="rId96" Type="http://schemas.openxmlformats.org/officeDocument/2006/relationships/slideLayout" Target="../slideLayouts/slideLayout186.xml"/><Relationship Id="rId111" Type="http://schemas.openxmlformats.org/officeDocument/2006/relationships/slideLayout" Target="../slideLayouts/slideLayout201.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slideLayout" Target="../slideLayouts/slideLayout126.xml"/><Relationship Id="rId49" Type="http://schemas.openxmlformats.org/officeDocument/2006/relationships/slideLayout" Target="../slideLayouts/slideLayout139.xml"/><Relationship Id="rId57" Type="http://schemas.openxmlformats.org/officeDocument/2006/relationships/slideLayout" Target="../slideLayouts/slideLayout147.xml"/><Relationship Id="rId106" Type="http://schemas.openxmlformats.org/officeDocument/2006/relationships/slideLayout" Target="../slideLayouts/slideLayout196.xml"/><Relationship Id="rId114" Type="http://schemas.openxmlformats.org/officeDocument/2006/relationships/slideLayout" Target="../slideLayouts/slideLayout204.xml"/><Relationship Id="rId119" Type="http://schemas.openxmlformats.org/officeDocument/2006/relationships/theme" Target="../theme/theme3.xml"/><Relationship Id="rId10" Type="http://schemas.openxmlformats.org/officeDocument/2006/relationships/slideLayout" Target="../slideLayouts/slideLayout100.xml"/><Relationship Id="rId31" Type="http://schemas.openxmlformats.org/officeDocument/2006/relationships/slideLayout" Target="../slideLayouts/slideLayout121.xml"/><Relationship Id="rId44" Type="http://schemas.openxmlformats.org/officeDocument/2006/relationships/slideLayout" Target="../slideLayouts/slideLayout134.xml"/><Relationship Id="rId52" Type="http://schemas.openxmlformats.org/officeDocument/2006/relationships/slideLayout" Target="../slideLayouts/slideLayout142.xml"/><Relationship Id="rId60" Type="http://schemas.openxmlformats.org/officeDocument/2006/relationships/slideLayout" Target="../slideLayouts/slideLayout150.xml"/><Relationship Id="rId65" Type="http://schemas.openxmlformats.org/officeDocument/2006/relationships/slideLayout" Target="../slideLayouts/slideLayout155.xml"/><Relationship Id="rId73" Type="http://schemas.openxmlformats.org/officeDocument/2006/relationships/slideLayout" Target="../slideLayouts/slideLayout163.xml"/><Relationship Id="rId78" Type="http://schemas.openxmlformats.org/officeDocument/2006/relationships/slideLayout" Target="../slideLayouts/slideLayout168.xml"/><Relationship Id="rId81" Type="http://schemas.openxmlformats.org/officeDocument/2006/relationships/slideLayout" Target="../slideLayouts/slideLayout171.xml"/><Relationship Id="rId86" Type="http://schemas.openxmlformats.org/officeDocument/2006/relationships/slideLayout" Target="../slideLayouts/slideLayout176.xml"/><Relationship Id="rId94" Type="http://schemas.openxmlformats.org/officeDocument/2006/relationships/slideLayout" Target="../slideLayouts/slideLayout184.xml"/><Relationship Id="rId99" Type="http://schemas.openxmlformats.org/officeDocument/2006/relationships/slideLayout" Target="../slideLayouts/slideLayout189.xml"/><Relationship Id="rId101" Type="http://schemas.openxmlformats.org/officeDocument/2006/relationships/slideLayout" Target="../slideLayouts/slideLayout191.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9" Type="http://schemas.openxmlformats.org/officeDocument/2006/relationships/slideLayout" Target="../slideLayouts/slideLayout129.xml"/><Relationship Id="rId109" Type="http://schemas.openxmlformats.org/officeDocument/2006/relationships/slideLayout" Target="../slideLayouts/slideLayout199.xml"/><Relationship Id="rId34" Type="http://schemas.openxmlformats.org/officeDocument/2006/relationships/slideLayout" Target="../slideLayouts/slideLayout124.xml"/><Relationship Id="rId50" Type="http://schemas.openxmlformats.org/officeDocument/2006/relationships/slideLayout" Target="../slideLayouts/slideLayout140.xml"/><Relationship Id="rId55" Type="http://schemas.openxmlformats.org/officeDocument/2006/relationships/slideLayout" Target="../slideLayouts/slideLayout145.xml"/><Relationship Id="rId76" Type="http://schemas.openxmlformats.org/officeDocument/2006/relationships/slideLayout" Target="../slideLayouts/slideLayout166.xml"/><Relationship Id="rId97" Type="http://schemas.openxmlformats.org/officeDocument/2006/relationships/slideLayout" Target="../slideLayouts/slideLayout187.xml"/><Relationship Id="rId104" Type="http://schemas.openxmlformats.org/officeDocument/2006/relationships/slideLayout" Target="../slideLayouts/slideLayout194.xml"/><Relationship Id="rId120" Type="http://schemas.openxmlformats.org/officeDocument/2006/relationships/image" Target="../media/image1.png"/><Relationship Id="rId7" Type="http://schemas.openxmlformats.org/officeDocument/2006/relationships/slideLayout" Target="../slideLayouts/slideLayout97.xml"/><Relationship Id="rId71" Type="http://schemas.openxmlformats.org/officeDocument/2006/relationships/slideLayout" Target="../slideLayouts/slideLayout161.xml"/><Relationship Id="rId92" Type="http://schemas.openxmlformats.org/officeDocument/2006/relationships/slideLayout" Target="../slideLayouts/slideLayout182.xml"/><Relationship Id="rId2" Type="http://schemas.openxmlformats.org/officeDocument/2006/relationships/slideLayout" Target="../slideLayouts/slideLayout92.xml"/><Relationship Id="rId29" Type="http://schemas.openxmlformats.org/officeDocument/2006/relationships/slideLayout" Target="../slideLayouts/slideLayout11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21.xml"/><Relationship Id="rId18" Type="http://schemas.openxmlformats.org/officeDocument/2006/relationships/slideLayout" Target="../slideLayouts/slideLayout226.xml"/><Relationship Id="rId26" Type="http://schemas.openxmlformats.org/officeDocument/2006/relationships/slideLayout" Target="../slideLayouts/slideLayout234.xml"/><Relationship Id="rId39" Type="http://schemas.openxmlformats.org/officeDocument/2006/relationships/slideLayout" Target="../slideLayouts/slideLayout247.xml"/><Relationship Id="rId3" Type="http://schemas.openxmlformats.org/officeDocument/2006/relationships/slideLayout" Target="../slideLayouts/slideLayout211.xml"/><Relationship Id="rId21" Type="http://schemas.openxmlformats.org/officeDocument/2006/relationships/slideLayout" Target="../slideLayouts/slideLayout229.xml"/><Relationship Id="rId34" Type="http://schemas.openxmlformats.org/officeDocument/2006/relationships/slideLayout" Target="../slideLayouts/slideLayout242.xml"/><Relationship Id="rId42" Type="http://schemas.openxmlformats.org/officeDocument/2006/relationships/slideLayout" Target="../slideLayouts/slideLayout250.xml"/><Relationship Id="rId47" Type="http://schemas.openxmlformats.org/officeDocument/2006/relationships/slideLayout" Target="../slideLayouts/slideLayout255.xml"/><Relationship Id="rId50" Type="http://schemas.openxmlformats.org/officeDocument/2006/relationships/slideLayout" Target="../slideLayouts/slideLayout258.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17" Type="http://schemas.openxmlformats.org/officeDocument/2006/relationships/slideLayout" Target="../slideLayouts/slideLayout225.xml"/><Relationship Id="rId25" Type="http://schemas.openxmlformats.org/officeDocument/2006/relationships/slideLayout" Target="../slideLayouts/slideLayout233.xml"/><Relationship Id="rId33" Type="http://schemas.openxmlformats.org/officeDocument/2006/relationships/slideLayout" Target="../slideLayouts/slideLayout241.xml"/><Relationship Id="rId38" Type="http://schemas.openxmlformats.org/officeDocument/2006/relationships/slideLayout" Target="../slideLayouts/slideLayout246.xml"/><Relationship Id="rId46" Type="http://schemas.openxmlformats.org/officeDocument/2006/relationships/slideLayout" Target="../slideLayouts/slideLayout254.xml"/><Relationship Id="rId2" Type="http://schemas.openxmlformats.org/officeDocument/2006/relationships/slideLayout" Target="../slideLayouts/slideLayout210.xml"/><Relationship Id="rId16" Type="http://schemas.openxmlformats.org/officeDocument/2006/relationships/slideLayout" Target="../slideLayouts/slideLayout224.xml"/><Relationship Id="rId20" Type="http://schemas.openxmlformats.org/officeDocument/2006/relationships/slideLayout" Target="../slideLayouts/slideLayout228.xml"/><Relationship Id="rId29" Type="http://schemas.openxmlformats.org/officeDocument/2006/relationships/slideLayout" Target="../slideLayouts/slideLayout237.xml"/><Relationship Id="rId41" Type="http://schemas.openxmlformats.org/officeDocument/2006/relationships/slideLayout" Target="../slideLayouts/slideLayout249.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24" Type="http://schemas.openxmlformats.org/officeDocument/2006/relationships/slideLayout" Target="../slideLayouts/slideLayout232.xml"/><Relationship Id="rId32" Type="http://schemas.openxmlformats.org/officeDocument/2006/relationships/slideLayout" Target="../slideLayouts/slideLayout240.xml"/><Relationship Id="rId37" Type="http://schemas.openxmlformats.org/officeDocument/2006/relationships/slideLayout" Target="../slideLayouts/slideLayout245.xml"/><Relationship Id="rId40" Type="http://schemas.openxmlformats.org/officeDocument/2006/relationships/slideLayout" Target="../slideLayouts/slideLayout248.xml"/><Relationship Id="rId45" Type="http://schemas.openxmlformats.org/officeDocument/2006/relationships/slideLayout" Target="../slideLayouts/slideLayout253.xml"/><Relationship Id="rId53" Type="http://schemas.openxmlformats.org/officeDocument/2006/relationships/image" Target="../media/image1.png"/><Relationship Id="rId5" Type="http://schemas.openxmlformats.org/officeDocument/2006/relationships/slideLayout" Target="../slideLayouts/slideLayout213.xml"/><Relationship Id="rId15" Type="http://schemas.openxmlformats.org/officeDocument/2006/relationships/slideLayout" Target="../slideLayouts/slideLayout223.xml"/><Relationship Id="rId23" Type="http://schemas.openxmlformats.org/officeDocument/2006/relationships/slideLayout" Target="../slideLayouts/slideLayout231.xml"/><Relationship Id="rId28" Type="http://schemas.openxmlformats.org/officeDocument/2006/relationships/slideLayout" Target="../slideLayouts/slideLayout236.xml"/><Relationship Id="rId36" Type="http://schemas.openxmlformats.org/officeDocument/2006/relationships/slideLayout" Target="../slideLayouts/slideLayout244.xml"/><Relationship Id="rId49" Type="http://schemas.openxmlformats.org/officeDocument/2006/relationships/slideLayout" Target="../slideLayouts/slideLayout257.xml"/><Relationship Id="rId10" Type="http://schemas.openxmlformats.org/officeDocument/2006/relationships/slideLayout" Target="../slideLayouts/slideLayout218.xml"/><Relationship Id="rId19" Type="http://schemas.openxmlformats.org/officeDocument/2006/relationships/slideLayout" Target="../slideLayouts/slideLayout227.xml"/><Relationship Id="rId31" Type="http://schemas.openxmlformats.org/officeDocument/2006/relationships/slideLayout" Target="../slideLayouts/slideLayout239.xml"/><Relationship Id="rId44" Type="http://schemas.openxmlformats.org/officeDocument/2006/relationships/slideLayout" Target="../slideLayouts/slideLayout252.xml"/><Relationship Id="rId52" Type="http://schemas.openxmlformats.org/officeDocument/2006/relationships/theme" Target="../theme/theme4.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 Id="rId22" Type="http://schemas.openxmlformats.org/officeDocument/2006/relationships/slideLayout" Target="../slideLayouts/slideLayout230.xml"/><Relationship Id="rId27" Type="http://schemas.openxmlformats.org/officeDocument/2006/relationships/slideLayout" Target="../slideLayouts/slideLayout235.xml"/><Relationship Id="rId30" Type="http://schemas.openxmlformats.org/officeDocument/2006/relationships/slideLayout" Target="../slideLayouts/slideLayout238.xml"/><Relationship Id="rId35" Type="http://schemas.openxmlformats.org/officeDocument/2006/relationships/slideLayout" Target="../slideLayouts/slideLayout243.xml"/><Relationship Id="rId43" Type="http://schemas.openxmlformats.org/officeDocument/2006/relationships/slideLayout" Target="../slideLayouts/slideLayout251.xml"/><Relationship Id="rId48" Type="http://schemas.openxmlformats.org/officeDocument/2006/relationships/slideLayout" Target="../slideLayouts/slideLayout256.xml"/><Relationship Id="rId8" Type="http://schemas.openxmlformats.org/officeDocument/2006/relationships/slideLayout" Target="../slideLayouts/slideLayout216.xml"/><Relationship Id="rId51" Type="http://schemas.openxmlformats.org/officeDocument/2006/relationships/slideLayout" Target="../slideLayouts/slideLayout2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26" Type="http://schemas.openxmlformats.org/officeDocument/2006/relationships/slideLayout" Target="../slideLayouts/slideLayout285.xml"/><Relationship Id="rId3" Type="http://schemas.openxmlformats.org/officeDocument/2006/relationships/slideLayout" Target="../slideLayouts/slideLayout262.xml"/><Relationship Id="rId21" Type="http://schemas.openxmlformats.org/officeDocument/2006/relationships/slideLayout" Target="../slideLayouts/slideLayout280.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5" Type="http://schemas.openxmlformats.org/officeDocument/2006/relationships/slideLayout" Target="../slideLayouts/slideLayout284.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slideLayout" Target="../slideLayouts/slideLayout279.xml"/><Relationship Id="rId29" Type="http://schemas.openxmlformats.org/officeDocument/2006/relationships/image" Target="../media/image1.png"/><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24" Type="http://schemas.openxmlformats.org/officeDocument/2006/relationships/slideLayout" Target="../slideLayouts/slideLayout283.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23" Type="http://schemas.openxmlformats.org/officeDocument/2006/relationships/slideLayout" Target="../slideLayouts/slideLayout282.xml"/><Relationship Id="rId28" Type="http://schemas.openxmlformats.org/officeDocument/2006/relationships/theme" Target="../theme/theme5.xml"/><Relationship Id="rId10" Type="http://schemas.openxmlformats.org/officeDocument/2006/relationships/slideLayout" Target="../slideLayouts/slideLayout269.xml"/><Relationship Id="rId19" Type="http://schemas.openxmlformats.org/officeDocument/2006/relationships/slideLayout" Target="../slideLayouts/slideLayout278.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 Id="rId22" Type="http://schemas.openxmlformats.org/officeDocument/2006/relationships/slideLayout" Target="../slideLayouts/slideLayout281.xml"/><Relationship Id="rId27" Type="http://schemas.openxmlformats.org/officeDocument/2006/relationships/slideLayout" Target="../slideLayouts/slideLayout286.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99.xml"/><Relationship Id="rId18" Type="http://schemas.openxmlformats.org/officeDocument/2006/relationships/slideLayout" Target="../slideLayouts/slideLayout304.xml"/><Relationship Id="rId26" Type="http://schemas.openxmlformats.org/officeDocument/2006/relationships/slideLayout" Target="../slideLayouts/slideLayout312.xml"/><Relationship Id="rId39" Type="http://schemas.openxmlformats.org/officeDocument/2006/relationships/slideLayout" Target="../slideLayouts/slideLayout325.xml"/><Relationship Id="rId3" Type="http://schemas.openxmlformats.org/officeDocument/2006/relationships/slideLayout" Target="../slideLayouts/slideLayout289.xml"/><Relationship Id="rId21" Type="http://schemas.openxmlformats.org/officeDocument/2006/relationships/slideLayout" Target="../slideLayouts/slideLayout307.xml"/><Relationship Id="rId34" Type="http://schemas.openxmlformats.org/officeDocument/2006/relationships/slideLayout" Target="../slideLayouts/slideLayout320.xml"/><Relationship Id="rId42" Type="http://schemas.openxmlformats.org/officeDocument/2006/relationships/slideLayout" Target="../slideLayouts/slideLayout328.xml"/><Relationship Id="rId47" Type="http://schemas.openxmlformats.org/officeDocument/2006/relationships/slideLayout" Target="../slideLayouts/slideLayout333.xml"/><Relationship Id="rId50" Type="http://schemas.openxmlformats.org/officeDocument/2006/relationships/slideLayout" Target="../slideLayouts/slideLayout336.xml"/><Relationship Id="rId7" Type="http://schemas.openxmlformats.org/officeDocument/2006/relationships/slideLayout" Target="../slideLayouts/slideLayout293.xml"/><Relationship Id="rId12" Type="http://schemas.openxmlformats.org/officeDocument/2006/relationships/slideLayout" Target="../slideLayouts/slideLayout298.xml"/><Relationship Id="rId17" Type="http://schemas.openxmlformats.org/officeDocument/2006/relationships/slideLayout" Target="../slideLayouts/slideLayout303.xml"/><Relationship Id="rId25" Type="http://schemas.openxmlformats.org/officeDocument/2006/relationships/slideLayout" Target="../slideLayouts/slideLayout311.xml"/><Relationship Id="rId33" Type="http://schemas.openxmlformats.org/officeDocument/2006/relationships/slideLayout" Target="../slideLayouts/slideLayout319.xml"/><Relationship Id="rId38" Type="http://schemas.openxmlformats.org/officeDocument/2006/relationships/slideLayout" Target="../slideLayouts/slideLayout324.xml"/><Relationship Id="rId46" Type="http://schemas.openxmlformats.org/officeDocument/2006/relationships/slideLayout" Target="../slideLayouts/slideLayout332.xml"/><Relationship Id="rId2" Type="http://schemas.openxmlformats.org/officeDocument/2006/relationships/slideLayout" Target="../slideLayouts/slideLayout288.xml"/><Relationship Id="rId16" Type="http://schemas.openxmlformats.org/officeDocument/2006/relationships/slideLayout" Target="../slideLayouts/slideLayout302.xml"/><Relationship Id="rId20" Type="http://schemas.openxmlformats.org/officeDocument/2006/relationships/slideLayout" Target="../slideLayouts/slideLayout306.xml"/><Relationship Id="rId29" Type="http://schemas.openxmlformats.org/officeDocument/2006/relationships/slideLayout" Target="../slideLayouts/slideLayout315.xml"/><Relationship Id="rId41" Type="http://schemas.openxmlformats.org/officeDocument/2006/relationships/slideLayout" Target="../slideLayouts/slideLayout327.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24" Type="http://schemas.openxmlformats.org/officeDocument/2006/relationships/slideLayout" Target="../slideLayouts/slideLayout310.xml"/><Relationship Id="rId32" Type="http://schemas.openxmlformats.org/officeDocument/2006/relationships/slideLayout" Target="../slideLayouts/slideLayout318.xml"/><Relationship Id="rId37" Type="http://schemas.openxmlformats.org/officeDocument/2006/relationships/slideLayout" Target="../slideLayouts/slideLayout323.xml"/><Relationship Id="rId40" Type="http://schemas.openxmlformats.org/officeDocument/2006/relationships/slideLayout" Target="../slideLayouts/slideLayout326.xml"/><Relationship Id="rId45" Type="http://schemas.openxmlformats.org/officeDocument/2006/relationships/slideLayout" Target="../slideLayouts/slideLayout331.xml"/><Relationship Id="rId53" Type="http://schemas.openxmlformats.org/officeDocument/2006/relationships/image" Target="../media/image1.png"/><Relationship Id="rId5" Type="http://schemas.openxmlformats.org/officeDocument/2006/relationships/slideLayout" Target="../slideLayouts/slideLayout291.xml"/><Relationship Id="rId15" Type="http://schemas.openxmlformats.org/officeDocument/2006/relationships/slideLayout" Target="../slideLayouts/slideLayout301.xml"/><Relationship Id="rId23" Type="http://schemas.openxmlformats.org/officeDocument/2006/relationships/slideLayout" Target="../slideLayouts/slideLayout309.xml"/><Relationship Id="rId28" Type="http://schemas.openxmlformats.org/officeDocument/2006/relationships/slideLayout" Target="../slideLayouts/slideLayout314.xml"/><Relationship Id="rId36" Type="http://schemas.openxmlformats.org/officeDocument/2006/relationships/slideLayout" Target="../slideLayouts/slideLayout322.xml"/><Relationship Id="rId49" Type="http://schemas.openxmlformats.org/officeDocument/2006/relationships/slideLayout" Target="../slideLayouts/slideLayout335.xml"/><Relationship Id="rId10" Type="http://schemas.openxmlformats.org/officeDocument/2006/relationships/slideLayout" Target="../slideLayouts/slideLayout296.xml"/><Relationship Id="rId19" Type="http://schemas.openxmlformats.org/officeDocument/2006/relationships/slideLayout" Target="../slideLayouts/slideLayout305.xml"/><Relationship Id="rId31" Type="http://schemas.openxmlformats.org/officeDocument/2006/relationships/slideLayout" Target="../slideLayouts/slideLayout317.xml"/><Relationship Id="rId44" Type="http://schemas.openxmlformats.org/officeDocument/2006/relationships/slideLayout" Target="../slideLayouts/slideLayout330.xml"/><Relationship Id="rId52" Type="http://schemas.openxmlformats.org/officeDocument/2006/relationships/theme" Target="../theme/theme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slideLayout" Target="../slideLayouts/slideLayout300.xml"/><Relationship Id="rId22" Type="http://schemas.openxmlformats.org/officeDocument/2006/relationships/slideLayout" Target="../slideLayouts/slideLayout308.xml"/><Relationship Id="rId27" Type="http://schemas.openxmlformats.org/officeDocument/2006/relationships/slideLayout" Target="../slideLayouts/slideLayout313.xml"/><Relationship Id="rId30" Type="http://schemas.openxmlformats.org/officeDocument/2006/relationships/slideLayout" Target="../slideLayouts/slideLayout316.xml"/><Relationship Id="rId35" Type="http://schemas.openxmlformats.org/officeDocument/2006/relationships/slideLayout" Target="../slideLayouts/slideLayout321.xml"/><Relationship Id="rId43" Type="http://schemas.openxmlformats.org/officeDocument/2006/relationships/slideLayout" Target="../slideLayouts/slideLayout329.xml"/><Relationship Id="rId48" Type="http://schemas.openxmlformats.org/officeDocument/2006/relationships/slideLayout" Target="../slideLayouts/slideLayout334.xml"/><Relationship Id="rId8" Type="http://schemas.openxmlformats.org/officeDocument/2006/relationships/slideLayout" Target="../slideLayouts/slideLayout294.xml"/><Relationship Id="rId51" Type="http://schemas.openxmlformats.org/officeDocument/2006/relationships/slideLayout" Target="../slideLayouts/slideLayout3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slideLayout" Target="../slideLayouts/slideLayout350.xml"/><Relationship Id="rId18" Type="http://schemas.openxmlformats.org/officeDocument/2006/relationships/slideLayout" Target="../slideLayouts/slideLayout355.xml"/><Relationship Id="rId26" Type="http://schemas.openxmlformats.org/officeDocument/2006/relationships/slideLayout" Target="../slideLayouts/slideLayout363.xml"/><Relationship Id="rId3" Type="http://schemas.openxmlformats.org/officeDocument/2006/relationships/slideLayout" Target="../slideLayouts/slideLayout340.xml"/><Relationship Id="rId21" Type="http://schemas.openxmlformats.org/officeDocument/2006/relationships/slideLayout" Target="../slideLayouts/slideLayout358.xml"/><Relationship Id="rId7" Type="http://schemas.openxmlformats.org/officeDocument/2006/relationships/slideLayout" Target="../slideLayouts/slideLayout344.xml"/><Relationship Id="rId12" Type="http://schemas.openxmlformats.org/officeDocument/2006/relationships/slideLayout" Target="../slideLayouts/slideLayout349.xml"/><Relationship Id="rId17" Type="http://schemas.openxmlformats.org/officeDocument/2006/relationships/slideLayout" Target="../slideLayouts/slideLayout354.xml"/><Relationship Id="rId25" Type="http://schemas.openxmlformats.org/officeDocument/2006/relationships/slideLayout" Target="../slideLayouts/slideLayout362.xml"/><Relationship Id="rId2" Type="http://schemas.openxmlformats.org/officeDocument/2006/relationships/slideLayout" Target="../slideLayouts/slideLayout339.xml"/><Relationship Id="rId16" Type="http://schemas.openxmlformats.org/officeDocument/2006/relationships/slideLayout" Target="../slideLayouts/slideLayout353.xml"/><Relationship Id="rId20" Type="http://schemas.openxmlformats.org/officeDocument/2006/relationships/slideLayout" Target="../slideLayouts/slideLayout357.xml"/><Relationship Id="rId29" Type="http://schemas.openxmlformats.org/officeDocument/2006/relationships/image" Target="../media/image1.png"/><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24" Type="http://schemas.openxmlformats.org/officeDocument/2006/relationships/slideLayout" Target="../slideLayouts/slideLayout361.xml"/><Relationship Id="rId5" Type="http://schemas.openxmlformats.org/officeDocument/2006/relationships/slideLayout" Target="../slideLayouts/slideLayout342.xml"/><Relationship Id="rId15" Type="http://schemas.openxmlformats.org/officeDocument/2006/relationships/slideLayout" Target="../slideLayouts/slideLayout352.xml"/><Relationship Id="rId23" Type="http://schemas.openxmlformats.org/officeDocument/2006/relationships/slideLayout" Target="../slideLayouts/slideLayout360.xml"/><Relationship Id="rId28" Type="http://schemas.openxmlformats.org/officeDocument/2006/relationships/theme" Target="../theme/theme7.xml"/><Relationship Id="rId10" Type="http://schemas.openxmlformats.org/officeDocument/2006/relationships/slideLayout" Target="../slideLayouts/slideLayout347.xml"/><Relationship Id="rId19" Type="http://schemas.openxmlformats.org/officeDocument/2006/relationships/slideLayout" Target="../slideLayouts/slideLayout356.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slideLayout" Target="../slideLayouts/slideLayout351.xml"/><Relationship Id="rId22" Type="http://schemas.openxmlformats.org/officeDocument/2006/relationships/slideLayout" Target="../slideLayouts/slideLayout359.xml"/><Relationship Id="rId27" Type="http://schemas.openxmlformats.org/officeDocument/2006/relationships/slideLayout" Target="../slideLayouts/slideLayout3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840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840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840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00752452"/>
      </p:ext>
    </p:extLst>
  </p:cSld>
  <p:clrMap bg1="dk1" tx1="lt1" bg2="dk2" tx2="lt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 id="2147484284" r:id="rId19"/>
    <p:sldLayoutId id="2147484285" r:id="rId20"/>
    <p:sldLayoutId id="2147484286" r:id="rId21"/>
    <p:sldLayoutId id="2147484287" r:id="rId22"/>
    <p:sldLayoutId id="2147484288" r:id="rId23"/>
    <p:sldLayoutId id="2147484289" r:id="rId24"/>
    <p:sldLayoutId id="2147484290" r:id="rId25"/>
    <p:sldLayoutId id="2147484291" r:id="rId26"/>
    <p:sldLayoutId id="2147484292" r:id="rId27"/>
    <p:sldLayoutId id="2147484255" r:id="rId28"/>
    <p:sldLayoutId id="2147484256" r:id="rId29"/>
    <p:sldLayoutId id="2147484257" r:id="rId30"/>
    <p:sldLayoutId id="2147484258" r:id="rId31"/>
    <p:sldLayoutId id="2147484259" r:id="rId32"/>
    <p:sldLayoutId id="2147484260" r:id="rId33"/>
    <p:sldLayoutId id="2147484970" r:id="rId34"/>
    <p:sldLayoutId id="2147484971" r:id="rId35"/>
    <p:sldLayoutId id="2147484972" r:id="rId36"/>
    <p:sldLayoutId id="2147484973" r:id="rId37"/>
    <p:sldLayoutId id="2147484974" r:id="rId38"/>
    <p:sldLayoutId id="2147484975" r:id="rId39"/>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8336"/>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8336"/>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8336"/>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48934101"/>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 id="2147484305" r:id="rId12"/>
    <p:sldLayoutId id="2147484306" r:id="rId13"/>
    <p:sldLayoutId id="2147484307" r:id="rId14"/>
    <p:sldLayoutId id="2147484308" r:id="rId15"/>
    <p:sldLayoutId id="2147484309" r:id="rId16"/>
    <p:sldLayoutId id="2147484310" r:id="rId17"/>
    <p:sldLayoutId id="2147484311" r:id="rId18"/>
    <p:sldLayoutId id="2147484312" r:id="rId19"/>
    <p:sldLayoutId id="2147484313" r:id="rId20"/>
    <p:sldLayoutId id="2147484314" r:id="rId21"/>
    <p:sldLayoutId id="2147484315" r:id="rId22"/>
    <p:sldLayoutId id="2147484316" r:id="rId23"/>
    <p:sldLayoutId id="2147484317" r:id="rId24"/>
    <p:sldLayoutId id="2147484318" r:id="rId25"/>
    <p:sldLayoutId id="2147484319" r:id="rId26"/>
    <p:sldLayoutId id="2147484320" r:id="rId27"/>
    <p:sldLayoutId id="2147484321" r:id="rId28"/>
    <p:sldLayoutId id="2147484322" r:id="rId29"/>
    <p:sldLayoutId id="2147484323" r:id="rId30"/>
    <p:sldLayoutId id="2147484324" r:id="rId31"/>
    <p:sldLayoutId id="2147484325" r:id="rId32"/>
    <p:sldLayoutId id="2147484327" r:id="rId33"/>
    <p:sldLayoutId id="2147484329" r:id="rId34"/>
    <p:sldLayoutId id="2147484330" r:id="rId35"/>
    <p:sldLayoutId id="2147484331" r:id="rId36"/>
    <p:sldLayoutId id="2147484332" r:id="rId37"/>
    <p:sldLayoutId id="2147484333" r:id="rId38"/>
    <p:sldLayoutId id="2147484334" r:id="rId39"/>
    <p:sldLayoutId id="2147484338" r:id="rId40"/>
    <p:sldLayoutId id="2147484339" r:id="rId41"/>
    <p:sldLayoutId id="2147484340" r:id="rId42"/>
    <p:sldLayoutId id="2147484341" r:id="rId43"/>
    <p:sldLayoutId id="2147484342" r:id="rId44"/>
    <p:sldLayoutId id="2147484343" r:id="rId45"/>
    <p:sldLayoutId id="2147484347" r:id="rId46"/>
    <p:sldLayoutId id="2147484348" r:id="rId47"/>
    <p:sldLayoutId id="2147484349" r:id="rId48"/>
    <p:sldLayoutId id="2147484350" r:id="rId49"/>
    <p:sldLayoutId id="2147484351" r:id="rId50"/>
    <p:sldLayoutId id="2147484352"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8336"/>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8336"/>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8336"/>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58498577"/>
      </p:ext>
    </p:extLst>
  </p:cSld>
  <p:clrMap bg1="dk1" tx1="lt1" bg2="dk2" tx2="lt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368" r:id="rId12"/>
    <p:sldLayoutId id="2147484369" r:id="rId13"/>
    <p:sldLayoutId id="2147484370" r:id="rId14"/>
    <p:sldLayoutId id="2147484371" r:id="rId15"/>
    <p:sldLayoutId id="2147484372" r:id="rId16"/>
    <p:sldLayoutId id="2147484373" r:id="rId17"/>
    <p:sldLayoutId id="2147484374" r:id="rId18"/>
    <p:sldLayoutId id="2147484375" r:id="rId19"/>
    <p:sldLayoutId id="2147484376" r:id="rId20"/>
    <p:sldLayoutId id="2147484377" r:id="rId21"/>
    <p:sldLayoutId id="2147484378" r:id="rId22"/>
    <p:sldLayoutId id="2147484379" r:id="rId23"/>
    <p:sldLayoutId id="2147484380" r:id="rId24"/>
    <p:sldLayoutId id="2147484381" r:id="rId25"/>
    <p:sldLayoutId id="2147484382" r:id="rId26"/>
    <p:sldLayoutId id="2147484383" r:id="rId27"/>
    <p:sldLayoutId id="2147484384" r:id="rId28"/>
    <p:sldLayoutId id="2147484385" r:id="rId29"/>
    <p:sldLayoutId id="2147484386" r:id="rId30"/>
    <p:sldLayoutId id="2147484387" r:id="rId31"/>
    <p:sldLayoutId id="2147484388" r:id="rId32"/>
    <p:sldLayoutId id="2147484390" r:id="rId33"/>
    <p:sldLayoutId id="2147484392" r:id="rId34"/>
    <p:sldLayoutId id="2147484393" r:id="rId35"/>
    <p:sldLayoutId id="2147484394" r:id="rId36"/>
    <p:sldLayoutId id="2147484395" r:id="rId37"/>
    <p:sldLayoutId id="2147484396" r:id="rId38"/>
    <p:sldLayoutId id="2147484397" r:id="rId39"/>
    <p:sldLayoutId id="2147484401" r:id="rId40"/>
    <p:sldLayoutId id="2147484402" r:id="rId41"/>
    <p:sldLayoutId id="2147484403" r:id="rId42"/>
    <p:sldLayoutId id="2147484404" r:id="rId43"/>
    <p:sldLayoutId id="2147484405" r:id="rId44"/>
    <p:sldLayoutId id="2147484406" r:id="rId45"/>
    <p:sldLayoutId id="2147484410" r:id="rId46"/>
    <p:sldLayoutId id="2147484411" r:id="rId47"/>
    <p:sldLayoutId id="2147484412" r:id="rId48"/>
    <p:sldLayoutId id="2147484413" r:id="rId49"/>
    <p:sldLayoutId id="2147484414" r:id="rId50"/>
    <p:sldLayoutId id="2147484415" r:id="rId51"/>
    <p:sldLayoutId id="2147484500" r:id="rId52"/>
    <p:sldLayoutId id="2147484501" r:id="rId53"/>
    <p:sldLayoutId id="2147484502" r:id="rId54"/>
    <p:sldLayoutId id="2147484503" r:id="rId55"/>
    <p:sldLayoutId id="2147484504" r:id="rId56"/>
    <p:sldLayoutId id="2147484505" r:id="rId57"/>
    <p:sldLayoutId id="2147484509" r:id="rId58"/>
    <p:sldLayoutId id="2147484510" r:id="rId59"/>
    <p:sldLayoutId id="2147484511" r:id="rId60"/>
    <p:sldLayoutId id="2147484512" r:id="rId61"/>
    <p:sldLayoutId id="2147484513" r:id="rId62"/>
    <p:sldLayoutId id="2147484514" r:id="rId63"/>
    <p:sldLayoutId id="2147484518" r:id="rId64"/>
    <p:sldLayoutId id="2147484519" r:id="rId65"/>
    <p:sldLayoutId id="2147484520" r:id="rId66"/>
    <p:sldLayoutId id="2147484521" r:id="rId67"/>
    <p:sldLayoutId id="2147484522" r:id="rId68"/>
    <p:sldLayoutId id="2147484523" r:id="rId69"/>
    <p:sldLayoutId id="2147484527" r:id="rId70"/>
    <p:sldLayoutId id="2147484528" r:id="rId71"/>
    <p:sldLayoutId id="2147484529" r:id="rId72"/>
    <p:sldLayoutId id="2147484530" r:id="rId73"/>
    <p:sldLayoutId id="2147484531" r:id="rId74"/>
    <p:sldLayoutId id="2147484532" r:id="rId75"/>
    <p:sldLayoutId id="2147484536" r:id="rId76"/>
    <p:sldLayoutId id="2147484537" r:id="rId77"/>
    <p:sldLayoutId id="2147484538" r:id="rId78"/>
    <p:sldLayoutId id="2147484539" r:id="rId79"/>
    <p:sldLayoutId id="2147484540" r:id="rId80"/>
    <p:sldLayoutId id="2147484541" r:id="rId81"/>
    <p:sldLayoutId id="2147484227" r:id="rId82"/>
    <p:sldLayoutId id="2147484228" r:id="rId83"/>
    <p:sldLayoutId id="2147484229" r:id="rId84"/>
    <p:sldLayoutId id="2147484230" r:id="rId85"/>
    <p:sldLayoutId id="2147484231" r:id="rId86"/>
    <p:sldLayoutId id="2147484232" r:id="rId87"/>
    <p:sldLayoutId id="2147483945" r:id="rId88"/>
    <p:sldLayoutId id="2147483946" r:id="rId89"/>
    <p:sldLayoutId id="2147483947" r:id="rId90"/>
    <p:sldLayoutId id="2147483948" r:id="rId91"/>
    <p:sldLayoutId id="2147483949" r:id="rId92"/>
    <p:sldLayoutId id="2147483950" r:id="rId93"/>
    <p:sldLayoutId id="2147483952" r:id="rId94"/>
    <p:sldLayoutId id="2147483985" r:id="rId95"/>
    <p:sldLayoutId id="2147483986" r:id="rId96"/>
    <p:sldLayoutId id="2147483987" r:id="rId97"/>
    <p:sldLayoutId id="2147483988" r:id="rId98"/>
    <p:sldLayoutId id="2147483989" r:id="rId99"/>
    <p:sldLayoutId id="2147483990" r:id="rId100"/>
    <p:sldLayoutId id="2147483965" r:id="rId101"/>
    <p:sldLayoutId id="2147483966" r:id="rId102"/>
    <p:sldLayoutId id="2147483967" r:id="rId103"/>
    <p:sldLayoutId id="2147483968" r:id="rId104"/>
    <p:sldLayoutId id="2147483969" r:id="rId105"/>
    <p:sldLayoutId id="2147483970" r:id="rId106"/>
    <p:sldLayoutId id="2147484157" r:id="rId107"/>
    <p:sldLayoutId id="2147484158" r:id="rId108"/>
    <p:sldLayoutId id="2147484159" r:id="rId109"/>
    <p:sldLayoutId id="2147484160" r:id="rId110"/>
    <p:sldLayoutId id="2147484161" r:id="rId111"/>
    <p:sldLayoutId id="2147484162" r:id="rId112"/>
    <p:sldLayoutId id="2147484197" r:id="rId113"/>
    <p:sldLayoutId id="2147484198" r:id="rId114"/>
    <p:sldLayoutId id="2147484199" r:id="rId115"/>
    <p:sldLayoutId id="2147484200" r:id="rId116"/>
    <p:sldLayoutId id="2147484201" r:id="rId117"/>
    <p:sldLayoutId id="2147484202" r:id="rId118"/>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8336"/>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8336"/>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8336"/>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73376780"/>
      </p:ext>
    </p:extLst>
  </p:cSld>
  <p:clrMap bg1="dk1" tx1="lt1" bg2="dk2" tx2="lt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2" r:id="rId13"/>
    <p:sldLayoutId id="2147484433" r:id="rId14"/>
    <p:sldLayoutId id="2147484434" r:id="rId15"/>
    <p:sldLayoutId id="2147484435" r:id="rId16"/>
    <p:sldLayoutId id="2147484436" r:id="rId17"/>
    <p:sldLayoutId id="2147484437" r:id="rId18"/>
    <p:sldLayoutId id="2147484438" r:id="rId19"/>
    <p:sldLayoutId id="2147484439" r:id="rId20"/>
    <p:sldLayoutId id="2147484440" r:id="rId21"/>
    <p:sldLayoutId id="2147484441" r:id="rId22"/>
    <p:sldLayoutId id="2147484442" r:id="rId23"/>
    <p:sldLayoutId id="2147484443" r:id="rId24"/>
    <p:sldLayoutId id="2147484444" r:id="rId25"/>
    <p:sldLayoutId id="2147484445" r:id="rId26"/>
    <p:sldLayoutId id="2147484446" r:id="rId27"/>
    <p:sldLayoutId id="2147484447" r:id="rId28"/>
    <p:sldLayoutId id="2147484448" r:id="rId29"/>
    <p:sldLayoutId id="2147484449" r:id="rId30"/>
    <p:sldLayoutId id="2147484450" r:id="rId31"/>
    <p:sldLayoutId id="2147484451" r:id="rId32"/>
    <p:sldLayoutId id="2147484453" r:id="rId33"/>
    <p:sldLayoutId id="2147484455" r:id="rId34"/>
    <p:sldLayoutId id="2147484456" r:id="rId35"/>
    <p:sldLayoutId id="2147484457" r:id="rId36"/>
    <p:sldLayoutId id="2147484458" r:id="rId37"/>
    <p:sldLayoutId id="2147484459" r:id="rId38"/>
    <p:sldLayoutId id="2147484460" r:id="rId39"/>
    <p:sldLayoutId id="2147484464" r:id="rId40"/>
    <p:sldLayoutId id="2147484465" r:id="rId41"/>
    <p:sldLayoutId id="2147484466" r:id="rId42"/>
    <p:sldLayoutId id="2147484467" r:id="rId43"/>
    <p:sldLayoutId id="2147484468" r:id="rId44"/>
    <p:sldLayoutId id="2147484469" r:id="rId45"/>
    <p:sldLayoutId id="2147484473" r:id="rId46"/>
    <p:sldLayoutId id="2147484474" r:id="rId47"/>
    <p:sldLayoutId id="2147484475" r:id="rId48"/>
    <p:sldLayoutId id="2147484476" r:id="rId49"/>
    <p:sldLayoutId id="2147484477" r:id="rId50"/>
    <p:sldLayoutId id="2147484478"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7186"/>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7186"/>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7186"/>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26163283"/>
      </p:ext>
    </p:extLst>
  </p:cSld>
  <p:clrMap bg1="dk1" tx1="lt1" bg2="dk2" tx2="lt2" accent1="accent1" accent2="accent2" accent3="accent3" accent4="accent4" accent5="accent5" accent6="accent6" hlink="hlink" folHlink="folHlink"/>
  <p:sldLayoutIdLst>
    <p:sldLayoutId id="2147484981" r:id="rId1"/>
    <p:sldLayoutId id="2147484982" r:id="rId2"/>
    <p:sldLayoutId id="2147484983" r:id="rId3"/>
    <p:sldLayoutId id="2147484984" r:id="rId4"/>
    <p:sldLayoutId id="2147484985" r:id="rId5"/>
    <p:sldLayoutId id="2147484986" r:id="rId6"/>
    <p:sldLayoutId id="2147484987" r:id="rId7"/>
    <p:sldLayoutId id="2147484988" r:id="rId8"/>
    <p:sldLayoutId id="2147484989" r:id="rId9"/>
    <p:sldLayoutId id="2147484990" r:id="rId10"/>
    <p:sldLayoutId id="2147484991" r:id="rId11"/>
    <p:sldLayoutId id="2147484992" r:id="rId12"/>
    <p:sldLayoutId id="2147484993" r:id="rId13"/>
    <p:sldLayoutId id="2147484994" r:id="rId14"/>
    <p:sldLayoutId id="2147484995" r:id="rId15"/>
    <p:sldLayoutId id="2147484996" r:id="rId16"/>
    <p:sldLayoutId id="2147484997" r:id="rId17"/>
    <p:sldLayoutId id="2147484998" r:id="rId18"/>
    <p:sldLayoutId id="2147484999" r:id="rId19"/>
    <p:sldLayoutId id="2147485000" r:id="rId20"/>
    <p:sldLayoutId id="2147485001" r:id="rId21"/>
    <p:sldLayoutId id="2147485002" r:id="rId22"/>
    <p:sldLayoutId id="2147485003" r:id="rId23"/>
    <p:sldLayoutId id="2147485004" r:id="rId24"/>
    <p:sldLayoutId id="2147485005" r:id="rId25"/>
    <p:sldLayoutId id="2147485006" r:id="rId26"/>
    <p:sldLayoutId id="2147485007" r:id="rId27"/>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7122"/>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7122"/>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7122"/>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66710935"/>
      </p:ext>
    </p:extLst>
  </p:cSld>
  <p:clrMap bg1="dk1" tx1="lt1" bg2="dk2" tx2="lt2" accent1="accent1" accent2="accent2" accent3="accent3" accent4="accent4" accent5="accent5" accent6="accent6" hlink="hlink" folHlink="folHlink"/>
  <p:sldLayoutIdLst>
    <p:sldLayoutId id="2147485009" r:id="rId1"/>
    <p:sldLayoutId id="2147485010" r:id="rId2"/>
    <p:sldLayoutId id="2147485011" r:id="rId3"/>
    <p:sldLayoutId id="2147485012" r:id="rId4"/>
    <p:sldLayoutId id="2147485013" r:id="rId5"/>
    <p:sldLayoutId id="2147485014" r:id="rId6"/>
    <p:sldLayoutId id="2147485015" r:id="rId7"/>
    <p:sldLayoutId id="2147485016" r:id="rId8"/>
    <p:sldLayoutId id="2147485017" r:id="rId9"/>
    <p:sldLayoutId id="2147485018" r:id="rId10"/>
    <p:sldLayoutId id="2147485019" r:id="rId11"/>
    <p:sldLayoutId id="2147485020" r:id="rId12"/>
    <p:sldLayoutId id="2147485021" r:id="rId13"/>
    <p:sldLayoutId id="2147485022" r:id="rId14"/>
    <p:sldLayoutId id="2147485023" r:id="rId15"/>
    <p:sldLayoutId id="2147485024" r:id="rId16"/>
    <p:sldLayoutId id="2147485025" r:id="rId17"/>
    <p:sldLayoutId id="2147485026" r:id="rId18"/>
    <p:sldLayoutId id="2147485027" r:id="rId19"/>
    <p:sldLayoutId id="2147485028" r:id="rId20"/>
    <p:sldLayoutId id="2147485029" r:id="rId21"/>
    <p:sldLayoutId id="2147485030" r:id="rId22"/>
    <p:sldLayoutId id="2147485031" r:id="rId23"/>
    <p:sldLayoutId id="2147485032" r:id="rId24"/>
    <p:sldLayoutId id="2147485033" r:id="rId25"/>
    <p:sldLayoutId id="2147485034" r:id="rId26"/>
    <p:sldLayoutId id="2147485035" r:id="rId27"/>
    <p:sldLayoutId id="2147485036" r:id="rId28"/>
    <p:sldLayoutId id="2147485037" r:id="rId29"/>
    <p:sldLayoutId id="2147485038" r:id="rId30"/>
    <p:sldLayoutId id="2147485039" r:id="rId31"/>
    <p:sldLayoutId id="2147485040" r:id="rId32"/>
    <p:sldLayoutId id="2147485042" r:id="rId33"/>
    <p:sldLayoutId id="2147485044" r:id="rId34"/>
    <p:sldLayoutId id="2147485045" r:id="rId35"/>
    <p:sldLayoutId id="2147485046" r:id="rId36"/>
    <p:sldLayoutId id="2147485047" r:id="rId37"/>
    <p:sldLayoutId id="2147485048" r:id="rId38"/>
    <p:sldLayoutId id="2147485049" r:id="rId39"/>
    <p:sldLayoutId id="2147485053" r:id="rId40"/>
    <p:sldLayoutId id="2147485054" r:id="rId41"/>
    <p:sldLayoutId id="2147485055" r:id="rId42"/>
    <p:sldLayoutId id="2147485056" r:id="rId43"/>
    <p:sldLayoutId id="2147485057" r:id="rId44"/>
    <p:sldLayoutId id="2147485058" r:id="rId45"/>
    <p:sldLayoutId id="2147485062" r:id="rId46"/>
    <p:sldLayoutId id="2147485063" r:id="rId47"/>
    <p:sldLayoutId id="2147485064" r:id="rId48"/>
    <p:sldLayoutId id="2147485065" r:id="rId49"/>
    <p:sldLayoutId id="2147485066" r:id="rId50"/>
    <p:sldLayoutId id="2147485067"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528"/>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2022/9/22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528"/>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528"/>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26562131"/>
      </p:ext>
    </p:extLst>
  </p:cSld>
  <p:clrMap bg1="dk1" tx1="lt1" bg2="dk2" tx2="lt2" accent1="accent1" accent2="accent2" accent3="accent3" accent4="accent4" accent5="accent5" accent6="accent6" hlink="hlink" folHlink="folHlink"/>
  <p:sldLayoutIdLst>
    <p:sldLayoutId id="2147485069" r:id="rId1"/>
    <p:sldLayoutId id="2147485070" r:id="rId2"/>
    <p:sldLayoutId id="2147485071" r:id="rId3"/>
    <p:sldLayoutId id="2147485072" r:id="rId4"/>
    <p:sldLayoutId id="2147485073" r:id="rId5"/>
    <p:sldLayoutId id="2147485074" r:id="rId6"/>
    <p:sldLayoutId id="2147485075" r:id="rId7"/>
    <p:sldLayoutId id="2147485076" r:id="rId8"/>
    <p:sldLayoutId id="2147485077" r:id="rId9"/>
    <p:sldLayoutId id="2147485078" r:id="rId10"/>
    <p:sldLayoutId id="2147485079" r:id="rId11"/>
    <p:sldLayoutId id="2147485080" r:id="rId12"/>
    <p:sldLayoutId id="2147485081" r:id="rId13"/>
    <p:sldLayoutId id="2147485082" r:id="rId14"/>
    <p:sldLayoutId id="2147485083" r:id="rId15"/>
    <p:sldLayoutId id="2147485084" r:id="rId16"/>
    <p:sldLayoutId id="2147485085" r:id="rId17"/>
    <p:sldLayoutId id="2147485086" r:id="rId18"/>
    <p:sldLayoutId id="2147485087" r:id="rId19"/>
    <p:sldLayoutId id="2147485088" r:id="rId20"/>
    <p:sldLayoutId id="2147485089" r:id="rId21"/>
    <p:sldLayoutId id="2147485090" r:id="rId22"/>
    <p:sldLayoutId id="2147485091" r:id="rId23"/>
    <p:sldLayoutId id="2147485092" r:id="rId24"/>
    <p:sldLayoutId id="2147485093" r:id="rId25"/>
    <p:sldLayoutId id="2147485094" r:id="rId26"/>
    <p:sldLayoutId id="2147485095" r:id="rId27"/>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8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2.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8.xml"/><Relationship Id="rId1" Type="http://schemas.openxmlformats.org/officeDocument/2006/relationships/slideLayout" Target="../slideLayouts/slideLayout26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6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6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6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6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6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6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6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6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6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6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6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6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61.xml"/></Relationships>
</file>

<file path=ppt/slides/_rels/slide8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3240" y="1527244"/>
            <a:ext cx="10601117" cy="5330756"/>
          </a:xfrm>
        </p:spPr>
        <p:txBody>
          <a:bodyPr>
            <a:normAutofit fontScale="90000"/>
          </a:bodyPr>
          <a:lstStyle/>
          <a:p>
            <a:pPr lvl="0">
              <a:lnSpc>
                <a:spcPct val="100000"/>
              </a:lnSpc>
              <a:spcBef>
                <a:spcPts val="0"/>
              </a:spcBef>
            </a:pPr>
            <a:br>
              <a:rPr lang="ja-JP" altLang="en-US" sz="3600" b="1" dirty="0">
                <a:solidFill>
                  <a:prstClr val="white"/>
                </a:solidFill>
                <a:latin typeface="メイリオ" panose="020B0604030504040204" pitchFamily="50" charset="-128"/>
                <a:ea typeface="メイリオ" panose="020B0604030504040204" pitchFamily="50" charset="-128"/>
                <a:cs typeface="+mn-cs"/>
              </a:rPr>
            </a:br>
            <a:br>
              <a:rPr lang="ja-JP" altLang="en-US" sz="3600" b="1" dirty="0">
                <a:solidFill>
                  <a:prstClr val="white"/>
                </a:solidFill>
                <a:latin typeface="メイリオ" panose="020B0604030504040204" pitchFamily="50" charset="-128"/>
                <a:ea typeface="メイリオ" panose="020B0604030504040204" pitchFamily="50" charset="-128"/>
                <a:cs typeface="+mn-cs"/>
              </a:rPr>
            </a:br>
            <a:r>
              <a:rPr lang="en-US" altLang="ja-JP" sz="3600" b="1" dirty="0">
                <a:solidFill>
                  <a:prstClr val="white"/>
                </a:solidFill>
                <a:latin typeface="ＭＳ Ｐゴシック" panose="020B0600070205080204" pitchFamily="50" charset="-128"/>
                <a:ea typeface="ＭＳ Ｐゴシック" panose="020B0600070205080204" pitchFamily="50" charset="-128"/>
                <a:cs typeface="+mn-cs"/>
              </a:rPr>
              <a:t>2022</a:t>
            </a:r>
            <a:r>
              <a:rPr lang="ja-JP" altLang="en-US" sz="3600" b="1" dirty="0">
                <a:solidFill>
                  <a:prstClr val="white"/>
                </a:solidFill>
                <a:latin typeface="ＭＳ Ｐゴシック" panose="020B0600070205080204" pitchFamily="50" charset="-128"/>
                <a:ea typeface="ＭＳ Ｐゴシック" panose="020B0600070205080204" pitchFamily="50" charset="-128"/>
                <a:cs typeface="+mn-cs"/>
              </a:rPr>
              <a:t>～</a:t>
            </a:r>
            <a:r>
              <a:rPr lang="en-US" altLang="ja-JP" sz="3600" b="1" dirty="0">
                <a:solidFill>
                  <a:prstClr val="white"/>
                </a:solidFill>
                <a:latin typeface="ＭＳ Ｐゴシック" panose="020B0600070205080204" pitchFamily="50" charset="-128"/>
                <a:ea typeface="ＭＳ Ｐゴシック" panose="020B0600070205080204" pitchFamily="50" charset="-128"/>
                <a:cs typeface="+mn-cs"/>
              </a:rPr>
              <a:t>23</a:t>
            </a:r>
            <a:r>
              <a:rPr lang="ja-JP" altLang="en-US" sz="3600" b="1" dirty="0">
                <a:solidFill>
                  <a:prstClr val="white"/>
                </a:solidFill>
                <a:latin typeface="ＭＳ Ｐゴシック" panose="020B0600070205080204" pitchFamily="50" charset="-128"/>
                <a:ea typeface="ＭＳ Ｐゴシック" panose="020B0600070205080204" pitchFamily="50" charset="-128"/>
                <a:cs typeface="+mn-cs"/>
              </a:rPr>
              <a:t>年度</a:t>
            </a:r>
            <a:br>
              <a:rPr lang="en-US" altLang="ja-JP" sz="3600" b="1" dirty="0">
                <a:solidFill>
                  <a:prstClr val="white"/>
                </a:solidFill>
                <a:latin typeface="ＭＳ Ｐゴシック" panose="020B0600070205080204" pitchFamily="50" charset="-128"/>
                <a:ea typeface="ＭＳ Ｐゴシック" panose="020B0600070205080204" pitchFamily="50" charset="-128"/>
                <a:cs typeface="+mn-cs"/>
              </a:rPr>
            </a:br>
            <a:r>
              <a:rPr lang="en-US" altLang="ja-JP" sz="3600" b="1" dirty="0">
                <a:solidFill>
                  <a:prstClr val="white"/>
                </a:solidFill>
                <a:latin typeface="ＭＳ Ｐゴシック" panose="020B0600070205080204" pitchFamily="50" charset="-128"/>
                <a:ea typeface="ＭＳ Ｐゴシック" panose="020B0600070205080204" pitchFamily="50" charset="-128"/>
                <a:cs typeface="+mn-cs"/>
              </a:rPr>
              <a:t>2510</a:t>
            </a:r>
            <a:r>
              <a:rPr lang="ja-JP" altLang="en-US" sz="3600" b="1" dirty="0">
                <a:solidFill>
                  <a:prstClr val="white"/>
                </a:solidFill>
                <a:latin typeface="ＭＳ Ｐゴシック" panose="020B0600070205080204" pitchFamily="50" charset="-128"/>
                <a:ea typeface="ＭＳ Ｐゴシック" panose="020B0600070205080204" pitchFamily="50" charset="-128"/>
                <a:cs typeface="+mn-cs"/>
              </a:rPr>
              <a:t>地区職業奉仕委員会</a:t>
            </a:r>
            <a:br>
              <a:rPr lang="ja-JP" altLang="en-US" sz="3600" b="1" dirty="0">
                <a:solidFill>
                  <a:prstClr val="white"/>
                </a:solidFill>
                <a:latin typeface="メイリオ" panose="020B0604030504040204" pitchFamily="50" charset="-128"/>
                <a:ea typeface="メイリオ" panose="020B0604030504040204" pitchFamily="50" charset="-128"/>
                <a:cs typeface="+mn-cs"/>
              </a:rPr>
            </a:br>
            <a:br>
              <a:rPr lang="ja-JP" altLang="en-US" sz="3600" b="1" dirty="0">
                <a:solidFill>
                  <a:prstClr val="white"/>
                </a:solidFill>
                <a:latin typeface="メイリオ" panose="020B0604030504040204" pitchFamily="50" charset="-128"/>
                <a:ea typeface="メイリオ" panose="020B0604030504040204" pitchFamily="50" charset="-128"/>
                <a:cs typeface="+mn-cs"/>
              </a:rPr>
            </a:br>
            <a:br>
              <a:rPr lang="ja-JP" altLang="en-US" b="1" dirty="0">
                <a:solidFill>
                  <a:srgbClr val="FFFF00"/>
                </a:solidFill>
              </a:rPr>
            </a:br>
            <a:r>
              <a:rPr lang="ja-JP" altLang="en-US" b="1" dirty="0">
                <a:solidFill>
                  <a:srgbClr val="FFFF00"/>
                </a:solidFill>
              </a:rPr>
              <a:t>　　　</a:t>
            </a:r>
            <a:r>
              <a:rPr lang="ja-JP" altLang="en-US" sz="5300" b="1" i="1" dirty="0">
                <a:solidFill>
                  <a:srgbClr val="FFFF00"/>
                </a:solidFill>
                <a:latin typeface="ＭＳ Ｐゴシック" panose="020B0600070205080204" pitchFamily="50" charset="-128"/>
                <a:ea typeface="ＭＳ Ｐゴシック" panose="020B0600070205080204" pitchFamily="50" charset="-128"/>
              </a:rPr>
              <a:t>「</a:t>
            </a:r>
            <a:r>
              <a:rPr lang="ja-JP" altLang="en-US" sz="5300" b="1" i="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職業奉仕の</a:t>
            </a:r>
            <a:br>
              <a:rPr lang="ja-JP" altLang="en-US" sz="5300" b="1" i="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5300" b="1" i="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過去・現在・未来</a:t>
            </a:r>
            <a:r>
              <a:rPr kumimoji="1" lang="ja-JP" altLang="en-US" sz="5300" b="1" i="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br>
              <a:rPr kumimoji="1" lang="ja-JP" altLang="en-US" sz="5300" b="1" i="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4000" b="1" spc="-300" dirty="0">
                <a:solidFill>
                  <a:srgbClr val="FFFF00"/>
                </a:solidFill>
                <a:latin typeface="ＭＳ Ｐゴシック" panose="020B0600070205080204" pitchFamily="50" charset="-128"/>
                <a:ea typeface="ＭＳ Ｐゴシック" panose="020B0600070205080204" pitchFamily="50" charset="-128"/>
              </a:rPr>
              <a:t>　　　</a:t>
            </a:r>
            <a:br>
              <a:rPr lang="ja-JP" altLang="en-US" sz="4000" b="1" spc="-300" dirty="0">
                <a:solidFill>
                  <a:srgbClr val="FFFF00"/>
                </a:solidFill>
                <a:latin typeface="ＭＳ Ｐゴシック" panose="020B0600070205080204" pitchFamily="50" charset="-128"/>
                <a:ea typeface="ＭＳ Ｐゴシック" panose="020B0600070205080204" pitchFamily="50" charset="-128"/>
              </a:rPr>
            </a:br>
            <a:br>
              <a:rPr lang="ja-JP" altLang="en-US" sz="4000" b="1" spc="-300" dirty="0">
                <a:solidFill>
                  <a:srgbClr val="FFFF00"/>
                </a:solidFill>
                <a:latin typeface="メイリオ" panose="020B0604030504040204" pitchFamily="50" charset="-128"/>
                <a:ea typeface="メイリオ" panose="020B0604030504040204" pitchFamily="50" charset="-128"/>
              </a:rPr>
            </a:br>
            <a:br>
              <a:rPr lang="ja-JP" altLang="en-US" sz="4000" b="1" spc="-300" dirty="0">
                <a:solidFill>
                  <a:srgbClr val="FFFF00"/>
                </a:solidFill>
                <a:latin typeface="メイリオ" panose="020B0604030504040204" pitchFamily="50" charset="-128"/>
                <a:ea typeface="メイリオ" panose="020B0604030504040204" pitchFamily="50" charset="-128"/>
              </a:rPr>
            </a:br>
            <a:r>
              <a:rPr lang="ja-JP" altLang="en-US" sz="4000" b="1" spc="-300" dirty="0">
                <a:solidFill>
                  <a:srgbClr val="FFFF00"/>
                </a:solidFill>
                <a:latin typeface="メイリオ" panose="020B0604030504040204" pitchFamily="50" charset="-128"/>
                <a:ea typeface="メイリオ" panose="020B0604030504040204" pitchFamily="50" charset="-128"/>
              </a:rPr>
              <a:t>　　　　　　　　　　　　　　　　　　　</a:t>
            </a:r>
            <a:r>
              <a:rPr lang="en-US" altLang="ja-JP" sz="3200" b="1" dirty="0">
                <a:solidFill>
                  <a:prstClr val="white"/>
                </a:solidFill>
                <a:latin typeface="ＭＳ Ｐゴシック" panose="020B0600070205080204" pitchFamily="50" charset="-128"/>
                <a:ea typeface="ＭＳ Ｐゴシック" panose="020B0600070205080204" pitchFamily="50" charset="-128"/>
                <a:cs typeface="+mn-cs"/>
              </a:rPr>
              <a:t>2022</a:t>
            </a:r>
            <a:r>
              <a:rPr lang="ja-JP" altLang="en-US" sz="3200" b="1" dirty="0">
                <a:solidFill>
                  <a:prstClr val="white"/>
                </a:solidFill>
                <a:latin typeface="ＭＳ Ｐゴシック" panose="020B0600070205080204" pitchFamily="50" charset="-128"/>
                <a:ea typeface="ＭＳ Ｐゴシック" panose="020B0600070205080204" pitchFamily="50" charset="-128"/>
                <a:cs typeface="+mn-cs"/>
              </a:rPr>
              <a:t>年</a:t>
            </a:r>
            <a:r>
              <a:rPr lang="en-US" altLang="ja-JP" sz="3200" b="1" dirty="0">
                <a:solidFill>
                  <a:prstClr val="white"/>
                </a:solidFill>
                <a:latin typeface="ＭＳ Ｐゴシック" panose="020B0600070205080204" pitchFamily="50" charset="-128"/>
                <a:ea typeface="ＭＳ Ｐゴシック" panose="020B0600070205080204" pitchFamily="50" charset="-128"/>
                <a:cs typeface="+mn-cs"/>
              </a:rPr>
              <a:t>9</a:t>
            </a:r>
            <a:r>
              <a:rPr lang="ja-JP" altLang="en-US" sz="3200" b="1" dirty="0">
                <a:solidFill>
                  <a:prstClr val="white"/>
                </a:solidFill>
                <a:latin typeface="ＭＳ Ｐゴシック" panose="020B0600070205080204" pitchFamily="50" charset="-128"/>
                <a:ea typeface="ＭＳ Ｐゴシック" panose="020B0600070205080204" pitchFamily="50" charset="-128"/>
                <a:cs typeface="+mn-cs"/>
              </a:rPr>
              <a:t>月</a:t>
            </a:r>
            <a:r>
              <a:rPr lang="en-US" altLang="ja-JP" sz="3200" b="1" dirty="0">
                <a:solidFill>
                  <a:prstClr val="white"/>
                </a:solidFill>
                <a:latin typeface="ＭＳ Ｐゴシック" panose="020B0600070205080204" pitchFamily="50" charset="-128"/>
                <a:ea typeface="ＭＳ Ｐゴシック" panose="020B0600070205080204" pitchFamily="50" charset="-128"/>
                <a:cs typeface="+mn-cs"/>
              </a:rPr>
              <a:t>23</a:t>
            </a:r>
            <a:r>
              <a:rPr lang="ja-JP" altLang="en-US" sz="3200" b="1" dirty="0">
                <a:solidFill>
                  <a:prstClr val="white"/>
                </a:solidFill>
                <a:latin typeface="ＭＳ Ｐゴシック" panose="020B0600070205080204" pitchFamily="50" charset="-128"/>
                <a:ea typeface="ＭＳ Ｐゴシック" panose="020B0600070205080204" pitchFamily="50" charset="-128"/>
                <a:cs typeface="+mn-cs"/>
              </a:rPr>
              <a:t>日</a:t>
            </a:r>
            <a:br>
              <a:rPr lang="en-US" altLang="ja-JP" sz="3200" b="1" dirty="0">
                <a:solidFill>
                  <a:prstClr val="white"/>
                </a:solidFill>
                <a:latin typeface="メイリオ" panose="020B0604030504040204" pitchFamily="50" charset="-128"/>
                <a:ea typeface="メイリオ" panose="020B0604030504040204" pitchFamily="50" charset="-128"/>
                <a:cs typeface="+mn-cs"/>
              </a:rPr>
            </a:br>
            <a:br>
              <a:rPr lang="ja-JP" altLang="en-US" sz="4000" b="1" spc="-300" dirty="0">
                <a:solidFill>
                  <a:srgbClr val="FFFF00"/>
                </a:solidFill>
                <a:latin typeface="メイリオ" panose="020B0604030504040204" pitchFamily="50" charset="-128"/>
                <a:ea typeface="メイリオ" panose="020B0604030504040204" pitchFamily="50" charset="-128"/>
              </a:rPr>
            </a:br>
            <a:br>
              <a:rPr lang="ja-JP" altLang="en-US" sz="4000" b="1" spc="-300" dirty="0">
                <a:solidFill>
                  <a:srgbClr val="FFFF00"/>
                </a:solidFill>
                <a:latin typeface="メイリオ" panose="020B0604030504040204" pitchFamily="50" charset="-128"/>
                <a:ea typeface="メイリオ" panose="020B0604030504040204" pitchFamily="50" charset="-128"/>
              </a:rPr>
            </a:br>
            <a:br>
              <a:rPr lang="ja-JP" altLang="en-US" sz="4000" b="1" spc="-300" dirty="0">
                <a:solidFill>
                  <a:srgbClr val="FFFF00"/>
                </a:solidFill>
                <a:latin typeface="メイリオ" panose="020B0604030504040204" pitchFamily="50" charset="-128"/>
                <a:ea typeface="メイリオ" panose="020B0604030504040204" pitchFamily="50" charset="-128"/>
              </a:rPr>
            </a:br>
            <a:endParaRPr kumimoji="1" lang="ja-JP" altLang="en-US" b="1" dirty="0">
              <a:solidFill>
                <a:srgbClr val="FFFF00"/>
              </a:solidFill>
            </a:endParaRPr>
          </a:p>
        </p:txBody>
      </p:sp>
      <p:pic>
        <p:nvPicPr>
          <p:cNvPr id="3" name="図 2">
            <a:extLst>
              <a:ext uri="{FF2B5EF4-FFF2-40B4-BE49-F238E27FC236}">
                <a16:creationId xmlns:a16="http://schemas.microsoft.com/office/drawing/2014/main" id="{06A0430C-E6AD-AE87-959C-2ED9972B50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4217" y="104884"/>
            <a:ext cx="2047932" cy="2428942"/>
          </a:xfrm>
          <a:prstGeom prst="rect">
            <a:avLst/>
          </a:prstGeom>
        </p:spPr>
      </p:pic>
    </p:spTree>
    <p:extLst>
      <p:ext uri="{BB962C8B-B14F-4D97-AF65-F5344CB8AC3E}">
        <p14:creationId xmlns:p14="http://schemas.microsoft.com/office/powerpoint/2010/main" val="216391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9"/>
            <a:ext cx="10515600" cy="1807800"/>
          </a:xfrm>
        </p:spPr>
        <p:txBody>
          <a:bodyPr>
            <a:normAutofit/>
          </a:bodyPr>
          <a:lstStyle/>
          <a:p>
            <a:r>
              <a:rPr lang="ja-JP" altLang="en-US" sz="44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ロータリー精神</a:t>
            </a:r>
            <a:br>
              <a:rPr lang="ja-JP" altLang="en-US" sz="40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一言でいえば「倫理・人の道」</a:t>
            </a:r>
          </a:p>
        </p:txBody>
      </p:sp>
      <p:sp>
        <p:nvSpPr>
          <p:cNvPr id="3" name="コンテンツ プレースホルダー 2"/>
          <p:cNvSpPr>
            <a:spLocks noGrp="1"/>
          </p:cNvSpPr>
          <p:nvPr>
            <p:ph idx="1"/>
          </p:nvPr>
        </p:nvSpPr>
        <p:spPr>
          <a:xfrm>
            <a:off x="609600" y="2467897"/>
            <a:ext cx="10286933" cy="3668104"/>
          </a:xfrm>
        </p:spPr>
        <p:txBody>
          <a:bodyPr>
            <a:noAutofit/>
          </a:bodyPr>
          <a:lstStyle/>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いくらロータリーの奉仕プロジェクトを学んでも、その精神が判らなければ、ロータリーが判ったとは到底いえない。</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ロータリーの精神とは、一言でいえば倫理である。　　　ロータリーは職業人の集まりである。それゆえロータリー　とは何かという問いは、職業倫理とは何かという問いに　置き換えられる。</a:t>
            </a:r>
          </a:p>
          <a:p>
            <a:pPr marL="36576" indent="0">
              <a:buNone/>
            </a:pPr>
            <a:endParaRPr kumimoji="1" lang="ja-JP" altLang="en-US" sz="3200" b="1" dirty="0"/>
          </a:p>
        </p:txBody>
      </p:sp>
    </p:spTree>
    <p:extLst>
      <p:ext uri="{BB962C8B-B14F-4D97-AF65-F5344CB8AC3E}">
        <p14:creationId xmlns:p14="http://schemas.microsoft.com/office/powerpoint/2010/main" val="3941963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838200" y="365129"/>
            <a:ext cx="10515600" cy="1454618"/>
          </a:xfrm>
        </p:spPr>
        <p:txBody>
          <a:bodyPr>
            <a:norm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職業倫理の実践</a:t>
            </a:r>
          </a:p>
        </p:txBody>
      </p:sp>
      <p:sp>
        <p:nvSpPr>
          <p:cNvPr id="7" name="コンテンツ プレースホルダー 6"/>
          <p:cNvSpPr>
            <a:spLocks noGrp="1"/>
          </p:cNvSpPr>
          <p:nvPr>
            <p:ph idx="1"/>
          </p:nvPr>
        </p:nvSpPr>
        <p:spPr>
          <a:xfrm>
            <a:off x="1120000" y="2055155"/>
            <a:ext cx="10233800" cy="4591665"/>
          </a:xfrm>
        </p:spPr>
        <p:txBody>
          <a:bodyPr>
            <a:normAutofit/>
          </a:bodyPr>
          <a:lstStyle/>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法学は正義を探求し、芸術は美を探究する、科学は　   真理を探究するという例に例えるなら、ロータリーとは   職業倫理を探求するということになろう。</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だからロータリーに入会したものは、倫理を求め職業    倫理を実現する精神を身につけなければならない。</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この原点を忘れたものはロータリーについて語る資格はありません。</a:t>
            </a:r>
          </a:p>
          <a:p>
            <a:endParaRPr kumimoji="1" lang="ja-JP" altLang="en-US" dirty="0"/>
          </a:p>
        </p:txBody>
      </p:sp>
    </p:spTree>
    <p:extLst>
      <p:ext uri="{BB962C8B-B14F-4D97-AF65-F5344CB8AC3E}">
        <p14:creationId xmlns:p14="http://schemas.microsoft.com/office/powerpoint/2010/main" val="220274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9096" y="591828"/>
            <a:ext cx="9956800" cy="1484671"/>
          </a:xfrm>
        </p:spPr>
        <p:txBody>
          <a:bodyPr>
            <a:noAutofit/>
          </a:bodyPr>
          <a:lstStyle/>
          <a:p>
            <a:r>
              <a:rPr lang="ja-JP" altLang="en-US" sz="40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当時のシカゴは世界で</a:t>
            </a:r>
            <a:br>
              <a:rPr lang="ja-JP" altLang="en-US" sz="40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最悪の都市</a:t>
            </a:r>
            <a:endParaRPr kumimoji="1" lang="ja-JP" altLang="en-US" sz="4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828800" y="2458065"/>
            <a:ext cx="8737600" cy="3668160"/>
          </a:xfrm>
        </p:spPr>
        <p:txBody>
          <a:bodyPr>
            <a:normAutofit/>
          </a:bodyPr>
          <a:lstStyle/>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初期資本主義の欠陥に溢れた街　　　　　　　　　　　　一握りの資本家が政治経済を掌握</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拝金主義の横行・貧富の差の拡大　</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シカゴはスラム街となり伝染病と犯罪の温床</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「購買者自衛主義」買い手気をつけろ</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「競争者を地獄に落とせ」倫理なき商売が横行</a:t>
            </a:r>
          </a:p>
        </p:txBody>
      </p:sp>
    </p:spTree>
    <p:extLst>
      <p:ext uri="{BB962C8B-B14F-4D97-AF65-F5344CB8AC3E}">
        <p14:creationId xmlns:p14="http://schemas.microsoft.com/office/powerpoint/2010/main" val="2294973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313234" y="1284051"/>
            <a:ext cx="9257230" cy="4593394"/>
          </a:xfrm>
        </p:spPr>
        <p:txBody>
          <a:bodyPr>
            <a:normAutofit/>
          </a:bodyPr>
          <a:lstStyle/>
          <a:p>
            <a:r>
              <a:rPr kumimoji="1" lang="ja-JP" altLang="en-US" sz="4000" dirty="0"/>
              <a:t>　　</a:t>
            </a:r>
            <a:r>
              <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悪徳の街シカゴより</a:t>
            </a:r>
            <a:br>
              <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何の善きものか</a:t>
            </a:r>
            <a:br>
              <a:rPr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出ずべき</a:t>
            </a:r>
            <a:br>
              <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br>
              <a:rPr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44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ポール・ハリス</a:t>
            </a:r>
            <a:endParaRPr kumimoji="1" lang="ja-JP" altLang="en-US" sz="36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67188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364002"/>
            <a:ext cx="9956800" cy="1818968"/>
          </a:xfrm>
        </p:spPr>
        <p:txBody>
          <a:bodyPr>
            <a:norm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病める都市シカゴへの</a:t>
            </a:r>
            <a:b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40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社会改良運動</a:t>
            </a:r>
            <a:endParaRPr kumimoji="1" lang="ja-JP" altLang="en-US" sz="4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455282" y="2182970"/>
            <a:ext cx="9249337" cy="4270539"/>
          </a:xfrm>
        </p:spPr>
        <p:txBody>
          <a:bodyPr>
            <a:normAutofit/>
          </a:bodyPr>
          <a:lstStyle/>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セツルメント運動　貧民厚生運動　　　　　　　　　　　　ジャンアダムスのハル・ハウス　</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女性キリスト教禁酒同盟　</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反酒場連盟　シカゴには</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6000</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件のバーやサロン</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貧民に無関心な教会も社会福音運動</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救世軍   </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YMCA   YWCA</a:t>
            </a:r>
          </a:p>
          <a:p>
            <a:pPr marL="36576" indent="0">
              <a:buNone/>
            </a:pPr>
            <a:endParaRPr kumimoji="1" lang="ja-JP" altLang="en-US" dirty="0"/>
          </a:p>
        </p:txBody>
      </p:sp>
    </p:spTree>
    <p:extLst>
      <p:ext uri="{BB962C8B-B14F-4D97-AF65-F5344CB8AC3E}">
        <p14:creationId xmlns:p14="http://schemas.microsoft.com/office/powerpoint/2010/main" val="947460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7084"/>
            <a:ext cx="10515600" cy="1984781"/>
          </a:xfrm>
        </p:spPr>
        <p:txBody>
          <a:bodyPr>
            <a:no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ロータリーが病める都市</a:t>
            </a:r>
            <a:b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シカゴ市に書いた処方箋とは</a:t>
            </a:r>
            <a:endParaRPr kumimoji="1" lang="ja-JP" altLang="en-US" sz="4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707924" y="2576266"/>
            <a:ext cx="9858477" cy="3551853"/>
          </a:xfrm>
        </p:spPr>
        <p:txBody>
          <a:bodyPr>
            <a:normAutofit/>
          </a:bodyPr>
          <a:lstStyle/>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ロータリーは、社会の基は個人。社会を改良するには個人の心の改良が必要である。</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ロータリーは、職業人の徳性の向上が人類社会の発展の基本であると信じて疑わなかった。</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地域社会の最も徳性を重んじる職業人がロータリーの例会で心を磨き、識見の広さと判断力を強化して社会を改良しようと試みた。</a:t>
            </a:r>
          </a:p>
        </p:txBody>
      </p:sp>
    </p:spTree>
    <p:extLst>
      <p:ext uri="{BB962C8B-B14F-4D97-AF65-F5344CB8AC3E}">
        <p14:creationId xmlns:p14="http://schemas.microsoft.com/office/powerpoint/2010/main" val="852139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8871" y="355297"/>
            <a:ext cx="10515600" cy="1325563"/>
          </a:xfrm>
        </p:spPr>
        <p:txBody>
          <a:bodyPr>
            <a:norm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草創期の一握りのロータリアン</a:t>
            </a:r>
            <a:endParaRPr kumimoji="1" lang="ja-JP" altLang="en-US" sz="40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120000" y="2157051"/>
            <a:ext cx="10233800" cy="4019917"/>
          </a:xfrm>
        </p:spPr>
        <p:txBody>
          <a:bodyPr>
            <a:normAutofit/>
          </a:bodyPr>
          <a:lstStyle/>
          <a:p>
            <a:pPr marL="0" lvl="0" indent="0">
              <a:buClr>
                <a:srgbClr val="B94B2D"/>
              </a:buClr>
              <a:buNone/>
            </a:pPr>
            <a:r>
              <a:rPr lang="ja-JP" altLang="en-US" sz="3200" b="1" i="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彼らもまた、</a:t>
            </a: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資本主義の中で生活をしなければ　　　　ならないのであるから，まずその激烈な商業上の生存　　競争に勝利者たる栄冠を得なければならなかった。</a:t>
            </a:r>
          </a:p>
          <a:p>
            <a:pPr marL="0" lvl="0" indent="0">
              <a:buClr>
                <a:srgbClr val="B94B2D"/>
              </a:buClr>
              <a:buNone/>
            </a:pP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　そこで、親睦の場であるクラブの例会に彼らの企業上の問題を持ち込み，衆知を集めてその改善策を練り，それによって劣悪な資本家との競争に打ち勝とうとした。</a:t>
            </a:r>
          </a:p>
          <a:p>
            <a:endParaRPr kumimoji="1" lang="ja-JP" altLang="en-US" dirty="0"/>
          </a:p>
        </p:txBody>
      </p:sp>
    </p:spTree>
    <p:extLst>
      <p:ext uri="{BB962C8B-B14F-4D97-AF65-F5344CB8AC3E}">
        <p14:creationId xmlns:p14="http://schemas.microsoft.com/office/powerpoint/2010/main" val="420352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2" y="188853"/>
            <a:ext cx="9960864" cy="6271155"/>
          </a:xfrm>
        </p:spPr>
        <p:txBody>
          <a:bodyPr>
            <a:normAutofit/>
          </a:bodyPr>
          <a:lstStyle/>
          <a:p>
            <a:r>
              <a:rPr kumimoji="1" lang="ja-JP" altLang="en-US" sz="4000" b="1" i="1" dirty="0">
                <a:solidFill>
                  <a:srgbClr val="FFFF00"/>
                </a:solidFill>
              </a:rPr>
              <a:t>　　　　</a:t>
            </a:r>
            <a:r>
              <a:rPr kumimoji="1" lang="ja-JP" altLang="en-US" sz="48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具体的に彼らは</a:t>
            </a:r>
            <a:br>
              <a:rPr kumimoji="1" lang="ja-JP" altLang="en-US" sz="48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48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48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何をしたのか</a:t>
            </a:r>
          </a:p>
        </p:txBody>
      </p:sp>
    </p:spTree>
    <p:extLst>
      <p:ext uri="{BB962C8B-B14F-4D97-AF65-F5344CB8AC3E}">
        <p14:creationId xmlns:p14="http://schemas.microsoft.com/office/powerpoint/2010/main" val="1607607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5672"/>
            <a:ext cx="9317477" cy="1833323"/>
          </a:xfrm>
        </p:spPr>
        <p:txBody>
          <a:bodyPr>
            <a:noAutofit/>
          </a:bodyPr>
          <a:lstStyle/>
          <a:p>
            <a:pPr marL="228600" marR="0" lvl="0" indent="-228600" algn="ctr" defTabSz="914400" rtl="0" eaLnBrk="1" fontAlgn="auto" latinLnBrk="0" hangingPunct="1">
              <a:lnSpc>
                <a:spcPct val="90000"/>
              </a:lnSpc>
              <a:spcBef>
                <a:spcPts val="1000"/>
              </a:spcBef>
              <a:spcAft>
                <a:spcPts val="0"/>
              </a:spcAft>
              <a:buClr>
                <a:srgbClr val="B94B2D"/>
              </a:buClr>
              <a:buSzTx/>
              <a:buFont typeface="Arial" panose="020B0604020202020204" pitchFamily="34" charset="0"/>
              <a:buNone/>
              <a:tabLst/>
              <a:defRPr/>
            </a:pP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初期ロータリアンは皆ピューリタン　　　　　　</a:t>
            </a:r>
            <a:r>
              <a:rPr kumimoji="1" lang="en-US" altLang="ja-JP" sz="3600" b="1"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Vocational Service(</a:t>
            </a:r>
            <a:r>
              <a:rPr lang="ja-JP" altLang="en-US" sz="36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職業天職論</a:t>
            </a:r>
            <a:r>
              <a:rPr lang="en-US" altLang="ja-JP" sz="36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6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の復活</a:t>
            </a:r>
            <a:endParaRPr kumimoji="1" lang="ja-JP" altLang="en-US" sz="3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120000" y="2256817"/>
            <a:ext cx="10233800" cy="4143987"/>
          </a:xfrm>
        </p:spPr>
        <p:txBody>
          <a:bodyPr>
            <a:normAutofit/>
          </a:bodyPr>
          <a:lstStyle/>
          <a:p>
            <a:pPr lvl="0" algn="ctr">
              <a:lnSpc>
                <a:spcPct val="0"/>
              </a:lnSpc>
              <a:buClr>
                <a:srgbClr val="B94B2D"/>
              </a:buClr>
              <a:buNone/>
            </a:pPr>
            <a:endParaRPr lang="ja-JP" altLang="en-US" sz="3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Clr>
                <a:srgbClr val="B94B2D"/>
              </a:buClr>
              <a:buNone/>
            </a:pP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そこで、彼らはその競争の手段として職業天職論を　　　復活させ、あくまでも</a:t>
            </a:r>
            <a:r>
              <a:rPr lang="ja-JP" altLang="en-US" sz="3200"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正直、勤勉</a:t>
            </a:r>
            <a:r>
              <a:rPr lang="ja-JP" altLang="en-US" sz="3200" dirty="0">
                <a:solidFill>
                  <a:schemeClr val="tx1">
                    <a:lumMod val="9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を前提とし、</a:t>
            </a:r>
            <a:r>
              <a:rPr lang="ja-JP" altLang="en-US" sz="3200"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友愛を根本　　として企業経営</a:t>
            </a:r>
            <a:r>
              <a:rPr lang="ja-JP" altLang="en-US" sz="3200"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を行い、商業道徳を揚げるということに　　専念しました。</a:t>
            </a:r>
          </a:p>
          <a:p>
            <a:pPr marL="0" lvl="0" indent="0">
              <a:buClr>
                <a:srgbClr val="B94B2D"/>
              </a:buClr>
              <a:buNone/>
            </a:pPr>
            <a:r>
              <a:rPr lang="ja-JP" altLang="en-US" sz="3200"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　そしてその商業道徳の高揚による運動が、やがて自己　の企業に利益をもたらし、資本主義の世界で勝利者と　なっていきました。</a:t>
            </a:r>
          </a:p>
          <a:p>
            <a:pPr marL="0" lvl="0" indent="0">
              <a:buClr>
                <a:srgbClr val="B94B2D"/>
              </a:buClr>
              <a:buNone/>
            </a:pPr>
            <a:endPar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6720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09600" y="990600"/>
            <a:ext cx="10862997" cy="4886672"/>
          </a:xfrm>
        </p:spPr>
        <p:txBody>
          <a:bodyPr>
            <a:normAutofit/>
          </a:bodyPr>
          <a:lstStyle/>
          <a:p>
            <a:pPr>
              <a:lnSpc>
                <a:spcPct val="50000"/>
              </a:lnSpc>
            </a:pPr>
            <a:r>
              <a:rPr lang="ja-JP" altLang="en-US" sz="36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アメリカ人は出世物語が大好きです</a:t>
            </a:r>
            <a:br>
              <a:rPr lang="ja-JP" altLang="en-US" sz="40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40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36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それでこれを見ていたシカゴの市民達は</a:t>
            </a:r>
            <a:br>
              <a:rPr lang="ja-JP" altLang="en-US" sz="36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br>
            <a:br>
              <a:rPr lang="ja-JP" altLang="en-US" sz="36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36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　　ロータリー運動は、２０世紀初頭の貧乏商人</a:t>
            </a:r>
            <a:br>
              <a:rPr lang="ja-JP" altLang="en-US" sz="36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br>
            <a:br>
              <a:rPr lang="ja-JP" altLang="en-US" sz="36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36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　　の出世物語という評判を立てました。</a:t>
            </a:r>
            <a:endParaRPr kumimoji="1" lang="ja-JP" altLang="en-US" sz="3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1612878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51003" y="529838"/>
            <a:ext cx="10515600" cy="1692069"/>
          </a:xfrm>
        </p:spPr>
        <p:txBody>
          <a:bodyPr>
            <a:normAutofit fontScale="90000"/>
          </a:bodyPr>
          <a:lstStyle/>
          <a:p>
            <a:r>
              <a:rPr lang="ja-JP" altLang="en-US" sz="4800" b="1" dirty="0">
                <a:solidFill>
                  <a:srgbClr val="FFC000"/>
                </a:solidFill>
                <a:latin typeface="ＭＳ Ｐゴシック" panose="020B0600070205080204" pitchFamily="50" charset="-128"/>
                <a:ea typeface="ＭＳ Ｐゴシック" panose="020B0600070205080204" pitchFamily="50" charset="-128"/>
              </a:rPr>
              <a:t>我々はどこから来たのか</a:t>
            </a:r>
            <a:br>
              <a:rPr lang="ja-JP" altLang="en-US" sz="4800" b="1" dirty="0">
                <a:solidFill>
                  <a:srgbClr val="FFC000"/>
                </a:solidFill>
                <a:latin typeface="ＭＳ Ｐゴシック" panose="020B0600070205080204" pitchFamily="50" charset="-128"/>
                <a:ea typeface="ＭＳ Ｐゴシック" panose="020B0600070205080204" pitchFamily="50" charset="-128"/>
              </a:rPr>
            </a:br>
            <a:r>
              <a:rPr lang="ja-JP" altLang="en-US" sz="4800" b="1" dirty="0">
                <a:solidFill>
                  <a:srgbClr val="FFC000"/>
                </a:solidFill>
                <a:latin typeface="ＭＳ Ｐゴシック" panose="020B0600070205080204" pitchFamily="50" charset="-128"/>
                <a:ea typeface="ＭＳ Ｐゴシック" panose="020B0600070205080204" pitchFamily="50" charset="-128"/>
              </a:rPr>
              <a:t>　　　　我々は何者か</a:t>
            </a:r>
            <a:br>
              <a:rPr lang="ja-JP" altLang="en-US" sz="4800" b="1" dirty="0">
                <a:solidFill>
                  <a:srgbClr val="FFC000"/>
                </a:solidFill>
                <a:latin typeface="ＭＳ Ｐゴシック" panose="020B0600070205080204" pitchFamily="50" charset="-128"/>
                <a:ea typeface="ＭＳ Ｐゴシック" panose="020B0600070205080204" pitchFamily="50" charset="-128"/>
              </a:rPr>
            </a:br>
            <a:r>
              <a:rPr lang="ja-JP" altLang="en-US" sz="4800" b="1" dirty="0">
                <a:solidFill>
                  <a:srgbClr val="FFC000"/>
                </a:solidFill>
                <a:latin typeface="ＭＳ Ｐゴシック" panose="020B0600070205080204" pitchFamily="50" charset="-128"/>
                <a:ea typeface="ＭＳ Ｐゴシック" panose="020B0600070205080204" pitchFamily="50" charset="-128"/>
              </a:rPr>
              <a:t>　　　　　　　我々はどこに行くのか</a:t>
            </a:r>
            <a:endParaRPr kumimoji="1" lang="ja-JP" altLang="en-US" sz="4800" dirty="0">
              <a:solidFill>
                <a:srgbClr val="FFC000"/>
              </a:solidFill>
              <a:latin typeface="ＭＳ Ｐゴシック" panose="020B0600070205080204" pitchFamily="50" charset="-128"/>
              <a:ea typeface="ＭＳ Ｐゴシック" panose="020B0600070205080204" pitchFamily="50" charset="-128"/>
            </a:endParaRPr>
          </a:p>
        </p:txBody>
      </p:sp>
      <p:pic>
        <p:nvPicPr>
          <p:cNvPr id="5" name="Picture 2" descr="C:\Users\塚原\Pictures\ゴーギャン.jpg"/>
          <p:cNvPicPr>
            <a:picLocks noGrp="1" noChangeAspect="1" noChangeArrowheads="1"/>
          </p:cNvPicPr>
          <p:nvPr>
            <p:ph idx="1"/>
          </p:nvPr>
        </p:nvPicPr>
        <p:blipFill>
          <a:blip r:embed="rId3" cstate="print"/>
          <a:stretch>
            <a:fillRect/>
          </a:stretch>
        </p:blipFill>
        <p:spPr bwMode="auto">
          <a:xfrm>
            <a:off x="1157906" y="2937753"/>
            <a:ext cx="9931626" cy="3297677"/>
          </a:xfrm>
          <a:prstGeom prst="rect">
            <a:avLst/>
          </a:prstGeom>
          <a:noFill/>
        </p:spPr>
      </p:pic>
    </p:spTree>
    <p:extLst>
      <p:ext uri="{BB962C8B-B14F-4D97-AF65-F5344CB8AC3E}">
        <p14:creationId xmlns:p14="http://schemas.microsoft.com/office/powerpoint/2010/main" val="1229948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09600" y="548680"/>
            <a:ext cx="10862997" cy="5256584"/>
          </a:xfrm>
        </p:spPr>
        <p:txBody>
          <a:bodyPr>
            <a:normAutofit/>
          </a:bodyPr>
          <a:lstStyle/>
          <a:p>
            <a:pPr algn="ctr"/>
            <a:r>
              <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ロータリーの職業奉仕が</a:t>
            </a:r>
            <a:br>
              <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その</a:t>
            </a:r>
            <a:r>
              <a:rPr lang="ja-JP" altLang="en-US" sz="44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44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真価」</a:t>
            </a:r>
            <a:r>
              <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を現わした出来事</a:t>
            </a:r>
            <a:br>
              <a:rPr kumimoji="1" lang="ja-JP" altLang="en-US" dirty="0">
                <a:solidFill>
                  <a:srgbClr val="FFFF00"/>
                </a:solidFill>
                <a:latin typeface="ＭＳ Ｐゴシック" panose="020B0600070205080204" pitchFamily="50" charset="-128"/>
                <a:ea typeface="ＭＳ Ｐゴシック" panose="020B0600070205080204" pitchFamily="50" charset="-128"/>
              </a:rPr>
            </a:br>
            <a:br>
              <a:rPr lang="ja-JP" altLang="en-US" dirty="0">
                <a:solidFill>
                  <a:srgbClr val="FFFF00"/>
                </a:solidFill>
                <a:latin typeface="ＭＳ Ｐゴシック" panose="020B0600070205080204" pitchFamily="50" charset="-128"/>
                <a:ea typeface="ＭＳ Ｐゴシック" panose="020B0600070205080204" pitchFamily="50" charset="-128"/>
              </a:rPr>
            </a:br>
            <a:r>
              <a:rPr lang="en-US" altLang="ja-JP"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253618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タイトル 2"/>
          <p:cNvSpPr>
            <a:spLocks noGrp="1"/>
          </p:cNvSpPr>
          <p:nvPr>
            <p:ph type="title"/>
          </p:nvPr>
        </p:nvSpPr>
        <p:spPr>
          <a:xfrm>
            <a:off x="838200" y="365291"/>
            <a:ext cx="10515600" cy="1522665"/>
          </a:xfrm>
        </p:spPr>
        <p:txBody>
          <a:bodyPr>
            <a:normAutofit/>
          </a:bodyPr>
          <a:lstStyle/>
          <a:p>
            <a:pPr eaLnBrk="1" hangingPunct="1"/>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1929</a:t>
            </a: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年の世界大恐慌</a:t>
            </a:r>
          </a:p>
        </p:txBody>
      </p:sp>
      <p:sp>
        <p:nvSpPr>
          <p:cNvPr id="7171" name="コンテンツ プレースホルダ 3"/>
          <p:cNvSpPr>
            <a:spLocks noGrp="1"/>
          </p:cNvSpPr>
          <p:nvPr>
            <p:ph idx="1"/>
          </p:nvPr>
        </p:nvSpPr>
        <p:spPr>
          <a:xfrm>
            <a:off x="2655651" y="1780162"/>
            <a:ext cx="8583893" cy="4745355"/>
          </a:xfrm>
        </p:spPr>
        <p:txBody>
          <a:bodyPr/>
          <a:lstStyle/>
          <a:p>
            <a:pPr eaLnBrk="1" hangingPunct="1">
              <a:buClr>
                <a:schemeClr val="tx1">
                  <a:lumMod val="95000"/>
                </a:schemeClr>
              </a:buClr>
              <a:buFont typeface="Wingdings" pitchFamily="2" charset="2"/>
              <a:buChar char="Ø"/>
            </a:pP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1929</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年</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月</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24</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日、暗黒の木曜日　　　　　　　　　　</a:t>
            </a:r>
          </a:p>
          <a:p>
            <a:pPr marL="0" indent="0" eaLnBrk="1" hangingPunct="1">
              <a:buClr>
                <a:schemeClr val="tx1">
                  <a:lumMod val="95000"/>
                </a:schemeClr>
              </a:buClr>
              <a:buNone/>
            </a:pP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　　　　ウォール街の悲劇→世界へ飛び火</a:t>
            </a:r>
          </a:p>
          <a:p>
            <a:pPr eaLnBrk="1" hangingPunct="1">
              <a:buClr>
                <a:schemeClr val="tx1">
                  <a:lumMod val="95000"/>
                </a:schemeClr>
              </a:buClr>
              <a:buFont typeface="Wingdings" pitchFamily="2" charset="2"/>
              <a:buChar char="Ø"/>
            </a:pP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過剰生産と農作物の輸出不振</a:t>
            </a:r>
          </a:p>
          <a:p>
            <a:pPr>
              <a:buClr>
                <a:schemeClr val="tx1">
                  <a:lumMod val="95000"/>
                </a:schemeClr>
              </a:buClr>
              <a:buNone/>
            </a:pP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　　　　株価大暴落　</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GM</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の株→</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80</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セント</a:t>
            </a:r>
          </a:p>
          <a:p>
            <a:pPr eaLnBrk="1" hangingPunct="1">
              <a:buClr>
                <a:schemeClr val="tx1">
                  <a:lumMod val="95000"/>
                </a:schemeClr>
              </a:buClr>
              <a:buFont typeface="Wingdings" pitchFamily="2" charset="2"/>
              <a:buChar char="Ø"/>
            </a:pP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アメリカは繁栄の極みから奈落の底へ</a:t>
            </a:r>
          </a:p>
          <a:p>
            <a:pPr eaLnBrk="1" hangingPunct="1">
              <a:buClr>
                <a:schemeClr val="tx1">
                  <a:lumMod val="95000"/>
                </a:schemeClr>
              </a:buClr>
              <a:buFont typeface="Wingdings" pitchFamily="2" charset="2"/>
              <a:buChar char="Ø"/>
            </a:pP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週間で</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300</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億ドルの損失</a:t>
            </a:r>
          </a:p>
          <a:p>
            <a:pPr eaLnBrk="1" hangingPunct="1">
              <a:buClr>
                <a:schemeClr val="tx1">
                  <a:lumMod val="95000"/>
                </a:schemeClr>
              </a:buClr>
              <a:buNone/>
            </a:pP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　　　　　連邦政府予算の</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倍を失う</a:t>
            </a:r>
          </a:p>
          <a:p>
            <a:pPr eaLnBrk="1" hangingPunct="1"/>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81582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世界大恐慌の犠牲者</a:t>
            </a:r>
            <a:endParaRPr kumimoji="1" lang="ja-JP" altLang="en-US" sz="40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258564" y="1857983"/>
            <a:ext cx="9989575" cy="4268189"/>
          </a:xfrm>
        </p:spPr>
        <p:txBody>
          <a:bodyPr>
            <a:normAutofit/>
          </a:bodyPr>
          <a:lstStyle/>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シカゴの街の数知れぬ人々は、一夜で職を失い　　　　家を失う。　　</a:t>
            </a:r>
          </a:p>
          <a:p>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月末のシカゴは寒い。人々は気候温暖な　　　　　　　カリフォルニアへと流れていく。彼らはサクラメント　　　　シテイにたどりつく。</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サクラメントリバーの川岸に掘立小屋を建てる。その　　集落を時の大統領フーバーの名をとりフーバータウン　と名付けた。あの無能なフーバーめ！</a:t>
            </a:r>
          </a:p>
        </p:txBody>
      </p:sp>
    </p:spTree>
    <p:extLst>
      <p:ext uri="{BB962C8B-B14F-4D97-AF65-F5344CB8AC3E}">
        <p14:creationId xmlns:p14="http://schemas.microsoft.com/office/powerpoint/2010/main" val="1154869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シカゴのロータリアンたち</a:t>
            </a:r>
            <a:endParaRPr kumimoji="1" lang="ja-JP" altLang="en-US" sz="40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673157" y="1828807"/>
            <a:ext cx="9624111" cy="4297369"/>
          </a:xfrm>
        </p:spPr>
        <p:txBody>
          <a:bodyPr>
            <a:noAutofit/>
          </a:bodyPr>
          <a:lstStyle/>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その時倒産を免れている人たちがいた。見ると　　　　　　何やら胸にバッジ。</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我々はロータリアンです。ローリーの訓えを守って　　　　企業を経営してきました。</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その頃の訓えとは、ロータリーの綱領、２つの標語、　　　　</a:t>
            </a:r>
            <a:r>
              <a:rPr lang="ja-JP" altLang="en-US" sz="32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ロータリー道徳律。</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まだ</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3200" b="1" dirty="0" err="1">
                <a:latin typeface="ＭＳ Ｐゴシック" panose="020B0600070205080204" pitchFamily="50" charset="-128"/>
                <a:ea typeface="ＭＳ Ｐゴシック" panose="020B0600070205080204" pitchFamily="50" charset="-128"/>
                <a:cs typeface="メイリオ" panose="020B0604030504040204" pitchFamily="50" charset="-128"/>
              </a:rPr>
              <a:t>っの</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テストはなかった。</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ロータリアンは</a:t>
            </a:r>
            <a:r>
              <a:rPr lang="ja-JP" altLang="en-US" sz="32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ロータリー道徳律</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の実践で</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1929</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年　　　　の危機を乗り切った。</a:t>
            </a:r>
          </a:p>
        </p:txBody>
      </p:sp>
    </p:spTree>
    <p:extLst>
      <p:ext uri="{BB962C8B-B14F-4D97-AF65-F5344CB8AC3E}">
        <p14:creationId xmlns:p14="http://schemas.microsoft.com/office/powerpoint/2010/main" val="397343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303506" y="1264596"/>
            <a:ext cx="9881059" cy="4612676"/>
          </a:xfrm>
        </p:spPr>
        <p:txBody>
          <a:bodyPr>
            <a:normAutofit/>
          </a:bodyPr>
          <a:lstStyle/>
          <a:p>
            <a:r>
              <a:rPr lang="ja-JP" altLang="en-US" sz="40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ロータリーの職業奉仕は不況に</a:t>
            </a:r>
            <a:b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強い哲学と評判になり</a:t>
            </a:r>
            <a:b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b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ロータリーへの入会希望者は</a:t>
            </a:r>
            <a:b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後を絶たないほどであった</a:t>
            </a:r>
            <a:br>
              <a:rPr lang="ja-JP" altLang="en-US" sz="40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40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92262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09600" y="904567"/>
            <a:ext cx="10862997" cy="5466735"/>
          </a:xfrm>
        </p:spPr>
        <p:txBody>
          <a:bodyPr>
            <a:normAutofit/>
          </a:bodyPr>
          <a:lstStyle/>
          <a:p>
            <a:pPr algn="ctr"/>
            <a:r>
              <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ロータリーの職業奉仕が</a:t>
            </a:r>
            <a:br>
              <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その</a:t>
            </a:r>
            <a:r>
              <a:rPr lang="ja-JP" altLang="en-US" sz="48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48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真価」</a:t>
            </a:r>
            <a:r>
              <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を現わした出来事</a:t>
            </a:r>
            <a:br>
              <a:rPr kumimoji="1" lang="ja-JP" altLang="en-US" sz="4400" dirty="0">
                <a:solidFill>
                  <a:srgbClr val="FFFF00"/>
                </a:solidFill>
                <a:latin typeface="ＭＳ Ｐゴシック" panose="020B0600070205080204" pitchFamily="50" charset="-128"/>
                <a:ea typeface="ＭＳ Ｐゴシック" panose="020B0600070205080204" pitchFamily="50" charset="-128"/>
              </a:rPr>
            </a:br>
            <a:br>
              <a:rPr kumimoji="1" lang="en-US" altLang="ja-JP" sz="4400" dirty="0">
                <a:solidFill>
                  <a:srgbClr val="FFFF00"/>
                </a:solidFill>
                <a:latin typeface="ＭＳ Ｐゴシック" panose="020B0600070205080204" pitchFamily="50" charset="-128"/>
                <a:ea typeface="ＭＳ Ｐゴシック" panose="020B0600070205080204" pitchFamily="50" charset="-128"/>
              </a:rPr>
            </a:br>
            <a:r>
              <a:rPr kumimoji="1" lang="en-US" altLang="ja-JP"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1167847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2" y="260648"/>
            <a:ext cx="9956800" cy="1143000"/>
          </a:xfrm>
        </p:spPr>
        <p:txBody>
          <a:bodyPr>
            <a:normAutofit/>
          </a:bodyPr>
          <a:lstStyle/>
          <a:p>
            <a:r>
              <a:rPr kumimoji="1"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ロータリーの興隆期</a:t>
            </a:r>
          </a:p>
        </p:txBody>
      </p:sp>
      <p:sp>
        <p:nvSpPr>
          <p:cNvPr id="3" name="コンテンツ プレースホルダー 2"/>
          <p:cNvSpPr>
            <a:spLocks noGrp="1"/>
          </p:cNvSpPr>
          <p:nvPr>
            <p:ph idx="1"/>
          </p:nvPr>
        </p:nvSpPr>
        <p:spPr>
          <a:xfrm>
            <a:off x="1040860" y="1595336"/>
            <a:ext cx="10394056" cy="4530833"/>
          </a:xfrm>
        </p:spPr>
        <p:txBody>
          <a:bodyPr>
            <a:normAutofit/>
          </a:bodyPr>
          <a:lstStyle/>
          <a:p>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人類文化史上の諸制度は因縁あって栄え、因縁あって　　滅ぶ⇒歴史上の真理。</a:t>
            </a:r>
          </a:p>
          <a:p>
            <a:r>
              <a:rPr kumimoji="1"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1930-1945</a:t>
            </a:r>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　ロータリーは</a:t>
            </a:r>
            <a:r>
              <a:rPr kumimoji="1" lang="ja-JP" altLang="en-US" sz="32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「アメリカ社会」</a:t>
            </a:r>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から</a:t>
            </a:r>
            <a:r>
              <a:rPr kumimoji="1" lang="ja-JP" altLang="en-US" sz="32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絶大な尊敬　と信頼の目で迎えられた。</a:t>
            </a:r>
          </a:p>
          <a:p>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具体的に何をしたのか。</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ロータリーができたときアメリカ　　には同業組合は</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つも無かった。</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これをロータリーは作っていった。</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公共に奉仕する「ギルド」の復活です。</a:t>
            </a:r>
          </a:p>
          <a:p>
            <a:endParaRPr kumimoji="1" lang="ja-JP" altLang="en-US" dirty="0"/>
          </a:p>
          <a:p>
            <a:endParaRPr kumimoji="1" lang="ja-JP" altLang="en-US" dirty="0"/>
          </a:p>
        </p:txBody>
      </p:sp>
    </p:spTree>
    <p:extLst>
      <p:ext uri="{BB962C8B-B14F-4D97-AF65-F5344CB8AC3E}">
        <p14:creationId xmlns:p14="http://schemas.microsoft.com/office/powerpoint/2010/main" val="530907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商工会議所を蘇えらせた</a:t>
            </a:r>
          </a:p>
        </p:txBody>
      </p:sp>
      <p:sp>
        <p:nvSpPr>
          <p:cNvPr id="3" name="コンテンツ プレースホルダー 2"/>
          <p:cNvSpPr>
            <a:spLocks noGrp="1"/>
          </p:cNvSpPr>
          <p:nvPr>
            <p:ph idx="1"/>
          </p:nvPr>
        </p:nvSpPr>
        <p:spPr>
          <a:xfrm>
            <a:off x="431371" y="1917290"/>
            <a:ext cx="11233248" cy="4208879"/>
          </a:xfrm>
        </p:spPr>
        <p:txBody>
          <a:bodyPr>
            <a:noAutofit/>
          </a:bodyPr>
          <a:lstStyle/>
          <a:p>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我々は職業分類表に従い、同業者の中から選ばれて、ロー　　タリーの会員になったと思っている。</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しかしロータリーは、あなたの所属する業界に</a:t>
            </a:r>
            <a:r>
              <a:rPr lang="ja-JP" altLang="en-US" sz="32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ロータリーの理想とする奉仕の道を広めて頂く</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ために、ロータリーが派遣した大使</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使節</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と考えている。</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当時のロータリアンは、</a:t>
            </a:r>
            <a:r>
              <a:rPr lang="ja-JP" altLang="en-US" sz="32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自分の業界に同業組合を組織して、ロータリー倫理訓</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を基にした職業倫理基準を広めていった。　　　　　</a:t>
            </a:r>
            <a:endPar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これが、ロータリーがアメリカ社会に残した最大の功績。</a:t>
            </a:r>
          </a:p>
        </p:txBody>
      </p:sp>
    </p:spTree>
    <p:extLst>
      <p:ext uri="{BB962C8B-B14F-4D97-AF65-F5344CB8AC3E}">
        <p14:creationId xmlns:p14="http://schemas.microsoft.com/office/powerpoint/2010/main" val="1766609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29265"/>
            <a:ext cx="10515600" cy="1376516"/>
          </a:xfrm>
        </p:spPr>
        <p:txBody>
          <a:bodyPr>
            <a:noAutofit/>
          </a:bodyPr>
          <a:lstStyle/>
          <a:p>
            <a:r>
              <a:rPr kumimoji="1"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大使の役目は職業倫理</a:t>
            </a:r>
            <a:br>
              <a:rPr kumimoji="1"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kumimoji="1"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を業界にシェアーすること</a:t>
            </a:r>
          </a:p>
        </p:txBody>
      </p:sp>
      <p:sp>
        <p:nvSpPr>
          <p:cNvPr id="3" name="コンテンツ プレースホルダー 2"/>
          <p:cNvSpPr>
            <a:spLocks noGrp="1"/>
          </p:cNvSpPr>
          <p:nvPr>
            <p:ph idx="1"/>
          </p:nvPr>
        </p:nvSpPr>
        <p:spPr>
          <a:xfrm>
            <a:off x="838200" y="2369968"/>
            <a:ext cx="10046253" cy="3756597"/>
          </a:xfrm>
        </p:spPr>
        <p:txBody>
          <a:bodyPr>
            <a:normAutofit/>
          </a:bodyPr>
          <a:lstStyle/>
          <a:p>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関東大震災の時に東京クラブに</a:t>
            </a:r>
            <a:r>
              <a:rPr kumimoji="1"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25.000</a:t>
            </a:r>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ドルの義捐金　　　を直ちに、送ってくれた元</a:t>
            </a:r>
            <a:r>
              <a:rPr kumimoji="1"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RI</a:t>
            </a:r>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会長ガイ・ガンディカーは 　　弁護士。彼は全米レストラン協会を組織して、協会員　　たちのために道徳的経営の倫理基準を作成。　</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このようにして、ロータリアンの数だけ同業組合が　　　　組織され、商業道徳の高揚は著しく、この結果ロータリーに対するアメリカ社会の信用を得て爆発的に発展。</a:t>
            </a:r>
            <a:endPar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2563391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49923" y="353410"/>
            <a:ext cx="10515600" cy="1325563"/>
          </a:xfrm>
        </p:spPr>
        <p:txBody>
          <a:bodyPr>
            <a:norm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ロータリーは世代の交代に失敗</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4" name="コンテンツ プレースホルダー 3"/>
          <p:cNvSpPr>
            <a:spLocks noGrp="1"/>
          </p:cNvSpPr>
          <p:nvPr>
            <p:ph idx="1"/>
          </p:nvPr>
        </p:nvSpPr>
        <p:spPr/>
        <p:txBody>
          <a:bodyPr/>
          <a:lstStyle/>
          <a:p>
            <a:pPr lvl="0"/>
            <a:r>
              <a:rPr lang="en-US" altLang="ja-JP" sz="36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rPr>
              <a:t>1947</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rPr>
              <a:t>年、ポール・ハリス逝去。</a:t>
            </a:r>
            <a:r>
              <a:rPr lang="ja-JP" altLang="en-US" sz="32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その年、</a:t>
            </a:r>
            <a:r>
              <a:rPr lang="en-US" altLang="ja-JP" sz="32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RI</a:t>
            </a:r>
            <a:r>
              <a:rPr lang="ja-JP" altLang="en-US" sz="32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の職業奉仕　　委員会は廃止される。</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rPr>
              <a:t>　　　　</a:t>
            </a:r>
          </a:p>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rPr>
              <a:t>ハリスの死を悼みロータリーの財団へ莫大な寄付金。　　　　　　　財団は事業を始める。カネのあるところは強い。　</a:t>
            </a:r>
          </a:p>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ロータリーは財団の集金係となる。　　　　　　　　　　　　　</a:t>
            </a:r>
            <a:r>
              <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ロータリーは財団に、廂</a:t>
            </a:r>
            <a:r>
              <a:rPr kumimoji="1" lang="en-US" altLang="ja-JP"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ひさし</a:t>
            </a:r>
            <a:r>
              <a:rPr kumimoji="1" lang="en-US" altLang="ja-JP"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を貸して母屋をとられる。</a:t>
            </a:r>
            <a:endPar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rPr>
              <a:t>一人でも施主の多からんことを望み</a:t>
            </a:r>
            <a:r>
              <a:rPr lang="en-US" altLang="ja-JP" sz="36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rPr>
              <a:t>ドルでもお布施　　　を増やし、永遠に火の車から降りられなくなった。</a:t>
            </a:r>
          </a:p>
          <a:p>
            <a:endParaRPr kumimoji="1" lang="ja-JP" altLang="en-US" dirty="0"/>
          </a:p>
        </p:txBody>
      </p:sp>
    </p:spTree>
    <p:extLst>
      <p:ext uri="{BB962C8B-B14F-4D97-AF65-F5344CB8AC3E}">
        <p14:creationId xmlns:p14="http://schemas.microsoft.com/office/powerpoint/2010/main" val="1461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本日の流れ</a:t>
            </a:r>
            <a:br>
              <a:rPr kumimoji="1"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kumimoji="1"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ゴーギャンの三つの問いに答える</a:t>
            </a:r>
          </a:p>
        </p:txBody>
      </p:sp>
      <p:sp>
        <p:nvSpPr>
          <p:cNvPr id="5" name="コンテンツ プレースホルダー 4"/>
          <p:cNvSpPr>
            <a:spLocks noGrp="1"/>
          </p:cNvSpPr>
          <p:nvPr>
            <p:ph idx="1"/>
          </p:nvPr>
        </p:nvSpPr>
        <p:spPr>
          <a:xfrm>
            <a:off x="1147864" y="1785257"/>
            <a:ext cx="10205937" cy="4391706"/>
          </a:xfrm>
        </p:spPr>
        <p:txBody>
          <a:bodyPr>
            <a:noAutofit/>
          </a:bodyPr>
          <a:lstStyle/>
          <a:p>
            <a:pPr marL="36576" indent="0">
              <a:buNone/>
            </a:pPr>
            <a:r>
              <a:rPr lang="ja-JP" altLang="en-US" sz="3200" i="1" dirty="0"/>
              <a:t>　　　</a:t>
            </a:r>
            <a:br>
              <a:rPr lang="ja-JP" altLang="en-US" sz="3200" i="1" dirty="0"/>
            </a:br>
            <a:r>
              <a:rPr lang="ja-JP" altLang="en-US" sz="3200" dirty="0"/>
              <a:t>　</a:t>
            </a:r>
            <a:r>
              <a:rPr lang="ja-JP" altLang="en-US" sz="36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★我々はどこから来たのか</a:t>
            </a:r>
          </a:p>
          <a:p>
            <a:pPr marL="36576" indent="0">
              <a:buNone/>
            </a:pPr>
            <a:r>
              <a:rPr lang="ja-JP" altLang="en-US" sz="3200" b="1" dirty="0">
                <a:solidFill>
                  <a:schemeClr val="accent2"/>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資本主義の欠陥を補うためにシカゴで生まれた</a:t>
            </a:r>
          </a:p>
          <a:p>
            <a:pPr marL="36576" indent="0">
              <a:lnSpc>
                <a:spcPct val="20000"/>
              </a:lnSpc>
              <a:buNone/>
            </a:pPr>
            <a:endParaRPr lang="ja-JP" altLang="en-US" sz="3200" b="1" dirty="0">
              <a:solidFill>
                <a:schemeClr val="accent2"/>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36576" indent="0">
              <a:buNone/>
            </a:pPr>
            <a:r>
              <a:rPr lang="ja-JP" altLang="en-US" sz="3200" b="1" dirty="0">
                <a:solidFill>
                  <a:schemeClr val="accent2"/>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36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★我々は何者か</a:t>
            </a:r>
          </a:p>
          <a:p>
            <a:pPr marL="36576" indent="0">
              <a:buNone/>
            </a:pPr>
            <a:r>
              <a:rPr lang="ja-JP" altLang="en-US" sz="3200" b="1" dirty="0">
                <a:solidFill>
                  <a:schemeClr val="accent2"/>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職業奉仕を実践</a:t>
            </a: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するロータリアン</a:t>
            </a:r>
          </a:p>
          <a:p>
            <a:pPr marL="36576" indent="0">
              <a:lnSpc>
                <a:spcPct val="20000"/>
              </a:lnSpc>
              <a:buNone/>
            </a:pPr>
            <a:endParaRPr lang="ja-JP" altLang="en-US" sz="3200" b="1" dirty="0">
              <a:solidFill>
                <a:schemeClr val="accent2"/>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36576" indent="0">
              <a:buNone/>
            </a:pPr>
            <a:r>
              <a:rPr lang="ja-JP" altLang="en-US" sz="3200" b="1" dirty="0">
                <a:solidFill>
                  <a:schemeClr val="accent2"/>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36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★我々はどこに行くのか</a:t>
            </a:r>
          </a:p>
          <a:p>
            <a:pPr marL="36576" indent="0">
              <a:buNone/>
            </a:pP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　　栄光の過去を捨てて官僚支配の非営利組織となる</a:t>
            </a:r>
          </a:p>
          <a:p>
            <a:pPr marL="36576" indent="0">
              <a:buNone/>
            </a:pP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　　</a:t>
            </a:r>
            <a:b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br>
            <a:endPar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245001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5674"/>
            <a:ext cx="10515600" cy="1325563"/>
          </a:xfrm>
        </p:spPr>
        <p:txBody>
          <a:bodyPr>
            <a:normAutofit/>
          </a:bodyPr>
          <a:lstStyle/>
          <a:p>
            <a:r>
              <a:rPr kumimoji="1"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職業奉仕は効力を失う</a:t>
            </a:r>
          </a:p>
        </p:txBody>
      </p:sp>
      <p:sp>
        <p:nvSpPr>
          <p:cNvPr id="3" name="コンテンツ プレースホルダー 2"/>
          <p:cNvSpPr>
            <a:spLocks noGrp="1"/>
          </p:cNvSpPr>
          <p:nvPr>
            <p:ph idx="1"/>
          </p:nvPr>
        </p:nvSpPr>
        <p:spPr>
          <a:xfrm>
            <a:off x="1527243" y="1896534"/>
            <a:ext cx="10055157" cy="4229631"/>
          </a:xfrm>
        </p:spPr>
        <p:txBody>
          <a:bodyPr>
            <a:normAutofit/>
          </a:bodyPr>
          <a:lstStyle/>
          <a:p>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アメリカでは個人の職業倫理は問わない。　　　　　　　　　企業の倫理「法令の順守」は厳しく問う。</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「職業奉仕」は貴重な歴史的資料として一応記録に　　　　とどめておくけれどあとは</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老衰安楽死</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するに任せる。</a:t>
            </a:r>
          </a:p>
          <a:p>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この先ロータリーを維持拡大していくためには、　　　　　　従来の職業奉仕より財団活動を柱とした人道的奉仕　　　団体として存在価値を高めなければならない。</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ことさら職業倫理など口出しする必要はない。</a:t>
            </a:r>
          </a:p>
          <a:p>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87978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4638"/>
            <a:ext cx="10478955" cy="1143000"/>
          </a:xfrm>
        </p:spPr>
        <p:txBody>
          <a:bodyPr>
            <a:norm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啓蒙思想としての職業奉仕は限界</a:t>
            </a:r>
            <a:endParaRPr kumimoji="1"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609600" y="1600200"/>
            <a:ext cx="10972800" cy="4853136"/>
          </a:xfrm>
        </p:spPr>
        <p:txBody>
          <a:bodyPr>
            <a:normAutofit/>
          </a:bodyPr>
          <a:lstStyle/>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経済社会のグロバリゼーションに伴い、企業の合併、　　　　　買収、巨大化が進み、ロータリーの</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古典的職業奉仕観　　　　</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では対応しきれない。</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不正は徹底的に叩くという警察国家では、ロータリー的　　　　な寛容や倫理は単なる観念論にすぎない。</a:t>
            </a:r>
          </a:p>
          <a:p>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RI</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としては職業倫理の問題は司法に委ねる以外ない、　　　ロータリーとしては人道的事業に専念するのが最も効率的　　な道</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そのためにはやはり</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会員を増やし財団の資金を　　　　増やさねばならぬ</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これが本音でした。</a:t>
            </a:r>
            <a:endPar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2466979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3392" y="2606466"/>
            <a:ext cx="10972800" cy="3198797"/>
          </a:xfrm>
        </p:spPr>
        <p:txBody>
          <a:bodyPr>
            <a:normAutofit/>
          </a:bodyPr>
          <a:lstStyle/>
          <a:p>
            <a:r>
              <a:rPr kumimoji="1" lang="ja-JP" altLang="en-US" sz="4800" b="1" dirty="0">
                <a:solidFill>
                  <a:srgbClr val="FFFF00"/>
                </a:solidFill>
              </a:rPr>
              <a:t>　　　　</a:t>
            </a:r>
            <a:r>
              <a:rPr kumimoji="1" lang="ja-JP" altLang="en-US" sz="6000" b="1" dirty="0">
                <a:solidFill>
                  <a:srgbClr val="FFC000"/>
                </a:solidFill>
              </a:rPr>
              <a:t>★</a:t>
            </a:r>
            <a:r>
              <a:rPr kumimoji="1" lang="ja-JP" altLang="en-US" b="1" u="sng"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我々は何者か</a:t>
            </a:r>
            <a:br>
              <a:rPr kumimoji="1" lang="ja-JP" altLang="en-US" b="1" u="sng"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br>
            <a:br>
              <a:rPr kumimoji="1" lang="ja-JP" altLang="en-US"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br>
              <a:rPr lang="ja-JP" altLang="en-US" sz="4800" b="1" dirty="0">
                <a:solidFill>
                  <a:srgbClr val="FFFF00"/>
                </a:solidFill>
              </a:rPr>
            </a:br>
            <a:r>
              <a:rPr lang="ja-JP" altLang="en-US" sz="4800" b="1" dirty="0">
                <a:solidFill>
                  <a:srgbClr val="FFFF00"/>
                </a:solidFill>
              </a:rPr>
              <a:t>　　　　　　　</a:t>
            </a:r>
            <a:endParaRPr lang="ja-JP" altLang="en-US" b="1" dirty="0">
              <a:solidFill>
                <a:srgbClr val="FFFF00"/>
              </a:solidFill>
            </a:endParaRPr>
          </a:p>
        </p:txBody>
      </p:sp>
    </p:spTree>
    <p:extLst>
      <p:ext uri="{BB962C8B-B14F-4D97-AF65-F5344CB8AC3E}">
        <p14:creationId xmlns:p14="http://schemas.microsoft.com/office/powerpoint/2010/main" val="3655723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0664" y="758756"/>
            <a:ext cx="9879800" cy="5262531"/>
          </a:xfrm>
        </p:spPr>
        <p:txBody>
          <a:bodyPr>
            <a:normAutofit/>
          </a:bodyPr>
          <a:lstStyle/>
          <a:p>
            <a:r>
              <a:rPr kumimoji="1" lang="ja-JP" altLang="en-US" sz="4000" dirty="0">
                <a:solidFill>
                  <a:srgbClr val="FFFF00"/>
                </a:solidFill>
              </a:rPr>
              <a:t>　　　　　</a:t>
            </a:r>
            <a:r>
              <a:rPr kumimoji="1" lang="ja-JP" altLang="en-US" sz="48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我々はロータリアン</a:t>
            </a:r>
            <a:b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b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我々のなすべきことは</a:t>
            </a:r>
            <a:br>
              <a:rPr kumimoji="1"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kumimoji="1"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ロータリーの目的</a:t>
            </a:r>
            <a:r>
              <a:rPr lang="en-US" altLang="ja-JP"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綱領</a:t>
            </a:r>
            <a:r>
              <a:rPr lang="en-US" altLang="ja-JP"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の推進</a:t>
            </a:r>
            <a:endParaRPr kumimoji="1"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1731764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ロータリーの目的</a:t>
            </a:r>
            <a:r>
              <a:rPr lang="en-US" altLang="ja-JP"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綱領</a:t>
            </a:r>
            <a:r>
              <a:rPr lang="en-US" altLang="ja-JP"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40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254868" y="1896894"/>
            <a:ext cx="10012912" cy="4484608"/>
          </a:xfrm>
        </p:spPr>
        <p:txBody>
          <a:bodyPr/>
          <a:lstStyle/>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ロータリーの目的は</a:t>
            </a:r>
            <a:r>
              <a:rPr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「前文」に次いで</a:t>
            </a:r>
            <a:r>
              <a:rPr lang="en-US" altLang="ja-JP" sz="3200" b="1" dirty="0">
                <a:solidFill>
                  <a:schemeClr val="tx1">
                    <a:lumMod val="9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つの項目　　　　　からなっています。その前文こそが肝要です。　　　　　　　</a:t>
            </a:r>
          </a:p>
          <a:p>
            <a:pPr marL="0" indent="0">
              <a:buNone/>
            </a:pPr>
            <a:r>
              <a:rPr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　　　前文は「職業奉仕」を表しています。</a:t>
            </a:r>
          </a:p>
          <a:p>
            <a:pPr marL="0" indent="0">
              <a:buNone/>
            </a:pP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「ロータリーの目的は意義ある事業の基礎として</a:t>
            </a:r>
          </a:p>
          <a:p>
            <a:pPr marL="0" indent="0">
              <a:buNone/>
            </a:pP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　　　奉仕の理念を奨励しこれを育むことにある」</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我々の目的は、職業を営むに当たり</a:t>
            </a: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「奉仕の心を育成」</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すること、つまり職業奉仕</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の実践に尽きます。</a:t>
            </a:r>
          </a:p>
          <a:p>
            <a:endParaRPr kumimoji="1" lang="ja-JP" altLang="en-US" dirty="0"/>
          </a:p>
        </p:txBody>
      </p:sp>
    </p:spTree>
    <p:extLst>
      <p:ext uri="{BB962C8B-B14F-4D97-AF65-F5344CB8AC3E}">
        <p14:creationId xmlns:p14="http://schemas.microsoft.com/office/powerpoint/2010/main" val="3411484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30941"/>
            <a:ext cx="10515600" cy="1730478"/>
          </a:xfrm>
        </p:spPr>
        <p:txBody>
          <a:bodyPr>
            <a:norm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ロータリーの目的である</a:t>
            </a:r>
            <a:br>
              <a:rPr lang="en-US" altLang="ja-JP"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奉仕の心を育むため</a:t>
            </a:r>
            <a:r>
              <a:rPr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に</a:t>
            </a:r>
            <a:endParaRPr lang="en-US" altLang="ja-JP"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120000" y="2310581"/>
            <a:ext cx="10233800" cy="4139380"/>
          </a:xfrm>
        </p:spPr>
        <p:txBody>
          <a:bodyPr>
            <a:normAutofit/>
          </a:bodyPr>
          <a:lstStyle/>
          <a:p>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綱領の推進は、常に心の中に奉仕の心を育むことです。それは、我々の日常生活から離れがたい内面的なもの　になります。</a:t>
            </a:r>
          </a:p>
          <a:p>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言いかえれば、我々は本来の仕事があり、その他にロータリーがあるというのは間違っている。</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つまり我々の仕事や生活のある一部分にロータリーが　あるのではなくて、我々の仕事や生活の基本が常に　　　奉仕の心を忘れず、ロータリー的でなければならない。</a:t>
            </a:r>
            <a:endPar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3214008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80103"/>
            <a:ext cx="10515600" cy="1425678"/>
          </a:xfrm>
        </p:spPr>
        <p:txBody>
          <a:bodyPr>
            <a:normAutofit fontScale="90000"/>
          </a:bodyPr>
          <a:lstStyle/>
          <a:p>
            <a:r>
              <a:rPr kumimoji="1" lang="ja-JP" altLang="en-US" sz="53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綱領の解釈</a:t>
            </a:r>
            <a:br>
              <a:rPr kumimoji="1" lang="ja-JP" altLang="en-US" b="1" dirty="0">
                <a:latin typeface="ＭＳ Ｐゴシック" panose="020B0600070205080204" pitchFamily="50" charset="-128"/>
                <a:ea typeface="ＭＳ Ｐゴシック" panose="020B0600070205080204" pitchFamily="50" charset="-128"/>
              </a:rPr>
            </a:br>
            <a:r>
              <a:rPr kumimoji="1" lang="ja-JP" altLang="en-US" b="1" dirty="0">
                <a:latin typeface="ＭＳ Ｐゴシック" panose="020B0600070205080204" pitchFamily="50" charset="-128"/>
                <a:ea typeface="ＭＳ Ｐゴシック" panose="020B0600070205080204" pitchFamily="50" charset="-128"/>
              </a:rPr>
              <a:t>　　　　　　　　</a:t>
            </a:r>
            <a:r>
              <a:rPr lang="ja-JP" altLang="en-US" sz="3600" b="1" dirty="0">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ロータリーの聖者・森光繁</a:t>
            </a:r>
            <a:endParaRPr kumimoji="1" lang="ja-JP" altLang="en-US" sz="3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コンテンツ プレースホルダ 2"/>
          <p:cNvSpPr>
            <a:spLocks noGrp="1"/>
          </p:cNvSpPr>
          <p:nvPr>
            <p:ph idx="1"/>
          </p:nvPr>
        </p:nvSpPr>
        <p:spPr>
          <a:xfrm>
            <a:off x="1021403" y="2674536"/>
            <a:ext cx="10944455" cy="3851189"/>
          </a:xfrm>
        </p:spPr>
        <p:txBody>
          <a:bodyPr>
            <a:normAutofit/>
          </a:bodyPr>
          <a:lstStyle/>
          <a:p>
            <a:pPr marL="550926" indent="-514350">
              <a:buFont typeface="+mj-lt"/>
              <a:buAutoNum type="arabicPeriod"/>
            </a:pP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奉仕の理想を千差万別な日常生活に適用しようと　　　　　</a:t>
            </a:r>
          </a:p>
          <a:p>
            <a:pPr marL="36576" indent="0">
              <a:buNone/>
            </a:pP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　　してもできることではない。</a:t>
            </a:r>
          </a:p>
          <a:p>
            <a:pPr marL="36576" indent="0">
              <a:buNone/>
            </a:pP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　相互に関連性なく発生するできごとに、奉仕の理想を　　</a:t>
            </a:r>
          </a:p>
          <a:p>
            <a:pPr marL="36576" indent="0">
              <a:buNone/>
            </a:pP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　　適用しようと身構える事がそもそも無理なことである。</a:t>
            </a:r>
          </a:p>
          <a:p>
            <a:pPr marL="36576" indent="0">
              <a:buNone/>
            </a:pP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　それはザルで水をすくうようなものである。</a:t>
            </a:r>
          </a:p>
          <a:p>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71752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1215957" y="1429966"/>
            <a:ext cx="10976152" cy="4746999"/>
          </a:xfrm>
        </p:spPr>
        <p:txBody>
          <a:bodyPr>
            <a:normAutofit/>
          </a:bodyPr>
          <a:lstStyle/>
          <a:p>
            <a:pPr marL="0" lvl="0" indent="0">
              <a:buNone/>
            </a:pPr>
            <a:r>
              <a:rPr lang="en-US" altLang="ja-JP"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rPr>
              <a:t>　しかし水の中にザルを入れることは容易い。</a:t>
            </a:r>
          </a:p>
          <a:p>
            <a:pPr marL="514350" lvl="0" indent="-514350">
              <a:buFont typeface="+mj-lt"/>
              <a:buAutoNum type="arabicPeriod" startAt="5"/>
            </a:pP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rPr>
              <a:t>人間の心は無限性を持っているから、心を奉仕の　　　　</a:t>
            </a:r>
          </a:p>
          <a:p>
            <a:pPr marL="0" lvl="0" indent="0">
              <a:buNone/>
            </a:pP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rPr>
              <a:t>　　海につけておくと、心は寝ても覚めても奉仕の</a:t>
            </a:r>
          </a:p>
          <a:p>
            <a:pPr marL="0" lvl="0" indent="0">
              <a:buNone/>
            </a:pP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rPr>
              <a:t>　　海から抜け出ることはできない。</a:t>
            </a:r>
          </a:p>
          <a:p>
            <a:pPr marL="0" lvl="0" indent="0">
              <a:buNone/>
            </a:pPr>
            <a:r>
              <a:rPr lang="en-US" altLang="ja-JP"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rPr>
              <a:t>　その心を持って淡々と日常の行動をすれば、それ</a:t>
            </a:r>
          </a:p>
          <a:p>
            <a:pPr marL="0" lvl="0" indent="0">
              <a:buNone/>
            </a:pP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rPr>
              <a:t>　　即ち奉仕の心の実践となる。</a:t>
            </a:r>
          </a:p>
          <a:p>
            <a:pPr marL="514350" lvl="0" indent="-514350">
              <a:buFont typeface="+mj-lt"/>
              <a:buAutoNum type="arabicPeriod" startAt="7"/>
            </a:pP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cs typeface="メイリオ" panose="020B0604030504040204" pitchFamily="50" charset="-128"/>
              </a:rPr>
              <a:t>寝ても覚めてもロータリー、夢の中でもロータリー</a:t>
            </a:r>
          </a:p>
        </p:txBody>
      </p:sp>
    </p:spTree>
    <p:extLst>
      <p:ext uri="{BB962C8B-B14F-4D97-AF65-F5344CB8AC3E}">
        <p14:creationId xmlns:p14="http://schemas.microsoft.com/office/powerpoint/2010/main" val="786958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138136" y="412955"/>
            <a:ext cx="9854407" cy="6046840"/>
          </a:xfrm>
        </p:spPr>
        <p:txBody>
          <a:bodyPr>
            <a:normAutofit/>
          </a:bodyPr>
          <a:lstStyle/>
          <a:p>
            <a:r>
              <a:rPr kumimoji="1" lang="ja-JP" altLang="en-US" sz="4000" b="1" i="1" dirty="0">
                <a:solidFill>
                  <a:srgbClr val="FFFF00"/>
                </a:solidFill>
                <a:latin typeface="+mn-ea"/>
                <a:ea typeface="+mn-ea"/>
              </a:rPr>
              <a:t>　　　</a:t>
            </a:r>
            <a:r>
              <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では一体、奉仕の海は</a:t>
            </a:r>
            <a:br>
              <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どこにあるのか</a:t>
            </a:r>
            <a:br>
              <a:rPr kumimoji="1" lang="ja-JP" altLang="en-US" sz="44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br>
              <a:rPr kumimoji="1" lang="ja-JP" altLang="en-US" sz="40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0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それは</a:t>
            </a:r>
            <a:r>
              <a:rPr lang="en-US" altLang="ja-JP"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ロータリーの例会</a:t>
            </a:r>
            <a:r>
              <a:rPr kumimoji="1" lang="en-US" altLang="ja-JP"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です　　　</a:t>
            </a:r>
            <a:br>
              <a:rPr kumimoji="1"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例会の場で自我の仮面を脱ぎます</a:t>
            </a:r>
          </a:p>
        </p:txBody>
      </p:sp>
    </p:spTree>
    <p:extLst>
      <p:ext uri="{BB962C8B-B14F-4D97-AF65-F5344CB8AC3E}">
        <p14:creationId xmlns:p14="http://schemas.microsoft.com/office/powerpoint/2010/main" val="2956333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例会は仮面</a:t>
            </a:r>
            <a:r>
              <a:rPr lang="en-US" altLang="ja-JP"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ペルソナ</a:t>
            </a:r>
            <a:r>
              <a:rPr lang="en-US" altLang="ja-JP"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を脱ぐ場所</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120000" y="2015613"/>
            <a:ext cx="10233800" cy="4161350"/>
          </a:xfrm>
        </p:spPr>
        <p:txBody>
          <a:bodyPr>
            <a:normAutofit/>
          </a:bodyPr>
          <a:lstStyle/>
          <a:p>
            <a:r>
              <a:rPr lang="ja-JP"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我々は普段</a:t>
            </a:r>
            <a:r>
              <a:rPr lang="ja-JP" altLang="ja-JP"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「ペルソナ</a:t>
            </a:r>
            <a:r>
              <a:rPr lang="en-US" altLang="ja-JP"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ja-JP"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仮面」</a:t>
            </a:r>
            <a:r>
              <a:rPr lang="ja-JP"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をかぶって生活しています。ペルソナとはもともと演劇で役者がつける「仮面」を意味するラテン語で、『人格・性格』を現す英語の「パーソナリティ」の語源です。</a:t>
            </a:r>
            <a:endPar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人は「仮面」をつけることによって、自分の素顔、</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内面</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を人目にさらさず自我が守られます。社会の一員として</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生きていくため、場面に応じて複数のペルソナを「役割」</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として使い分けます</a:t>
            </a: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8334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09600" y="1905711"/>
            <a:ext cx="10972800" cy="3187581"/>
          </a:xfrm>
        </p:spPr>
        <p:txBody>
          <a:bodyPr>
            <a:normAutofit/>
          </a:bodyPr>
          <a:lstStyle/>
          <a:p>
            <a:r>
              <a:rPr kumimoji="1" lang="ja-JP" altLang="en-US" sz="4800" b="1" dirty="0">
                <a:solidFill>
                  <a:srgbClr val="FFFF00"/>
                </a:solidFill>
              </a:rPr>
              <a:t>　　</a:t>
            </a:r>
            <a:r>
              <a:rPr kumimoji="1" lang="ja-JP" altLang="en-US" sz="6000" b="1" dirty="0">
                <a:solidFill>
                  <a:srgbClr val="FFC000"/>
                </a:solidFill>
              </a:rPr>
              <a:t>★</a:t>
            </a:r>
            <a:r>
              <a:rPr kumimoji="1" lang="ja-JP" altLang="en-US" b="1" u="sng"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我々はどこから来たのか</a:t>
            </a:r>
          </a:p>
        </p:txBody>
      </p:sp>
    </p:spTree>
    <p:extLst>
      <p:ext uri="{BB962C8B-B14F-4D97-AF65-F5344CB8AC3E}">
        <p14:creationId xmlns:p14="http://schemas.microsoft.com/office/powerpoint/2010/main" val="4294426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443787"/>
            <a:ext cx="10515600" cy="893400"/>
          </a:xfrm>
        </p:spPr>
        <p:txBody>
          <a:bodyPr>
            <a:normAutofit/>
          </a:bodyPr>
          <a:lstStyle/>
          <a:p>
            <a:r>
              <a:rPr kumimoji="1"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仮面の必要性</a:t>
            </a:r>
          </a:p>
        </p:txBody>
      </p:sp>
      <p:sp>
        <p:nvSpPr>
          <p:cNvPr id="5" name="コンテンツ プレースホルダー 4"/>
          <p:cNvSpPr>
            <a:spLocks noGrp="1"/>
          </p:cNvSpPr>
          <p:nvPr>
            <p:ph idx="1"/>
          </p:nvPr>
        </p:nvSpPr>
        <p:spPr>
          <a:xfrm>
            <a:off x="1225684" y="1857982"/>
            <a:ext cx="10128115" cy="4318979"/>
          </a:xfrm>
        </p:spPr>
        <p:txBody>
          <a:bodyPr/>
          <a:lstStyle/>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人は「いくつもの取り外しの聞く顔」を持っています。　　　</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社長としての顔</a:t>
            </a:r>
            <a:r>
              <a:rPr lang="ja-JP" altLang="en-US" sz="3200" b="1" i="1"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父親としての顔</a:t>
            </a:r>
            <a:r>
              <a:rPr lang="ja-JP" altLang="en-US" sz="3200" b="1" i="1"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夫としての顔</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など　　　成長するに従い、人は社会の人々の期待する人物を　　演じるようになります。逆に言えば、社会生活を営む　　　ためには適切に自分を演じる必要があります。</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無論その仮面は、社会生活を営む上で重要かつ必要　　なものであるからこそ身についたもので、今後も大切に　していかなければならないものが含まれています。</a:t>
            </a:r>
          </a:p>
        </p:txBody>
      </p:sp>
    </p:spTree>
    <p:extLst>
      <p:ext uri="{BB962C8B-B14F-4D97-AF65-F5344CB8AC3E}">
        <p14:creationId xmlns:p14="http://schemas.microsoft.com/office/powerpoint/2010/main" val="4086092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仮面により真の自己を失う</a:t>
            </a:r>
          </a:p>
        </p:txBody>
      </p:sp>
      <p:sp>
        <p:nvSpPr>
          <p:cNvPr id="3" name="コンテンツ プレースホルダー 2"/>
          <p:cNvSpPr>
            <a:spLocks noGrp="1"/>
          </p:cNvSpPr>
          <p:nvPr>
            <p:ph idx="1"/>
          </p:nvPr>
        </p:nvSpPr>
        <p:spPr/>
        <p:txBody>
          <a:bodyPr>
            <a:normAutofit/>
          </a:bodyPr>
          <a:lstStyle/>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人は、その仮面によって、自分の本質が強く押さえ　　　　込まれている場合があることを知っておくことが必要。　　あなたのペルソナが強ければ強いほど、自分の本質を　押さえ込み、仮の姿で現実を生きていることになるわけ　だから、あなたにとってその仮面が重要であればある　　ほど、仮面を外すことは難しくなります。</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ペルソナはいうなれば身につけていれば生きやすくなる　ものです。しかしペルソナの持つ役割に支配されてしまえば、本当の自分を見失ってしまいます。</a:t>
            </a:r>
            <a:r>
              <a:rPr lang="ja-JP" altLang="en-US" dirty="0">
                <a:latin typeface="ＭＳ Ｐゴシック" panose="020B0600070205080204" pitchFamily="50" charset="-128"/>
                <a:ea typeface="ＭＳ Ｐゴシック" panose="020B0600070205080204" pitchFamily="50" charset="-128"/>
              </a:rPr>
              <a:t>　</a:t>
            </a:r>
          </a:p>
        </p:txBody>
      </p:sp>
    </p:spTree>
    <p:extLst>
      <p:ext uri="{BB962C8B-B14F-4D97-AF65-F5344CB8AC3E}">
        <p14:creationId xmlns:p14="http://schemas.microsoft.com/office/powerpoint/2010/main" val="1114105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9"/>
            <a:ext cx="10515600" cy="981889"/>
          </a:xfrm>
        </p:spPr>
        <p:txBody>
          <a:bodyPr>
            <a:normAutofit/>
          </a:bodyPr>
          <a:lstStyle/>
          <a:p>
            <a:r>
              <a:rPr kumimoji="1"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時には仮面を外してみる</a:t>
            </a:r>
          </a:p>
        </p:txBody>
      </p:sp>
      <p:sp>
        <p:nvSpPr>
          <p:cNvPr id="3" name="コンテンツ プレースホルダー 2"/>
          <p:cNvSpPr>
            <a:spLocks noGrp="1"/>
          </p:cNvSpPr>
          <p:nvPr>
            <p:ph idx="1"/>
          </p:nvPr>
        </p:nvSpPr>
        <p:spPr>
          <a:xfrm>
            <a:off x="1120000" y="1936955"/>
            <a:ext cx="10233800" cy="4240006"/>
          </a:xfrm>
        </p:spPr>
        <p:txBody>
          <a:bodyPr>
            <a:normAutofit/>
          </a:bodyPr>
          <a:lstStyle/>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全ての人間は自分で自覚していない素晴らしい能力　　を持っている。日々の生活の中では、自分を見つめ、　　　自分を知り、評価することは不可欠で、時には仮面を　　　外して自分自身の真実の姿を鏡に映してみることも　　　　大切なことです。真実の自分を探すことで、自分を活かし、他者を活かす知恵を知り、更に組織や社会で自分の果たすべき本当の役割について、学ぶことが出来ます。</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ロータリーの例会は仮面を脱ぐ場所なのです</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。競争のない平等の空間です。</a:t>
            </a:r>
          </a:p>
          <a:p>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45758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自我と仮面の下の真実の自己</a:t>
            </a:r>
            <a:endParaRPr kumimoji="1" lang="ja-JP" altLang="en-US" sz="4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normAutofit/>
          </a:bodyPr>
          <a:lstStyle/>
          <a:p>
            <a:pPr lvl="0">
              <a:buClr>
                <a:srgbClr val="B94B2D"/>
              </a:buClr>
            </a:pP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自我は感情のままに変わりつつある。私たちはこの　　　自我を自分だと思っているが、それはエゴにすぎない。</a:t>
            </a:r>
          </a:p>
          <a:p>
            <a:pPr lvl="0">
              <a:buClr>
                <a:srgbClr val="B94B2D"/>
              </a:buClr>
            </a:pP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自分の中に、もう一人の自分</a:t>
            </a:r>
            <a:r>
              <a:rPr lang="en-US" altLang="ja-JP"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自己</a:t>
            </a:r>
            <a:r>
              <a:rPr lang="en-US" altLang="ja-JP"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がいることに目覚　　めよ。</a:t>
            </a:r>
          </a:p>
          <a:p>
            <a:pPr lvl="0">
              <a:buClr>
                <a:srgbClr val="B94B2D"/>
              </a:buClr>
            </a:pP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この自我の底にあるのが真の人間性すなわち</a:t>
            </a:r>
            <a:r>
              <a:rPr lang="en-US" altLang="ja-JP" sz="32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奉仕の海に住む心</a:t>
            </a:r>
            <a:r>
              <a:rPr lang="en-US" altLang="ja-JP" sz="32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ja-JP" altLang="en-US" sz="32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buClr>
                <a:srgbClr val="B94B2D"/>
              </a:buClr>
            </a:pP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奉仕の心を育むとは、仮面を外した真の自己に目覚　　　めること。</a:t>
            </a:r>
          </a:p>
        </p:txBody>
      </p:sp>
    </p:spTree>
    <p:extLst>
      <p:ext uri="{BB962C8B-B14F-4D97-AF65-F5344CB8AC3E}">
        <p14:creationId xmlns:p14="http://schemas.microsoft.com/office/powerpoint/2010/main" val="1026271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2" y="332656"/>
            <a:ext cx="9956800" cy="1260754"/>
          </a:xfrm>
        </p:spPr>
        <p:txBody>
          <a:bodyPr>
            <a:norm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真の自己にもどる場は例会</a:t>
            </a:r>
            <a:endParaRPr kumimoji="1" lang="ja-JP" altLang="en-US" sz="40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609600" y="1868290"/>
            <a:ext cx="11151029" cy="4657215"/>
          </a:xfrm>
        </p:spPr>
        <p:txBody>
          <a:bodyPr>
            <a:normAutofit/>
          </a:bodyPr>
          <a:lstStyle/>
          <a:p>
            <a:pPr marL="342900" lvl="0" indent="-342900">
              <a:buClrTx/>
              <a:buSzTx/>
              <a:buFont typeface="Arial" pitchFamily="34" charset="0"/>
              <a:buChar char="•"/>
            </a:pP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例会場の入り口で肩書きを脱ぐ、</a:t>
            </a:r>
            <a:r>
              <a:rPr lang="en-US" altLang="ja-JP"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社会的地位や名誉、　　　　金銭の多寡</a:t>
            </a:r>
            <a:r>
              <a:rPr lang="en-US" altLang="ja-JP"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仮面を外す　　</a:t>
            </a:r>
          </a:p>
          <a:p>
            <a:pPr marL="342900" lvl="0" indent="-342900">
              <a:buClrTx/>
              <a:buSzTx/>
              <a:buFont typeface="Arial" pitchFamily="34" charset="0"/>
              <a:buChar char="•"/>
            </a:pP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週に一度厳しい競争社会より例会に出席、例会場は平等、　無競争の空間、心はリフレッシュ　</a:t>
            </a:r>
          </a:p>
          <a:p>
            <a:pPr marL="342900" lvl="0" indent="-342900">
              <a:buClrTx/>
              <a:buSzTx/>
              <a:buFont typeface="Arial" pitchFamily="34" charset="0"/>
              <a:buChar char="•"/>
            </a:pPr>
            <a:r>
              <a:rPr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心が明るく良質化される。その心を持って職場へ戻る。　　　　</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入りて学び、出て奉仕せよ</a:t>
            </a:r>
          </a:p>
          <a:p>
            <a:pPr marL="342900" lvl="0" indent="-342900">
              <a:buClrTx/>
              <a:buSzTx/>
              <a:buFont typeface="Arial" pitchFamily="34" charset="0"/>
              <a:buChar char="•"/>
            </a:pP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経営者の心が明るく、良質化されているから従業員の心も　　明るく良質化される。その反射的効果で社会も明るくなる</a:t>
            </a:r>
          </a:p>
          <a:p>
            <a:pPr marL="342900" lvl="0" indent="-342900">
              <a:buClrTx/>
              <a:buSzTx/>
              <a:buFont typeface="Arial" pitchFamily="34" charset="0"/>
              <a:buChar char="•"/>
            </a:pPr>
            <a:endParaRPr lang="ja-JP" altLang="en-US" sz="3500" dirty="0">
              <a:solidFill>
                <a:prstClr val="white"/>
              </a:solidFill>
              <a:latin typeface="ＭＳ Ｐゴシック" panose="020B0600070205080204" pitchFamily="50" charset="-128"/>
              <a:ea typeface="ＭＳ Ｐゴシック" panose="020B0600070205080204" pitchFamily="50" charset="-128"/>
            </a:endParaRPr>
          </a:p>
          <a:p>
            <a:endParaRPr kumimoji="1" lang="ja-JP" altLang="en-US" dirty="0"/>
          </a:p>
        </p:txBody>
      </p:sp>
    </p:spTree>
    <p:extLst>
      <p:ext uri="{BB962C8B-B14F-4D97-AF65-F5344CB8AC3E}">
        <p14:creationId xmlns:p14="http://schemas.microsoft.com/office/powerpoint/2010/main" val="2759161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757245"/>
            <a:ext cx="9956800" cy="1573161"/>
          </a:xfrm>
        </p:spPr>
        <p:txBody>
          <a:bodyPr>
            <a:norm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皆さんはロータリー入会前に</a:t>
            </a:r>
            <a:b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職業奉仕は実践済</a:t>
            </a:r>
            <a:endParaRPr kumimoji="1" lang="ja-JP" altLang="en-US" sz="40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060315" y="2607013"/>
            <a:ext cx="9815207" cy="3519385"/>
          </a:xfrm>
        </p:spPr>
        <p:txBody>
          <a:bodyPr>
            <a:normAutofit/>
          </a:bodyPr>
          <a:lstStyle/>
          <a:p>
            <a:pPr lvl="0">
              <a:buClr>
                <a:srgbClr val="B94B2D"/>
              </a:buClr>
            </a:pP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ロータリアンは、入会前に自分の業界の中で世のため人のためという職業奉仕の大切さを悟り、実践してきた。そのおかげでロータリークラブの会員に推薦された。</a:t>
            </a:r>
          </a:p>
          <a:p>
            <a:pPr lvl="0">
              <a:buClr>
                <a:srgbClr val="B94B2D"/>
              </a:buClr>
            </a:pP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ロータリアンは入会前にすでに職業奉仕は身に付けている。</a:t>
            </a:r>
          </a:p>
          <a:p>
            <a:pPr marL="0" lvl="0" indent="0">
              <a:buClrTx/>
              <a:buSzTx/>
              <a:buNone/>
            </a:pPr>
            <a:r>
              <a:rPr lang="ja-JP" altLang="en-US" sz="3200" b="1" dirty="0">
                <a:solidFill>
                  <a:srgbClr val="00B0F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36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ではロータリー入会後に学ぶものは？</a:t>
            </a:r>
          </a:p>
          <a:p>
            <a:pPr lvl="0">
              <a:buClr>
                <a:srgbClr val="B94B2D"/>
              </a:buClr>
            </a:pPr>
            <a:endPar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buClr>
                <a:srgbClr val="B94B2D"/>
              </a:buClr>
            </a:pPr>
            <a:endParaRPr lang="ja-JP" altLang="en-US" sz="3200" dirty="0">
              <a:solidFill>
                <a:prstClr val="white"/>
              </a:solidFill>
              <a:latin typeface="Calibri"/>
              <a:ea typeface="ＭＳ Ｐゴシック"/>
            </a:endParaRPr>
          </a:p>
          <a:p>
            <a:pPr lvl="0">
              <a:buClr>
                <a:srgbClr val="B94B2D"/>
              </a:buClr>
            </a:pPr>
            <a:endParaRPr lang="ja-JP" altLang="en-US" dirty="0">
              <a:solidFill>
                <a:prstClr val="white"/>
              </a:solidFill>
            </a:endParaRPr>
          </a:p>
        </p:txBody>
      </p:sp>
    </p:spTree>
    <p:extLst>
      <p:ext uri="{BB962C8B-B14F-4D97-AF65-F5344CB8AC3E}">
        <p14:creationId xmlns:p14="http://schemas.microsoft.com/office/powerpoint/2010/main" val="1875014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963561"/>
            <a:ext cx="11055019" cy="1297858"/>
          </a:xfrm>
        </p:spPr>
        <p:txBody>
          <a:bodyPr>
            <a:no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ロータリーで学ぶ職業奉仕とは</a:t>
            </a:r>
            <a:b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4000" i="1" dirty="0">
                <a:solidFill>
                  <a:srgbClr val="FFFF00"/>
                </a:solidFill>
                <a:latin typeface="Calibri"/>
              </a:rPr>
              <a:t>　　　　　　　　　　　　</a:t>
            </a:r>
            <a:endParaRPr kumimoji="1" lang="ja-JP" altLang="en-US" sz="4000" dirty="0"/>
          </a:p>
        </p:txBody>
      </p:sp>
      <p:sp>
        <p:nvSpPr>
          <p:cNvPr id="3" name="コンテンツ プレースホルダー 2"/>
          <p:cNvSpPr>
            <a:spLocks noGrp="1"/>
          </p:cNvSpPr>
          <p:nvPr>
            <p:ph idx="1"/>
          </p:nvPr>
        </p:nvSpPr>
        <p:spPr>
          <a:xfrm>
            <a:off x="1332688" y="2140085"/>
            <a:ext cx="10235919" cy="4251126"/>
          </a:xfrm>
        </p:spPr>
        <p:txBody>
          <a:bodyPr>
            <a:normAutofit/>
          </a:bodyPr>
          <a:lstStyle/>
          <a:p>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皆さん方は業界の中で職業奉仕を悟ったおかげで　　　　　ロータリーの会員となった。</a:t>
            </a:r>
          </a:p>
          <a:p>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だが自分の業界以外の事はよく判らない。</a:t>
            </a:r>
          </a:p>
          <a:p>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そこでロータリーに入会して異業種の会員と広く交わり、　　もっと広く他の世界を知ることにより自分の限界を悟り　　　　更に優れた職業人を目指す、つまり</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ロータリーで学ぶ　　　　職業奉仕とは「異業種の交流」</a:t>
            </a:r>
            <a:r>
              <a:rPr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の</a:t>
            </a: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ことである。</a:t>
            </a:r>
          </a:p>
          <a:p>
            <a:endPar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3200" dirty="0">
              <a:solidFill>
                <a:prstClr val="white"/>
              </a:solidFill>
              <a:latin typeface="Calibri"/>
              <a:ea typeface="ＭＳ Ｐゴシック"/>
            </a:endParaRPr>
          </a:p>
          <a:p>
            <a:endParaRPr kumimoji="1" lang="ja-JP" altLang="en-US" dirty="0"/>
          </a:p>
        </p:txBody>
      </p:sp>
    </p:spTree>
    <p:extLst>
      <p:ext uri="{BB962C8B-B14F-4D97-AF65-F5344CB8AC3E}">
        <p14:creationId xmlns:p14="http://schemas.microsoft.com/office/powerpoint/2010/main" val="1991637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11294" y="632298"/>
            <a:ext cx="6640554" cy="5677022"/>
          </a:xfrm>
        </p:spPr>
        <p:txBody>
          <a:bodyPr>
            <a:normAutofit/>
          </a:bodyPr>
          <a:lstStyle/>
          <a:p>
            <a:r>
              <a:rPr kumimoji="1" lang="ja-JP" altLang="en-US" sz="4800" b="1" dirty="0">
                <a:solidFill>
                  <a:srgbClr val="FFFF00"/>
                </a:solidFill>
                <a:latin typeface="ＭＳ Ｐゴシック" panose="020B0600070205080204" pitchFamily="50" charset="-128"/>
                <a:ea typeface="ＭＳ Ｐゴシック" panose="020B0600070205080204" pitchFamily="50" charset="-128"/>
              </a:rPr>
              <a:t>良いロータリアンに　　　</a:t>
            </a:r>
            <a:br>
              <a:rPr kumimoji="1" lang="ja-JP" altLang="en-US" sz="4800" b="1" dirty="0">
                <a:solidFill>
                  <a:srgbClr val="FFFF00"/>
                </a:solidFill>
                <a:latin typeface="ＭＳ Ｐゴシック" panose="020B0600070205080204" pitchFamily="50" charset="-128"/>
                <a:ea typeface="ＭＳ Ｐゴシック" panose="020B0600070205080204" pitchFamily="50" charset="-128"/>
              </a:rPr>
            </a:br>
            <a:r>
              <a:rPr kumimoji="1" lang="ja-JP" altLang="en-US" sz="4800" b="1" dirty="0">
                <a:solidFill>
                  <a:srgbClr val="FFFF00"/>
                </a:solidFill>
                <a:latin typeface="ＭＳ Ｐゴシック" panose="020B0600070205080204" pitchFamily="50" charset="-128"/>
                <a:ea typeface="ＭＳ Ｐゴシック" panose="020B0600070205080204" pitchFamily="50" charset="-128"/>
              </a:rPr>
              <a:t>　　　　　　　　なるために</a:t>
            </a:r>
            <a:br>
              <a:rPr kumimoji="1" lang="ja-JP" altLang="en-US" sz="4800" b="1" dirty="0">
                <a:solidFill>
                  <a:srgbClr val="FFFF00"/>
                </a:solidFill>
                <a:latin typeface="ＭＳ Ｐゴシック" panose="020B0600070205080204" pitchFamily="50" charset="-128"/>
                <a:ea typeface="ＭＳ Ｐゴシック" panose="020B0600070205080204" pitchFamily="50" charset="-128"/>
              </a:rPr>
            </a:br>
            <a:r>
              <a:rPr lang="ja-JP" altLang="en-US" sz="4800" b="1" dirty="0">
                <a:solidFill>
                  <a:srgbClr val="FFFF00"/>
                </a:solidFill>
                <a:latin typeface="ＭＳ Ｐゴシック" panose="020B0600070205080204" pitchFamily="50" charset="-128"/>
                <a:ea typeface="ＭＳ Ｐゴシック" panose="020B0600070205080204" pitchFamily="50" charset="-128"/>
              </a:rPr>
              <a:t>　　　　　　　　　　　　　　　</a:t>
            </a:r>
            <a:br>
              <a:rPr kumimoji="1" lang="ja-JP" altLang="en-US" sz="4800" b="1" dirty="0">
                <a:solidFill>
                  <a:srgbClr val="FFFF00"/>
                </a:solidFill>
                <a:latin typeface="ＭＳ Ｐゴシック" panose="020B0600070205080204" pitchFamily="50" charset="-128"/>
                <a:ea typeface="ＭＳ Ｐゴシック" panose="020B0600070205080204" pitchFamily="50" charset="-128"/>
              </a:rPr>
            </a:br>
            <a:r>
              <a:rPr kumimoji="1" lang="ja-JP" altLang="en-US" sz="4800" b="1" dirty="0">
                <a:solidFill>
                  <a:srgbClr val="FFFF00"/>
                </a:solidFill>
                <a:latin typeface="ＭＳ Ｐゴシック" panose="020B0600070205080204" pitchFamily="50" charset="-128"/>
                <a:ea typeface="ＭＳ Ｐゴシック" panose="020B0600070205080204" pitchFamily="50" charset="-128"/>
              </a:rPr>
              <a:t>　　</a:t>
            </a:r>
            <a:r>
              <a:rPr lang="ja-JP" altLang="en-US" sz="4800" b="1" dirty="0">
                <a:latin typeface="ＭＳ Ｐゴシック" panose="020B0600070205080204" pitchFamily="50" charset="-128"/>
                <a:ea typeface="ＭＳ Ｐゴシック" panose="020B0600070205080204" pitchFamily="50" charset="-128"/>
              </a:rPr>
              <a:t>職業奉仕の学び方</a:t>
            </a:r>
            <a:endParaRPr kumimoji="1" lang="ja-JP" altLang="en-US" sz="48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6169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67608" y="3501008"/>
            <a:ext cx="7414592" cy="2088232"/>
          </a:xfrm>
        </p:spPr>
        <p:txBody>
          <a:bodyPr>
            <a:normAutofit/>
          </a:bodyPr>
          <a:lstStyle/>
          <a:p>
            <a:pPr algn="l"/>
            <a:r>
              <a:rPr lang="ja-JP" altLang="en-US" sz="4400" b="1" dirty="0">
                <a:ln w="5000" cmpd="sng">
                  <a:noFill/>
                  <a:prstDash val="solid"/>
                </a:ln>
                <a:solidFill>
                  <a:schemeClr val="tx1">
                    <a:lumMod val="95000"/>
                  </a:schemeClr>
                </a:solidFill>
                <a:latin typeface="ＭＳ Ｐゴシック" panose="020B0600070205080204" pitchFamily="50" charset="-128"/>
                <a:ea typeface="ＭＳ Ｐゴシック" panose="020B0600070205080204" pitchFamily="50" charset="-128"/>
              </a:rPr>
              <a:t>ロータリアンの</a:t>
            </a:r>
            <a:br>
              <a:rPr lang="ja-JP" altLang="en-US" sz="4400" b="1" dirty="0">
                <a:ln w="5000" cmpd="sng">
                  <a:noFill/>
                  <a:prstDash val="solid"/>
                </a:ln>
                <a:solidFill>
                  <a:schemeClr val="tx1">
                    <a:lumMod val="95000"/>
                  </a:schemeClr>
                </a:solidFill>
                <a:latin typeface="ＭＳ Ｐゴシック" panose="020B0600070205080204" pitchFamily="50" charset="-128"/>
                <a:ea typeface="ＭＳ Ｐゴシック" panose="020B0600070205080204" pitchFamily="50" charset="-128"/>
              </a:rPr>
            </a:br>
            <a:r>
              <a:rPr lang="ja-JP" altLang="en-US" sz="4400" b="1" dirty="0">
                <a:ln w="5000" cmpd="sng">
                  <a:noFill/>
                  <a:prstDash val="solid"/>
                </a:ln>
                <a:solidFill>
                  <a:schemeClr val="tx1">
                    <a:lumMod val="95000"/>
                  </a:schemeClr>
                </a:solidFill>
                <a:latin typeface="ＭＳ Ｐゴシック" panose="020B0600070205080204" pitchFamily="50" charset="-128"/>
                <a:ea typeface="ＭＳ Ｐゴシック" panose="020B0600070205080204" pitchFamily="50" charset="-128"/>
              </a:rPr>
              <a:t>　　　　　　　　心に宿るもの</a:t>
            </a:r>
          </a:p>
        </p:txBody>
      </p:sp>
      <p:sp>
        <p:nvSpPr>
          <p:cNvPr id="3" name="サブタイトル 2"/>
          <p:cNvSpPr>
            <a:spLocks noGrp="1"/>
          </p:cNvSpPr>
          <p:nvPr>
            <p:ph type="subTitle" idx="1"/>
          </p:nvPr>
        </p:nvSpPr>
        <p:spPr>
          <a:xfrm>
            <a:off x="1957050" y="1544812"/>
            <a:ext cx="7595334" cy="1380132"/>
          </a:xfrm>
        </p:spPr>
        <p:txBody>
          <a:bodyPr>
            <a:normAutofit/>
          </a:bodyPr>
          <a:lstStyle/>
          <a:p>
            <a:pPr algn="l"/>
            <a:r>
              <a:rPr lang="ja-JP" altLang="en-US" sz="4800" b="1" dirty="0">
                <a:solidFill>
                  <a:srgbClr val="FFFF00"/>
                </a:solidFill>
                <a:latin typeface="ＭＳ Ｐゴシック" panose="020B0600070205080204" pitchFamily="50" charset="-128"/>
                <a:ea typeface="ＭＳ Ｐゴシック" panose="020B0600070205080204" pitchFamily="50" charset="-128"/>
              </a:rPr>
              <a:t>「職業奉仕は知識より心」</a:t>
            </a:r>
          </a:p>
        </p:txBody>
      </p:sp>
    </p:spTree>
    <p:extLst>
      <p:ext uri="{BB962C8B-B14F-4D97-AF65-F5344CB8AC3E}">
        <p14:creationId xmlns:p14="http://schemas.microsoft.com/office/powerpoint/2010/main" val="5493610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731836"/>
            <a:ext cx="8229600" cy="1096964"/>
          </a:xfrm>
        </p:spPr>
        <p:txBody>
          <a:bodyPr>
            <a:no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rPr>
              <a:t>もともと単純な職業奉仕を</a:t>
            </a:r>
            <a:br>
              <a:rPr lang="ja-JP" altLang="en-US" sz="4000" b="1" dirty="0">
                <a:solidFill>
                  <a:srgbClr val="FFFF00"/>
                </a:solidFill>
                <a:latin typeface="ＭＳ Ｐゴシック" panose="020B0600070205080204" pitchFamily="50" charset="-128"/>
                <a:ea typeface="ＭＳ Ｐゴシック" panose="020B0600070205080204" pitchFamily="50" charset="-128"/>
              </a:rPr>
            </a:br>
            <a:r>
              <a:rPr lang="ja-JP" altLang="en-US" sz="4000" b="1" dirty="0">
                <a:solidFill>
                  <a:srgbClr val="FFFF00"/>
                </a:solidFill>
                <a:latin typeface="ＭＳ Ｐゴシック" panose="020B0600070205080204" pitchFamily="50" charset="-128"/>
                <a:ea typeface="ＭＳ Ｐゴシック" panose="020B0600070205080204" pitchFamily="50" charset="-128"/>
              </a:rPr>
              <a:t>　　　　　　　　なぜ難しく言うのか</a:t>
            </a:r>
          </a:p>
        </p:txBody>
      </p:sp>
      <p:sp>
        <p:nvSpPr>
          <p:cNvPr id="3" name="コンテンツ プレースホルダ 2"/>
          <p:cNvSpPr>
            <a:spLocks noGrp="1"/>
          </p:cNvSpPr>
          <p:nvPr>
            <p:ph idx="1"/>
          </p:nvPr>
        </p:nvSpPr>
        <p:spPr>
          <a:xfrm>
            <a:off x="1981200" y="2198451"/>
            <a:ext cx="8229600" cy="3927713"/>
          </a:xfrm>
        </p:spPr>
        <p:txBody>
          <a:bodyPr>
            <a:noAutofit/>
          </a:bodyPr>
          <a:lstStyle/>
          <a:p>
            <a:r>
              <a:rPr lang="ja-JP" altLang="en-US" sz="3200" b="1" dirty="0">
                <a:latin typeface="ＭＳ Ｐゴシック" panose="020B0600070205080204" pitchFamily="50" charset="-128"/>
                <a:ea typeface="ＭＳ Ｐゴシック" panose="020B0600070205080204" pitchFamily="50" charset="-128"/>
              </a:rPr>
              <a:t>職業奉仕はロータリーの金看板だがとらえにくいと云われる。</a:t>
            </a:r>
          </a:p>
          <a:p>
            <a:r>
              <a:rPr lang="ja-JP" altLang="en-US" sz="3200" b="1" dirty="0">
                <a:latin typeface="ＭＳ Ｐゴシック" panose="020B0600070205080204" pitchFamily="50" charset="-128"/>
                <a:ea typeface="ＭＳ Ｐゴシック" panose="020B0600070205080204" pitchFamily="50" charset="-128"/>
              </a:rPr>
              <a:t>「職業に励むのは当然」それをさあ何か考えなさいと言われても当惑する。</a:t>
            </a:r>
          </a:p>
          <a:p>
            <a:r>
              <a:rPr lang="ja-JP" altLang="en-US" sz="3200" b="1" dirty="0">
                <a:latin typeface="ＭＳ Ｐゴシック" panose="020B0600070205080204" pitchFamily="50" charset="-128"/>
                <a:ea typeface="ＭＳ Ｐゴシック" panose="020B0600070205080204" pitchFamily="50" charset="-128"/>
              </a:rPr>
              <a:t>それをあたかも当然でないかのごとく職業奉仕委員長さんは考え込んでしまう。そこでつい難しい言葉を並べてしまう。</a:t>
            </a:r>
          </a:p>
        </p:txBody>
      </p:sp>
    </p:spTree>
    <p:extLst>
      <p:ext uri="{BB962C8B-B14F-4D97-AF65-F5344CB8AC3E}">
        <p14:creationId xmlns:p14="http://schemas.microsoft.com/office/powerpoint/2010/main" val="191687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ロータリー誕生の時代背景</a:t>
            </a:r>
          </a:p>
        </p:txBody>
      </p:sp>
      <p:sp>
        <p:nvSpPr>
          <p:cNvPr id="3" name="コンテンツ プレースホルダ 2"/>
          <p:cNvSpPr>
            <a:spLocks noGrp="1"/>
          </p:cNvSpPr>
          <p:nvPr>
            <p:ph idx="1"/>
          </p:nvPr>
        </p:nvSpPr>
        <p:spPr>
          <a:xfrm>
            <a:off x="1632156" y="2077156"/>
            <a:ext cx="9950245" cy="4376180"/>
          </a:xfrm>
        </p:spPr>
        <p:txBody>
          <a:bodyPr>
            <a:normAutofit/>
          </a:bodyPr>
          <a:lstStyle/>
          <a:p>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南北戦争　</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1861-65</a:t>
            </a:r>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en-US" altLang="ja-JP" sz="4000" b="1" dirty="0">
                <a:latin typeface="ＭＳ Ｐゴシック" panose="020B0600070205080204" pitchFamily="50" charset="-128"/>
                <a:ea typeface="ＭＳ Ｐゴシック" panose="020B0600070205080204" pitchFamily="50" charset="-128"/>
                <a:cs typeface="メイリオ" panose="020B0604030504040204" pitchFamily="50" charset="-128"/>
              </a:rPr>
              <a:t>civil war</a:t>
            </a:r>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　</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自由貿易と保護貿易を巡る「北米と南米の内戦」</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一番大きな変化　農業から工業立国へ</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産業革命を経て資本主義の発生　パラダイムシフト</a:t>
            </a:r>
            <a:endParaRPr kumimoji="1"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ロータリー誕生　</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1905</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年　初期資本主義がピーク</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ポール・ハリスは資本主義の欠陥を救うために　　      現れた転轍手</a:t>
            </a:r>
          </a:p>
        </p:txBody>
      </p:sp>
    </p:spTree>
    <p:extLst>
      <p:ext uri="{BB962C8B-B14F-4D97-AF65-F5344CB8AC3E}">
        <p14:creationId xmlns:p14="http://schemas.microsoft.com/office/powerpoint/2010/main" val="1034553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
            <a:ext cx="10515600" cy="1690692"/>
          </a:xfrm>
        </p:spPr>
        <p:txBody>
          <a:bodyPr/>
          <a:lstStyle/>
          <a:p>
            <a:r>
              <a:rPr lang="en-US" altLang="ja-JP" sz="4800" b="1" dirty="0">
                <a:solidFill>
                  <a:srgbClr val="FFFF00"/>
                </a:solidFill>
                <a:latin typeface="ＭＳ Ｐゴシック" panose="020B0600070205080204" pitchFamily="50" charset="-128"/>
                <a:ea typeface="ＭＳ Ｐゴシック" panose="020B0600070205080204" pitchFamily="50" charset="-128"/>
              </a:rPr>
              <a:t>Head</a:t>
            </a:r>
            <a:r>
              <a:rPr lang="ja-JP" altLang="en-US" sz="4800" b="1" dirty="0">
                <a:solidFill>
                  <a:srgbClr val="FFFF00"/>
                </a:solidFill>
                <a:latin typeface="ＭＳ Ｐゴシック" panose="020B0600070205080204" pitchFamily="50" charset="-128"/>
                <a:ea typeface="ＭＳ Ｐゴシック" panose="020B0600070205080204" pitchFamily="50" charset="-128"/>
              </a:rPr>
              <a:t>　</a:t>
            </a:r>
            <a:r>
              <a:rPr lang="ja-JP" altLang="en-US" sz="4000" b="1" dirty="0">
                <a:solidFill>
                  <a:srgbClr val="FFFF00"/>
                </a:solidFill>
                <a:latin typeface="ＭＳ Ｐゴシック" panose="020B0600070205080204" pitchFamily="50" charset="-128"/>
                <a:ea typeface="ＭＳ Ｐゴシック" panose="020B0600070205080204" pitchFamily="50" charset="-128"/>
              </a:rPr>
              <a:t>より　</a:t>
            </a:r>
            <a:r>
              <a:rPr lang="en-US" altLang="ja-JP" sz="4800" b="1" dirty="0">
                <a:solidFill>
                  <a:srgbClr val="FFFF00"/>
                </a:solidFill>
                <a:latin typeface="ＭＳ Ｐゴシック" panose="020B0600070205080204" pitchFamily="50" charset="-128"/>
                <a:ea typeface="ＭＳ Ｐゴシック" panose="020B0600070205080204" pitchFamily="50" charset="-128"/>
              </a:rPr>
              <a:t>Heart</a:t>
            </a:r>
            <a:r>
              <a:rPr lang="ja-JP" altLang="en-US" sz="4000" b="1" dirty="0">
                <a:solidFill>
                  <a:srgbClr val="FFFF00"/>
                </a:solidFill>
                <a:latin typeface="ＭＳ Ｐゴシック" panose="020B0600070205080204" pitchFamily="50" charset="-128"/>
                <a:ea typeface="ＭＳ Ｐゴシック" panose="020B0600070205080204" pitchFamily="50" charset="-128"/>
              </a:rPr>
              <a:t>の問題</a:t>
            </a:r>
            <a:endParaRPr kumimoji="1" lang="ja-JP" altLang="en-US" sz="4000" b="1"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391055" y="1527242"/>
            <a:ext cx="9358009" cy="5214125"/>
          </a:xfrm>
        </p:spPr>
        <p:txBody>
          <a:bodyPr>
            <a:normAutofit/>
          </a:bodyPr>
          <a:lstStyle/>
          <a:p>
            <a:r>
              <a:rPr lang="ja-JP" altLang="en-US" sz="3200" b="1" dirty="0">
                <a:latin typeface="ＭＳ Ｐゴシック" panose="020B0600070205080204" pitchFamily="50" charset="-128"/>
                <a:ea typeface="ＭＳ Ｐゴシック" panose="020B0600070205080204" pitchFamily="50" charset="-128"/>
              </a:rPr>
              <a:t>良いロータリアンになるということは、ロータリー博士になるよりもずっと難しい。</a:t>
            </a:r>
          </a:p>
          <a:p>
            <a:r>
              <a:rPr lang="ja-JP" altLang="en-US" sz="3200" b="1" dirty="0">
                <a:latin typeface="ＭＳ Ｐゴシック" panose="020B0600070205080204" pitchFamily="50" charset="-128"/>
                <a:ea typeface="ＭＳ Ｐゴシック" panose="020B0600070205080204" pitchFamily="50" charset="-128"/>
              </a:rPr>
              <a:t>ロータリーを理論的に体系立てて、堂々と論陣を張られたりしたら、もう神様みたいに見守るでしょう。</a:t>
            </a:r>
          </a:p>
          <a:p>
            <a:r>
              <a:rPr lang="ja-JP" altLang="en-US" sz="3200" b="1" dirty="0">
                <a:latin typeface="ＭＳ Ｐゴシック" panose="020B0600070205080204" pitchFamily="50" charset="-128"/>
                <a:ea typeface="ＭＳ Ｐゴシック" panose="020B0600070205080204" pitchFamily="50" charset="-128"/>
              </a:rPr>
              <a:t>ロータリアンでなくても、ロータリーの知識を持つことはできるし、大論文を書くこともできる。</a:t>
            </a:r>
          </a:p>
          <a:p>
            <a:r>
              <a:rPr lang="ja-JP" altLang="en-US" sz="3200" b="1" dirty="0">
                <a:latin typeface="ＭＳ Ｐゴシック" panose="020B0600070205080204" pitchFamily="50" charset="-128"/>
                <a:ea typeface="ＭＳ Ｐゴシック" panose="020B0600070205080204" pitchFamily="50" charset="-128"/>
              </a:rPr>
              <a:t>頭から入った知識で、ロータリーが解ってもロータリーの真の理解にはならない。結局ロータリーは、首から上の問題ではなく首から下のハートの問題です。　</a:t>
            </a:r>
          </a:p>
          <a:p>
            <a:endParaRPr kumimoji="1" lang="ja-JP" altLang="en-US" dirty="0"/>
          </a:p>
        </p:txBody>
      </p:sp>
    </p:spTree>
    <p:extLst>
      <p:ext uri="{BB962C8B-B14F-4D97-AF65-F5344CB8AC3E}">
        <p14:creationId xmlns:p14="http://schemas.microsoft.com/office/powerpoint/2010/main" val="14598025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rPr>
              <a:t>知る</a:t>
            </a:r>
            <a:r>
              <a:rPr lang="en-US" altLang="ja-JP" sz="4000" b="1" dirty="0">
                <a:solidFill>
                  <a:srgbClr val="FFFF00"/>
                </a:solidFill>
                <a:latin typeface="ＭＳ Ｐゴシック" panose="020B0600070205080204" pitchFamily="50" charset="-128"/>
                <a:ea typeface="ＭＳ Ｐゴシック" panose="020B0600070205080204" pitchFamily="50" charset="-128"/>
              </a:rPr>
              <a:t>(To know)</a:t>
            </a:r>
            <a:r>
              <a:rPr lang="ja-JP" altLang="en-US" sz="4000" b="1" dirty="0">
                <a:solidFill>
                  <a:srgbClr val="FFFF00"/>
                </a:solidFill>
                <a:latin typeface="ＭＳ Ｐゴシック" panose="020B0600070205080204" pitchFamily="50" charset="-128"/>
                <a:ea typeface="ＭＳ Ｐゴシック" panose="020B0600070205080204" pitchFamily="50" charset="-128"/>
              </a:rPr>
              <a:t> より成る</a:t>
            </a:r>
            <a:r>
              <a:rPr lang="en-US" altLang="ja-JP" sz="4000" b="1" dirty="0">
                <a:solidFill>
                  <a:srgbClr val="FFFF00"/>
                </a:solidFill>
                <a:latin typeface="ＭＳ Ｐゴシック" panose="020B0600070205080204" pitchFamily="50" charset="-128"/>
                <a:ea typeface="ＭＳ Ｐゴシック" panose="020B0600070205080204" pitchFamily="50" charset="-128"/>
              </a:rPr>
              <a:t>(</a:t>
            </a:r>
            <a:r>
              <a:rPr lang="ja-JP" altLang="en-US" sz="4000" b="1" dirty="0">
                <a:solidFill>
                  <a:srgbClr val="FFFF00"/>
                </a:solidFill>
                <a:latin typeface="ＭＳ Ｐゴシック" panose="020B0600070205080204" pitchFamily="50" charset="-128"/>
                <a:ea typeface="ＭＳ Ｐゴシック" panose="020B0600070205080204" pitchFamily="50" charset="-128"/>
              </a:rPr>
              <a:t> </a:t>
            </a:r>
            <a:r>
              <a:rPr lang="en-US" altLang="ja-JP" sz="4000" b="1" dirty="0">
                <a:solidFill>
                  <a:srgbClr val="FFFF00"/>
                </a:solidFill>
                <a:latin typeface="ＭＳ Ｐゴシック" panose="020B0600070205080204" pitchFamily="50" charset="-128"/>
                <a:ea typeface="ＭＳ Ｐゴシック" panose="020B0600070205080204" pitchFamily="50" charset="-128"/>
              </a:rPr>
              <a:t>To</a:t>
            </a:r>
            <a:r>
              <a:rPr lang="ja-JP" altLang="en-US" sz="4000" b="1" dirty="0">
                <a:solidFill>
                  <a:srgbClr val="FFFF00"/>
                </a:solidFill>
                <a:latin typeface="ＭＳ Ｐゴシック" panose="020B0600070205080204" pitchFamily="50" charset="-128"/>
                <a:ea typeface="ＭＳ Ｐゴシック" panose="020B0600070205080204" pitchFamily="50" charset="-128"/>
              </a:rPr>
              <a:t> </a:t>
            </a:r>
            <a:r>
              <a:rPr lang="en-US" altLang="ja-JP" sz="4000" b="1" dirty="0">
                <a:solidFill>
                  <a:srgbClr val="FFFF00"/>
                </a:solidFill>
                <a:latin typeface="ＭＳ Ｐゴシック" panose="020B0600070205080204" pitchFamily="50" charset="-128"/>
                <a:ea typeface="ＭＳ Ｐゴシック" panose="020B0600070205080204" pitchFamily="50" charset="-128"/>
              </a:rPr>
              <a:t>be)</a:t>
            </a:r>
            <a:endParaRPr kumimoji="1" lang="ja-JP" altLang="en-US" sz="4000" b="1"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507787" y="1600201"/>
            <a:ext cx="8803532" cy="4525963"/>
          </a:xfrm>
        </p:spPr>
        <p:txBody>
          <a:bodyPr>
            <a:normAutofit/>
          </a:bodyPr>
          <a:lstStyle/>
          <a:p>
            <a:r>
              <a:rPr lang="ja-JP" altLang="en-US" sz="3200" b="1" dirty="0">
                <a:latin typeface="ＭＳ Ｐゴシック" panose="020B0600070205080204" pitchFamily="50" charset="-128"/>
                <a:ea typeface="ＭＳ Ｐゴシック" panose="020B0600070205080204" pitchFamily="50" charset="-128"/>
              </a:rPr>
              <a:t>職業奉仕をいかに実践するかは、各ロータリアンの叡智に任されている。</a:t>
            </a:r>
          </a:p>
          <a:p>
            <a:r>
              <a:rPr lang="ja-JP" altLang="ja-JP" sz="3200" b="1" dirty="0">
                <a:latin typeface="ＭＳ Ｐゴシック" panose="020B0600070205080204" pitchFamily="50" charset="-128"/>
                <a:ea typeface="ＭＳ Ｐゴシック" panose="020B0600070205080204" pitchFamily="50" charset="-128"/>
                <a:cs typeface="Times New Roman"/>
              </a:rPr>
              <a:t>職業奉仕の本質は、職業奉仕がロータリアンの生活の中に生かされてくる</a:t>
            </a:r>
            <a:r>
              <a:rPr lang="ja-JP" altLang="en-US" sz="3200" b="1" dirty="0">
                <a:latin typeface="ＭＳ Ｐゴシック" panose="020B0600070205080204" pitchFamily="50" charset="-128"/>
                <a:ea typeface="ＭＳ Ｐゴシック" panose="020B0600070205080204" pitchFamily="50" charset="-128"/>
                <a:cs typeface="Times New Roman"/>
              </a:rPr>
              <a:t>も</a:t>
            </a:r>
            <a:r>
              <a:rPr lang="ja-JP" altLang="ja-JP" sz="3200" b="1" dirty="0">
                <a:latin typeface="ＭＳ Ｐゴシック" panose="020B0600070205080204" pitchFamily="50" charset="-128"/>
                <a:ea typeface="ＭＳ Ｐゴシック" panose="020B0600070205080204" pitchFamily="50" charset="-128"/>
                <a:cs typeface="Times New Roman"/>
              </a:rPr>
              <a:t>のでなければ、いかに理論に卓越していても無意味である</a:t>
            </a:r>
            <a:r>
              <a:rPr lang="ja-JP" altLang="en-US" sz="3200" b="1" dirty="0">
                <a:latin typeface="ＭＳ Ｐゴシック" panose="020B0600070205080204" pitchFamily="50" charset="-128"/>
                <a:ea typeface="ＭＳ Ｐゴシック" panose="020B0600070205080204" pitchFamily="50" charset="-128"/>
                <a:cs typeface="Times New Roman"/>
              </a:rPr>
              <a:t>。</a:t>
            </a:r>
            <a:endParaRPr lang="ja-JP" altLang="en-US" sz="3200" b="1" dirty="0">
              <a:latin typeface="ＭＳ Ｐゴシック" panose="020B0600070205080204" pitchFamily="50" charset="-128"/>
              <a:ea typeface="ＭＳ Ｐゴシック" panose="020B0600070205080204" pitchFamily="50" charset="-128"/>
            </a:endParaRPr>
          </a:p>
          <a:p>
            <a:r>
              <a:rPr lang="ja-JP" altLang="en-US" sz="3200" b="1" dirty="0">
                <a:latin typeface="ＭＳ Ｐゴシック" panose="020B0600070205080204" pitchFamily="50" charset="-128"/>
                <a:ea typeface="ＭＳ Ｐゴシック" panose="020B0600070205080204" pitchFamily="50" charset="-128"/>
              </a:rPr>
              <a:t>結局、職業奉仕とは、自己の自覚を深く掘り下げる運動です。各人の</a:t>
            </a:r>
            <a:r>
              <a:rPr lang="ja-JP" altLang="en-US" sz="3200" b="1" i="1" dirty="0">
                <a:solidFill>
                  <a:srgbClr val="FFC000"/>
                </a:solidFill>
                <a:latin typeface="ＭＳ Ｐゴシック" panose="020B0600070205080204" pitchFamily="50" charset="-128"/>
                <a:ea typeface="ＭＳ Ｐゴシック" panose="020B0600070205080204" pitchFamily="50" charset="-128"/>
              </a:rPr>
              <a:t>「自覚・反省」</a:t>
            </a:r>
            <a:r>
              <a:rPr lang="ja-JP" altLang="en-US" sz="3200" b="1" dirty="0">
                <a:latin typeface="ＭＳ Ｐゴシック" panose="020B0600070205080204" pitchFamily="50" charset="-128"/>
                <a:ea typeface="ＭＳ Ｐゴシック" panose="020B0600070205080204" pitchFamily="50" charset="-128"/>
              </a:rPr>
              <a:t>の問題だと思います。</a:t>
            </a:r>
          </a:p>
        </p:txBody>
      </p:sp>
    </p:spTree>
    <p:extLst>
      <p:ext uri="{BB962C8B-B14F-4D97-AF65-F5344CB8AC3E}">
        <p14:creationId xmlns:p14="http://schemas.microsoft.com/office/powerpoint/2010/main" val="501693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7932" y="517830"/>
            <a:ext cx="7467600" cy="1714202"/>
          </a:xfrm>
        </p:spPr>
        <p:txBody>
          <a:bodyPr>
            <a:normAutofit fontScale="90000"/>
          </a:bodyPr>
          <a:lstStyle/>
          <a:p>
            <a:r>
              <a:rPr lang="ja-JP" altLang="en-US" sz="4400" b="1" dirty="0">
                <a:solidFill>
                  <a:srgbClr val="FFFF00"/>
                </a:solidFill>
              </a:rPr>
              <a:t>四つのテストは職業人の</a:t>
            </a:r>
            <a:br>
              <a:rPr lang="ja-JP" altLang="en-US" sz="4400" b="1" dirty="0">
                <a:solidFill>
                  <a:srgbClr val="FFFF00"/>
                </a:solidFill>
              </a:rPr>
            </a:br>
            <a:r>
              <a:rPr lang="ja-JP" altLang="en-US" sz="4400" b="1" dirty="0">
                <a:solidFill>
                  <a:srgbClr val="FFFF00"/>
                </a:solidFill>
              </a:rPr>
              <a:t>　　　　　　　共通の物差し</a:t>
            </a:r>
            <a:endParaRPr lang="ja-JP" altLang="en-US" sz="4400" dirty="0"/>
          </a:p>
        </p:txBody>
      </p:sp>
      <p:sp>
        <p:nvSpPr>
          <p:cNvPr id="3" name="コンテンツ プレースホルダー 2"/>
          <p:cNvSpPr>
            <a:spLocks noGrp="1"/>
          </p:cNvSpPr>
          <p:nvPr>
            <p:ph idx="1"/>
          </p:nvPr>
        </p:nvSpPr>
        <p:spPr>
          <a:xfrm>
            <a:off x="1702340" y="2500009"/>
            <a:ext cx="9066178" cy="3626155"/>
          </a:xfrm>
        </p:spPr>
        <p:txBody>
          <a:bodyPr/>
          <a:lstStyle/>
          <a:p>
            <a:pPr marL="493776" indent="-457200"/>
            <a:r>
              <a:rPr lang="ja-JP" altLang="en-US" sz="3200" b="1" dirty="0">
                <a:latin typeface="ＭＳ Ｐゴシック" panose="020B0600070205080204" pitchFamily="50" charset="-128"/>
                <a:ea typeface="ＭＳ Ｐゴシック" panose="020B0600070205080204" pitchFamily="50" charset="-128"/>
              </a:rPr>
              <a:t>何れの職業にも共通して適用できる物差しは、　　「四つのテスト」です。</a:t>
            </a:r>
          </a:p>
          <a:p>
            <a:pPr marL="493776" indent="-457200"/>
            <a:r>
              <a:rPr lang="ja-JP" altLang="en-US" sz="3200" b="1" dirty="0">
                <a:latin typeface="ＭＳ Ｐゴシック" panose="020B0600070205080204" pitchFamily="50" charset="-128"/>
                <a:ea typeface="ＭＳ Ｐゴシック" panose="020B0600070205080204" pitchFamily="50" charset="-128"/>
              </a:rPr>
              <a:t>「四つのテスト」は、基本的には我々が社会人　　として、如何にに生きるかという生活の姿勢について示された指針であり、思考と行動の過程の哲学だからであります</a:t>
            </a:r>
            <a:r>
              <a:rPr lang="ja-JP" altLang="en-US" sz="3200" b="1" dirty="0"/>
              <a:t>。</a:t>
            </a:r>
          </a:p>
          <a:p>
            <a:endParaRPr kumimoji="1" lang="ja-JP" altLang="en-US" dirty="0"/>
          </a:p>
        </p:txBody>
      </p:sp>
    </p:spTree>
    <p:extLst>
      <p:ext uri="{BB962C8B-B14F-4D97-AF65-F5344CB8AC3E}">
        <p14:creationId xmlns:p14="http://schemas.microsoft.com/office/powerpoint/2010/main" val="422918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44748"/>
            <a:ext cx="10515600" cy="1429967"/>
          </a:xfrm>
        </p:spPr>
        <p:txBody>
          <a:bodyPr>
            <a:norm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rPr>
              <a:t>職業奉仕を日々の生活に活かす</a:t>
            </a:r>
            <a:endParaRPr kumimoji="1" lang="ja-JP" altLang="en-US" sz="4000" b="1" dirty="0">
              <a:solidFill>
                <a:srgbClr val="FFFF00"/>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605064" y="2198450"/>
            <a:ext cx="9163455" cy="3927713"/>
          </a:xfrm>
        </p:spPr>
        <p:txBody>
          <a:bodyPr>
            <a:noAutofit/>
          </a:bodyPr>
          <a:lstStyle/>
          <a:p>
            <a:pPr marL="36576" indent="0">
              <a:buNone/>
            </a:pPr>
            <a:r>
              <a:rPr lang="ja-JP" altLang="en-US" sz="3200" dirty="0">
                <a:latin typeface="ＭＳ Ｐゴシック" panose="020B0600070205080204" pitchFamily="50" charset="-128"/>
                <a:ea typeface="ＭＳ Ｐゴシック" panose="020B0600070205080204" pitchFamily="50" charset="-128"/>
              </a:rPr>
              <a:t>　</a:t>
            </a:r>
            <a:r>
              <a:rPr lang="ja-JP" altLang="ja-JP" sz="3200" b="1" dirty="0">
                <a:latin typeface="ＭＳ Ｐゴシック" panose="020B0600070205080204" pitchFamily="50" charset="-128"/>
                <a:ea typeface="ＭＳ Ｐゴシック" panose="020B0600070205080204" pitchFamily="50" charset="-128"/>
              </a:rPr>
              <a:t>私はあるロータリアンからこんな話を聞きました。</a:t>
            </a:r>
            <a:r>
              <a:rPr lang="ja-JP" altLang="en-US" sz="3200" b="1" dirty="0">
                <a:latin typeface="ＭＳ Ｐゴシック" panose="020B0600070205080204" pitchFamily="50" charset="-128"/>
                <a:ea typeface="ＭＳ Ｐゴシック" panose="020B0600070205080204" pitchFamily="50" charset="-128"/>
              </a:rPr>
              <a:t>　</a:t>
            </a:r>
            <a:r>
              <a:rPr lang="ja-JP" altLang="ja-JP" sz="3200" b="1" dirty="0">
                <a:latin typeface="ＭＳ Ｐゴシック" panose="020B0600070205080204" pitchFamily="50" charset="-128"/>
                <a:ea typeface="ＭＳ Ｐゴシック" panose="020B0600070205080204" pitchFamily="50" charset="-128"/>
              </a:rPr>
              <a:t>永年</a:t>
            </a:r>
            <a:r>
              <a:rPr lang="ja-JP" altLang="en-US" sz="3200" b="1" dirty="0">
                <a:latin typeface="ＭＳ Ｐゴシック" panose="020B0600070205080204" pitchFamily="50" charset="-128"/>
                <a:ea typeface="ＭＳ Ｐゴシック" panose="020B0600070205080204" pitchFamily="50" charset="-128"/>
              </a:rPr>
              <a:t>、出席は</a:t>
            </a:r>
            <a:r>
              <a:rPr lang="en-US" altLang="ja-JP" sz="3200" b="1" dirty="0">
                <a:latin typeface="ＭＳ Ｐゴシック" panose="020B0600070205080204" pitchFamily="50" charset="-128"/>
                <a:ea typeface="ＭＳ Ｐゴシック" panose="020B0600070205080204" pitchFamily="50" charset="-128"/>
              </a:rPr>
              <a:t> 100%</a:t>
            </a:r>
            <a:r>
              <a:rPr lang="ja-JP" altLang="ja-JP" sz="3200" b="1" dirty="0" err="1">
                <a:latin typeface="ＭＳ Ｐゴシック" panose="020B0600070205080204" pitchFamily="50" charset="-128"/>
                <a:ea typeface="ＭＳ Ｐゴシック" panose="020B0600070205080204" pitchFamily="50" charset="-128"/>
              </a:rPr>
              <a:t>、</a:t>
            </a:r>
            <a:r>
              <a:rPr lang="ja-JP" altLang="en-US" sz="3200" b="1" dirty="0">
                <a:latin typeface="ＭＳ Ｐゴシック" panose="020B0600070205080204" pitchFamily="50" charset="-128"/>
                <a:ea typeface="ＭＳ Ｐゴシック" panose="020B0600070205080204" pitchFamily="50" charset="-128"/>
              </a:rPr>
              <a:t>しかし</a:t>
            </a:r>
            <a:r>
              <a:rPr lang="ja-JP" altLang="ja-JP" sz="3200" b="1" dirty="0">
                <a:latin typeface="ＭＳ Ｐゴシック" panose="020B0600070205080204" pitchFamily="50" charset="-128"/>
                <a:ea typeface="ＭＳ Ｐゴシック" panose="020B0600070205080204" pitchFamily="50" charset="-128"/>
              </a:rPr>
              <a:t>仕事が忙しかったので、会長・幹事</a:t>
            </a:r>
            <a:r>
              <a:rPr lang="ja-JP" altLang="en-US" sz="3200" b="1" dirty="0">
                <a:latin typeface="ＭＳ Ｐゴシック" panose="020B0600070205080204" pitchFamily="50" charset="-128"/>
                <a:ea typeface="ＭＳ Ｐゴシック" panose="020B0600070205080204" pitchFamily="50" charset="-128"/>
              </a:rPr>
              <a:t>に</a:t>
            </a:r>
            <a:r>
              <a:rPr lang="ja-JP" altLang="ja-JP" sz="3200" b="1" dirty="0">
                <a:latin typeface="ＭＳ Ｐゴシック" panose="020B0600070205080204" pitchFamily="50" charset="-128"/>
                <a:ea typeface="ＭＳ Ｐゴシック" panose="020B0600070205080204" pitchFamily="50" charset="-128"/>
              </a:rPr>
              <a:t>はなれなかった</a:t>
            </a:r>
            <a:r>
              <a:rPr lang="ja-JP" altLang="en-US" sz="3200" b="1" dirty="0">
                <a:latin typeface="ＭＳ Ｐゴシック" panose="020B0600070205080204" pitchFamily="50" charset="-128"/>
                <a:ea typeface="ＭＳ Ｐゴシック" panose="020B0600070205080204" pitchFamily="50" charset="-128"/>
              </a:rPr>
              <a:t>。</a:t>
            </a:r>
            <a:r>
              <a:rPr lang="ja-JP" altLang="ja-JP" sz="3200" b="1" dirty="0">
                <a:latin typeface="ＭＳ Ｐゴシック" panose="020B0600070205080204" pitchFamily="50" charset="-128"/>
                <a:ea typeface="ＭＳ Ｐゴシック" panose="020B0600070205080204" pitchFamily="50" charset="-128"/>
              </a:rPr>
              <a:t>ただロータリーの</a:t>
            </a:r>
            <a:r>
              <a:rPr lang="ja-JP" altLang="en-US" sz="3200" b="1" dirty="0">
                <a:latin typeface="ＭＳ Ｐゴシック" panose="020B0600070205080204" pitchFamily="50" charset="-128"/>
                <a:ea typeface="ＭＳ Ｐゴシック" panose="020B0600070205080204" pitchFamily="50" charset="-128"/>
              </a:rPr>
              <a:t>「</a:t>
            </a:r>
            <a:r>
              <a:rPr lang="en-US" altLang="ja-JP" sz="3200" b="1" dirty="0">
                <a:latin typeface="ＭＳ Ｐゴシック" panose="020B0600070205080204" pitchFamily="50" charset="-128"/>
                <a:ea typeface="ＭＳ Ｐゴシック" panose="020B0600070205080204" pitchFamily="50" charset="-128"/>
              </a:rPr>
              <a:t>4</a:t>
            </a:r>
            <a:r>
              <a:rPr lang="ja-JP" altLang="ja-JP" sz="3200" b="1" dirty="0" err="1">
                <a:latin typeface="ＭＳ Ｐゴシック" panose="020B0600070205080204" pitchFamily="50" charset="-128"/>
                <a:ea typeface="ＭＳ Ｐゴシック" panose="020B0600070205080204" pitchFamily="50" charset="-128"/>
              </a:rPr>
              <a:t>つの</a:t>
            </a:r>
            <a:r>
              <a:rPr lang="ja-JP" altLang="ja-JP" sz="3200" b="1" dirty="0">
                <a:latin typeface="ＭＳ Ｐゴシック" panose="020B0600070205080204" pitchFamily="50" charset="-128"/>
                <a:ea typeface="ＭＳ Ｐゴシック" panose="020B0600070205080204" pitchFamily="50" charset="-128"/>
              </a:rPr>
              <a:t>テスト</a:t>
            </a:r>
            <a:r>
              <a:rPr lang="ja-JP" altLang="en-US" sz="3200" b="1" dirty="0">
                <a:latin typeface="ＭＳ Ｐゴシック" panose="020B0600070205080204" pitchFamily="50" charset="-128"/>
                <a:ea typeface="ＭＳ Ｐゴシック" panose="020B0600070205080204" pitchFamily="50" charset="-128"/>
              </a:rPr>
              <a:t>」</a:t>
            </a:r>
            <a:r>
              <a:rPr lang="ja-JP" altLang="ja-JP" sz="3200" b="1" dirty="0">
                <a:latin typeface="ＭＳ Ｐゴシック" panose="020B0600070205080204" pitchFamily="50" charset="-128"/>
                <a:ea typeface="ＭＳ Ｐゴシック" panose="020B0600070205080204" pitchFamily="50" charset="-128"/>
              </a:rPr>
              <a:t>だけは</a:t>
            </a:r>
            <a:r>
              <a:rPr lang="ja-JP" altLang="en-US" sz="3200" b="1" dirty="0">
                <a:latin typeface="ＭＳ Ｐゴシック" panose="020B0600070205080204" pitchFamily="50" charset="-128"/>
                <a:ea typeface="ＭＳ Ｐゴシック" panose="020B0600070205080204" pitchFamily="50" charset="-128"/>
              </a:rPr>
              <a:t>、入会以来</a:t>
            </a:r>
            <a:r>
              <a:rPr lang="en-US" altLang="ja-JP" sz="3200" b="1" dirty="0">
                <a:latin typeface="ＭＳ Ｐゴシック" panose="020B0600070205080204" pitchFamily="50" charset="-128"/>
                <a:ea typeface="ＭＳ Ｐゴシック" panose="020B0600070205080204" pitchFamily="50" charset="-128"/>
              </a:rPr>
              <a:t>30</a:t>
            </a:r>
            <a:r>
              <a:rPr lang="ja-JP" altLang="ja-JP" sz="3200" b="1" dirty="0">
                <a:latin typeface="ＭＳ Ｐゴシック" panose="020B0600070205080204" pitchFamily="50" charset="-128"/>
                <a:ea typeface="ＭＳ Ｐゴシック" panose="020B0600070205080204" pitchFamily="50" charset="-128"/>
              </a:rPr>
              <a:t>年間、仕事をする</a:t>
            </a:r>
            <a:r>
              <a:rPr lang="ja-JP" altLang="en-US" sz="3200" b="1" dirty="0">
                <a:latin typeface="ＭＳ Ｐゴシック" panose="020B0600070205080204" pitchFamily="50" charset="-128"/>
                <a:ea typeface="ＭＳ Ｐゴシック" panose="020B0600070205080204" pitchFamily="50" charset="-128"/>
              </a:rPr>
              <a:t>時　</a:t>
            </a:r>
            <a:r>
              <a:rPr lang="ja-JP" altLang="ja-JP" sz="3200" b="1" dirty="0">
                <a:latin typeface="ＭＳ Ｐゴシック" panose="020B0600070205080204" pitchFamily="50" charset="-128"/>
                <a:ea typeface="ＭＳ Ｐゴシック" panose="020B0600070205080204" pitchFamily="50" charset="-128"/>
              </a:rPr>
              <a:t>いつも心の中に持ってい</a:t>
            </a:r>
            <a:r>
              <a:rPr lang="ja-JP" altLang="en-US" sz="3200" b="1" dirty="0">
                <a:latin typeface="ＭＳ Ｐゴシック" panose="020B0600070205080204" pitchFamily="50" charset="-128"/>
                <a:ea typeface="ＭＳ Ｐゴシック" panose="020B0600070205080204" pitchFamily="50" charset="-128"/>
              </a:rPr>
              <a:t>まし</a:t>
            </a:r>
            <a:r>
              <a:rPr lang="ja-JP" altLang="ja-JP" sz="3200" b="1" dirty="0">
                <a:latin typeface="ＭＳ Ｐゴシック" panose="020B0600070205080204" pitchFamily="50" charset="-128"/>
                <a:ea typeface="ＭＳ Ｐゴシック" panose="020B0600070205080204" pitchFamily="50" charset="-128"/>
              </a:rPr>
              <a:t>た。そのおかげで私のような小さな商売をするものでも、ロータリーを</a:t>
            </a:r>
            <a:r>
              <a:rPr lang="ja-JP" altLang="en-US" sz="3200" b="1" dirty="0">
                <a:latin typeface="ＭＳ Ｐゴシック" panose="020B0600070205080204" pitchFamily="50" charset="-128"/>
                <a:ea typeface="ＭＳ Ｐゴシック" panose="020B0600070205080204" pitchFamily="50" charset="-128"/>
              </a:rPr>
              <a:t>退会しな</a:t>
            </a:r>
            <a:r>
              <a:rPr lang="ja-JP" altLang="ja-JP" sz="3200" b="1" dirty="0">
                <a:latin typeface="ＭＳ Ｐゴシック" panose="020B0600070205080204" pitchFamily="50" charset="-128"/>
                <a:ea typeface="ＭＳ Ｐゴシック" panose="020B0600070205080204" pitchFamily="50" charset="-128"/>
              </a:rPr>
              <a:t>くてすみました</a:t>
            </a:r>
            <a:r>
              <a:rPr lang="ja-JP" altLang="en-US" sz="3200" b="1" dirty="0">
                <a:latin typeface="ＭＳ Ｐゴシック" panose="020B0600070205080204" pitchFamily="50" charset="-128"/>
                <a:ea typeface="ＭＳ Ｐゴシック" panose="020B0600070205080204" pitchFamily="50" charset="-128"/>
              </a:rPr>
              <a:t>。彼こそ真のロータリアンでしょう</a:t>
            </a:r>
            <a:r>
              <a:rPr lang="ja-JP" altLang="en-US" sz="3200"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7284355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0204" y="807395"/>
            <a:ext cx="6601644" cy="4493811"/>
          </a:xfrm>
        </p:spPr>
        <p:txBody>
          <a:bodyPr>
            <a:normAutofit/>
          </a:bodyPr>
          <a:lstStyle/>
          <a:p>
            <a:r>
              <a:rPr lang="ja-JP" altLang="en-US" sz="4400" b="1" dirty="0">
                <a:solidFill>
                  <a:srgbClr val="FFFF00"/>
                </a:solidFill>
                <a:latin typeface="ＭＳ Ｐゴシック" panose="020B0600070205080204" pitchFamily="50" charset="-128"/>
                <a:ea typeface="ＭＳ Ｐゴシック" panose="020B0600070205080204" pitchFamily="50" charset="-128"/>
              </a:rPr>
              <a:t>「職業奉仕をシンプルに」</a:t>
            </a:r>
          </a:p>
        </p:txBody>
      </p:sp>
    </p:spTree>
    <p:extLst>
      <p:ext uri="{BB962C8B-B14F-4D97-AF65-F5344CB8AC3E}">
        <p14:creationId xmlns:p14="http://schemas.microsoft.com/office/powerpoint/2010/main" val="28005459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“Service”</a:t>
            </a: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の意味を考えよう</a:t>
            </a:r>
            <a:endParaRPr kumimoji="1" lang="ja-JP" altLang="en-US" sz="40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コンテンツ プレースホルダ 2"/>
          <p:cNvSpPr>
            <a:spLocks noGrp="1"/>
          </p:cNvSpPr>
          <p:nvPr>
            <p:ph idx="1"/>
          </p:nvPr>
        </p:nvSpPr>
        <p:spPr>
          <a:xfrm>
            <a:off x="1682884" y="1848465"/>
            <a:ext cx="9885723" cy="4277704"/>
          </a:xfrm>
        </p:spPr>
        <p:txBody>
          <a:bodyPr>
            <a:normAutofit/>
          </a:bodyPr>
          <a:lstStyle/>
          <a:p>
            <a:pPr marL="0" indent="0">
              <a:buClr>
                <a:schemeClr val="tx1">
                  <a:lumMod val="95000"/>
                </a:schemeClr>
              </a:buClr>
              <a:buNone/>
            </a:pP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　ロータリーの奉仕という言葉は使われすぎて手垢　　　　　が付いてしまった</a:t>
            </a:r>
          </a:p>
          <a:p>
            <a:pPr marL="0" indent="0">
              <a:buClr>
                <a:schemeClr val="tx1">
                  <a:lumMod val="95000"/>
                </a:schemeClr>
              </a:buClr>
              <a:buNone/>
            </a:pP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ロータリーは右を向いても左を見ても奉仕！奉仕！　　　の掛け声ばかり</a:t>
            </a:r>
          </a:p>
          <a:p>
            <a:pPr marL="0" indent="0">
              <a:buClr>
                <a:schemeClr val="tx1">
                  <a:lumMod val="95000"/>
                </a:schemeClr>
              </a:buClr>
              <a:buNone/>
            </a:pP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もともと奉仕とは神に仕えること</a:t>
            </a:r>
          </a:p>
          <a:p>
            <a:pPr marL="0" indent="0">
              <a:buClr>
                <a:schemeClr val="tx1">
                  <a:lumMod val="95000"/>
                </a:schemeClr>
              </a:buClr>
              <a:buNone/>
            </a:pP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人に対して奉仕という言葉を使えば違和感があり　　　　しっくりしない</a:t>
            </a:r>
          </a:p>
          <a:p>
            <a:pPr marL="0" indent="0">
              <a:buClr>
                <a:schemeClr val="tx1">
                  <a:lumMod val="95000"/>
                </a:schemeClr>
              </a:buClr>
              <a:buNone/>
            </a:pP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奉仕に対する適当な日本語はないのか</a:t>
            </a:r>
          </a:p>
          <a:p>
            <a:pPr>
              <a:buNone/>
            </a:pPr>
            <a:endParaRPr lang="ja-JP" altLang="en-US" dirty="0">
              <a:latin typeface="ＭＳ Ｐゴシック" panose="020B0600070205080204" pitchFamily="50" charset="-128"/>
              <a:ea typeface="ＭＳ Ｐゴシック" panose="020B0600070205080204" pitchFamily="50" charset="-128"/>
            </a:endParaRPr>
          </a:p>
          <a:p>
            <a:endParaRPr kumimoji="1" lang="ja-JP" altLang="en-US" dirty="0"/>
          </a:p>
        </p:txBody>
      </p:sp>
    </p:spTree>
    <p:extLst>
      <p:ext uri="{BB962C8B-B14F-4D97-AF65-F5344CB8AC3E}">
        <p14:creationId xmlns:p14="http://schemas.microsoft.com/office/powerpoint/2010/main" val="3600608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286933" cy="1534497"/>
          </a:xfrm>
        </p:spPr>
        <p:txBody>
          <a:bodyPr>
            <a:normAutofit/>
          </a:bodyPr>
          <a:lstStyle/>
          <a:p>
            <a:pPr lvl="0">
              <a:defRPr/>
            </a:pP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奉仕とは</a:t>
            </a:r>
            <a:r>
              <a:rPr lang="en-US" altLang="ja-JP" sz="4000" b="1" i="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4000" b="1" i="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親身になる</a:t>
            </a:r>
            <a:r>
              <a:rPr lang="en-US" altLang="ja-JP" sz="4000" b="1" i="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4000" b="1" i="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こと</a:t>
            </a:r>
            <a:endParaRPr lang="ja-JP" altLang="en-US" sz="4800" b="1" i="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177047" y="1927123"/>
            <a:ext cx="10487572" cy="4199046"/>
          </a:xfrm>
        </p:spPr>
        <p:txBody>
          <a:bodyPr>
            <a:normAutofit/>
          </a:bodyPr>
          <a:lstStyle/>
          <a:p>
            <a:pPr marL="342900" marR="0" lvl="0" indent="-342900" algn="l" defTabSz="914400" rtl="0" eaLnBrk="1" fontAlgn="auto" latinLnBrk="0" hangingPunct="1">
              <a:lnSpc>
                <a:spcPct val="90000"/>
              </a:lnSpc>
              <a:spcBef>
                <a:spcPts val="1000"/>
              </a:spcBef>
              <a:spcAft>
                <a:spcPts val="0"/>
              </a:spcAft>
              <a:buClrTx/>
              <a:buSzTx/>
              <a:buFont typeface="Arial" pitchFamily="34" charset="0"/>
              <a:buChar char="•"/>
              <a:tabLst/>
              <a:defRPr/>
            </a:pPr>
            <a:r>
              <a:rPr kumimoji="1" lang="ja-JP" altLang="en-US" sz="3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奉仕という言葉は</a:t>
            </a:r>
            <a:r>
              <a:rPr kumimoji="1" lang="en-US" altLang="ja-JP"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親身になる</a:t>
            </a:r>
            <a:r>
              <a:rPr kumimoji="1" lang="en-US" altLang="ja-JP"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3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という訳が一番ふさ　　　　　　わしい。</a:t>
            </a:r>
          </a:p>
          <a:p>
            <a:pPr marL="342900" lvl="0" indent="-342900">
              <a:buClrTx/>
              <a:buSzTx/>
              <a:buFont typeface="Arial" pitchFamily="34" charset="0"/>
              <a:buChar char="•"/>
            </a:pP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職業奉仕は難しい理屈が多いが、</a:t>
            </a:r>
            <a:r>
              <a:rPr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職業奉仕をシンプル　に言うなら、自分の商売に</a:t>
            </a:r>
            <a:r>
              <a:rPr lang="en-US" altLang="ja-JP"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親身になる</a:t>
            </a:r>
            <a:r>
              <a:rPr lang="en-US" altLang="ja-JP"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こと。</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p>
          <a:p>
            <a:pPr marL="342900" lvl="0" indent="-342900">
              <a:buClrTx/>
              <a:buSzTx/>
              <a:buFont typeface="Arial" pitchFamily="34" charset="0"/>
              <a:buChar char="•"/>
            </a:pPr>
            <a:r>
              <a:rPr lang="ja-JP" altLang="en-US" sz="3200" b="1" u="sng" dirty="0">
                <a:solidFill>
                  <a:schemeClr val="tx1">
                    <a:lumMod val="9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これが職業奉仕のすべて。</a:t>
            </a:r>
          </a:p>
          <a:p>
            <a:pPr marL="342900" lvl="0" indent="-342900">
              <a:buClrTx/>
              <a:buSzTx/>
              <a:buFont typeface="Arial" pitchFamily="34" charset="0"/>
              <a:buChar char="•"/>
            </a:pP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職業奉仕などという言葉が頭の中をうろうろしている　　　　　間はまだ本物でない。</a:t>
            </a:r>
            <a:r>
              <a:rPr lang="en-US" altLang="ja-JP"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親身になる</a:t>
            </a:r>
            <a:r>
              <a:rPr lang="en-US" altLang="ja-JP"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とは真剣に接すること。　　万事に心を配ること。</a:t>
            </a:r>
          </a:p>
          <a:p>
            <a:endParaRPr kumimoji="1" lang="ja-JP" altLang="en-US" dirty="0">
              <a:latin typeface="+mj-ea"/>
              <a:ea typeface="+mj-ea"/>
            </a:endParaRPr>
          </a:p>
        </p:txBody>
      </p:sp>
    </p:spTree>
    <p:extLst>
      <p:ext uri="{BB962C8B-B14F-4D97-AF65-F5344CB8AC3E}">
        <p14:creationId xmlns:p14="http://schemas.microsoft.com/office/powerpoint/2010/main" val="29838765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09600" y="1219200"/>
            <a:ext cx="10972800" cy="4109884"/>
          </a:xfrm>
        </p:spPr>
        <p:txBody>
          <a:bodyPr>
            <a:normAutofit/>
          </a:bodyPr>
          <a:lstStyle/>
          <a:p>
            <a:r>
              <a:rPr kumimoji="1" lang="ja-JP" altLang="en-US" sz="5400" b="1" dirty="0">
                <a:solidFill>
                  <a:schemeClr val="bg2">
                    <a:lumMod val="50000"/>
                    <a:lumOff val="50000"/>
                  </a:schemeClr>
                </a:solidFill>
              </a:rPr>
              <a:t>　　</a:t>
            </a:r>
            <a:r>
              <a:rPr kumimoji="1" lang="ja-JP" altLang="en-US" sz="6600" b="1" dirty="0">
                <a:solidFill>
                  <a:srgbClr val="FFC000"/>
                </a:solidFill>
              </a:rPr>
              <a:t>★</a:t>
            </a:r>
            <a:r>
              <a:rPr kumimoji="1" lang="ja-JP" altLang="en-US" b="1" u="sng"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我々はどこへゆくのか</a:t>
            </a:r>
          </a:p>
        </p:txBody>
      </p:sp>
    </p:spTree>
    <p:extLst>
      <p:ext uri="{BB962C8B-B14F-4D97-AF65-F5344CB8AC3E}">
        <p14:creationId xmlns:p14="http://schemas.microsoft.com/office/powerpoint/2010/main" val="2355250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011F608-04DE-A94F-9405-2312F9409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92" y="0"/>
            <a:ext cx="12315092" cy="7416478"/>
          </a:xfrm>
          <a:prstGeom prst="rect">
            <a:avLst/>
          </a:prstGeom>
        </p:spPr>
      </p:pic>
      <p:sp>
        <p:nvSpPr>
          <p:cNvPr id="2" name="タイトル 1">
            <a:extLst>
              <a:ext uri="{FF2B5EF4-FFF2-40B4-BE49-F238E27FC236}">
                <a16:creationId xmlns:a16="http://schemas.microsoft.com/office/drawing/2014/main" id="{0BAB06EE-07B8-C04F-E073-9B29187AE548}"/>
              </a:ext>
            </a:extLst>
          </p:cNvPr>
          <p:cNvSpPr>
            <a:spLocks noGrp="1"/>
          </p:cNvSpPr>
          <p:nvPr>
            <p:ph type="title"/>
          </p:nvPr>
        </p:nvSpPr>
        <p:spPr>
          <a:xfrm>
            <a:off x="838200" y="96715"/>
            <a:ext cx="10515600" cy="2778370"/>
          </a:xfrm>
        </p:spPr>
        <p:txBody>
          <a:bodyPr>
            <a:normAutofit/>
          </a:bodyPr>
          <a:lstStyle/>
          <a:p>
            <a:r>
              <a:rPr kumimoji="1" lang="ja-JP" altLang="en-US" sz="54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j-cs"/>
              </a:rPr>
              <a:t>　　</a:t>
            </a:r>
            <a:r>
              <a:rPr kumimoji="1" lang="en-US" altLang="ja-JP" sz="54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j-cs"/>
              </a:rPr>
              <a:t>R.I.</a:t>
            </a:r>
            <a:r>
              <a:rPr kumimoji="1" lang="ja-JP" altLang="en-US" sz="54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j-cs"/>
              </a:rPr>
              <a:t>は過去の佳き文化を棄てた</a:t>
            </a:r>
            <a:br>
              <a:rPr kumimoji="1" lang="ja-JP" altLang="en-US"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j-cs"/>
              </a:rPr>
            </a:br>
            <a:r>
              <a:rPr kumimoji="1" lang="ja-JP" altLang="en-US"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j-cs"/>
              </a:rPr>
              <a:t>　　　　　　　　　　　</a:t>
            </a:r>
            <a:endParaRPr kumimoji="1" lang="ja-JP" altLang="en-US" dirty="0">
              <a:solidFill>
                <a:srgbClr val="FFFF00"/>
              </a:solidFill>
            </a:endParaRPr>
          </a:p>
        </p:txBody>
      </p:sp>
    </p:spTree>
    <p:extLst>
      <p:ext uri="{BB962C8B-B14F-4D97-AF65-F5344CB8AC3E}">
        <p14:creationId xmlns:p14="http://schemas.microsoft.com/office/powerpoint/2010/main" val="25547756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金魚鉢の中の金魚</a:t>
            </a:r>
          </a:p>
        </p:txBody>
      </p:sp>
      <p:sp>
        <p:nvSpPr>
          <p:cNvPr id="3" name="コンテンツ プレースホルダー 2"/>
          <p:cNvSpPr>
            <a:spLocks noGrp="1"/>
          </p:cNvSpPr>
          <p:nvPr>
            <p:ph idx="1"/>
          </p:nvPr>
        </p:nvSpPr>
        <p:spPr/>
        <p:txBody>
          <a:bodyPr>
            <a:normAutofit/>
          </a:bodyPr>
          <a:lstStyle/>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かつて、イタリア・モンツァ市の市議会は，金魚を丸い　　ガラス鉢で飼うことを禁じた。金魚鉢の側面が曲がって　いて金魚には外界が</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ゆがんで見えるから</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，そんな所に入れておくのは残酷である，というのが提案の主旨でした。</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私たちもまた，</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ロータリーという金魚鉢の歪んだレンズ</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を通して世界を見ながら生きているにすぎないかもしれない。</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ロータリー運動は金魚鉢の中だけの運動ではない。外界の変化と連動している。</a:t>
            </a:r>
            <a:endPar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1533281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38200" y="680863"/>
            <a:ext cx="10515600" cy="2243406"/>
          </a:xfrm>
        </p:spPr>
        <p:txBody>
          <a:bodyPr>
            <a:no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文化的価値を追求する</a:t>
            </a:r>
            <a:b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諸団体に必要な</a:t>
            </a:r>
            <a:r>
              <a:rPr lang="en-US" altLang="ja-JP"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要素</a:t>
            </a:r>
            <a:br>
              <a:rPr lang="ja-JP" altLang="en-US" sz="44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44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コンテンツ プレースホルダー 3"/>
          <p:cNvSpPr>
            <a:spLocks noGrp="1"/>
          </p:cNvSpPr>
          <p:nvPr>
            <p:ph idx="1"/>
          </p:nvPr>
        </p:nvSpPr>
        <p:spPr>
          <a:xfrm>
            <a:off x="1632156" y="2427513"/>
            <a:ext cx="9721645" cy="3749623"/>
          </a:xfrm>
        </p:spPr>
        <p:txBody>
          <a:bodyPr>
            <a:normAutofit/>
          </a:bodyPr>
          <a:lstStyle/>
          <a:p>
            <a:pPr marL="36576" indent="0">
              <a:buNone/>
            </a:pPr>
            <a:r>
              <a:rPr lang="ja-JP" altLang="en-US" sz="3600" dirty="0"/>
              <a:t>　</a:t>
            </a:r>
            <a:r>
              <a:rPr lang="ja-JP" altLang="en-US" sz="3500" b="1" dirty="0">
                <a:latin typeface="メイリオ" panose="020B0604030504040204" pitchFamily="50" charset="-128"/>
                <a:ea typeface="メイリオ" panose="020B0604030504040204" pitchFamily="50" charset="-128"/>
                <a:cs typeface="メイリオ" panose="020B0604030504040204" pitchFamily="50" charset="-128"/>
              </a:rPr>
              <a:t>　　</a:t>
            </a:r>
          </a:p>
          <a:p>
            <a:pPr marL="36576" indent="0">
              <a:buNone/>
            </a:pPr>
            <a:r>
              <a:rPr lang="ja-JP" altLang="en-US" sz="35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600" b="1" dirty="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3600" b="1" dirty="0">
                <a:latin typeface="ＭＳ Ｐゴシック" panose="020B0600070205080204" pitchFamily="50" charset="-128"/>
                <a:ea typeface="ＭＳ Ｐゴシック" panose="020B0600070205080204" pitchFamily="50" charset="-128"/>
                <a:cs typeface="メイリオ" panose="020B0604030504040204" pitchFamily="50" charset="-128"/>
              </a:rPr>
              <a:t>人を惹きつける優れた思想・哲学が　　　　　　　　　　　　</a:t>
            </a:r>
          </a:p>
          <a:p>
            <a:pPr marL="36576" indent="0">
              <a:buNone/>
            </a:pPr>
            <a:r>
              <a:rPr lang="ja-JP" altLang="en-US" sz="3600" b="1" dirty="0">
                <a:latin typeface="ＭＳ Ｐゴシック" panose="020B0600070205080204" pitchFamily="50" charset="-128"/>
                <a:ea typeface="ＭＳ Ｐゴシック" panose="020B0600070205080204" pitchFamily="50" charset="-128"/>
                <a:cs typeface="メイリオ" panose="020B0604030504040204" pitchFamily="50" charset="-128"/>
              </a:rPr>
              <a:t>　　　　　　　　　　　　　　　　　　　　　　　あるか</a:t>
            </a:r>
          </a:p>
          <a:p>
            <a:pPr marL="36576" indent="0">
              <a:buNone/>
            </a:pPr>
            <a:r>
              <a:rPr lang="ja-JP" altLang="en-US" sz="3600" b="1"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3600" b="1"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3600" b="1" dirty="0">
                <a:latin typeface="ＭＳ Ｐゴシック" panose="020B0600070205080204" pitchFamily="50" charset="-128"/>
                <a:ea typeface="ＭＳ Ｐゴシック" panose="020B0600070205080204" pitchFamily="50" charset="-128"/>
                <a:cs typeface="メイリオ" panose="020B0604030504040204" pitchFamily="50" charset="-128"/>
              </a:rPr>
              <a:t>合理的組織管理原則</a:t>
            </a:r>
            <a:r>
              <a:rPr lang="en-US" altLang="ja-JP" sz="3600" b="1"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600" b="1" dirty="0">
                <a:latin typeface="ＭＳ Ｐゴシック" panose="020B0600070205080204" pitchFamily="50" charset="-128"/>
                <a:ea typeface="ＭＳ Ｐゴシック" panose="020B0600070205080204" pitchFamily="50" charset="-128"/>
                <a:cs typeface="メイリオ" panose="020B0604030504040204" pitchFamily="50" charset="-128"/>
              </a:rPr>
              <a:t>定款・細則</a:t>
            </a:r>
            <a:r>
              <a:rPr lang="en-US" altLang="ja-JP" sz="3600" b="1"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600" b="1" dirty="0">
                <a:latin typeface="ＭＳ Ｐゴシック" panose="020B0600070205080204" pitchFamily="50" charset="-128"/>
                <a:ea typeface="ＭＳ Ｐゴシック" panose="020B0600070205080204" pitchFamily="50" charset="-128"/>
                <a:cs typeface="メイリオ" panose="020B0604030504040204" pitchFamily="50" charset="-128"/>
              </a:rPr>
              <a:t>が</a:t>
            </a:r>
          </a:p>
          <a:p>
            <a:pPr marL="36576" indent="0">
              <a:buNone/>
            </a:pPr>
            <a:r>
              <a:rPr lang="ja-JP" altLang="en-US" sz="3600" b="1" dirty="0">
                <a:latin typeface="ＭＳ Ｐゴシック" panose="020B0600070205080204" pitchFamily="50" charset="-128"/>
                <a:ea typeface="ＭＳ Ｐゴシック" panose="020B0600070205080204" pitchFamily="50" charset="-128"/>
                <a:cs typeface="メイリオ" panose="020B0604030504040204" pitchFamily="50" charset="-128"/>
              </a:rPr>
              <a:t>　　　　　　　　　　　　　　　　　　　　　　　あるか</a:t>
            </a:r>
          </a:p>
        </p:txBody>
      </p:sp>
    </p:spTree>
    <p:extLst>
      <p:ext uri="{BB962C8B-B14F-4D97-AF65-F5344CB8AC3E}">
        <p14:creationId xmlns:p14="http://schemas.microsoft.com/office/powerpoint/2010/main" val="8562807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EAC6673-0B7B-DA14-E47B-BE612955AD18}"/>
              </a:ext>
            </a:extLst>
          </p:cNvPr>
          <p:cNvSpPr>
            <a:spLocks noGrp="1"/>
          </p:cNvSpPr>
          <p:nvPr>
            <p:ph type="title"/>
          </p:nvPr>
        </p:nvSpPr>
        <p:spPr>
          <a:xfrm>
            <a:off x="838200" y="365130"/>
            <a:ext cx="10515600" cy="1103747"/>
          </a:xfrm>
        </p:spPr>
        <p:txBody>
          <a:bodyPr>
            <a:norm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rPr>
              <a:t>金魚鉢</a:t>
            </a:r>
            <a:r>
              <a:rPr lang="en-US" altLang="ja-JP" sz="4000" b="1" dirty="0">
                <a:solidFill>
                  <a:srgbClr val="FFFF00"/>
                </a:solidFill>
                <a:latin typeface="ＭＳ Ｐゴシック" panose="020B0600070205080204" pitchFamily="50" charset="-128"/>
                <a:ea typeface="ＭＳ Ｐゴシック" panose="020B0600070205080204" pitchFamily="50" charset="-128"/>
              </a:rPr>
              <a:t>(</a:t>
            </a:r>
            <a:r>
              <a:rPr lang="ja-JP" altLang="en-US" sz="4000" b="1" dirty="0">
                <a:solidFill>
                  <a:srgbClr val="FFFF00"/>
                </a:solidFill>
                <a:latin typeface="ＭＳ Ｐゴシック" panose="020B0600070205080204" pitchFamily="50" charset="-128"/>
                <a:ea typeface="ＭＳ Ｐゴシック" panose="020B0600070205080204" pitchFamily="50" charset="-128"/>
              </a:rPr>
              <a:t>ロータリー</a:t>
            </a:r>
            <a:r>
              <a:rPr lang="en-US" altLang="ja-JP" sz="4000" b="1" dirty="0">
                <a:solidFill>
                  <a:srgbClr val="FFFF00"/>
                </a:solidFill>
                <a:latin typeface="ＭＳ Ｐゴシック" panose="020B0600070205080204" pitchFamily="50" charset="-128"/>
                <a:ea typeface="ＭＳ Ｐゴシック" panose="020B0600070205080204" pitchFamily="50" charset="-128"/>
              </a:rPr>
              <a:t>)</a:t>
            </a:r>
            <a:r>
              <a:rPr lang="ja-JP" altLang="en-US" sz="4000" b="1" dirty="0">
                <a:solidFill>
                  <a:srgbClr val="FFFF00"/>
                </a:solidFill>
                <a:latin typeface="ＭＳ Ｐゴシック" panose="020B0600070205080204" pitchFamily="50" charset="-128"/>
                <a:ea typeface="ＭＳ Ｐゴシック" panose="020B0600070205080204" pitchFamily="50" charset="-128"/>
              </a:rPr>
              <a:t>の外から、中を見ると</a:t>
            </a:r>
          </a:p>
        </p:txBody>
      </p:sp>
      <p:sp>
        <p:nvSpPr>
          <p:cNvPr id="3" name="コンテンツ プレースホルダー 2">
            <a:extLst>
              <a:ext uri="{FF2B5EF4-FFF2-40B4-BE49-F238E27FC236}">
                <a16:creationId xmlns:a16="http://schemas.microsoft.com/office/drawing/2014/main" id="{0CA1CE70-652E-5A09-4FBC-CA2952EB4E19}"/>
              </a:ext>
            </a:extLst>
          </p:cNvPr>
          <p:cNvSpPr>
            <a:spLocks noGrp="1"/>
          </p:cNvSpPr>
          <p:nvPr>
            <p:ph idx="1"/>
          </p:nvPr>
        </p:nvSpPr>
        <p:spPr>
          <a:xfrm>
            <a:off x="1257300" y="1556237"/>
            <a:ext cx="10096500" cy="4620725"/>
          </a:xfrm>
        </p:spPr>
        <p:txBody>
          <a:bodyPr>
            <a:normAutofit/>
          </a:bodyPr>
          <a:lstStyle/>
          <a:p>
            <a:pPr marL="0" indent="0">
              <a:buNone/>
            </a:pPr>
            <a:r>
              <a:rPr kumimoji="1" lang="ja-JP" altLang="en-US" sz="3200" b="1" dirty="0">
                <a:solidFill>
                  <a:schemeClr val="tx1">
                    <a:lumMod val="95000"/>
                  </a:schemeClr>
                </a:solidFill>
                <a:latin typeface="Meiryo UI" panose="020B0604030504040204" pitchFamily="50" charset="-128"/>
                <a:ea typeface="Meiryo UI" panose="020B0604030504040204" pitchFamily="50" charset="-128"/>
              </a:rPr>
              <a:t>　</a:t>
            </a:r>
            <a:r>
              <a:rPr kumimoji="1" lang="en-US" altLang="ja-JP" sz="3200" b="1" dirty="0">
                <a:solidFill>
                  <a:schemeClr val="tx1">
                    <a:lumMod val="95000"/>
                  </a:schemeClr>
                </a:solidFill>
                <a:latin typeface="ＭＳ Ｐゴシック" panose="020B0600070205080204" pitchFamily="50" charset="-128"/>
                <a:ea typeface="ＭＳ Ｐゴシック" panose="020B0600070205080204" pitchFamily="50" charset="-128"/>
              </a:rPr>
              <a:t>21</a:t>
            </a:r>
            <a:r>
              <a:rPr kumimoji="1"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rPr>
              <a:t>世紀に入り、経済成長を前提とした新自由主義や　　　　　グローバリズムにより「資本主義」も「ロータリー」も大きく　　　変化した</a:t>
            </a:r>
          </a:p>
          <a:p>
            <a:pPr marL="0" indent="0">
              <a:buNone/>
            </a:pPr>
            <a:r>
              <a:rPr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rPr>
              <a:t>グローバル資本主義は格差を産み、</a:t>
            </a:r>
            <a:r>
              <a:rPr lang="en-US" altLang="ja-JP" sz="3200" b="1" dirty="0">
                <a:solidFill>
                  <a:schemeClr val="tx1">
                    <a:lumMod val="95000"/>
                  </a:schemeClr>
                </a:solidFill>
                <a:latin typeface="ＭＳ Ｐゴシック" panose="020B0600070205080204" pitchFamily="50" charset="-128"/>
                <a:ea typeface="ＭＳ Ｐゴシック" panose="020B0600070205080204" pitchFamily="50" charset="-128"/>
              </a:rPr>
              <a:t>R.I.</a:t>
            </a:r>
            <a:r>
              <a:rPr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rPr>
              <a:t>は官僚支配の   独善的な非営利組織になり、かつての輝きを失った</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prstClr val="white">
                    <a:lumMod val="95000"/>
                  </a:prstClr>
                </a:solidFill>
                <a:effectLst/>
                <a:uLnTx/>
                <a:uFillTx/>
                <a:latin typeface="ＭＳ Ｐゴシック" panose="020B0600070205080204" pitchFamily="50" charset="-128"/>
                <a:ea typeface="ＭＳ Ｐゴシック" panose="020B0600070205080204" pitchFamily="50" charset="-128"/>
              </a:rPr>
              <a:t>我々が信じたあの</a:t>
            </a:r>
            <a:r>
              <a:rPr kumimoji="1" lang="ja-JP" altLang="en-US" sz="3200" b="1" i="0" u="none" strike="noStrike" kern="1200" cap="none" spc="0" normalizeH="0" baseline="0" noProof="0" dirty="0">
                <a:ln>
                  <a:noFill/>
                </a:ln>
                <a:solidFill>
                  <a:schemeClr val="tx1">
                    <a:lumMod val="95000"/>
                  </a:schemeClr>
                </a:solidFill>
                <a:effectLst/>
                <a:uLnTx/>
                <a:uFillTx/>
                <a:latin typeface="ＭＳ Ｐゴシック" panose="020B0600070205080204" pitchFamily="50" charset="-128"/>
                <a:ea typeface="ＭＳ Ｐゴシック" panose="020B0600070205080204" pitchFamily="50" charset="-128"/>
              </a:rPr>
              <a:t>「佳きロータリー」</a:t>
            </a:r>
            <a:r>
              <a:rPr kumimoji="1" lang="ja-JP" altLang="en-US" sz="3200" b="1" i="0" u="none" strike="noStrike" kern="1200" cap="none" spc="0" normalizeH="0" baseline="0" noProof="0" dirty="0">
                <a:ln>
                  <a:noFill/>
                </a:ln>
                <a:solidFill>
                  <a:prstClr val="white">
                    <a:lumMod val="95000"/>
                  </a:prstClr>
                </a:solidFill>
                <a:effectLst/>
                <a:uLnTx/>
                <a:uFillTx/>
                <a:latin typeface="ＭＳ Ｐゴシック" panose="020B0600070205080204" pitchFamily="50" charset="-128"/>
                <a:ea typeface="ＭＳ Ｐゴシック" panose="020B0600070205080204" pitchFamily="50" charset="-128"/>
              </a:rPr>
              <a:t>はどこへ行ったのか</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3200" b="1" i="1" dirty="0">
                <a:solidFill>
                  <a:srgbClr val="FFC000"/>
                </a:solidFill>
                <a:latin typeface="ＭＳ Ｐゴシック" panose="020B0600070205080204" pitchFamily="50" charset="-128"/>
                <a:ea typeface="ＭＳ Ｐゴシック" panose="020B0600070205080204" pitchFamily="50" charset="-128"/>
              </a:rPr>
              <a:t>肥大化したロータリー組織が栄光の過去を忘れ迷走する　</a:t>
            </a:r>
            <a:r>
              <a:rPr lang="en-US" altLang="ja-JP" sz="3200" b="1" i="1" dirty="0">
                <a:solidFill>
                  <a:srgbClr val="FFC000"/>
                </a:solidFill>
                <a:latin typeface="ＭＳ Ｐゴシック" panose="020B0600070205080204" pitchFamily="50" charset="-128"/>
                <a:ea typeface="ＭＳ Ｐゴシック" panose="020B0600070205080204" pitchFamily="50" charset="-128"/>
              </a:rPr>
              <a:t>R.I.</a:t>
            </a:r>
            <a:r>
              <a:rPr lang="ja-JP" altLang="en-US" sz="3200" b="1" i="1" dirty="0">
                <a:solidFill>
                  <a:srgbClr val="FFC000"/>
                </a:solidFill>
                <a:latin typeface="ＭＳ Ｐゴシック" panose="020B0600070205080204" pitchFamily="50" charset="-128"/>
                <a:ea typeface="ＭＳ Ｐゴシック" panose="020B0600070205080204" pitchFamily="50" charset="-128"/>
              </a:rPr>
              <a:t>の今の姿をお伝えします</a:t>
            </a:r>
            <a:endParaRPr kumimoji="1" lang="ja-JP" altLang="en-US"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endParaRPr>
          </a:p>
          <a:p>
            <a:pPr marL="0" indent="0">
              <a:buNone/>
            </a:pPr>
            <a:endParaRPr lang="ja-JP" altLang="en-US" sz="3200" b="1" i="1" dirty="0">
              <a:solidFill>
                <a:schemeClr val="tx1">
                  <a:lumMod val="95000"/>
                </a:schemeClr>
              </a:solidFill>
              <a:latin typeface="Meiryo UI" panose="020B0604030504040204" pitchFamily="50" charset="-128"/>
              <a:ea typeface="Meiryo UI" panose="020B0604030504040204" pitchFamily="50" charset="-128"/>
            </a:endParaRPr>
          </a:p>
          <a:p>
            <a:pPr marL="0" indent="0">
              <a:buNone/>
            </a:pPr>
            <a:endParaRPr kumimoji="1" lang="ja-JP" altLang="en-US" dirty="0"/>
          </a:p>
        </p:txBody>
      </p:sp>
    </p:spTree>
    <p:extLst>
      <p:ext uri="{BB962C8B-B14F-4D97-AF65-F5344CB8AC3E}">
        <p14:creationId xmlns:p14="http://schemas.microsoft.com/office/powerpoint/2010/main" val="41802555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1497491-E3E6-5DA6-2BE2-DC8707ED37BD}"/>
              </a:ext>
            </a:extLst>
          </p:cNvPr>
          <p:cNvSpPr>
            <a:spLocks noGrp="1"/>
          </p:cNvSpPr>
          <p:nvPr>
            <p:ph idx="4294967295"/>
          </p:nvPr>
        </p:nvSpPr>
        <p:spPr>
          <a:xfrm>
            <a:off x="2178996" y="1216145"/>
            <a:ext cx="10013004" cy="4990001"/>
          </a:xfrm>
        </p:spPr>
        <p:txBody>
          <a:bodyPr>
            <a:normAutofit/>
          </a:bodyPr>
          <a:lstStyle/>
          <a:p>
            <a:pPr marL="0" indent="0">
              <a:buNone/>
            </a:pPr>
            <a:r>
              <a:rPr kumimoji="1" lang="ja-JP" altLang="en-US" sz="3500" b="1" dirty="0">
                <a:latin typeface="Meiryo UI" panose="020B0604030504040204" pitchFamily="50" charset="-128"/>
                <a:ea typeface="Meiryo UI" panose="020B0604030504040204" pitchFamily="50" charset="-128"/>
              </a:rPr>
              <a:t>　　　</a:t>
            </a:r>
            <a:r>
              <a:rPr kumimoji="1" lang="ja-JP" altLang="en-US" sz="3500" b="1" dirty="0">
                <a:latin typeface="ＭＳ Ｐゴシック" panose="020B0600070205080204" pitchFamily="50" charset="-128"/>
                <a:ea typeface="ＭＳ Ｐゴシック" panose="020B0600070205080204" pitchFamily="50" charset="-128"/>
              </a:rPr>
              <a:t>世界は絶えず変化している</a:t>
            </a:r>
          </a:p>
          <a:p>
            <a:pPr marL="0" indent="0">
              <a:buNone/>
            </a:pPr>
            <a:r>
              <a:rPr kumimoji="1" lang="ja-JP" altLang="en-US" sz="3500" b="1" dirty="0">
                <a:latin typeface="ＭＳ Ｐゴシック" panose="020B0600070205080204" pitchFamily="50" charset="-128"/>
                <a:ea typeface="ＭＳ Ｐゴシック" panose="020B0600070205080204" pitchFamily="50" charset="-128"/>
              </a:rPr>
              <a:t>そして私たちは世界とともに変化する　　　　　　　　　　　　　　　　　　　　　　　　　</a:t>
            </a:r>
          </a:p>
          <a:p>
            <a:pPr marL="0" indent="0">
              <a:buNone/>
            </a:pPr>
            <a:r>
              <a:rPr kumimoji="1" lang="ja-JP" altLang="en-US" sz="3500" b="1" dirty="0">
                <a:latin typeface="ＭＳ Ｐゴシック" panose="020B0600070205080204" pitchFamily="50" charset="-128"/>
                <a:ea typeface="ＭＳ Ｐゴシック" panose="020B0600070205080204" pitchFamily="50" charset="-128"/>
              </a:rPr>
              <a:t>心構えがなければならない</a:t>
            </a:r>
          </a:p>
          <a:p>
            <a:endParaRPr kumimoji="1" lang="ja-JP" altLang="en-US" sz="3500" b="1" dirty="0">
              <a:latin typeface="ＭＳ Ｐゴシック" panose="020B0600070205080204" pitchFamily="50" charset="-128"/>
              <a:ea typeface="ＭＳ Ｐゴシック" panose="020B0600070205080204" pitchFamily="50" charset="-128"/>
            </a:endParaRPr>
          </a:p>
          <a:p>
            <a:pPr marL="0" indent="0">
              <a:buNone/>
            </a:pPr>
            <a:r>
              <a:rPr kumimoji="1" lang="ja-JP" altLang="en-US" sz="3500" b="1" dirty="0">
                <a:solidFill>
                  <a:srgbClr val="FFC000"/>
                </a:solidFill>
                <a:latin typeface="ＭＳ Ｐゴシック" panose="020B0600070205080204" pitchFamily="50" charset="-128"/>
                <a:ea typeface="ＭＳ Ｐゴシック" panose="020B0600070205080204" pitchFamily="50" charset="-128"/>
              </a:rPr>
              <a:t>　</a:t>
            </a:r>
            <a:r>
              <a:rPr kumimoji="1" lang="en-US" altLang="ja-JP" sz="3500" b="1" i="1" dirty="0">
                <a:solidFill>
                  <a:srgbClr val="FFC000"/>
                </a:solidFill>
                <a:latin typeface="ＭＳ Ｐゴシック" panose="020B0600070205080204" pitchFamily="50" charset="-128"/>
                <a:ea typeface="ＭＳ Ｐゴシック" panose="020B0600070205080204" pitchFamily="50" charset="-128"/>
              </a:rPr>
              <a:t>《</a:t>
            </a:r>
            <a:r>
              <a:rPr kumimoji="1" lang="ja-JP" altLang="en-US" sz="3500" b="1" i="1" dirty="0">
                <a:solidFill>
                  <a:srgbClr val="FFC000"/>
                </a:solidFill>
                <a:latin typeface="ＭＳ Ｐゴシック" panose="020B0600070205080204" pitchFamily="50" charset="-128"/>
                <a:ea typeface="ＭＳ Ｐゴシック" panose="020B0600070205080204" pitchFamily="50" charset="-128"/>
              </a:rPr>
              <a:t>時には革命を起こす必要がある</a:t>
            </a:r>
            <a:r>
              <a:rPr kumimoji="1" lang="en-US" altLang="ja-JP" sz="3500" b="1" i="1" dirty="0">
                <a:solidFill>
                  <a:srgbClr val="FFC000"/>
                </a:solidFill>
                <a:latin typeface="ＭＳ Ｐゴシック" panose="020B0600070205080204" pitchFamily="50" charset="-128"/>
                <a:ea typeface="ＭＳ Ｐゴシック" panose="020B0600070205080204" pitchFamily="50" charset="-128"/>
              </a:rPr>
              <a:t>》</a:t>
            </a:r>
          </a:p>
          <a:p>
            <a:endParaRPr kumimoji="1" lang="en-US" altLang="ja-JP" sz="3500" b="1" dirty="0">
              <a:latin typeface="ＭＳ Ｐゴシック" panose="020B0600070205080204" pitchFamily="50" charset="-128"/>
              <a:ea typeface="ＭＳ Ｐゴシック" panose="020B0600070205080204" pitchFamily="50" charset="-128"/>
            </a:endParaRPr>
          </a:p>
          <a:p>
            <a:pPr marL="0" indent="0">
              <a:buNone/>
            </a:pPr>
            <a:r>
              <a:rPr kumimoji="1" lang="ja-JP" altLang="en-US" sz="3500" b="1" dirty="0">
                <a:latin typeface="ＭＳ Ｐゴシック" panose="020B0600070205080204" pitchFamily="50" charset="-128"/>
                <a:ea typeface="ＭＳ Ｐゴシック" panose="020B0600070205080204" pitchFamily="50" charset="-128"/>
              </a:rPr>
              <a:t>ロータリーの物語は何度も書き替えられ　　　　　　　　なければならない　　　　　　</a:t>
            </a:r>
            <a:r>
              <a:rPr kumimoji="1" lang="en-US" altLang="ja-JP" sz="3500" b="1" dirty="0">
                <a:latin typeface="ＭＳ Ｐゴシック" panose="020B0600070205080204" pitchFamily="50" charset="-128"/>
                <a:ea typeface="ＭＳ Ｐゴシック" panose="020B0600070205080204" pitchFamily="50" charset="-128"/>
              </a:rPr>
              <a:t>(</a:t>
            </a:r>
            <a:r>
              <a:rPr kumimoji="1" lang="ja-JP" altLang="en-US" sz="3500" b="1" dirty="0">
                <a:latin typeface="ＭＳ Ｐゴシック" panose="020B0600070205080204" pitchFamily="50" charset="-128"/>
                <a:ea typeface="ＭＳ Ｐゴシック" panose="020B0600070205080204" pitchFamily="50" charset="-128"/>
              </a:rPr>
              <a:t>ポール・ハリス</a:t>
            </a:r>
            <a:r>
              <a:rPr kumimoji="1" lang="en-US" altLang="ja-JP" sz="3500" b="1" dirty="0">
                <a:latin typeface="ＭＳ Ｐゴシック" panose="020B0600070205080204" pitchFamily="50" charset="-128"/>
                <a:ea typeface="ＭＳ Ｐゴシック" panose="020B0600070205080204" pitchFamily="50" charset="-128"/>
              </a:rPr>
              <a:t>)</a:t>
            </a:r>
            <a:endParaRPr kumimoji="1" lang="ja-JP" altLang="en-US" sz="3500" b="1" dirty="0">
              <a:latin typeface="ＭＳ Ｐゴシック" panose="020B0600070205080204" pitchFamily="50" charset="-128"/>
              <a:ea typeface="ＭＳ Ｐゴシック" panose="020B0600070205080204" pitchFamily="50" charset="-128"/>
            </a:endParaRPr>
          </a:p>
          <a:p>
            <a:endParaRPr kumimoji="1" lang="ja-JP" altLang="en-US" dirty="0"/>
          </a:p>
        </p:txBody>
      </p:sp>
    </p:spTree>
    <p:extLst>
      <p:ext uri="{BB962C8B-B14F-4D97-AF65-F5344CB8AC3E}">
        <p14:creationId xmlns:p14="http://schemas.microsoft.com/office/powerpoint/2010/main" val="37169365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F5E79F3-364F-C208-4589-EFC22B7898FF}"/>
              </a:ext>
            </a:extLst>
          </p:cNvPr>
          <p:cNvSpPr>
            <a:spLocks noGrp="1"/>
          </p:cNvSpPr>
          <p:nvPr>
            <p:ph type="title"/>
          </p:nvPr>
        </p:nvSpPr>
        <p:spPr>
          <a:xfrm>
            <a:off x="838200" y="905608"/>
            <a:ext cx="10515600" cy="4536830"/>
          </a:xfrm>
        </p:spPr>
        <p:txBody>
          <a:bodyPr>
            <a:normAutofit/>
          </a:bodyPr>
          <a:lstStyle/>
          <a:p>
            <a:pPr algn="ctr"/>
            <a:r>
              <a:rPr lang="en-US" altLang="ja-JP" sz="4800" b="1" dirty="0">
                <a:solidFill>
                  <a:srgbClr val="FFFF00"/>
                </a:solidFill>
                <a:latin typeface="ＭＳ Ｐゴシック" panose="020B0600070205080204" pitchFamily="50" charset="-128"/>
                <a:ea typeface="ＭＳ Ｐゴシック" panose="020B0600070205080204" pitchFamily="50" charset="-128"/>
              </a:rPr>
              <a:t>《</a:t>
            </a:r>
            <a:r>
              <a:rPr lang="ja-JP" altLang="en-US" sz="4800" b="1" dirty="0">
                <a:solidFill>
                  <a:srgbClr val="FFFF00"/>
                </a:solidFill>
                <a:latin typeface="ＭＳ Ｐゴシック" panose="020B0600070205080204" pitchFamily="50" charset="-128"/>
                <a:ea typeface="ＭＳ Ｐゴシック" panose="020B0600070205080204" pitchFamily="50" charset="-128"/>
              </a:rPr>
              <a:t>ハリスの予言通り、</a:t>
            </a:r>
            <a:br>
              <a:rPr lang="ja-JP" altLang="en-US" sz="4800" b="1" dirty="0">
                <a:solidFill>
                  <a:srgbClr val="FFFF00"/>
                </a:solidFill>
                <a:latin typeface="ＭＳ Ｐゴシック" panose="020B0600070205080204" pitchFamily="50" charset="-128"/>
                <a:ea typeface="ＭＳ Ｐゴシック" panose="020B0600070205080204" pitchFamily="50" charset="-128"/>
              </a:rPr>
            </a:br>
            <a:br>
              <a:rPr lang="ja-JP" altLang="en-US" sz="4800" b="1" dirty="0">
                <a:solidFill>
                  <a:srgbClr val="FFFF00"/>
                </a:solidFill>
                <a:latin typeface="ＭＳ Ｐゴシック" panose="020B0600070205080204" pitchFamily="50" charset="-128"/>
                <a:ea typeface="ＭＳ Ｐゴシック" panose="020B0600070205080204" pitchFamily="50" charset="-128"/>
              </a:rPr>
            </a:br>
            <a:r>
              <a:rPr lang="ja-JP" altLang="en-US" sz="4800" b="1" dirty="0">
                <a:solidFill>
                  <a:srgbClr val="FFFF00"/>
                </a:solidFill>
                <a:latin typeface="ＭＳ Ｐゴシック" panose="020B0600070205080204" pitchFamily="50" charset="-128"/>
                <a:ea typeface="ＭＳ Ｐゴシック" panose="020B0600070205080204" pitchFamily="50" charset="-128"/>
              </a:rPr>
              <a:t>ロータリー革命が起きた</a:t>
            </a:r>
            <a:r>
              <a:rPr lang="en-US" altLang="ja-JP" sz="4800" b="1" dirty="0">
                <a:solidFill>
                  <a:srgbClr val="FFFF00"/>
                </a:solidFill>
                <a:latin typeface="ＭＳ Ｐゴシック" panose="020B0600070205080204" pitchFamily="50" charset="-128"/>
                <a:ea typeface="ＭＳ Ｐゴシック" panose="020B0600070205080204" pitchFamily="50" charset="-128"/>
              </a:rPr>
              <a:t>》</a:t>
            </a:r>
            <a:endParaRPr lang="ja-JP" altLang="en-US" sz="4800" b="1" dirty="0">
              <a:solidFill>
                <a:srgbClr val="FFFF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24799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9AAAECA-F0CA-B7C0-5551-90DAA7A73348}"/>
              </a:ext>
            </a:extLst>
          </p:cNvPr>
          <p:cNvSpPr>
            <a:spLocks noGrp="1"/>
          </p:cNvSpPr>
          <p:nvPr>
            <p:ph type="title"/>
          </p:nvPr>
        </p:nvSpPr>
        <p:spPr>
          <a:xfrm>
            <a:off x="885216" y="365129"/>
            <a:ext cx="10468583" cy="1325563"/>
          </a:xfrm>
        </p:spPr>
        <p:txBody>
          <a:bodyPr>
            <a:norm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rPr>
              <a:t>国際ロータリーの変身</a:t>
            </a:r>
          </a:p>
        </p:txBody>
      </p:sp>
      <p:sp>
        <p:nvSpPr>
          <p:cNvPr id="4" name="コンテンツ プレースホルダー 3">
            <a:extLst>
              <a:ext uri="{FF2B5EF4-FFF2-40B4-BE49-F238E27FC236}">
                <a16:creationId xmlns:a16="http://schemas.microsoft.com/office/drawing/2014/main" id="{BF3B365D-2284-0062-1A41-583FA472E134}"/>
              </a:ext>
            </a:extLst>
          </p:cNvPr>
          <p:cNvSpPr>
            <a:spLocks noGrp="1"/>
          </p:cNvSpPr>
          <p:nvPr>
            <p:ph idx="1"/>
          </p:nvPr>
        </p:nvSpPr>
        <p:spPr>
          <a:xfrm>
            <a:off x="1120000" y="1459149"/>
            <a:ext cx="10233800" cy="4717814"/>
          </a:xfrm>
        </p:spPr>
        <p:txBody>
          <a:bodyPr/>
          <a:lstStyle/>
          <a:p>
            <a:pPr algn="l"/>
            <a:endParaRPr lang="ja-JP" altLang="en-US"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ミレニアム</a:t>
            </a:r>
            <a:r>
              <a:rPr lang="en-US" altLang="ja-JP"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2000</a:t>
            </a:r>
            <a:r>
              <a:rPr lang="ja-JP" altLang="ja-JP"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年を機に国際ロータリーは第２世紀</a:t>
            </a:r>
            <a:r>
              <a:rPr lang="ja-JP" altLang="en-US"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への体制強化のために、情緒的自由結社から</a:t>
            </a:r>
            <a:r>
              <a:rPr lang="en-US" altLang="ja-JP"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NPO</a:t>
            </a:r>
            <a:r>
              <a:rPr lang="ja-JP" altLang="en-US"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寄付団体</a:t>
            </a:r>
            <a:r>
              <a:rPr lang="en-US" altLang="ja-JP"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へと変わ</a:t>
            </a:r>
            <a:r>
              <a:rPr lang="ja-JP" altLang="en-US"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り、</a:t>
            </a:r>
            <a:r>
              <a:rPr kumimoji="1" lang="ja-JP" altLang="ja-JP" sz="3200" b="1" i="0" u="none" strike="noStrike" kern="1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ロータリー</a:t>
            </a:r>
            <a:r>
              <a:rPr lang="ja-JP" altLang="ja-JP"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革命を果たした。</a:t>
            </a:r>
            <a:endParaRPr lang="ja-JP" altLang="en-US"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endParaRPr lang="ja-JP" altLang="en-US"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ja-JP" sz="3200" b="1" i="0" u="none" strike="noStrike" kern="1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2004</a:t>
            </a:r>
            <a:r>
              <a:rPr kumimoji="1" lang="ja-JP" altLang="ja-JP" sz="3200" b="1" i="0" u="none" strike="noStrike" kern="1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年、グレン・エステス</a:t>
            </a:r>
            <a:r>
              <a:rPr kumimoji="1" lang="en-US" altLang="ja-JP" sz="3200" b="1" i="0" u="none" strike="noStrike" kern="1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RI</a:t>
            </a:r>
            <a:r>
              <a:rPr kumimoji="1" lang="ja-JP" altLang="ja-JP" sz="3200" b="1" i="0" u="none" strike="noStrike" kern="1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会長エレクトが「</a:t>
            </a:r>
            <a:r>
              <a:rPr kumimoji="1" lang="ja-JP" altLang="en-US" sz="3200" b="1" i="0" u="none" strike="noStrike" kern="1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ロータリー　　は</a:t>
            </a:r>
            <a:r>
              <a:rPr kumimoji="1" lang="ja-JP" altLang="ja-JP" sz="3200" b="1" i="0" u="none" strike="noStrike" kern="1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世界最大の</a:t>
            </a:r>
            <a:r>
              <a:rPr kumimoji="1" lang="en-US" altLang="ja-JP" sz="3200" b="1" i="0" u="none" strike="noStrike" kern="1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NPO(</a:t>
            </a:r>
            <a:r>
              <a:rPr kumimoji="1" lang="ja-JP" altLang="en-US" sz="3200" b="1" i="0" u="none" strike="noStrike" kern="1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非営利組織</a:t>
            </a:r>
            <a:r>
              <a:rPr kumimoji="1" lang="en-US" altLang="ja-JP" sz="3200" b="1" i="0" u="none" strike="noStrike" kern="1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3200" b="1" i="0" u="none" strike="noStrike" kern="1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である」と</a:t>
            </a:r>
            <a:r>
              <a:rPr kumimoji="1" lang="ja-JP" altLang="en-US" sz="3200" b="1" i="0" u="none" strike="noStrike" kern="1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宣言</a:t>
            </a:r>
            <a:r>
              <a:rPr kumimoji="1" lang="ja-JP" altLang="ja-JP" sz="3200" b="1" i="0" u="none" strike="noStrike" kern="1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algn="l"/>
            <a:endParaRPr lang="ja-JP" altLang="ja-JP"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lang="ja-JP" altLang="en-US" dirty="0"/>
          </a:p>
        </p:txBody>
      </p:sp>
    </p:spTree>
    <p:extLst>
      <p:ext uri="{BB962C8B-B14F-4D97-AF65-F5344CB8AC3E}">
        <p14:creationId xmlns:p14="http://schemas.microsoft.com/office/powerpoint/2010/main" val="14875770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DA9062F-46E8-3C7A-2C81-4338A6F88E1D}"/>
              </a:ext>
            </a:extLst>
          </p:cNvPr>
          <p:cNvSpPr>
            <a:spLocks noGrp="1"/>
          </p:cNvSpPr>
          <p:nvPr>
            <p:ph idx="4294967295"/>
          </p:nvPr>
        </p:nvSpPr>
        <p:spPr>
          <a:xfrm>
            <a:off x="1582615" y="1397977"/>
            <a:ext cx="10609385" cy="4778985"/>
          </a:xfrm>
        </p:spPr>
        <p:txBody>
          <a:bodyPr>
            <a:noAutofit/>
          </a:bodyPr>
          <a:lstStyle/>
          <a:p>
            <a:pPr marL="0" indent="0">
              <a:buNone/>
            </a:pPr>
            <a:r>
              <a:rPr kumimoji="1" lang="ja-JP" altLang="en-US" sz="3200" b="1" dirty="0">
                <a:solidFill>
                  <a:srgbClr val="FFC000"/>
                </a:solidFill>
                <a:latin typeface="Meiryo UI" panose="020B0604030504040204" pitchFamily="50" charset="-128"/>
                <a:ea typeface="Meiryo UI" panose="020B0604030504040204" pitchFamily="50" charset="-128"/>
              </a:rPr>
              <a:t>　</a:t>
            </a:r>
            <a:r>
              <a:rPr kumimoji="1"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rPr>
              <a:t>「ロータリーの目的」</a:t>
            </a:r>
            <a:r>
              <a:rPr kumimoji="1" lang="ja-JP" altLang="en-US" sz="3200" b="1" dirty="0">
                <a:latin typeface="ＭＳ Ｐゴシック" panose="020B0600070205080204" pitchFamily="50" charset="-128"/>
                <a:ea typeface="ＭＳ Ｐゴシック" panose="020B0600070205080204" pitchFamily="50" charset="-128"/>
              </a:rPr>
              <a:t>に明記されているように　　　　　　　　　　　　　個人ロータリアンのつとめは職業奉仕</a:t>
            </a:r>
            <a:r>
              <a:rPr lang="ja-JP" altLang="en-US" sz="3200" b="1" dirty="0">
                <a:latin typeface="ＭＳ Ｐゴシック" panose="020B0600070205080204" pitchFamily="50" charset="-128"/>
                <a:ea typeface="ＭＳ Ｐゴシック" panose="020B0600070205080204" pitchFamily="50" charset="-128"/>
              </a:rPr>
              <a:t>の</a:t>
            </a:r>
            <a:r>
              <a:rPr kumimoji="1" lang="ja-JP" altLang="en-US" sz="3200" b="1" dirty="0">
                <a:latin typeface="ＭＳ Ｐゴシック" panose="020B0600070205080204" pitchFamily="50" charset="-128"/>
                <a:ea typeface="ＭＳ Ｐゴシック" panose="020B0600070205080204" pitchFamily="50" charset="-128"/>
              </a:rPr>
              <a:t>推進にあった</a:t>
            </a:r>
          </a:p>
          <a:p>
            <a:endParaRPr kumimoji="1" lang="ja-JP" altLang="en-US" sz="3200" b="1"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200" b="1" dirty="0">
                <a:latin typeface="ＭＳ Ｐゴシック" panose="020B0600070205080204" pitchFamily="50" charset="-128"/>
                <a:ea typeface="ＭＳ Ｐゴシック" panose="020B0600070205080204" pitchFamily="50" charset="-128"/>
              </a:rPr>
              <a:t>クラブには自治権があり、</a:t>
            </a:r>
            <a:r>
              <a:rPr kumimoji="1" lang="en-US" altLang="ja-JP" sz="3200" b="1" i="1" dirty="0">
                <a:solidFill>
                  <a:srgbClr val="FFC000"/>
                </a:solidFill>
                <a:latin typeface="ＭＳ Ｐゴシック" panose="020B0600070205080204" pitchFamily="50" charset="-128"/>
                <a:ea typeface="ＭＳ Ｐゴシック" panose="020B0600070205080204" pitchFamily="50" charset="-128"/>
              </a:rPr>
              <a:t>《</a:t>
            </a:r>
            <a:r>
              <a:rPr kumimoji="1" lang="ja-JP" altLang="en-US" sz="3200" b="1" i="1" dirty="0">
                <a:solidFill>
                  <a:srgbClr val="FFC000"/>
                </a:solidFill>
                <a:latin typeface="ＭＳ Ｐゴシック" panose="020B0600070205080204" pitchFamily="50" charset="-128"/>
                <a:ea typeface="ＭＳ Ｐゴシック" panose="020B0600070205080204" pitchFamily="50" charset="-128"/>
              </a:rPr>
              <a:t>クラブが主人公</a:t>
            </a:r>
            <a:r>
              <a:rPr kumimoji="1" lang="en-US" altLang="ja-JP" sz="3200" b="1" i="1" dirty="0">
                <a:solidFill>
                  <a:srgbClr val="FFC000"/>
                </a:solidFill>
                <a:latin typeface="ＭＳ Ｐゴシック" panose="020B0600070205080204" pitchFamily="50" charset="-128"/>
                <a:ea typeface="ＭＳ Ｐゴシック" panose="020B0600070205080204" pitchFamily="50" charset="-128"/>
              </a:rPr>
              <a:t>》</a:t>
            </a:r>
            <a:r>
              <a:rPr kumimoji="1" lang="ja-JP" altLang="en-US" sz="3200" b="1" dirty="0">
                <a:latin typeface="ＭＳ Ｐゴシック" panose="020B0600070205080204" pitchFamily="50" charset="-128"/>
                <a:ea typeface="ＭＳ Ｐゴシック" panose="020B0600070205080204" pitchFamily="50" charset="-128"/>
              </a:rPr>
              <a:t>であった　　　　　　　　　　　　　　　しかし、ロータリーの単なる連絡調整機関であった　　　　　　　</a:t>
            </a:r>
            <a:r>
              <a:rPr kumimoji="1" lang="en-US" altLang="ja-JP" sz="3200" b="1" dirty="0">
                <a:latin typeface="ＭＳ Ｐゴシック" panose="020B0600070205080204" pitchFamily="50" charset="-128"/>
                <a:ea typeface="ＭＳ Ｐゴシック" panose="020B0600070205080204" pitchFamily="50" charset="-128"/>
              </a:rPr>
              <a:t>R.I.</a:t>
            </a:r>
            <a:r>
              <a:rPr kumimoji="1" lang="ja-JP" altLang="en-US" sz="3200" b="1" dirty="0">
                <a:latin typeface="ＭＳ Ｐゴシック" panose="020B0600070205080204" pitchFamily="50" charset="-128"/>
                <a:ea typeface="ＭＳ Ｐゴシック" panose="020B0600070205080204" pitchFamily="50" charset="-128"/>
              </a:rPr>
              <a:t>が</a:t>
            </a:r>
            <a:r>
              <a:rPr kumimoji="1" lang="ja-JP" altLang="en-US" sz="3200" b="1" u="none" strike="noStrike" kern="1200" cap="none" spc="0" normalizeH="0" baseline="0" noProof="0" dirty="0">
                <a:ln>
                  <a:noFill/>
                </a:ln>
                <a:solidFill>
                  <a:schemeClr val="tx1">
                    <a:lumMod val="95000"/>
                  </a:schemeClr>
                </a:solidFill>
                <a:effectLst/>
                <a:uLnTx/>
                <a:uFillTx/>
                <a:latin typeface="ＭＳ Ｐゴシック" panose="020B0600070205080204" pitchFamily="50" charset="-128"/>
                <a:ea typeface="ＭＳ Ｐゴシック" panose="020B0600070205080204" pitchFamily="50" charset="-128"/>
                <a:cs typeface="+mn-cs"/>
              </a:rPr>
              <a:t>今や、</a:t>
            </a:r>
            <a:r>
              <a:rPr kumimoji="1" lang="en-US" altLang="ja-JP"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3200" b="1" i="0" u="none" strike="noStrike" kern="1200" cap="none" spc="0" normalizeH="0" baseline="0" noProof="0" dirty="0">
                <a:ln>
                  <a:noFill/>
                </a:ln>
                <a:solidFill>
                  <a:prstClr val="white">
                    <a:lumMod val="95000"/>
                  </a:prstClr>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3200" b="1" i="1" dirty="0">
                <a:solidFill>
                  <a:srgbClr val="FFC000"/>
                </a:solidFill>
                <a:latin typeface="ＭＳ Ｐゴシック" panose="020B0600070205080204" pitchFamily="50" charset="-128"/>
                <a:ea typeface="ＭＳ Ｐゴシック" panose="020B0600070205080204" pitchFamily="50" charset="-128"/>
              </a:rPr>
              <a:t>主人公</a:t>
            </a:r>
            <a:r>
              <a:rPr kumimoji="1" lang="en-US" altLang="ja-JP" sz="3200" b="1" i="1" dirty="0">
                <a:solidFill>
                  <a:srgbClr val="FFC000"/>
                </a:solidFill>
                <a:latin typeface="ＭＳ Ｐゴシック" panose="020B0600070205080204" pitchFamily="50" charset="-128"/>
                <a:ea typeface="ＭＳ Ｐゴシック" panose="020B0600070205080204" pitchFamily="50" charset="-128"/>
              </a:rPr>
              <a:t>》</a:t>
            </a:r>
            <a:r>
              <a:rPr kumimoji="1" lang="ja-JP" altLang="en-US" sz="3200" b="1" i="1" dirty="0">
                <a:solidFill>
                  <a:srgbClr val="FFC000"/>
                </a:solidFill>
                <a:latin typeface="ＭＳ Ｐゴシック" panose="020B0600070205080204" pitchFamily="50" charset="-128"/>
                <a:ea typeface="ＭＳ Ｐゴシック" panose="020B0600070205080204" pitchFamily="50" charset="-128"/>
              </a:rPr>
              <a:t>　</a:t>
            </a:r>
            <a:r>
              <a:rPr kumimoji="1" lang="ja-JP" altLang="en-US" sz="3200" b="1" dirty="0">
                <a:latin typeface="ＭＳ Ｐゴシック" panose="020B0600070205080204" pitchFamily="50" charset="-128"/>
                <a:ea typeface="ＭＳ Ｐゴシック" panose="020B0600070205080204" pitchFamily="50" charset="-128"/>
              </a:rPr>
              <a:t>となる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rPr>
              <a:t>　　　　　　　</a:t>
            </a:r>
            <a:r>
              <a:rPr lang="en-US" altLang="ja-JP" sz="36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rPr>
              <a:t>《</a:t>
            </a:r>
            <a:r>
              <a:rPr kumimoji="1" lang="ja-JP" altLang="en-US" sz="36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rPr>
              <a:t>主権の交代を革命と云う</a:t>
            </a:r>
            <a:r>
              <a:rPr kumimoji="1" lang="en-US" altLang="ja-JP" sz="36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rPr>
              <a:t>》</a:t>
            </a:r>
            <a:endParaRPr kumimoji="1" lang="ja-JP" altLang="en-US" sz="3600" b="1" i="1" dirty="0">
              <a:solidFill>
                <a:srgbClr val="FFC000"/>
              </a:solidFill>
              <a:latin typeface="ＭＳ Ｐゴシック" panose="020B0600070205080204" pitchFamily="50" charset="-128"/>
              <a:ea typeface="ＭＳ Ｐゴシック" panose="020B0600070205080204" pitchFamily="50" charset="-128"/>
            </a:endParaRPr>
          </a:p>
          <a:p>
            <a:pPr marL="0" indent="0">
              <a:buNone/>
            </a:pPr>
            <a:r>
              <a:rPr kumimoji="1" lang="ja-JP" altLang="en-US" sz="3200" b="1" dirty="0">
                <a:latin typeface="ＭＳ Ｐゴシック" panose="020B0600070205080204" pitchFamily="50" charset="-128"/>
                <a:ea typeface="ＭＳ Ｐゴシック" panose="020B0600070205080204" pitchFamily="50" charset="-128"/>
              </a:rPr>
              <a:t>ロータリーは</a:t>
            </a:r>
            <a:r>
              <a:rPr kumimoji="1" lang="en-US" altLang="ja-JP" sz="3200" b="1" dirty="0">
                <a:latin typeface="ＭＳ Ｐゴシック" panose="020B0600070205080204" pitchFamily="50" charset="-128"/>
                <a:ea typeface="ＭＳ Ｐゴシック" panose="020B0600070205080204" pitchFamily="50" charset="-128"/>
              </a:rPr>
              <a:t>RI </a:t>
            </a:r>
            <a:r>
              <a:rPr kumimoji="1" lang="ja-JP" altLang="en-US" sz="3200" b="1" dirty="0">
                <a:latin typeface="ＭＳ Ｐゴシック" panose="020B0600070205080204" pitchFamily="50" charset="-128"/>
                <a:ea typeface="ＭＳ Ｐゴシック" panose="020B0600070205080204" pitchFamily="50" charset="-128"/>
              </a:rPr>
              <a:t>主導の </a:t>
            </a:r>
            <a:r>
              <a:rPr kumimoji="1" lang="en-US" altLang="ja-JP" sz="3200" b="1" dirty="0">
                <a:latin typeface="ＭＳ Ｐゴシック" panose="020B0600070205080204" pitchFamily="50" charset="-128"/>
                <a:ea typeface="ＭＳ Ｐゴシック" panose="020B0600070205080204" pitchFamily="50" charset="-128"/>
              </a:rPr>
              <a:t>NPO(</a:t>
            </a:r>
            <a:r>
              <a:rPr kumimoji="1" lang="ja-JP" altLang="en-US" sz="3200" b="1" dirty="0">
                <a:latin typeface="ＭＳ Ｐゴシック" panose="020B0600070205080204" pitchFamily="50" charset="-128"/>
                <a:ea typeface="ＭＳ Ｐゴシック" panose="020B0600070205080204" pitchFamily="50" charset="-128"/>
              </a:rPr>
              <a:t>非営利組織</a:t>
            </a:r>
            <a:r>
              <a:rPr kumimoji="1" lang="en-US" altLang="ja-JP" sz="3200" b="1" dirty="0">
                <a:latin typeface="ＭＳ Ｐゴシック" panose="020B0600070205080204" pitchFamily="50" charset="-128"/>
                <a:ea typeface="ＭＳ Ｐゴシック" panose="020B0600070205080204" pitchFamily="50" charset="-128"/>
              </a:rPr>
              <a:t>)</a:t>
            </a:r>
            <a:r>
              <a:rPr kumimoji="1" lang="ja-JP" altLang="en-US" sz="3200" b="1" dirty="0">
                <a:latin typeface="ＭＳ Ｐゴシック" panose="020B0600070205080204" pitchFamily="50" charset="-128"/>
                <a:ea typeface="ＭＳ Ｐゴシック" panose="020B0600070205080204" pitchFamily="50" charset="-128"/>
              </a:rPr>
              <a:t>に変質</a:t>
            </a:r>
          </a:p>
        </p:txBody>
      </p:sp>
    </p:spTree>
    <p:extLst>
      <p:ext uri="{BB962C8B-B14F-4D97-AF65-F5344CB8AC3E}">
        <p14:creationId xmlns:p14="http://schemas.microsoft.com/office/powerpoint/2010/main" val="36141355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F7981E1-C45D-D1E8-5295-891A91DE23C3}"/>
              </a:ext>
            </a:extLst>
          </p:cNvPr>
          <p:cNvSpPr>
            <a:spLocks noGrp="1"/>
          </p:cNvSpPr>
          <p:nvPr>
            <p:ph idx="4294967295"/>
          </p:nvPr>
        </p:nvSpPr>
        <p:spPr>
          <a:xfrm>
            <a:off x="1284051" y="1585608"/>
            <a:ext cx="10907950" cy="6709305"/>
          </a:xfrm>
        </p:spPr>
        <p:txBody>
          <a:bodyPr>
            <a:normAutofit/>
          </a:bodyPr>
          <a:lstStyle/>
          <a:p>
            <a:r>
              <a:rPr kumimoji="1" lang="en-US" altLang="ja-JP" sz="3200" b="1" dirty="0">
                <a:latin typeface="ＭＳ Ｐゴシック" panose="020B0600070205080204" pitchFamily="50" charset="-128"/>
                <a:ea typeface="ＭＳ Ｐゴシック" panose="020B0600070205080204" pitchFamily="50" charset="-128"/>
              </a:rPr>
              <a:t>RI </a:t>
            </a:r>
            <a:r>
              <a:rPr kumimoji="1" lang="ja-JP" altLang="en-US" sz="3200" b="1" dirty="0">
                <a:latin typeface="ＭＳ Ｐゴシック" panose="020B0600070205080204" pitchFamily="50" charset="-128"/>
                <a:ea typeface="ＭＳ Ｐゴシック" panose="020B0600070205080204" pitchFamily="50" charset="-128"/>
              </a:rPr>
              <a:t>はロータリー活動を</a:t>
            </a:r>
            <a:r>
              <a:rPr kumimoji="1" lang="ja-JP" altLang="en-US" sz="3200" b="1" i="1" dirty="0">
                <a:solidFill>
                  <a:schemeClr val="tx1">
                    <a:lumMod val="95000"/>
                  </a:schemeClr>
                </a:solidFill>
                <a:latin typeface="ＭＳ Ｐゴシック" panose="020B0600070205080204" pitchFamily="50" charset="-128"/>
                <a:ea typeface="ＭＳ Ｐゴシック" panose="020B0600070205080204" pitchFamily="50" charset="-128"/>
              </a:rPr>
              <a:t>「ロータリー財団への寄付」</a:t>
            </a:r>
            <a:r>
              <a:rPr kumimoji="1" lang="ja-JP" altLang="en-US" sz="3200" b="1" dirty="0">
                <a:latin typeface="ＭＳ Ｐゴシック" panose="020B0600070205080204" pitchFamily="50" charset="-128"/>
                <a:ea typeface="ＭＳ Ｐゴシック" panose="020B0600070205080204" pitchFamily="50" charset="-128"/>
              </a:rPr>
              <a:t>を　　　　　柱と</a:t>
            </a:r>
            <a:r>
              <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rPr>
              <a:t>した</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rPr>
              <a:t>官僚支配</a:t>
            </a:r>
            <a:r>
              <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rPr>
              <a:t>の　</a:t>
            </a:r>
            <a:r>
              <a:rPr kumimoji="1" lang="en-US" altLang="ja-JP"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rPr>
              <a:t>NPO </a:t>
            </a:r>
            <a:r>
              <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rPr>
              <a:t>として位置づけた</a:t>
            </a:r>
            <a:r>
              <a:rPr kumimoji="1" lang="ja-JP" altLang="en-US" sz="3200" b="1" dirty="0">
                <a:latin typeface="ＭＳ Ｐゴシック" panose="020B0600070205080204" pitchFamily="50" charset="-128"/>
                <a:ea typeface="ＭＳ Ｐゴシック" panose="020B0600070205080204" pitchFamily="50" charset="-128"/>
              </a:rPr>
              <a:t>　</a:t>
            </a:r>
            <a:endParaRPr lang="ja-JP" altLang="en-US" sz="3200" b="1" dirty="0">
              <a:latin typeface="ＭＳ Ｐゴシック" panose="020B0600070205080204" pitchFamily="50" charset="-128"/>
              <a:ea typeface="ＭＳ Ｐゴシック" panose="020B0600070205080204" pitchFamily="50" charset="-128"/>
            </a:endParaRPr>
          </a:p>
          <a:p>
            <a:r>
              <a:rPr lang="en-US" altLang="ja-JP" sz="3200" b="1" i="1" dirty="0">
                <a:solidFill>
                  <a:srgbClr val="FFC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RI</a:t>
            </a:r>
            <a:r>
              <a:rPr lang="ja-JP" altLang="ja-JP" sz="3200" b="1" i="1" dirty="0">
                <a:solidFill>
                  <a:srgbClr val="FFC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は増強拡大</a:t>
            </a:r>
            <a:r>
              <a:rPr lang="ja-JP" altLang="en-US" sz="3200" b="1" i="1" dirty="0">
                <a:solidFill>
                  <a:srgbClr val="FFC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のため、</a:t>
            </a:r>
            <a:r>
              <a:rPr lang="ja-JP" altLang="ja-JP" sz="3200" b="1" i="1" dirty="0">
                <a:solidFill>
                  <a:srgbClr val="FFC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厳しい選考基準を弊履のごとく</a:t>
            </a:r>
            <a:r>
              <a:rPr lang="ja-JP" altLang="en-US" sz="3200" b="1" i="1" dirty="0">
                <a:solidFill>
                  <a:srgbClr val="FFC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200" b="1" i="1" dirty="0">
                <a:solidFill>
                  <a:srgbClr val="FFC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捨て</a:t>
            </a:r>
            <a:r>
              <a:rPr lang="ja-JP" altLang="en-US" sz="3200" b="1" i="1" dirty="0">
                <a:solidFill>
                  <a:srgbClr val="FFC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た</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3200" b="1" i="1" dirty="0">
                <a:solidFill>
                  <a:srgbClr val="FFC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3200" b="1"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p>
          <a:p>
            <a:r>
              <a:rPr lang="ja-JP" altLang="ja-JP" sz="3200" b="1"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狭き門だったロータリーは今や、人頭分担金さえ払って</a:t>
            </a:r>
            <a:r>
              <a:rPr lang="ja-JP" altLang="en-US" sz="3200" b="1"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200" b="1"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くれるなら</a:t>
            </a:r>
            <a:r>
              <a:rPr lang="ja-JP" altLang="en-US" sz="3200" b="1"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、職業人でなくても構わない</a:t>
            </a:r>
            <a:r>
              <a:rPr lang="ja-JP" altLang="ja-JP" sz="3200" b="1"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という多様性が</a:t>
            </a:r>
            <a:r>
              <a:rPr lang="ja-JP" altLang="en-US" sz="3200" b="1"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200" b="1"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選考基準とな</a:t>
            </a:r>
            <a:r>
              <a:rPr lang="ja-JP" altLang="en-US" sz="3200" b="1"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った</a:t>
            </a:r>
            <a:r>
              <a:rPr lang="ja-JP" altLang="ja-JP" sz="3200" b="1"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en-US" sz="3200" b="1"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kumimoji="1" lang="ja-JP" altLang="en-US" sz="3200" b="1" dirty="0">
                <a:latin typeface="ＭＳ Ｐゴシック" panose="020B0600070205080204" pitchFamily="50" charset="-128"/>
                <a:ea typeface="ＭＳ Ｐゴシック" panose="020B0600070205080204" pitchFamily="50" charset="-128"/>
              </a:rPr>
              <a:t>　職業人のいないロータリーには職業奉仕は不要となった　</a:t>
            </a:r>
            <a:r>
              <a:rPr kumimoji="1" lang="ja-JP" altLang="en-US" sz="3600" b="1" dirty="0">
                <a:latin typeface="ＭＳ Ｐゴシック" panose="020B0600070205080204" pitchFamily="50" charset="-128"/>
                <a:ea typeface="ＭＳ Ｐゴシック" panose="020B0600070205080204" pitchFamily="50" charset="-128"/>
              </a:rPr>
              <a:t>　　　　　　　　　　　　　　　　　　　　　　</a:t>
            </a:r>
          </a:p>
          <a:p>
            <a:pPr marL="0" indent="0">
              <a:buNone/>
            </a:pPr>
            <a:endParaRPr kumimoji="1" lang="ja-JP" altLang="en-US" sz="3900" b="1" dirty="0">
              <a:latin typeface="ＭＳ Ｐゴシック" panose="020B0600070205080204" pitchFamily="50" charset="-128"/>
              <a:ea typeface="ＭＳ Ｐゴシック" panose="020B0600070205080204" pitchFamily="50" charset="-128"/>
            </a:endParaRPr>
          </a:p>
          <a:p>
            <a:pPr marL="0" indent="0">
              <a:buNone/>
            </a:pPr>
            <a:r>
              <a:rPr kumimoji="1" lang="ja-JP" altLang="en-US" sz="3900" b="1" dirty="0">
                <a:latin typeface="ＭＳ Ｐゴシック" panose="020B0600070205080204" pitchFamily="50" charset="-128"/>
                <a:ea typeface="ＭＳ Ｐゴシック" panose="020B0600070205080204" pitchFamily="50" charset="-128"/>
              </a:rPr>
              <a:t>　　</a:t>
            </a:r>
          </a:p>
          <a:p>
            <a:pPr marL="0" indent="0">
              <a:buNone/>
            </a:pPr>
            <a:endParaRPr lang="ja-JP" altLang="en-US" sz="3600" b="1" dirty="0">
              <a:latin typeface="ＭＳ Ｐゴシック" panose="020B0600070205080204" pitchFamily="50" charset="-128"/>
              <a:ea typeface="ＭＳ Ｐゴシック" panose="020B0600070205080204" pitchFamily="50" charset="-128"/>
            </a:endParaRPr>
          </a:p>
          <a:p>
            <a:pPr marL="0" indent="0">
              <a:buNone/>
            </a:pPr>
            <a:endParaRPr kumimoji="1" lang="ja-JP" altLang="en-US" sz="3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4265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CD71A40F-DF0E-4601-3696-0AE9CCE9D68E}"/>
              </a:ext>
            </a:extLst>
          </p:cNvPr>
          <p:cNvSpPr>
            <a:spLocks noGrp="1"/>
          </p:cNvSpPr>
          <p:nvPr>
            <p:ph idx="4294967295"/>
          </p:nvPr>
        </p:nvSpPr>
        <p:spPr>
          <a:xfrm>
            <a:off x="1186774" y="1176338"/>
            <a:ext cx="9931941" cy="5205412"/>
          </a:xfrm>
        </p:spPr>
        <p:txBody>
          <a:bodyPr>
            <a:normAutofit/>
          </a:bodyPr>
          <a:lstStyle/>
          <a:p>
            <a:r>
              <a:rPr lang="en-US" altLang="ja-JP" sz="3200" b="1" dirty="0">
                <a:latin typeface="ＭＳ Ｐゴシック" panose="020B0600070205080204" pitchFamily="50" charset="-128"/>
                <a:ea typeface="ＭＳ Ｐゴシック" panose="020B0600070205080204" pitchFamily="50" charset="-128"/>
              </a:rPr>
              <a:t>RI</a:t>
            </a:r>
            <a:r>
              <a:rPr lang="ja-JP" altLang="en-US" sz="3200" b="1" dirty="0">
                <a:latin typeface="ＭＳ Ｐゴシック" panose="020B0600070205080204" pitchFamily="50" charset="-128"/>
                <a:ea typeface="ＭＳ Ｐゴシック" panose="020B0600070205080204" pitchFamily="50" charset="-128"/>
              </a:rPr>
              <a:t>会長は、就任時に</a:t>
            </a:r>
            <a:r>
              <a:rPr lang="ja-JP" altLang="en-US" sz="3200" b="1" i="1" dirty="0">
                <a:solidFill>
                  <a:srgbClr val="FFC000"/>
                </a:solidFill>
                <a:latin typeface="ＭＳ Ｐゴシック" panose="020B0600070205080204" pitchFamily="50" charset="-128"/>
                <a:ea typeface="ＭＳ Ｐゴシック" panose="020B0600070205080204" pitchFamily="50" charset="-128"/>
              </a:rPr>
              <a:t>自分の年度の方針として、テーマとビジョンを掲げる</a:t>
            </a:r>
            <a:r>
              <a:rPr lang="ja-JP" altLang="en-US" sz="3200" b="1" dirty="0">
                <a:latin typeface="ＭＳ Ｐゴシック" panose="020B0600070205080204" pitchFamily="50" charset="-128"/>
                <a:ea typeface="ＭＳ Ｐゴシック" panose="020B0600070205080204" pitchFamily="50" charset="-128"/>
              </a:rPr>
              <a:t>が、限られた任期の一年間では、</a:t>
            </a:r>
            <a:r>
              <a:rPr lang="en-US" altLang="ja-JP" sz="3200" b="1" dirty="0">
                <a:latin typeface="ＭＳ Ｐゴシック" panose="020B0600070205080204" pitchFamily="50" charset="-128"/>
                <a:ea typeface="ＭＳ Ｐゴシック" panose="020B0600070205080204" pitchFamily="50" charset="-128"/>
              </a:rPr>
              <a:t>200</a:t>
            </a:r>
            <a:r>
              <a:rPr lang="ja-JP" altLang="en-US" sz="3200" b="1" dirty="0">
                <a:latin typeface="ＭＳ Ｐゴシック" panose="020B0600070205080204" pitchFamily="50" charset="-128"/>
                <a:ea typeface="ＭＳ Ｐゴシック" panose="020B0600070205080204" pitchFamily="50" charset="-128"/>
              </a:rPr>
              <a:t>以上の国と地域に広がり、大所帯となったロータリー群を統治することは不可能である。 　</a:t>
            </a:r>
          </a:p>
          <a:p>
            <a:r>
              <a:rPr lang="ja-JP" altLang="en-US" sz="3200" b="1" dirty="0">
                <a:latin typeface="ＭＳ Ｐゴシック" panose="020B0600070205080204" pitchFamily="50" charset="-128"/>
                <a:ea typeface="ＭＳ Ｐゴシック" panose="020B0600070205080204" pitchFamily="50" charset="-128"/>
              </a:rPr>
              <a:t>まして、過去に累積されたロータリーの膨大な資料及び、広範囲で複雑な手続きのすべてを知ることも不可能である。</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mn-cs"/>
              </a:rPr>
              <a:t>実際に、ロータリーの舵取りをするのは、ロータリアン　から選ばれた</a:t>
            </a:r>
            <a:r>
              <a:rPr kumimoji="1" lang="en-US" altLang="ja-JP"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mn-cs"/>
              </a:rPr>
              <a:t>RI</a:t>
            </a:r>
            <a:r>
              <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mn-cs"/>
              </a:rPr>
              <a:t>の会長ではなく、</a:t>
            </a:r>
            <a:r>
              <a:rPr kumimoji="1" lang="en-US" altLang="ja-JP"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cs typeface="+mn-cs"/>
              </a:rPr>
              <a:t>RI</a:t>
            </a:r>
            <a:r>
              <a:rPr kumimoji="1" lang="ja-JP" altLang="en-US"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cs typeface="+mn-cs"/>
              </a:rPr>
              <a:t>理事会から選ばれたスタッフ・官僚たちである。</a:t>
            </a:r>
          </a:p>
          <a:p>
            <a:endParaRPr lang="ja-JP" altLang="en-US" sz="32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300695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2227505-8726-9F25-E520-A23CAB5BCF81}"/>
              </a:ext>
            </a:extLst>
          </p:cNvPr>
          <p:cNvSpPr>
            <a:spLocks noGrp="1"/>
          </p:cNvSpPr>
          <p:nvPr>
            <p:ph idx="4294967295"/>
          </p:nvPr>
        </p:nvSpPr>
        <p:spPr>
          <a:xfrm>
            <a:off x="1167320" y="973138"/>
            <a:ext cx="10019490" cy="5203825"/>
          </a:xfrm>
        </p:spPr>
        <p:txBody>
          <a:bodyPr>
            <a:noAutofit/>
          </a:bodyPr>
          <a:lstStyle/>
          <a:p>
            <a:r>
              <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rPr>
              <a:t>必然的に、ロータリー運営の「自治」、はロータリアンの　手を離れて実務的な官僚へと移っていった。</a:t>
            </a:r>
          </a:p>
          <a:p>
            <a:r>
              <a:rPr kumimoji="1" lang="ja-JP" altLang="en-US"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rPr>
              <a:t>イジワルな言い方をするなら、</a:t>
            </a:r>
            <a:r>
              <a:rPr kumimoji="1" lang="en-US" altLang="ja-JP"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rPr>
              <a:t>RI</a:t>
            </a:r>
            <a:r>
              <a:rPr kumimoji="1" lang="ja-JP" altLang="en-US"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rPr>
              <a:t>の会長はお釈迦様の掌</a:t>
            </a:r>
            <a:r>
              <a:rPr kumimoji="1" lang="en-US" altLang="ja-JP"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rPr>
              <a:t>(</a:t>
            </a:r>
            <a:r>
              <a:rPr kumimoji="1" lang="ja-JP" altLang="en-US"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rPr>
              <a:t>てのひら</a:t>
            </a:r>
            <a:r>
              <a:rPr kumimoji="1" lang="en-US" altLang="ja-JP"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rPr>
              <a:t>)</a:t>
            </a:r>
            <a:r>
              <a:rPr kumimoji="1" lang="ja-JP" altLang="en-US"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rPr>
              <a:t>の上の孫悟空よろしく、官僚の掌の上で一年の任期を過ごす。</a:t>
            </a:r>
          </a:p>
          <a:p>
            <a:r>
              <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rPr>
              <a:t>もはや、ロータリーはロータリアンの手を離れてしまった。その結果、</a:t>
            </a:r>
            <a:r>
              <a:rPr kumimoji="1" lang="en-US" altLang="ja-JP"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rPr>
              <a:t>RI</a:t>
            </a:r>
            <a:r>
              <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rPr>
              <a:t>事務局のシニアスタッフに対しては、外注費として多額の費用が支払われていると聞く。 凡そ人間の営む組織というものは、政府であれ民間団体であれ、大きくなればなる程官僚化してゆく。</a:t>
            </a:r>
            <a:endParaRPr kumimoji="1" lang="ja-JP" altLang="en-US" sz="32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988790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94950D1-2D89-0BD8-54BA-7FE193BE4507}"/>
              </a:ext>
            </a:extLst>
          </p:cNvPr>
          <p:cNvSpPr>
            <a:spLocks noGrp="1"/>
          </p:cNvSpPr>
          <p:nvPr>
            <p:ph type="title"/>
          </p:nvPr>
        </p:nvSpPr>
        <p:spPr/>
        <p:txBody>
          <a:bodyPr/>
          <a:lstStyle/>
          <a:p>
            <a:endParaRPr lang="ja-JP" altLang="en-US" dirty="0"/>
          </a:p>
        </p:txBody>
      </p:sp>
      <p:sp>
        <p:nvSpPr>
          <p:cNvPr id="4" name="コンテンツ プレースホルダー 3">
            <a:extLst>
              <a:ext uri="{FF2B5EF4-FFF2-40B4-BE49-F238E27FC236}">
                <a16:creationId xmlns:a16="http://schemas.microsoft.com/office/drawing/2014/main" id="{50BFEAEE-CB11-79D4-4C55-394807B4DF96}"/>
              </a:ext>
            </a:extLst>
          </p:cNvPr>
          <p:cNvSpPr>
            <a:spLocks noGrp="1"/>
          </p:cNvSpPr>
          <p:nvPr>
            <p:ph idx="1"/>
          </p:nvPr>
        </p:nvSpPr>
        <p:spPr>
          <a:xfrm>
            <a:off x="1120000" y="1206230"/>
            <a:ext cx="10233800" cy="4970733"/>
          </a:xfrm>
        </p:spPr>
        <p:txBody>
          <a:bodyPr>
            <a:noAutofit/>
          </a:bodyPr>
          <a:lstStyle/>
          <a:p>
            <a:r>
              <a:rPr lang="ja-JP" altLang="en-US" sz="3200" b="1" i="1" dirty="0">
                <a:solidFill>
                  <a:srgbClr val="FFC000"/>
                </a:solidFill>
                <a:latin typeface="ＭＳ Ｐゴシック" panose="020B0600070205080204" pitchFamily="50" charset="-128"/>
                <a:ea typeface="ＭＳ Ｐゴシック" panose="020B0600070205080204" pitchFamily="50" charset="-128"/>
              </a:rPr>
              <a:t>「魚は頭から腐る」は、ロシアのことわざで、政界や企業を揶揄する際に多く使われる。ロータリーもそうなった。</a:t>
            </a:r>
            <a:r>
              <a:rPr lang="ja-JP" altLang="en-US" sz="3200" b="1" i="1" dirty="0">
                <a:latin typeface="ＭＳ Ｐゴシック" panose="020B0600070205080204" pitchFamily="50" charset="-128"/>
                <a:ea typeface="ＭＳ Ｐゴシック" panose="020B0600070205080204" pitchFamily="50" charset="-128"/>
              </a:rPr>
              <a:t> </a:t>
            </a:r>
            <a:r>
              <a:rPr lang="en-US" altLang="ja-JP" sz="3200" b="1" dirty="0">
                <a:latin typeface="ＭＳ Ｐゴシック" panose="020B0600070205080204" pitchFamily="50" charset="-128"/>
                <a:ea typeface="ＭＳ Ｐゴシック" panose="020B0600070205080204" pitchFamily="50" charset="-128"/>
              </a:rPr>
              <a:t>2019-20</a:t>
            </a:r>
            <a:r>
              <a:rPr lang="ja-JP" altLang="en-US" sz="3200" b="1" dirty="0">
                <a:latin typeface="ＭＳ Ｐゴシック" panose="020B0600070205080204" pitchFamily="50" charset="-128"/>
                <a:ea typeface="ＭＳ Ｐゴシック" panose="020B0600070205080204" pitchFamily="50" charset="-128"/>
              </a:rPr>
              <a:t>年度の</a:t>
            </a:r>
            <a:r>
              <a:rPr lang="en-US" altLang="ja-JP" sz="3200" b="1" dirty="0">
                <a:latin typeface="ＭＳ Ｐゴシック" panose="020B0600070205080204" pitchFamily="50" charset="-128"/>
                <a:ea typeface="ＭＳ Ｐゴシック" panose="020B0600070205080204" pitchFamily="50" charset="-128"/>
              </a:rPr>
              <a:t>RI</a:t>
            </a:r>
            <a:r>
              <a:rPr lang="ja-JP" altLang="en-US" sz="3200" b="1" dirty="0">
                <a:latin typeface="ＭＳ Ｐゴシック" panose="020B0600070205080204" pitchFamily="50" charset="-128"/>
                <a:ea typeface="ＭＳ Ｐゴシック" panose="020B0600070205080204" pitchFamily="50" charset="-128"/>
              </a:rPr>
              <a:t>事務総長の報酬額 は</a:t>
            </a:r>
            <a:r>
              <a:rPr lang="en-US" altLang="ja-JP" sz="3200" b="1" dirty="0">
                <a:latin typeface="ＭＳ Ｐゴシック" panose="020B0600070205080204" pitchFamily="50" charset="-128"/>
                <a:ea typeface="ＭＳ Ｐゴシック" panose="020B0600070205080204" pitchFamily="50" charset="-128"/>
              </a:rPr>
              <a:t>58.8</a:t>
            </a:r>
            <a:r>
              <a:rPr lang="ja-JP" altLang="en-US" sz="3200" b="1" dirty="0">
                <a:latin typeface="ＭＳ Ｐゴシック" panose="020B0600070205080204" pitchFamily="50" charset="-128"/>
                <a:ea typeface="ＭＳ Ｐゴシック" panose="020B0600070205080204" pitchFamily="50" charset="-128"/>
              </a:rPr>
              <a:t>万ドル、米国大統領は</a:t>
            </a:r>
            <a:r>
              <a:rPr lang="en-US" altLang="ja-JP" sz="3200" b="1" dirty="0">
                <a:latin typeface="ＭＳ Ｐゴシック" panose="020B0600070205080204" pitchFamily="50" charset="-128"/>
                <a:ea typeface="ＭＳ Ｐゴシック" panose="020B0600070205080204" pitchFamily="50" charset="-128"/>
              </a:rPr>
              <a:t>40</a:t>
            </a:r>
            <a:r>
              <a:rPr lang="ja-JP" altLang="en-US" sz="3200" b="1" dirty="0">
                <a:latin typeface="ＭＳ Ｐゴシック" panose="020B0600070205080204" pitchFamily="50" charset="-128"/>
                <a:ea typeface="ＭＳ Ｐゴシック" panose="020B0600070205080204" pitchFamily="50" charset="-128"/>
              </a:rPr>
              <a:t>万ドル、国連事務総長は</a:t>
            </a:r>
            <a:r>
              <a:rPr lang="en-US" altLang="ja-JP" sz="3200" b="1" dirty="0">
                <a:latin typeface="ＭＳ Ｐゴシック" panose="020B0600070205080204" pitchFamily="50" charset="-128"/>
                <a:ea typeface="ＭＳ Ｐゴシック" panose="020B0600070205080204" pitchFamily="50" charset="-128"/>
              </a:rPr>
              <a:t>32.5</a:t>
            </a:r>
            <a:r>
              <a:rPr lang="ja-JP" altLang="en-US" sz="3200" b="1" dirty="0">
                <a:latin typeface="ＭＳ Ｐゴシック" panose="020B0600070205080204" pitchFamily="50" charset="-128"/>
                <a:ea typeface="ＭＳ Ｐゴシック" panose="020B0600070205080204" pitchFamily="50" charset="-128"/>
              </a:rPr>
              <a:t>万ドル。</a:t>
            </a:r>
          </a:p>
          <a:p>
            <a:r>
              <a:rPr lang="ja-JP" altLang="en-US" sz="3200" b="1" dirty="0">
                <a:latin typeface="ＭＳ Ｐゴシック" panose="020B0600070205080204" pitchFamily="50" charset="-128"/>
                <a:ea typeface="ＭＳ Ｐゴシック" panose="020B0600070205080204" pitchFamily="50" charset="-128"/>
              </a:rPr>
              <a:t>大統領より高いヒューコ事務総長の年収は、とても信じがたいものがある。財団寄付に明け暮れ、営々と高い人頭分担金を払い続けているロータリアンにとっては、目をむくような金額。我々ロータリアンは、</a:t>
            </a:r>
            <a:r>
              <a:rPr lang="en-US" altLang="ja-JP" sz="3200" b="1" dirty="0">
                <a:latin typeface="ＭＳ Ｐゴシック" panose="020B0600070205080204" pitchFamily="50" charset="-128"/>
                <a:ea typeface="ＭＳ Ｐゴシック" panose="020B0600070205080204" pitchFamily="50" charset="-128"/>
              </a:rPr>
              <a:t>RI</a:t>
            </a:r>
            <a:r>
              <a:rPr lang="ja-JP" altLang="en-US" sz="3200" b="1" dirty="0">
                <a:latin typeface="ＭＳ Ｐゴシック" panose="020B0600070205080204" pitchFamily="50" charset="-128"/>
                <a:ea typeface="ＭＳ Ｐゴシック" panose="020B0600070205080204" pitchFamily="50" charset="-128"/>
              </a:rPr>
              <a:t>理事会の事務局のスタッフのために奉仕活動をしているのではない。</a:t>
            </a:r>
            <a:r>
              <a:rPr lang="en-US" altLang="ja-JP" sz="3200" b="1" dirty="0">
                <a:latin typeface="ＭＳ Ｐゴシック" panose="020B0600070205080204" pitchFamily="50" charset="-128"/>
                <a:ea typeface="ＭＳ Ｐゴシック" panose="020B0600070205080204" pitchFamily="50" charset="-128"/>
              </a:rPr>
              <a:t>RI</a:t>
            </a:r>
            <a:r>
              <a:rPr lang="ja-JP" altLang="en-US" sz="3200" b="1" dirty="0">
                <a:latin typeface="ＭＳ Ｐゴシック" panose="020B0600070205080204" pitchFamily="50" charset="-128"/>
                <a:ea typeface="ＭＳ Ｐゴシック" panose="020B0600070205080204" pitchFamily="50" charset="-128"/>
              </a:rPr>
              <a:t>は頭から腐り始めた。</a:t>
            </a:r>
          </a:p>
        </p:txBody>
      </p:sp>
    </p:spTree>
    <p:extLst>
      <p:ext uri="{BB962C8B-B14F-4D97-AF65-F5344CB8AC3E}">
        <p14:creationId xmlns:p14="http://schemas.microsoft.com/office/powerpoint/2010/main" val="3601255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057A8E-02BA-EC88-F144-D6825E9BE8F8}"/>
              </a:ext>
            </a:extLst>
          </p:cNvPr>
          <p:cNvSpPr>
            <a:spLocks noGrp="1"/>
          </p:cNvSpPr>
          <p:nvPr>
            <p:ph type="title"/>
          </p:nvPr>
        </p:nvSpPr>
        <p:spPr>
          <a:xfrm>
            <a:off x="838200" y="1413933"/>
            <a:ext cx="10515600" cy="3894667"/>
          </a:xfrm>
        </p:spPr>
        <p:txBody>
          <a:bodyPr>
            <a:normAutofit/>
          </a:bodyPr>
          <a:lstStyle/>
          <a:p>
            <a:r>
              <a:rPr kumimoji="1" lang="ja-JP" altLang="en-US" b="1" dirty="0">
                <a:solidFill>
                  <a:srgbClr val="FFFF00"/>
                </a:solidFill>
                <a:latin typeface="Meiryo UI" panose="020B0604030504040204" pitchFamily="50" charset="-128"/>
                <a:ea typeface="Meiryo UI" panose="020B0604030504040204" pitchFamily="50" charset="-128"/>
              </a:rPr>
              <a:t>　　　</a:t>
            </a:r>
            <a:r>
              <a:rPr kumimoji="1" lang="en-US" altLang="ja-JP" b="1" dirty="0">
                <a:solidFill>
                  <a:srgbClr val="FFFF00"/>
                </a:solidFill>
                <a:latin typeface="ＭＳ Ｐゴシック" panose="020B0600070205080204" pitchFamily="50" charset="-128"/>
                <a:ea typeface="ＭＳ Ｐゴシック" panose="020B0600070205080204" pitchFamily="50" charset="-128"/>
              </a:rPr>
              <a:t>R.I.</a:t>
            </a:r>
            <a:r>
              <a:rPr kumimoji="1" lang="ja-JP" altLang="en-US" b="1" dirty="0">
                <a:solidFill>
                  <a:srgbClr val="FFFF00"/>
                </a:solidFill>
                <a:latin typeface="ＭＳ Ｐゴシック" panose="020B0600070205080204" pitchFamily="50" charset="-128"/>
                <a:ea typeface="ＭＳ Ｐゴシック" panose="020B0600070205080204" pitchFamily="50" charset="-128"/>
              </a:rPr>
              <a:t>は</a:t>
            </a:r>
            <a:r>
              <a:rPr kumimoji="1" lang="ja-JP" altLang="en-US" sz="4800" b="1" dirty="0">
                <a:solidFill>
                  <a:srgbClr val="FFFF00"/>
                </a:solidFill>
                <a:latin typeface="ＭＳ Ｐゴシック" panose="020B0600070205080204" pitchFamily="50" charset="-128"/>
                <a:ea typeface="ＭＳ Ｐゴシック" panose="020B0600070205080204" pitchFamily="50" charset="-128"/>
              </a:rPr>
              <a:t>他人の金で善行をする</a:t>
            </a:r>
            <a:br>
              <a:rPr kumimoji="1" lang="ja-JP" altLang="en-US" sz="4800" b="1" dirty="0">
                <a:solidFill>
                  <a:srgbClr val="FFFF00"/>
                </a:solidFill>
                <a:latin typeface="ＭＳ Ｐゴシック" panose="020B0600070205080204" pitchFamily="50" charset="-128"/>
                <a:ea typeface="ＭＳ Ｐゴシック" panose="020B0600070205080204" pitchFamily="50" charset="-128"/>
              </a:rPr>
            </a:br>
            <a:r>
              <a:rPr kumimoji="1" lang="ja-JP" altLang="en-US" sz="4800" b="1" dirty="0">
                <a:solidFill>
                  <a:srgbClr val="FFFF00"/>
                </a:solidFill>
                <a:latin typeface="ＭＳ Ｐゴシック" panose="020B0600070205080204" pitchFamily="50" charset="-128"/>
                <a:ea typeface="ＭＳ Ｐゴシック" panose="020B0600070205080204" pitchFamily="50" charset="-128"/>
              </a:rPr>
              <a:t>　　　　　　　　　</a:t>
            </a:r>
            <a:r>
              <a:rPr kumimoji="1" lang="en-US" altLang="ja-JP" sz="4800" b="1" dirty="0">
                <a:solidFill>
                  <a:srgbClr val="FFFF00"/>
                </a:solidFill>
                <a:latin typeface="ＭＳ Ｐゴシック" panose="020B0600070205080204" pitchFamily="50" charset="-128"/>
                <a:ea typeface="ＭＳ Ｐゴシック" panose="020B0600070205080204" pitchFamily="50" charset="-128"/>
              </a:rPr>
              <a:t>《</a:t>
            </a:r>
            <a:r>
              <a:rPr kumimoji="1" lang="ja-JP" altLang="en-US" sz="4800" b="1" dirty="0">
                <a:solidFill>
                  <a:srgbClr val="FFFF00"/>
                </a:solidFill>
                <a:latin typeface="ＭＳ Ｐゴシック" panose="020B0600070205080204" pitchFamily="50" charset="-128"/>
                <a:ea typeface="ＭＳ Ｐゴシック" panose="020B0600070205080204" pitchFamily="50" charset="-128"/>
              </a:rPr>
              <a:t>奉仕請負業</a:t>
            </a:r>
            <a:r>
              <a:rPr kumimoji="1" lang="en-US" altLang="ja-JP" sz="4800" b="1" dirty="0">
                <a:solidFill>
                  <a:srgbClr val="FFFF00"/>
                </a:solidFill>
                <a:latin typeface="ＭＳ Ｐゴシック" panose="020B0600070205080204" pitchFamily="50" charset="-128"/>
                <a:ea typeface="ＭＳ Ｐゴシック" panose="020B0600070205080204" pitchFamily="50" charset="-128"/>
              </a:rPr>
              <a:t>》</a:t>
            </a:r>
            <a:endParaRPr kumimoji="1" lang="ja-JP" altLang="en-US" sz="4800" b="1" dirty="0">
              <a:solidFill>
                <a:srgbClr val="FFFF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62966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055914"/>
            <a:ext cx="10862997" cy="685800"/>
          </a:xfrm>
        </p:spPr>
        <p:txBody>
          <a:bodyPr>
            <a:noAutofit/>
          </a:bodyPr>
          <a:lstStyle/>
          <a:p>
            <a:pPr marR="0" lvl="0" algn="l" defTabSz="914400" rtl="0" eaLnBrk="1" fontAlgn="auto" latinLnBrk="0" hangingPunct="1">
              <a:lnSpc>
                <a:spcPct val="90000"/>
              </a:lnSpc>
              <a:spcBef>
                <a:spcPts val="1000"/>
              </a:spcBef>
              <a:spcAft>
                <a:spcPts val="0"/>
              </a:spcAft>
              <a:buClrTx/>
              <a:buSzTx/>
              <a:tabLst/>
              <a:defRPr/>
            </a:pPr>
            <a:r>
              <a:rPr kumimoji="1" lang="ja-JP" altLang="en-US" sz="4000" b="1"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「最初に優れた思想」</a:t>
            </a:r>
            <a:br>
              <a:rPr kumimoji="1" lang="ja-JP" altLang="en-US" sz="4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br>
            <a:endParaRPr kumimoji="1" lang="ja-JP" altLang="en-US" sz="40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219342" y="1897626"/>
            <a:ext cx="9694607" cy="4228544"/>
          </a:xfrm>
        </p:spPr>
        <p:txBody>
          <a:bodyPr>
            <a:normAutofit/>
          </a:bodyPr>
          <a:lstStyle/>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四国の生んだ天才宗教家、弘法大師さんの優れた  思想</a:t>
            </a:r>
            <a:r>
              <a:rPr lang="en-US" altLang="ja-JP" sz="32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密教の秘法</a:t>
            </a:r>
            <a:r>
              <a:rPr lang="en-US" altLang="ja-JP" sz="32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3200" b="1" dirty="0" err="1">
                <a:latin typeface="ＭＳ Ｐゴシック" panose="020B0600070205080204" pitchFamily="50" charset="-128"/>
                <a:ea typeface="ＭＳ Ｐゴシック" panose="020B0600070205080204" pitchFamily="50" charset="-128"/>
                <a:cs typeface="メイリオ" panose="020B0604030504040204" pitchFamily="50" charset="-128"/>
              </a:rPr>
              <a:t>が全国津々浦々に</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及びます。</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その訓えを慕って大勢の善男善女が集まり、全国    各地に多くのお寺ができます。</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それらのお寺を統括するために「ご本山」ができます。</a:t>
            </a: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ご本山があってお寺ができたのではない。              お寺があるから人が集まったのではない。</a:t>
            </a:r>
            <a:r>
              <a:rPr lang="ja-JP" altLang="en-US" sz="3200" b="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「最初に優れた思想」 </a:t>
            </a:r>
            <a:r>
              <a:rPr lang="ja-JP" altLang="en-US" sz="32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があったから。</a:t>
            </a: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p>
          <a:p>
            <a:endParaRPr lang="ja-JP" altLang="en-US" dirty="0"/>
          </a:p>
        </p:txBody>
      </p:sp>
    </p:spTree>
    <p:extLst>
      <p:ext uri="{BB962C8B-B14F-4D97-AF65-F5344CB8AC3E}">
        <p14:creationId xmlns:p14="http://schemas.microsoft.com/office/powerpoint/2010/main" val="40481125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88589D2-5987-7791-F3F5-A8249AF883ED}"/>
              </a:ext>
            </a:extLst>
          </p:cNvPr>
          <p:cNvSpPr>
            <a:spLocks noGrp="1"/>
          </p:cNvSpPr>
          <p:nvPr>
            <p:ph idx="4294967295"/>
          </p:nvPr>
        </p:nvSpPr>
        <p:spPr>
          <a:xfrm>
            <a:off x="2026024" y="1443318"/>
            <a:ext cx="10165976" cy="4733644"/>
          </a:xfrm>
        </p:spPr>
        <p:txBody>
          <a:bodyPr>
            <a:normAutofit/>
          </a:bodyPr>
          <a:lstStyle/>
          <a:p>
            <a:pPr marL="0" indent="0">
              <a:buNone/>
            </a:pPr>
            <a:r>
              <a:rPr lang="ja-JP" altLang="en-US" sz="3600" b="1" dirty="0">
                <a:latin typeface="Meiryo UI" panose="020B0604030504040204" pitchFamily="50" charset="-128"/>
                <a:ea typeface="Meiryo UI" panose="020B0604030504040204" pitchFamily="50" charset="-128"/>
              </a:rPr>
              <a:t>　</a:t>
            </a:r>
            <a:r>
              <a:rPr lang="ja-JP" altLang="en-US" sz="3200" b="1" dirty="0">
                <a:latin typeface="ＭＳ Ｐゴシック" panose="020B0600070205080204" pitchFamily="50" charset="-128"/>
                <a:ea typeface="ＭＳ Ｐゴシック" panose="020B0600070205080204" pitchFamily="50" charset="-128"/>
              </a:rPr>
              <a:t>慈善事業は宗教的、道徳的動機により古くから　　　　　　　　社会的に賞賛すべき善行として存在</a:t>
            </a:r>
          </a:p>
          <a:p>
            <a:pPr marL="0" indent="0">
              <a:buNone/>
            </a:pPr>
            <a:r>
              <a:rPr lang="ja-JP" altLang="en-US" sz="3200" b="1" i="1" dirty="0">
                <a:solidFill>
                  <a:srgbClr val="FFC000"/>
                </a:solidFill>
                <a:latin typeface="ＭＳ Ｐゴシック" panose="020B0600070205080204" pitchFamily="50" charset="-128"/>
                <a:ea typeface="ＭＳ Ｐゴシック" panose="020B0600070205080204" pitchFamily="50" charset="-128"/>
              </a:rPr>
              <a:t>それはあくまでも個人個人の善意によるもの　　　　　　　　　　　　　　</a:t>
            </a:r>
          </a:p>
          <a:p>
            <a:pPr marL="0" indent="0">
              <a:buNone/>
            </a:pPr>
            <a:r>
              <a:rPr lang="ja-JP" altLang="en-US" sz="3200" b="1" i="1" dirty="0">
                <a:solidFill>
                  <a:srgbClr val="FFC000"/>
                </a:solidFill>
                <a:latin typeface="ＭＳ Ｐゴシック" panose="020B0600070205080204" pitchFamily="50" charset="-128"/>
                <a:ea typeface="ＭＳ Ｐゴシック" panose="020B0600070205080204" pitchFamily="50" charset="-128"/>
              </a:rPr>
              <a:t>　　　　　　　それぞれが分に応じて喜捨</a:t>
            </a:r>
          </a:p>
          <a:p>
            <a:pPr marL="0" indent="0">
              <a:buNone/>
            </a:pPr>
            <a:r>
              <a:rPr lang="ja-JP" altLang="en-US" sz="3200" b="1" dirty="0">
                <a:latin typeface="ＭＳ Ｐゴシック" panose="020B0600070205080204" pitchFamily="50" charset="-128"/>
                <a:ea typeface="ＭＳ Ｐゴシック" panose="020B0600070205080204" pitchFamily="50" charset="-128"/>
              </a:rPr>
              <a:t>　しかし、市場経済が巨大化、国際的な格差拡大</a:t>
            </a:r>
          </a:p>
          <a:p>
            <a:pPr marL="0" indent="0">
              <a:buNone/>
            </a:pPr>
            <a:r>
              <a:rPr lang="ja-JP" altLang="en-US" sz="3200" b="1" dirty="0">
                <a:latin typeface="ＭＳ Ｐゴシック" panose="020B0600070205080204" pitchFamily="50" charset="-128"/>
                <a:ea typeface="ＭＳ Ｐゴシック" panose="020B0600070205080204" pitchFamily="50" charset="-128"/>
              </a:rPr>
              <a:t>個人的善意などで は手が及ばなくなってしまう</a:t>
            </a:r>
            <a:endParaRPr kumimoji="1" lang="ja-JP" altLang="en-US" sz="32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598314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94A2EE4-7065-7B66-E037-964E060B49DA}"/>
              </a:ext>
            </a:extLst>
          </p:cNvPr>
          <p:cNvSpPr>
            <a:spLocks noGrp="1"/>
          </p:cNvSpPr>
          <p:nvPr>
            <p:ph idx="4294967295"/>
          </p:nvPr>
        </p:nvSpPr>
        <p:spPr>
          <a:xfrm>
            <a:off x="1577788" y="1371600"/>
            <a:ext cx="10614212" cy="4805363"/>
          </a:xfrm>
        </p:spPr>
        <p:txBody>
          <a:bodyPr>
            <a:noAutofit/>
          </a:bodyPr>
          <a:lstStyle/>
          <a:p>
            <a:pPr marL="0" indent="0">
              <a:buNone/>
            </a:pPr>
            <a:r>
              <a:rPr kumimoji="1" lang="ja-JP" altLang="en-US" sz="3600" b="1" dirty="0">
                <a:latin typeface="Meiryo UI" panose="020B0604030504040204" pitchFamily="50" charset="-128"/>
                <a:ea typeface="Meiryo UI" panose="020B0604030504040204" pitchFamily="50" charset="-128"/>
              </a:rPr>
              <a:t>　</a:t>
            </a:r>
            <a:r>
              <a:rPr kumimoji="1" lang="ja-JP" altLang="en-US" sz="3200" b="1" dirty="0">
                <a:latin typeface="ＭＳ Ｐゴシック" panose="020B0600070205080204" pitchFamily="50" charset="-128"/>
                <a:ea typeface="ＭＳ Ｐゴシック" panose="020B0600070205080204" pitchFamily="50" charset="-128"/>
              </a:rPr>
              <a:t>そこに生まれたのが</a:t>
            </a:r>
            <a:r>
              <a:rPr kumimoji="1" lang="ja-JP" altLang="en-US" sz="3200" b="1" i="1" dirty="0">
                <a:solidFill>
                  <a:srgbClr val="FFC000"/>
                </a:solidFill>
                <a:latin typeface="ＭＳ Ｐゴシック" panose="020B0600070205080204" pitchFamily="50" charset="-128"/>
                <a:ea typeface="ＭＳ Ｐゴシック" panose="020B0600070205080204" pitchFamily="50" charset="-128"/>
              </a:rPr>
              <a:t>「他人の金を集めて善行をする」　　　　　　　　　　　というフィクション</a:t>
            </a:r>
            <a:r>
              <a:rPr kumimoji="1" lang="en-US" altLang="ja-JP" sz="3200" b="1" i="1" dirty="0">
                <a:solidFill>
                  <a:srgbClr val="FFC000"/>
                </a:solidFill>
                <a:latin typeface="ＭＳ Ｐゴシック" panose="020B0600070205080204" pitchFamily="50" charset="-128"/>
                <a:ea typeface="ＭＳ Ｐゴシック" panose="020B0600070205080204" pitchFamily="50" charset="-128"/>
              </a:rPr>
              <a:t>(</a:t>
            </a:r>
            <a:r>
              <a:rPr kumimoji="1" lang="ja-JP" altLang="en-US" sz="3200" b="1" i="1" dirty="0">
                <a:solidFill>
                  <a:srgbClr val="FFC000"/>
                </a:solidFill>
                <a:latin typeface="ＭＳ Ｐゴシック" panose="020B0600070205080204" pitchFamily="50" charset="-128"/>
                <a:ea typeface="ＭＳ Ｐゴシック" panose="020B0600070205080204" pitchFamily="50" charset="-128"/>
              </a:rPr>
              <a:t>虚構</a:t>
            </a:r>
            <a:r>
              <a:rPr kumimoji="1" lang="en-US" altLang="ja-JP" sz="3200" b="1" i="1" dirty="0">
                <a:solidFill>
                  <a:srgbClr val="FFC000"/>
                </a:solidFill>
                <a:latin typeface="ＭＳ Ｐゴシック" panose="020B0600070205080204" pitchFamily="50" charset="-128"/>
                <a:ea typeface="ＭＳ Ｐゴシック" panose="020B0600070205080204" pitchFamily="50" charset="-128"/>
              </a:rPr>
              <a:t>)</a:t>
            </a:r>
            <a:endParaRPr kumimoji="1" lang="ja-JP" altLang="en-US" sz="3200" b="1" i="1" dirty="0">
              <a:solidFill>
                <a:srgbClr val="FFC000"/>
              </a:solidFill>
              <a:latin typeface="ＭＳ Ｐゴシック" panose="020B0600070205080204" pitchFamily="50" charset="-128"/>
              <a:ea typeface="ＭＳ Ｐゴシック" panose="020B0600070205080204" pitchFamily="50" charset="-128"/>
            </a:endParaRPr>
          </a:p>
          <a:p>
            <a:pPr marL="0" indent="0">
              <a:buNone/>
            </a:pPr>
            <a:r>
              <a:rPr kumimoji="1" lang="ja-JP" altLang="en-US" sz="3200" b="1" dirty="0">
                <a:latin typeface="ＭＳ Ｐゴシック" panose="020B0600070205080204" pitchFamily="50" charset="-128"/>
                <a:ea typeface="ＭＳ Ｐゴシック" panose="020B0600070205080204" pitchFamily="50" charset="-128"/>
              </a:rPr>
              <a:t>フィクションは公的国家的なものはもとより</a:t>
            </a:r>
            <a:r>
              <a:rPr kumimoji="1"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rPr>
              <a:t>ロータリー　　　　　　　　　であっても、一見建前はまことに立派</a:t>
            </a:r>
            <a:r>
              <a:rPr kumimoji="1" lang="ja-JP" altLang="en-US" sz="3200" b="1" dirty="0">
                <a:latin typeface="ＭＳ Ｐゴシック" panose="020B0600070205080204" pitchFamily="50" charset="-128"/>
                <a:ea typeface="ＭＳ Ｐゴシック" panose="020B0600070205080204" pitchFamily="50" charset="-128"/>
              </a:rPr>
              <a:t>であって　　　　　　　　　　　　　申し分ない</a:t>
            </a:r>
            <a:r>
              <a:rPr kumimoji="1" lang="en-US" altLang="ja-JP" sz="3200" b="1" dirty="0">
                <a:latin typeface="ＭＳ Ｐゴシック" panose="020B0600070205080204" pitchFamily="50" charset="-128"/>
                <a:ea typeface="ＭＳ Ｐゴシック" panose="020B0600070205080204" pitchFamily="50" charset="-128"/>
              </a:rPr>
              <a:t>……</a:t>
            </a:r>
            <a:r>
              <a:rPr kumimoji="1" lang="ja-JP" altLang="en-US" sz="3200" b="1" dirty="0">
                <a:latin typeface="ＭＳ Ｐゴシック" panose="020B0600070205080204" pitchFamily="50" charset="-128"/>
                <a:ea typeface="ＭＳ Ｐゴシック" panose="020B0600070205080204" pitchFamily="50" charset="-128"/>
              </a:rPr>
              <a:t>だから虚構というのだが</a:t>
            </a:r>
            <a:r>
              <a:rPr kumimoji="1" lang="en-US" altLang="ja-JP" sz="3200" b="1" dirty="0">
                <a:latin typeface="ＭＳ Ｐゴシック" panose="020B0600070205080204" pitchFamily="50" charset="-128"/>
                <a:ea typeface="ＭＳ Ｐゴシック" panose="020B0600070205080204" pitchFamily="50" charset="-128"/>
              </a:rPr>
              <a:t>……</a:t>
            </a:r>
            <a:endParaRPr kumimoji="1" lang="ja-JP" altLang="en-US" sz="3200" b="1"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rPr>
              <a:t>ロータリアンは自分自身の寄付をロータリー財団に　　　　　　　　　　　　　　</a:t>
            </a:r>
            <a:r>
              <a:rPr kumimoji="1" lang="ja-JP" altLang="en-US" sz="3200" b="1" i="0" u="none" strike="noStrike" kern="1200" cap="none" spc="0" normalizeH="0" baseline="0" noProof="0" dirty="0">
                <a:ln>
                  <a:noFill/>
                </a:ln>
                <a:solidFill>
                  <a:prstClr val="white">
                    <a:lumMod val="95000"/>
                  </a:prstClr>
                </a:solidFill>
                <a:effectLst/>
                <a:uLnTx/>
                <a:uFillTx/>
                <a:latin typeface="ＭＳ Ｐゴシック" panose="020B0600070205080204" pitchFamily="50" charset="-128"/>
                <a:ea typeface="ＭＳ Ｐゴシック" panose="020B0600070205080204" pitchFamily="50" charset="-128"/>
              </a:rPr>
              <a:t>アウトソーシング</a:t>
            </a:r>
            <a:r>
              <a:rPr kumimoji="1" lang="en-US" altLang="ja-JP"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rPr>
              <a:t>(</a:t>
            </a:r>
            <a:r>
              <a:rPr kumimoji="1" lang="ja-JP" altLang="en-US"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rPr>
              <a:t>外部委託</a:t>
            </a:r>
            <a:r>
              <a:rPr kumimoji="1" lang="en-US" altLang="ja-JP"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rPr>
              <a:t>)</a:t>
            </a:r>
            <a:r>
              <a:rPr kumimoji="1" lang="ja-JP" altLang="en-US"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rPr>
              <a:t>して奉仕の代行</a:t>
            </a:r>
            <a:r>
              <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rPr>
              <a:t>をしてもら</a:t>
            </a:r>
            <a:r>
              <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Meiryo UI" panose="020B0604030504040204" pitchFamily="50" charset="-128"/>
                <a:ea typeface="Meiryo UI" panose="020B0604030504040204" pitchFamily="50" charset="-128"/>
                <a:cs typeface="+mn-cs"/>
              </a:rPr>
              <a:t>う</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Meiryo UI" panose="020B0604030504040204" pitchFamily="50" charset="-128"/>
              <a:ea typeface="Meiryo UI" panose="020B0604030504040204" pitchFamily="50" charset="-128"/>
              <a:cs typeface="+mn-cs"/>
            </a:endParaRPr>
          </a:p>
          <a:p>
            <a:pPr marL="0" indent="0">
              <a:buNone/>
            </a:pPr>
            <a:endParaRPr kumimoji="1" lang="ja-JP" altLang="en-US" sz="3200" b="1" dirty="0">
              <a:solidFill>
                <a:schemeClr val="tx1">
                  <a:lumMod val="9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284768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A731D8F-4014-4D6C-E13C-CB8D66EF92ED}"/>
              </a:ext>
            </a:extLst>
          </p:cNvPr>
          <p:cNvSpPr>
            <a:spLocks noGrp="1"/>
          </p:cNvSpPr>
          <p:nvPr>
            <p:ph type="title"/>
          </p:nvPr>
        </p:nvSpPr>
        <p:spPr>
          <a:xfrm>
            <a:off x="838200" y="2099733"/>
            <a:ext cx="10515600" cy="2201334"/>
          </a:xfrm>
        </p:spPr>
        <p:txBody>
          <a:bodyPr>
            <a:normAutofit/>
          </a:bodyPr>
          <a:lstStyle/>
          <a:p>
            <a:pPr algn="ctr"/>
            <a:r>
              <a:rPr lang="ja-JP" altLang="en-US" sz="4000" b="1" dirty="0">
                <a:solidFill>
                  <a:srgbClr val="FFFF00"/>
                </a:solidFill>
                <a:latin typeface="ＭＳ Ｐゴシック" panose="020B0600070205080204" pitchFamily="50" charset="-128"/>
                <a:ea typeface="ＭＳ Ｐゴシック" panose="020B0600070205080204" pitchFamily="50" charset="-128"/>
              </a:rPr>
              <a:t>ロータりーは巨大な組織も</a:t>
            </a:r>
            <a:br>
              <a:rPr lang="ja-JP" altLang="en-US" sz="4000" b="1" dirty="0">
                <a:solidFill>
                  <a:srgbClr val="FFFF00"/>
                </a:solidFill>
                <a:latin typeface="ＭＳ Ｐゴシック" panose="020B0600070205080204" pitchFamily="50" charset="-128"/>
                <a:ea typeface="ＭＳ Ｐゴシック" panose="020B0600070205080204" pitchFamily="50" charset="-128"/>
              </a:rPr>
            </a:br>
            <a:r>
              <a:rPr lang="ja-JP" altLang="en-US" sz="4000" b="1" dirty="0">
                <a:solidFill>
                  <a:srgbClr val="FFFF00"/>
                </a:solidFill>
                <a:latin typeface="ＭＳ Ｐゴシック" panose="020B0600070205080204" pitchFamily="50" charset="-128"/>
                <a:ea typeface="ＭＳ Ｐゴシック" panose="020B0600070205080204" pitchFamily="50" charset="-128"/>
              </a:rPr>
              <a:t>衰退する　</a:t>
            </a:r>
            <a:r>
              <a:rPr lang="en-US" altLang="ja-JP" sz="4000" b="1" dirty="0">
                <a:solidFill>
                  <a:srgbClr val="FFC000"/>
                </a:solidFill>
                <a:latin typeface="ＭＳ Ｐゴシック" panose="020B0600070205080204" pitchFamily="50" charset="-128"/>
                <a:ea typeface="ＭＳ Ｐゴシック" panose="020B0600070205080204" pitchFamily="50" charset="-128"/>
              </a:rPr>
              <a:t>《</a:t>
            </a:r>
            <a:r>
              <a:rPr lang="ja-JP" altLang="en-US" sz="4000" b="1" dirty="0">
                <a:solidFill>
                  <a:srgbClr val="FFC000"/>
                </a:solidFill>
                <a:latin typeface="ＭＳ Ｐゴシック" panose="020B0600070205080204" pitchFamily="50" charset="-128"/>
                <a:ea typeface="ＭＳ Ｐゴシック" panose="020B0600070205080204" pitchFamily="50" charset="-128"/>
              </a:rPr>
              <a:t>共同体化現象</a:t>
            </a:r>
            <a:r>
              <a:rPr lang="en-US" altLang="ja-JP" sz="4000" b="1" dirty="0">
                <a:solidFill>
                  <a:srgbClr val="FFC000"/>
                </a:solidFill>
                <a:latin typeface="ＭＳ Ｐゴシック" panose="020B0600070205080204" pitchFamily="50" charset="-128"/>
                <a:ea typeface="ＭＳ Ｐゴシック" panose="020B0600070205080204" pitchFamily="50" charset="-128"/>
              </a:rPr>
              <a:t>》</a:t>
            </a:r>
            <a:r>
              <a:rPr lang="ja-JP" altLang="en-US" sz="4000" b="1" dirty="0">
                <a:solidFill>
                  <a:srgbClr val="FFC000"/>
                </a:solidFill>
                <a:latin typeface="ＭＳ Ｐゴシック" panose="020B0600070205080204" pitchFamily="50" charset="-128"/>
                <a:ea typeface="ＭＳ Ｐゴシック" panose="020B0600070205080204" pitchFamily="50" charset="-128"/>
              </a:rPr>
              <a:t>　</a:t>
            </a:r>
            <a:r>
              <a:rPr lang="ja-JP" altLang="en-US" sz="4000" b="1" dirty="0">
                <a:solidFill>
                  <a:srgbClr val="FFFF00"/>
                </a:solidFill>
                <a:latin typeface="ＭＳ Ｐゴシック" panose="020B0600070205080204" pitchFamily="50" charset="-128"/>
                <a:ea typeface="ＭＳ Ｐゴシック" panose="020B0600070205080204" pitchFamily="50" charset="-128"/>
              </a:rPr>
              <a:t>に陥る</a:t>
            </a:r>
          </a:p>
        </p:txBody>
      </p:sp>
    </p:spTree>
    <p:extLst>
      <p:ext uri="{BB962C8B-B14F-4D97-AF65-F5344CB8AC3E}">
        <p14:creationId xmlns:p14="http://schemas.microsoft.com/office/powerpoint/2010/main" val="22007359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1AFC6C97-601E-C88B-5E97-2E334B7A2B7B}"/>
              </a:ext>
            </a:extLst>
          </p:cNvPr>
          <p:cNvSpPr>
            <a:spLocks noGrp="1"/>
          </p:cNvSpPr>
          <p:nvPr>
            <p:ph idx="4294967295"/>
          </p:nvPr>
        </p:nvSpPr>
        <p:spPr>
          <a:xfrm>
            <a:off x="1556238" y="1131683"/>
            <a:ext cx="10635762" cy="5045280"/>
          </a:xfrm>
        </p:spPr>
        <p:txBody>
          <a:bodyPr>
            <a:normAutofit/>
          </a:bodyPr>
          <a:lstStyle/>
          <a:p>
            <a:pPr marL="0" indent="0">
              <a:buNone/>
            </a:pPr>
            <a:r>
              <a:rPr lang="ja-JP" altLang="en-US" sz="3600" b="1" dirty="0">
                <a:latin typeface="Meiryo UI" panose="020B0604030504040204" pitchFamily="50" charset="-128"/>
                <a:ea typeface="Meiryo UI" panose="020B0604030504040204" pitchFamily="50" charset="-128"/>
              </a:rPr>
              <a:t>　</a:t>
            </a:r>
            <a:r>
              <a:rPr lang="ja-JP" altLang="en-US" sz="3200" b="1" dirty="0">
                <a:latin typeface="ＭＳ Ｐゴシック" panose="020B0600070205080204" pitchFamily="50" charset="-128"/>
                <a:ea typeface="ＭＳ Ｐゴシック" panose="020B0600070205080204" pitchFamily="50" charset="-128"/>
              </a:rPr>
              <a:t>伝統もあり、資産も多く、規模も大きい「立派な組織」　　　　　　は簡単に消滅するものではない　　　　　　　　　　　　　　　　　　　　　　　　</a:t>
            </a:r>
            <a:r>
              <a:rPr lang="ja-JP" altLang="en-US" sz="3200" b="1" dirty="0">
                <a:solidFill>
                  <a:schemeClr val="accent3"/>
                </a:solidFill>
                <a:latin typeface="ＭＳ Ｐゴシック" panose="020B0600070205080204" pitchFamily="50" charset="-128"/>
                <a:ea typeface="ＭＳ Ｐゴシック" panose="020B0600070205080204" pitchFamily="50" charset="-128"/>
              </a:rPr>
              <a:t>組織体質が健全であり、組織風土が正常であれば　　　　　　　　　内部の自浄作用と修復機能が必ず働く</a:t>
            </a:r>
          </a:p>
          <a:p>
            <a:pPr marL="0" indent="0">
              <a:buNone/>
            </a:pPr>
            <a:r>
              <a:rPr lang="ja-JP" altLang="en-US" sz="3200" b="1" dirty="0">
                <a:latin typeface="ＭＳ Ｐゴシック" panose="020B0600070205080204" pitchFamily="50" charset="-128"/>
                <a:ea typeface="ＭＳ Ｐゴシック" panose="020B0600070205080204" pitchFamily="50" charset="-128"/>
              </a:rPr>
              <a:t>一方、伝統も名声も、資産も規模もある組織が　　　　　　　　　　　実に短時間に滅亡する例も少なくない</a:t>
            </a:r>
          </a:p>
          <a:p>
            <a:pPr marL="0" indent="0">
              <a:buNone/>
            </a:pPr>
            <a:r>
              <a:rPr lang="ja-JP" altLang="en-US" sz="3200" b="1" dirty="0">
                <a:latin typeface="ＭＳ Ｐゴシック" panose="020B0600070205080204" pitchFamily="50" charset="-128"/>
                <a:ea typeface="ＭＳ Ｐゴシック" panose="020B0600070205080204" pitchFamily="50" charset="-128"/>
              </a:rPr>
              <a:t>組織の体質が冒され、自浄作用も不能に陥った場合　　　　　　　　ロータリーのような組織も「死に至る病」にかかる</a:t>
            </a:r>
          </a:p>
          <a:p>
            <a:pPr marL="0" indent="0">
              <a:buNone/>
            </a:pPr>
            <a:r>
              <a:rPr lang="ja-JP" altLang="en-US" sz="3200" b="1" dirty="0">
                <a:latin typeface="ＭＳ Ｐゴシック" panose="020B0600070205080204" pitchFamily="50" charset="-128"/>
                <a:ea typeface="ＭＳ Ｐゴシック" panose="020B0600070205080204" pitchFamily="50" charset="-128"/>
              </a:rPr>
              <a:t>　　　　</a:t>
            </a:r>
            <a:r>
              <a:rPr lang="ja-JP" altLang="en-US" sz="3200" b="1" i="1" dirty="0">
                <a:solidFill>
                  <a:srgbClr val="FFC000"/>
                </a:solidFill>
                <a:latin typeface="ＭＳ Ｐゴシック" panose="020B0600070205080204" pitchFamily="50" charset="-128"/>
                <a:ea typeface="ＭＳ Ｐゴシック" panose="020B0600070205080204" pitchFamily="50" charset="-128"/>
              </a:rPr>
              <a:t>その原因は「機能体の共同体化」である</a:t>
            </a:r>
          </a:p>
        </p:txBody>
      </p:sp>
    </p:spTree>
    <p:extLst>
      <p:ext uri="{BB962C8B-B14F-4D97-AF65-F5344CB8AC3E}">
        <p14:creationId xmlns:p14="http://schemas.microsoft.com/office/powerpoint/2010/main" val="22980829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67FE79-65F8-A5AA-D18A-28C34659E7D4}"/>
              </a:ext>
            </a:extLst>
          </p:cNvPr>
          <p:cNvSpPr>
            <a:spLocks noGrp="1"/>
          </p:cNvSpPr>
          <p:nvPr>
            <p:ph type="title"/>
          </p:nvPr>
        </p:nvSpPr>
        <p:spPr>
          <a:xfrm>
            <a:off x="838200" y="832919"/>
            <a:ext cx="10515600" cy="1167897"/>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kumimoji="1" lang="ja-JP" altLang="en-US" sz="40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Meiryo UI" panose="020B0604030504040204" pitchFamily="50" charset="-128"/>
                <a:ea typeface="Meiryo UI" panose="020B0604030504040204" pitchFamily="50" charset="-128"/>
                <a:cs typeface="+mn-cs"/>
              </a:rPr>
              <a:t>　　　　　　</a:t>
            </a:r>
            <a:r>
              <a:rPr kumimoji="1" lang="en-US" altLang="ja-JP" sz="4400" b="1"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400" b="1"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機能体の共同体化とは</a:t>
            </a:r>
            <a:r>
              <a:rPr kumimoji="1" lang="en-US" altLang="ja-JP" sz="4400" b="1"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a:t>
            </a:r>
            <a:br>
              <a:rPr kumimoji="1" lang="en-US" altLang="ja-JP" sz="4400" b="1"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br>
            <a:endParaRPr kumimoji="1" lang="ja-JP" altLang="en-US" sz="4400" b="1" dirty="0">
              <a:solidFill>
                <a:srgbClr val="FFFF00"/>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221E1770-47DB-EE1F-14B2-BA5A37FAB8C5}"/>
              </a:ext>
            </a:extLst>
          </p:cNvPr>
          <p:cNvSpPr>
            <a:spLocks noGrp="1"/>
          </p:cNvSpPr>
          <p:nvPr>
            <p:ph idx="1"/>
          </p:nvPr>
        </p:nvSpPr>
        <p:spPr>
          <a:xfrm>
            <a:off x="1059255" y="1820008"/>
            <a:ext cx="10294545" cy="4761860"/>
          </a:xfrm>
        </p:spPr>
        <p:txBody>
          <a:bodyPr>
            <a:normAutofit/>
          </a:bodyPr>
          <a:lstStyle/>
          <a:p>
            <a:pPr marL="0" indent="0">
              <a:buNone/>
            </a:pPr>
            <a:r>
              <a:rPr kumimoji="1" lang="ja-JP" altLang="en-US" sz="3900" b="1" dirty="0">
                <a:latin typeface="Meiryo UI" panose="020B0604030504040204" pitchFamily="50" charset="-128"/>
                <a:ea typeface="Meiryo UI" panose="020B0604030504040204" pitchFamily="50" charset="-128"/>
              </a:rPr>
              <a:t>　　　</a:t>
            </a:r>
            <a:r>
              <a:rPr kumimoji="1" lang="ja-JP" altLang="en-US" sz="3200" b="1" dirty="0">
                <a:latin typeface="ＭＳ Ｐゴシック" panose="020B0600070205080204" pitchFamily="50" charset="-128"/>
                <a:ea typeface="ＭＳ Ｐゴシック" panose="020B0600070205080204" pitchFamily="50" charset="-128"/>
              </a:rPr>
              <a:t>組織には</a:t>
            </a:r>
            <a:r>
              <a:rPr kumimoji="1" lang="ja-JP" altLang="en-US" sz="3200" b="1" dirty="0">
                <a:solidFill>
                  <a:srgbClr val="FFC000"/>
                </a:solidFill>
                <a:latin typeface="ＭＳ Ｐゴシック" panose="020B0600070205080204" pitchFamily="50" charset="-128"/>
                <a:ea typeface="ＭＳ Ｐゴシック" panose="020B0600070205080204" pitchFamily="50" charset="-128"/>
              </a:rPr>
              <a:t>共同体と機能体</a:t>
            </a:r>
            <a:r>
              <a:rPr kumimoji="1" lang="ja-JP" altLang="en-US" sz="3200" b="1" dirty="0">
                <a:latin typeface="ＭＳ Ｐゴシック" panose="020B0600070205080204" pitchFamily="50" charset="-128"/>
                <a:ea typeface="ＭＳ Ｐゴシック" panose="020B0600070205080204" pitchFamily="50" charset="-128"/>
              </a:rPr>
              <a:t>とがある　　　　　　　　　　　　本来、この二つは構造も機能も目的も違う。</a:t>
            </a:r>
          </a:p>
          <a:p>
            <a:pPr marL="0" indent="0">
              <a:buNone/>
            </a:pPr>
            <a:r>
              <a:rPr kumimoji="1" lang="ja-JP" altLang="en-US" sz="3200" b="1" dirty="0">
                <a:solidFill>
                  <a:srgbClr val="FFC000"/>
                </a:solidFill>
                <a:latin typeface="ＭＳ Ｐゴシック" panose="020B0600070205080204" pitchFamily="50" charset="-128"/>
                <a:ea typeface="ＭＳ Ｐゴシック" panose="020B0600070205080204" pitchFamily="50" charset="-128"/>
              </a:rPr>
              <a:t>共同体</a:t>
            </a:r>
            <a:r>
              <a:rPr kumimoji="1" lang="ja-JP" altLang="en-US" sz="3200" b="1" dirty="0">
                <a:latin typeface="ＭＳ Ｐゴシック" panose="020B0600070205080204" pitchFamily="50" charset="-128"/>
                <a:ea typeface="ＭＳ Ｐゴシック" panose="020B0600070205080204" pitchFamily="50" charset="-128"/>
              </a:rPr>
              <a:t>とは家族、地域社会など、自然発生的なつながり　　で生まれ、構成員の満足追求を目的とした組織</a:t>
            </a:r>
          </a:p>
          <a:p>
            <a:pPr marL="0" indent="0">
              <a:buNone/>
            </a:pPr>
            <a:r>
              <a:rPr kumimoji="0" lang="ja-JP" altLang="ja-JP" sz="3200" b="1" i="0" u="none" strike="noStrike" kern="1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機能体</a:t>
            </a:r>
            <a:r>
              <a:rPr kumimoji="0" lang="ja-JP" altLang="ja-JP" sz="3200" b="1" i="0" u="none" strike="noStrike" kern="100" cap="none" spc="0" normalizeH="0" baseline="0" noProof="0" dirty="0">
                <a:ln>
                  <a:noFill/>
                </a:ln>
                <a:solidFill>
                  <a:schemeClr val="tx1">
                    <a:lumMod val="95000"/>
                  </a:schemeClr>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とは外的目的達成が目的</a:t>
            </a:r>
            <a:r>
              <a:rPr kumimoji="0" lang="ja-JP" altLang="en-US" sz="3200" b="1" i="0" u="none" strike="noStrike" kern="100" cap="none" spc="0" normalizeH="0" baseline="0" noProof="0" dirty="0">
                <a:ln>
                  <a:noFill/>
                </a:ln>
                <a:solidFill>
                  <a:schemeClr val="tx1">
                    <a:lumMod val="95000"/>
                  </a:schemeClr>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ja-JP" sz="3200" b="1"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構成員の満足や親交</a:t>
            </a:r>
            <a:r>
              <a:rPr kumimoji="0" lang="ja-JP" altLang="en-US" sz="3200" b="1"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は　手段、機能組織の典型が軍隊や企業</a:t>
            </a:r>
            <a:endParaRPr kumimoji="1" lang="ja-JP" altLang="en-US" sz="3200" b="1" dirty="0">
              <a:latin typeface="ＭＳ Ｐゴシック" panose="020B0600070205080204" pitchFamily="50" charset="-128"/>
              <a:ea typeface="ＭＳ Ｐゴシック" panose="020B0600070205080204" pitchFamily="50" charset="-128"/>
            </a:endParaRPr>
          </a:p>
          <a:p>
            <a:pPr marL="0" indent="0">
              <a:buNone/>
            </a:pPr>
            <a:endParaRPr kumimoji="1" lang="ja-JP" altLang="en-US" sz="3200" b="1" dirty="0">
              <a:latin typeface="ＭＳ Ｐゴシック" panose="020B0600070205080204" pitchFamily="50" charset="-128"/>
              <a:ea typeface="ＭＳ Ｐゴシック" panose="020B0600070205080204" pitchFamily="50" charset="-128"/>
            </a:endParaRPr>
          </a:p>
          <a:p>
            <a:pPr marL="0" indent="0">
              <a:buNone/>
            </a:pPr>
            <a:endParaRPr kumimoji="1" lang="ja-JP" altLang="en-US" sz="3600" b="1" dirty="0">
              <a:latin typeface="Meiryo UI" panose="020B0604030504040204" pitchFamily="50" charset="-128"/>
              <a:ea typeface="Meiryo UI" panose="020B0604030504040204" pitchFamily="50" charset="-128"/>
            </a:endParaRPr>
          </a:p>
          <a:p>
            <a:endParaRPr kumimoji="1" lang="ja-JP" altLang="en-US" dirty="0"/>
          </a:p>
        </p:txBody>
      </p:sp>
    </p:spTree>
    <p:extLst>
      <p:ext uri="{BB962C8B-B14F-4D97-AF65-F5344CB8AC3E}">
        <p14:creationId xmlns:p14="http://schemas.microsoft.com/office/powerpoint/2010/main" val="33277549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8A0B77A-05EF-8355-01A2-37C9F016368D}"/>
              </a:ext>
            </a:extLst>
          </p:cNvPr>
          <p:cNvSpPr>
            <a:spLocks noGrp="1"/>
          </p:cNvSpPr>
          <p:nvPr>
            <p:ph type="title"/>
          </p:nvPr>
        </p:nvSpPr>
        <p:spPr/>
        <p:txBody>
          <a:bodyPr>
            <a:normAutofit/>
          </a:bodyPr>
          <a:lstStyle/>
          <a:p>
            <a:r>
              <a:rPr lang="en-US" altLang="ja-JP" sz="4000" b="1" dirty="0">
                <a:solidFill>
                  <a:srgbClr val="FFFF00"/>
                </a:solidFill>
                <a:latin typeface="ＭＳ Ｐゴシック" panose="020B0600070205080204" pitchFamily="50" charset="-128"/>
                <a:ea typeface="ＭＳ Ｐゴシック" panose="020B0600070205080204" pitchFamily="50" charset="-128"/>
              </a:rPr>
              <a:t>R.I.</a:t>
            </a:r>
            <a:r>
              <a:rPr lang="ja-JP" altLang="en-US" sz="4000" b="1" dirty="0">
                <a:solidFill>
                  <a:srgbClr val="FFFF00"/>
                </a:solidFill>
                <a:latin typeface="ＭＳ Ｐゴシック" panose="020B0600070205080204" pitchFamily="50" charset="-128"/>
                <a:ea typeface="ＭＳ Ｐゴシック" panose="020B0600070205080204" pitchFamily="50" charset="-128"/>
              </a:rPr>
              <a:t>は機能体の共同体化が進行中</a:t>
            </a:r>
          </a:p>
        </p:txBody>
      </p:sp>
      <p:sp>
        <p:nvSpPr>
          <p:cNvPr id="4" name="コンテンツ プレースホルダー 3">
            <a:extLst>
              <a:ext uri="{FF2B5EF4-FFF2-40B4-BE49-F238E27FC236}">
                <a16:creationId xmlns:a16="http://schemas.microsoft.com/office/drawing/2014/main" id="{B7E77055-1FE3-87DD-00F5-7D9FC928DA78}"/>
              </a:ext>
            </a:extLst>
          </p:cNvPr>
          <p:cNvSpPr>
            <a:spLocks noGrp="1"/>
          </p:cNvSpPr>
          <p:nvPr>
            <p:ph idx="1"/>
          </p:nvPr>
        </p:nvSpPr>
        <p:spPr>
          <a:xfrm>
            <a:off x="1449421" y="2120629"/>
            <a:ext cx="9484468" cy="4056333"/>
          </a:xfrm>
        </p:spPr>
        <p:txBody>
          <a:bodyPr>
            <a:normAutofit/>
          </a:bodyPr>
          <a:lstStyle/>
          <a:p>
            <a:r>
              <a:rPr lang="en-US" altLang="ja-JP" sz="3200" b="1" dirty="0">
                <a:latin typeface="ＭＳ Ｐゴシック" panose="020B0600070205080204" pitchFamily="50" charset="-128"/>
                <a:ea typeface="ＭＳ Ｐゴシック" panose="020B0600070205080204" pitchFamily="50" charset="-128"/>
              </a:rPr>
              <a:t>《RI</a:t>
            </a:r>
            <a:r>
              <a:rPr lang="ja-JP" altLang="en-US" sz="3200" b="1" dirty="0">
                <a:latin typeface="ＭＳ Ｐゴシック" panose="020B0600070205080204" pitchFamily="50" charset="-128"/>
                <a:ea typeface="ＭＳ Ｐゴシック" panose="020B0600070205080204" pitchFamily="50" charset="-128"/>
              </a:rPr>
              <a:t>は現在、巨大な組織も衰退する機能体組織の共同体化が進行中です。</a:t>
            </a:r>
            <a:r>
              <a:rPr lang="ja-JP" altLang="en-US" sz="3200" b="1" i="1" dirty="0">
                <a:solidFill>
                  <a:srgbClr val="FFC000"/>
                </a:solidFill>
                <a:latin typeface="ＭＳ Ｐゴシック" panose="020B0600070205080204" pitchFamily="50" charset="-128"/>
                <a:ea typeface="ＭＳ Ｐゴシック" panose="020B0600070205080204" pitchFamily="50" charset="-128"/>
              </a:rPr>
              <a:t>組織が確立し、官僚としてのスタッフが定着すると、彼らの満足と私利を追うよう　に</a:t>
            </a:r>
            <a:r>
              <a:rPr lang="ja-JP" altLang="en-US" sz="3200" b="1" i="1">
                <a:solidFill>
                  <a:srgbClr val="FFC000"/>
                </a:solidFill>
                <a:latin typeface="ＭＳ Ｐゴシック" panose="020B0600070205080204" pitchFamily="50" charset="-128"/>
                <a:ea typeface="ＭＳ Ｐゴシック" panose="020B0600070205080204" pitchFamily="50" charset="-128"/>
              </a:rPr>
              <a:t>なりやすくなる。</a:t>
            </a:r>
            <a:endParaRPr lang="ja-JP" altLang="en-US" sz="3200" b="1" i="1" dirty="0">
              <a:solidFill>
                <a:srgbClr val="FFC000"/>
              </a:solidFill>
              <a:latin typeface="ＭＳ Ｐゴシック" panose="020B0600070205080204" pitchFamily="50" charset="-128"/>
              <a:ea typeface="ＭＳ Ｐゴシック" panose="020B0600070205080204" pitchFamily="50" charset="-128"/>
            </a:endParaRPr>
          </a:p>
          <a:p>
            <a:r>
              <a:rPr lang="ja-JP" altLang="en-US" sz="3200" b="1" dirty="0">
                <a:latin typeface="ＭＳ Ｐゴシック" panose="020B0600070205080204" pitchFamily="50" charset="-128"/>
                <a:ea typeface="ＭＳ Ｐゴシック" panose="020B0600070205080204" pitchFamily="50" charset="-128"/>
              </a:rPr>
              <a:t>「機能組織の共同体化」といわれる病理現象です。　しかしこれがさらに進み、組織内の気風自体が頽廃してしまうと、何が正しいことか組織全体が分からなくなる。</a:t>
            </a:r>
          </a:p>
        </p:txBody>
      </p:sp>
    </p:spTree>
    <p:extLst>
      <p:ext uri="{BB962C8B-B14F-4D97-AF65-F5344CB8AC3E}">
        <p14:creationId xmlns:p14="http://schemas.microsoft.com/office/powerpoint/2010/main" val="27200398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BFD1987-BF35-A593-2D28-AB34269DB4F1}"/>
              </a:ext>
            </a:extLst>
          </p:cNvPr>
          <p:cNvSpPr>
            <a:spLocks noGrp="1"/>
          </p:cNvSpPr>
          <p:nvPr>
            <p:ph type="title"/>
          </p:nvPr>
        </p:nvSpPr>
        <p:spPr/>
        <p:txBody>
          <a:bodyPr/>
          <a:lstStyle/>
          <a:p>
            <a:r>
              <a:rPr lang="ja-JP" altLang="en-US" dirty="0"/>
              <a:t>　</a:t>
            </a:r>
          </a:p>
        </p:txBody>
      </p:sp>
      <p:sp>
        <p:nvSpPr>
          <p:cNvPr id="4" name="コンテンツ プレースホルダー 3">
            <a:extLst>
              <a:ext uri="{FF2B5EF4-FFF2-40B4-BE49-F238E27FC236}">
                <a16:creationId xmlns:a16="http://schemas.microsoft.com/office/drawing/2014/main" id="{47A4A96A-E68D-A4AE-0184-568302C168FF}"/>
              </a:ext>
            </a:extLst>
          </p:cNvPr>
          <p:cNvSpPr>
            <a:spLocks noGrp="1"/>
          </p:cNvSpPr>
          <p:nvPr>
            <p:ph idx="1"/>
          </p:nvPr>
        </p:nvSpPr>
        <p:spPr>
          <a:xfrm>
            <a:off x="1448554" y="1426029"/>
            <a:ext cx="9905246" cy="5066841"/>
          </a:xfrm>
        </p:spPr>
        <p:txBody>
          <a:bodyPr>
            <a:noAutofit/>
          </a:bodyPr>
          <a:lstStyle/>
          <a:p>
            <a:pPr marL="0" indent="0">
              <a:buNone/>
            </a:pPr>
            <a:r>
              <a:rPr lang="ja-JP" altLang="en-US" sz="3200" b="1" dirty="0">
                <a:latin typeface="Meiryo UI" panose="020B0604030504040204" pitchFamily="50" charset="-128"/>
                <a:ea typeface="Meiryo UI" panose="020B0604030504040204" pitchFamily="50" charset="-128"/>
              </a:rPr>
              <a:t>　</a:t>
            </a:r>
            <a:r>
              <a:rPr lang="ja-JP" altLang="en-US" sz="3200" b="1" dirty="0">
                <a:solidFill>
                  <a:schemeClr val="accent3"/>
                </a:solidFill>
                <a:latin typeface="ＭＳ Ｐゴシック" panose="020B0600070205080204" pitchFamily="50" charset="-128"/>
                <a:ea typeface="ＭＳ Ｐゴシック" panose="020B0600070205080204" pitchFamily="50" charset="-128"/>
              </a:rPr>
              <a:t>いったん共同体化が始まれば、それを肯定する人事と　　資源配分がますます強化され、やがては「正義」をもって　　語られるようになってしまうこと</a:t>
            </a:r>
          </a:p>
          <a:p>
            <a:pPr marL="0" indent="0">
              <a:buNone/>
            </a:pPr>
            <a:r>
              <a:rPr lang="ja-JP" altLang="en-US" sz="3200" b="1" dirty="0">
                <a:latin typeface="ＭＳ Ｐゴシック" panose="020B0600070205080204" pitchFamily="50" charset="-128"/>
                <a:ea typeface="ＭＳ Ｐゴシック" panose="020B0600070205080204" pitchFamily="50" charset="-128"/>
              </a:rPr>
              <a:t>共同体化した組織において高い地位と大きな権力を　　　　　持つことだけを願う小心な野心家は、構成員の推挙　　　　　を得ようとして、構成員の幸せ追求、つまり共同体化　　　　　を一段と徹底するようになる</a:t>
            </a:r>
          </a:p>
          <a:p>
            <a:pPr marL="0" indent="0">
              <a:buNone/>
            </a:pPr>
            <a:r>
              <a:rPr lang="ja-JP" altLang="en-US" sz="3200" b="1" dirty="0">
                <a:solidFill>
                  <a:srgbClr val="FFC000"/>
                </a:solidFill>
                <a:latin typeface="ＭＳ Ｐゴシック" panose="020B0600070205080204" pitchFamily="50" charset="-128"/>
                <a:ea typeface="ＭＳ Ｐゴシック" panose="020B0600070205080204" pitchFamily="50" charset="-128"/>
              </a:rPr>
              <a:t>　</a:t>
            </a:r>
            <a:r>
              <a:rPr lang="ja-JP" altLang="en-US" sz="3200" b="1" i="1" dirty="0">
                <a:solidFill>
                  <a:srgbClr val="FFC000"/>
                </a:solidFill>
                <a:latin typeface="ＭＳ Ｐゴシック" panose="020B0600070205080204" pitchFamily="50" charset="-128"/>
                <a:ea typeface="ＭＳ Ｐゴシック" panose="020B0600070205080204" pitchFamily="50" charset="-128"/>
              </a:rPr>
              <a:t>これが</a:t>
            </a:r>
            <a:r>
              <a:rPr lang="en-US" altLang="ja-JP" sz="3200" b="1" i="1" dirty="0">
                <a:solidFill>
                  <a:srgbClr val="FFC000"/>
                </a:solidFill>
                <a:latin typeface="ＭＳ Ｐゴシック" panose="020B0600070205080204" pitchFamily="50" charset="-128"/>
                <a:ea typeface="ＭＳ Ｐゴシック" panose="020B0600070205080204" pitchFamily="50" charset="-128"/>
              </a:rPr>
              <a:t>RI</a:t>
            </a:r>
            <a:r>
              <a:rPr lang="ja-JP" altLang="en-US" sz="3200" b="1" i="1" dirty="0">
                <a:solidFill>
                  <a:srgbClr val="FFC000"/>
                </a:solidFill>
                <a:latin typeface="ＭＳ Ｐゴシック" panose="020B0600070205080204" pitchFamily="50" charset="-128"/>
                <a:ea typeface="ＭＳ Ｐゴシック" panose="020B0600070205080204" pitchFamily="50" charset="-128"/>
              </a:rPr>
              <a:t>事務総長をはじめとする理事会の姿である</a:t>
            </a:r>
          </a:p>
        </p:txBody>
      </p:sp>
    </p:spTree>
    <p:extLst>
      <p:ext uri="{BB962C8B-B14F-4D97-AF65-F5344CB8AC3E}">
        <p14:creationId xmlns:p14="http://schemas.microsoft.com/office/powerpoint/2010/main" val="42236320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3389307-73E2-439F-2E10-6D5421E25D87}"/>
              </a:ext>
            </a:extLst>
          </p:cNvPr>
          <p:cNvSpPr>
            <a:spLocks noGrp="1"/>
          </p:cNvSpPr>
          <p:nvPr>
            <p:ph idx="4294967295"/>
          </p:nvPr>
        </p:nvSpPr>
        <p:spPr>
          <a:xfrm>
            <a:off x="1582615" y="1638677"/>
            <a:ext cx="10609386" cy="4538286"/>
          </a:xfrm>
        </p:spPr>
        <p:txBody>
          <a:bodyPr>
            <a:noAutofit/>
          </a:bodyPr>
          <a:lstStyle/>
          <a:p>
            <a:pPr marL="0" indent="0">
              <a:buNone/>
            </a:pPr>
            <a:r>
              <a:rPr kumimoji="1" lang="ja-JP" altLang="en-US" sz="3600" b="1" dirty="0">
                <a:latin typeface="Meiryo UI" panose="020B0604030504040204" pitchFamily="50" charset="-128"/>
                <a:ea typeface="Meiryo UI" panose="020B0604030504040204" pitchFamily="50" charset="-128"/>
              </a:rPr>
              <a:t>　</a:t>
            </a:r>
            <a:r>
              <a:rPr kumimoji="1" lang="ja-JP" altLang="en-US" sz="3200" b="1" dirty="0">
                <a:latin typeface="ＭＳ Ｐゴシック" panose="020B0600070205080204" pitchFamily="50" charset="-128"/>
                <a:ea typeface="ＭＳ Ｐゴシック" panose="020B0600070205080204" pitchFamily="50" charset="-128"/>
              </a:rPr>
              <a:t>しかしこれがさらに進み、組織内の気風自体が　　　　　　　　　　頽廃してしまうと、何が正しいことか組織全体が　　　　　　　　　　　分からなくなる　　　　　　</a:t>
            </a:r>
          </a:p>
          <a:p>
            <a:pPr marL="0" indent="0">
              <a:buNone/>
            </a:pPr>
            <a:r>
              <a:rPr kumimoji="1" lang="ja-JP" altLang="en-US" sz="3200" b="1" dirty="0">
                <a:latin typeface="ＭＳ Ｐゴシック" panose="020B0600070205080204" pitchFamily="50" charset="-128"/>
                <a:ea typeface="ＭＳ Ｐゴシック" panose="020B0600070205080204" pitchFamily="50" charset="-128"/>
              </a:rPr>
              <a:t>したがってこれが始まると、</a:t>
            </a:r>
            <a:r>
              <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rPr>
              <a:t>仲間意識の強い共同化した　　　　　　官僚組織では</a:t>
            </a:r>
            <a:r>
              <a:rPr kumimoji="1" lang="ja-JP" altLang="en-US" sz="3200" b="1" dirty="0">
                <a:latin typeface="ＭＳ Ｐゴシック" panose="020B0600070205080204" pitchFamily="50" charset="-128"/>
                <a:ea typeface="ＭＳ Ｐゴシック" panose="020B0600070205080204" pitchFamily="50" charset="-128"/>
              </a:rPr>
              <a:t>頽廃の拡大生産の悪循環が起こる</a:t>
            </a:r>
          </a:p>
          <a:p>
            <a:pPr marL="0" indent="0">
              <a:buNone/>
            </a:pPr>
            <a:r>
              <a:rPr lang="en-US" altLang="ja-JP" sz="3200" b="1" i="1" dirty="0">
                <a:solidFill>
                  <a:srgbClr val="FFC000"/>
                </a:solidFill>
                <a:latin typeface="ＭＳ Ｐゴシック" panose="020B0600070205080204" pitchFamily="50" charset="-128"/>
                <a:ea typeface="ＭＳ Ｐゴシック" panose="020B0600070205080204" pitchFamily="50" charset="-128"/>
              </a:rPr>
              <a:t>2022</a:t>
            </a:r>
            <a:r>
              <a:rPr lang="ja-JP" altLang="en-US" sz="3200" b="1" i="1" dirty="0">
                <a:solidFill>
                  <a:srgbClr val="FFC000"/>
                </a:solidFill>
                <a:latin typeface="ＭＳ Ｐゴシック" panose="020B0600070205080204" pitchFamily="50" charset="-128"/>
                <a:ea typeface="ＭＳ Ｐゴシック" panose="020B0600070205080204" pitchFamily="50" charset="-128"/>
              </a:rPr>
              <a:t>年の規定審議会は、その事実を如実に示した</a:t>
            </a:r>
            <a:endParaRPr kumimoji="1" lang="ja-JP" altLang="en-US" sz="3200" b="1" i="1" dirty="0">
              <a:solidFill>
                <a:srgbClr val="FFC000"/>
              </a:solidFill>
              <a:latin typeface="ＭＳ Ｐゴシック" panose="020B0600070205080204" pitchFamily="50" charset="-128"/>
              <a:ea typeface="ＭＳ Ｐゴシック" panose="020B0600070205080204" pitchFamily="50" charset="-128"/>
            </a:endParaRPr>
          </a:p>
          <a:p>
            <a:pPr marL="0" indent="0">
              <a:buNone/>
            </a:pPr>
            <a:r>
              <a:rPr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rPr>
              <a:t>ロータリーは確実に衰退の道を駆け下りつつある</a:t>
            </a:r>
          </a:p>
        </p:txBody>
      </p:sp>
    </p:spTree>
    <p:extLst>
      <p:ext uri="{BB962C8B-B14F-4D97-AF65-F5344CB8AC3E}">
        <p14:creationId xmlns:p14="http://schemas.microsoft.com/office/powerpoint/2010/main" val="34853856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3F09651-FD24-CA08-8AE8-1C849CF7F73C}"/>
              </a:ext>
            </a:extLst>
          </p:cNvPr>
          <p:cNvSpPr>
            <a:spLocks noGrp="1"/>
          </p:cNvSpPr>
          <p:nvPr>
            <p:ph type="title"/>
          </p:nvPr>
        </p:nvSpPr>
        <p:spPr>
          <a:xfrm>
            <a:off x="838200" y="681037"/>
            <a:ext cx="10515600" cy="1896793"/>
          </a:xfrm>
        </p:spPr>
        <p:txBody>
          <a:bodyPr>
            <a:normAutofit/>
          </a:bodyPr>
          <a:lstStyle/>
          <a:p>
            <a:r>
              <a:rPr kumimoji="1" lang="ja-JP" altLang="en-US" sz="4000" b="1"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j-cs"/>
              </a:rPr>
              <a:t>　　　　　</a:t>
            </a:r>
            <a:r>
              <a:rPr kumimoji="1" lang="en-US" altLang="ja-JP" sz="4000" b="1"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j-cs"/>
              </a:rPr>
              <a:t>R.I.</a:t>
            </a:r>
            <a:r>
              <a:rPr kumimoji="1" lang="ja-JP" altLang="en-US" sz="4000" b="1"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j-cs"/>
              </a:rPr>
              <a:t>の革命的変化に</a:t>
            </a:r>
            <a:br>
              <a:rPr kumimoji="1" lang="ja-JP" altLang="en-US" sz="4000" b="1"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j-cs"/>
              </a:rPr>
            </a:br>
            <a:r>
              <a:rPr kumimoji="1" lang="ja-JP" altLang="en-US" sz="4000" b="1"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j-cs"/>
              </a:rPr>
              <a:t>　　　　　　　　　我々はこれから　　　　　　　　　　　　　　　　　　</a:t>
            </a:r>
            <a:br>
              <a:rPr kumimoji="1" lang="ja-JP" altLang="en-US" sz="4000" b="1"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j-cs"/>
              </a:rPr>
            </a:br>
            <a:r>
              <a:rPr kumimoji="1" lang="ja-JP" altLang="en-US" sz="4000" b="1"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j-cs"/>
              </a:rPr>
              <a:t>　　　　　　　　　　　　いかに行動すべきか</a:t>
            </a:r>
            <a:endParaRPr lang="ja-JP" altLang="en-US" sz="4000" dirty="0"/>
          </a:p>
        </p:txBody>
      </p:sp>
      <p:sp>
        <p:nvSpPr>
          <p:cNvPr id="4" name="コンテンツ プレースホルダー 3">
            <a:extLst>
              <a:ext uri="{FF2B5EF4-FFF2-40B4-BE49-F238E27FC236}">
                <a16:creationId xmlns:a16="http://schemas.microsoft.com/office/drawing/2014/main" id="{084AB719-DDCD-29A2-0E06-492C6E05F065}"/>
              </a:ext>
            </a:extLst>
          </p:cNvPr>
          <p:cNvSpPr>
            <a:spLocks noGrp="1"/>
          </p:cNvSpPr>
          <p:nvPr>
            <p:ph idx="1"/>
          </p:nvPr>
        </p:nvSpPr>
        <p:spPr>
          <a:xfrm>
            <a:off x="1120000" y="3035029"/>
            <a:ext cx="10233800" cy="3141933"/>
          </a:xfrm>
        </p:spPr>
        <p:txBody>
          <a:bodyPr>
            <a:normAutofit/>
          </a:bodyPr>
          <a:lstStyle/>
          <a:p>
            <a:r>
              <a:rPr lang="en-US" altLang="ja-JP" sz="3200" b="1" dirty="0">
                <a:latin typeface="ＭＳ Ｐゴシック" panose="020B0600070205080204" pitchFamily="50" charset="-128"/>
                <a:ea typeface="ＭＳ Ｐゴシック" panose="020B0600070205080204" pitchFamily="50" charset="-128"/>
              </a:rPr>
              <a:t>R.I.</a:t>
            </a:r>
            <a:r>
              <a:rPr lang="ja-JP" altLang="en-US" sz="3200" b="1" dirty="0">
                <a:latin typeface="ＭＳ Ｐゴシック" panose="020B0600070205080204" pitchFamily="50" charset="-128"/>
                <a:ea typeface="ＭＳ Ｐゴシック" panose="020B0600070205080204" pitchFamily="50" charset="-128"/>
              </a:rPr>
              <a:t>がいかに変わろうとも、我々の先輩たちが築いて　　　きた日本のロータリー運動を忘れてはならない。</a:t>
            </a:r>
          </a:p>
          <a:p>
            <a:r>
              <a:rPr lang="ja-JP" altLang="en-US" sz="3200" b="1" dirty="0">
                <a:latin typeface="ＭＳ Ｐゴシック" panose="020B0600070205080204" pitchFamily="50" charset="-128"/>
                <a:ea typeface="ＭＳ Ｐゴシック" panose="020B0600070205080204" pitchFamily="50" charset="-128"/>
              </a:rPr>
              <a:t>ロータリーの存在意義は職業奉仕にあり、</a:t>
            </a:r>
            <a:r>
              <a:rPr lang="ja-JP" altLang="en-US" sz="3200" b="1" i="1" dirty="0">
                <a:solidFill>
                  <a:srgbClr val="FFC000"/>
                </a:solidFill>
                <a:latin typeface="ＭＳ Ｐゴシック" panose="020B0600070205080204" pitchFamily="50" charset="-128"/>
                <a:ea typeface="ＭＳ Ｐゴシック" panose="020B0600070205080204" pitchFamily="50" charset="-128"/>
              </a:rPr>
              <a:t>職業奉仕　　　の探求はロータリーの王道である。</a:t>
            </a:r>
          </a:p>
        </p:txBody>
      </p:sp>
    </p:spTree>
    <p:extLst>
      <p:ext uri="{BB962C8B-B14F-4D97-AF65-F5344CB8AC3E}">
        <p14:creationId xmlns:p14="http://schemas.microsoft.com/office/powerpoint/2010/main" val="27641630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230448-FC48-5501-39EB-720E58CD8B7B}"/>
              </a:ext>
            </a:extLst>
          </p:cNvPr>
          <p:cNvSpPr>
            <a:spLocks noGrp="1"/>
          </p:cNvSpPr>
          <p:nvPr>
            <p:ph type="title"/>
          </p:nvPr>
        </p:nvSpPr>
        <p:spPr>
          <a:xfrm>
            <a:off x="838200" y="365129"/>
            <a:ext cx="10515600" cy="1706862"/>
          </a:xfrm>
        </p:spPr>
        <p:txBody>
          <a:bodyPr>
            <a:normAutofit/>
          </a:bodyPr>
          <a:lstStyle/>
          <a:p>
            <a:r>
              <a:rPr kumimoji="1" lang="en-US" altLang="ja-JP" sz="4000" b="1" dirty="0">
                <a:solidFill>
                  <a:srgbClr val="FFFF00"/>
                </a:solidFill>
                <a:latin typeface="ＭＳ Ｐゴシック" panose="020B0600070205080204" pitchFamily="50" charset="-128"/>
                <a:ea typeface="ＭＳ Ｐゴシック" panose="020B0600070205080204" pitchFamily="50" charset="-128"/>
              </a:rPr>
              <a:t>R.I.</a:t>
            </a:r>
            <a:r>
              <a:rPr kumimoji="1" lang="ja-JP" altLang="en-US" sz="4000" b="1" dirty="0">
                <a:solidFill>
                  <a:srgbClr val="FFFF00"/>
                </a:solidFill>
                <a:latin typeface="ＭＳ Ｐゴシック" panose="020B0600070205080204" pitchFamily="50" charset="-128"/>
                <a:ea typeface="ＭＳ Ｐゴシック" panose="020B0600070205080204" pitchFamily="50" charset="-128"/>
              </a:rPr>
              <a:t>がどのように変わろうとも　　　　　　　　　　　　　　</a:t>
            </a:r>
            <a:br>
              <a:rPr kumimoji="1" lang="ja-JP" altLang="en-US" sz="4000" b="1" dirty="0">
                <a:solidFill>
                  <a:srgbClr val="FFFF00"/>
                </a:solidFill>
                <a:latin typeface="ＭＳ Ｐゴシック" panose="020B0600070205080204" pitchFamily="50" charset="-128"/>
                <a:ea typeface="ＭＳ Ｐゴシック" panose="020B0600070205080204" pitchFamily="50" charset="-128"/>
              </a:rPr>
            </a:br>
            <a:r>
              <a:rPr kumimoji="1" lang="ja-JP" altLang="en-US" sz="4000" b="1" dirty="0">
                <a:solidFill>
                  <a:srgbClr val="FFFF00"/>
                </a:solidFill>
                <a:latin typeface="ＭＳ Ｐゴシック" panose="020B0600070205080204" pitchFamily="50" charset="-128"/>
                <a:ea typeface="ＭＳ Ｐゴシック" panose="020B0600070205080204" pitchFamily="50" charset="-128"/>
              </a:rPr>
              <a:t>　　　　　　　クラブの自治権を大切に</a:t>
            </a:r>
          </a:p>
        </p:txBody>
      </p:sp>
      <p:sp>
        <p:nvSpPr>
          <p:cNvPr id="3" name="コンテンツ プレースホルダー 2">
            <a:extLst>
              <a:ext uri="{FF2B5EF4-FFF2-40B4-BE49-F238E27FC236}">
                <a16:creationId xmlns:a16="http://schemas.microsoft.com/office/drawing/2014/main" id="{32079F54-BE5C-F292-C477-415101291539}"/>
              </a:ext>
            </a:extLst>
          </p:cNvPr>
          <p:cNvSpPr>
            <a:spLocks noGrp="1"/>
          </p:cNvSpPr>
          <p:nvPr>
            <p:ph idx="1"/>
          </p:nvPr>
        </p:nvSpPr>
        <p:spPr>
          <a:xfrm>
            <a:off x="1204111" y="2383277"/>
            <a:ext cx="9732476" cy="3881336"/>
          </a:xfrm>
        </p:spPr>
        <p:txBody>
          <a:bodyPr>
            <a:normAutofit/>
          </a:bodyPr>
          <a:lstStyle/>
          <a:p>
            <a:r>
              <a:rPr kumimoji="1" lang="ja-JP" altLang="en-US" sz="3200" b="1" i="0" u="none" strike="noStrike" kern="1200" cap="none" spc="0" normalizeH="0" baseline="0" noProof="0" dirty="0">
                <a:ln>
                  <a:noFill/>
                </a:ln>
                <a:solidFill>
                  <a:schemeClr val="tx1">
                    <a:lumMod val="95000"/>
                  </a:schemeClr>
                </a:solidFill>
                <a:effectLst/>
                <a:uLnTx/>
                <a:uFillTx/>
                <a:latin typeface="ＭＳ Ｐゴシック" panose="020B0600070205080204" pitchFamily="50" charset="-128"/>
                <a:ea typeface="ＭＳ Ｐゴシック" panose="020B0600070205080204" pitchFamily="50" charset="-128"/>
                <a:cs typeface="+mj-cs"/>
              </a:rPr>
              <a:t>クラブには、政策の自治、実行の自治がある。</a:t>
            </a:r>
          </a:p>
          <a:p>
            <a:r>
              <a:rPr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cs typeface="+mj-cs"/>
              </a:rPr>
              <a:t>決議</a:t>
            </a:r>
            <a:r>
              <a:rPr lang="en-US" altLang="ja-JP" sz="3200" b="1" dirty="0">
                <a:solidFill>
                  <a:schemeClr val="tx1">
                    <a:lumMod val="95000"/>
                  </a:schemeClr>
                </a:solidFill>
                <a:latin typeface="ＭＳ Ｐゴシック" panose="020B0600070205080204" pitchFamily="50" charset="-128"/>
                <a:ea typeface="ＭＳ Ｐゴシック" panose="020B0600070205080204" pitchFamily="50" charset="-128"/>
                <a:cs typeface="+mj-cs"/>
              </a:rPr>
              <a:t>23-34</a:t>
            </a:r>
            <a:r>
              <a:rPr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cs typeface="+mj-cs"/>
              </a:rPr>
              <a:t>に次の言葉がある。クラブは</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mj-cs"/>
              </a:rPr>
              <a:t>奉仕活動を自主的に選ぶことについて絶対的な権利を持っている。</a:t>
            </a:r>
          </a:p>
          <a:p>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mj-cs"/>
              </a:rPr>
              <a:t>ロータリー・クラブがあってこその</a:t>
            </a:r>
            <a:r>
              <a:rPr lang="en-US" altLang="ja-JP" sz="3200" b="1" i="1" dirty="0">
                <a:solidFill>
                  <a:srgbClr val="FFC000"/>
                </a:solidFill>
                <a:latin typeface="ＭＳ Ｐゴシック" panose="020B0600070205080204" pitchFamily="50" charset="-128"/>
                <a:ea typeface="ＭＳ Ｐゴシック" panose="020B0600070205080204" pitchFamily="50" charset="-128"/>
                <a:cs typeface="+mj-cs"/>
              </a:rPr>
              <a:t>RI</a:t>
            </a:r>
            <a:r>
              <a:rPr lang="ja-JP" altLang="en-US" sz="3200" b="1" i="1" dirty="0">
                <a:solidFill>
                  <a:srgbClr val="FFC000"/>
                </a:solidFill>
                <a:latin typeface="ＭＳ Ｐゴシック" panose="020B0600070205080204" pitchFamily="50" charset="-128"/>
                <a:ea typeface="ＭＳ Ｐゴシック" panose="020B0600070205080204" pitchFamily="50" charset="-128"/>
                <a:cs typeface="+mj-cs"/>
              </a:rPr>
              <a:t>である。</a:t>
            </a:r>
          </a:p>
          <a:p>
            <a:r>
              <a:rPr kumimoji="1" lang="ja-JP" altLang="en-US" sz="3200" b="1" u="none" strike="noStrike" kern="1200" cap="none" spc="0" normalizeH="0" baseline="0" noProof="0" dirty="0">
                <a:ln>
                  <a:noFill/>
                </a:ln>
                <a:solidFill>
                  <a:schemeClr val="tx1">
                    <a:lumMod val="95000"/>
                  </a:schemeClr>
                </a:solidFill>
                <a:effectLst/>
                <a:uLnTx/>
                <a:uFillTx/>
                <a:latin typeface="ＭＳ Ｐゴシック" panose="020B0600070205080204" pitchFamily="50" charset="-128"/>
                <a:ea typeface="ＭＳ Ｐゴシック" panose="020B0600070205080204" pitchFamily="50" charset="-128"/>
                <a:cs typeface="+mj-cs"/>
              </a:rPr>
              <a:t>我々日本のロータリアンは、ロータリー</a:t>
            </a:r>
            <a:r>
              <a:rPr kumimoji="1" lang="ja-JP" altLang="en-US" sz="3200" b="1" i="0" u="none" strike="noStrike" kern="1200" cap="none" spc="0" normalizeH="0" baseline="0" noProof="0" dirty="0">
                <a:ln>
                  <a:noFill/>
                </a:ln>
                <a:solidFill>
                  <a:schemeClr val="tx1">
                    <a:lumMod val="95000"/>
                  </a:schemeClr>
                </a:solidFill>
                <a:effectLst/>
                <a:uLnTx/>
                <a:uFillTx/>
                <a:latin typeface="ＭＳ Ｐゴシック" panose="020B0600070205080204" pitchFamily="50" charset="-128"/>
                <a:ea typeface="ＭＳ Ｐゴシック" panose="020B0600070205080204" pitchFamily="50" charset="-128"/>
                <a:cs typeface="+mj-cs"/>
              </a:rPr>
              <a:t>哲学</a:t>
            </a:r>
            <a:r>
              <a:rPr kumimoji="1" lang="en-US" altLang="ja-JP" sz="3200" b="1" i="0" u="none" strike="noStrike" kern="1200" cap="none" spc="0" normalizeH="0" baseline="0" noProof="0" dirty="0">
                <a:ln>
                  <a:noFill/>
                </a:ln>
                <a:solidFill>
                  <a:schemeClr val="tx1">
                    <a:lumMod val="95000"/>
                  </a:schemeClr>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3200" b="1" i="0" u="none" strike="noStrike" kern="1200" cap="none" spc="0" normalizeH="0" baseline="0" noProof="0" dirty="0">
                <a:ln>
                  <a:noFill/>
                </a:ln>
                <a:solidFill>
                  <a:schemeClr val="tx1">
                    <a:lumMod val="95000"/>
                  </a:schemeClr>
                </a:solidFill>
                <a:effectLst/>
                <a:uLnTx/>
                <a:uFillTx/>
                <a:latin typeface="ＭＳ Ｐゴシック" panose="020B0600070205080204" pitchFamily="50" charset="-128"/>
                <a:ea typeface="ＭＳ Ｐゴシック" panose="020B0600070205080204" pitchFamily="50" charset="-128"/>
                <a:cs typeface="+mj-cs"/>
              </a:rPr>
              <a:t>職業奉仕</a:t>
            </a:r>
            <a:r>
              <a:rPr kumimoji="1" lang="en-US" altLang="ja-JP" sz="3200" b="1" i="0" u="none" strike="noStrike" kern="1200" cap="none" spc="0" normalizeH="0" baseline="0" noProof="0" dirty="0">
                <a:ln>
                  <a:noFill/>
                </a:ln>
                <a:solidFill>
                  <a:schemeClr val="tx1">
                    <a:lumMod val="95000"/>
                  </a:schemeClr>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3200" b="1" i="0" u="none" strike="noStrike" kern="1200" cap="none" spc="0" normalizeH="0" baseline="0" noProof="0" dirty="0">
                <a:ln>
                  <a:noFill/>
                </a:ln>
                <a:solidFill>
                  <a:schemeClr val="tx1">
                    <a:lumMod val="95000"/>
                  </a:schemeClr>
                </a:solidFill>
                <a:effectLst/>
                <a:uLnTx/>
                <a:uFillTx/>
                <a:latin typeface="ＭＳ Ｐゴシック" panose="020B0600070205080204" pitchFamily="50" charset="-128"/>
                <a:ea typeface="ＭＳ Ｐゴシック" panose="020B0600070205080204" pitchFamily="50" charset="-128"/>
                <a:cs typeface="+mj-cs"/>
              </a:rPr>
              <a:t>を孤立させてはならない。</a:t>
            </a:r>
            <a:endParaRPr kumimoji="1" lang="ja-JP" altLang="en-US" dirty="0">
              <a:solidFill>
                <a:schemeClr val="tx1">
                  <a:lumMod val="95000"/>
                </a:schemeClr>
              </a:solidFill>
            </a:endParaRPr>
          </a:p>
        </p:txBody>
      </p:sp>
    </p:spTree>
    <p:extLst>
      <p:ext uri="{BB962C8B-B14F-4D97-AF65-F5344CB8AC3E}">
        <p14:creationId xmlns:p14="http://schemas.microsoft.com/office/powerpoint/2010/main" val="334884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84" y="365129"/>
            <a:ext cx="10856495" cy="1325563"/>
          </a:xfrm>
        </p:spPr>
        <p:txBody>
          <a:bodyPr>
            <a:normAutofit/>
          </a:bodyPr>
          <a:lstStyle/>
          <a:p>
            <a:r>
              <a:rPr kumimoji="1" lang="ja-JP" altLang="en-US" sz="4000" b="1" i="0" u="none" strike="noStrike" kern="1200" cap="none" spc="0" normalizeH="0" baseline="0" noProof="0" dirty="0">
                <a:ln>
                  <a:noFill/>
                </a:ln>
                <a:solidFill>
                  <a:srgbClr val="FFFF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ロータリーの優れた</a:t>
            </a:r>
            <a: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思想・職業奉仕の概念</a:t>
            </a:r>
          </a:p>
        </p:txBody>
      </p:sp>
      <p:sp>
        <p:nvSpPr>
          <p:cNvPr id="5" name="コンテンツ プレースホルダー 4"/>
          <p:cNvSpPr>
            <a:spLocks noGrp="1"/>
          </p:cNvSpPr>
          <p:nvPr>
            <p:ph idx="1"/>
          </p:nvPr>
        </p:nvSpPr>
        <p:spPr/>
        <p:txBody>
          <a:bodyPr/>
          <a:lstStyle/>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ロータリーの優れた思想とはどういうことなのか。</a:t>
            </a:r>
            <a:r>
              <a:rPr lang="en-US" altLang="ja-JP" sz="3200" b="1"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一言で言えば、それはボケーショナルサービスという    原義をその文字通り了解すればよいのであります。</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日本語で言えば天職というのが正にこれです。だから   いかなる仕事をするにあたっても単に就業規則や法律  を忠実に守るだけではすみません。</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自分の働きが、なお高度な</a:t>
            </a:r>
            <a:r>
              <a:rPr lang="ja-JP" altLang="en-US" sz="3200" b="1" dirty="0">
                <a:solidFill>
                  <a:srgbClr val="FFC000"/>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ロータリー精神</a:t>
            </a:r>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の実践で      なければならぬというのです。</a:t>
            </a:r>
          </a:p>
          <a:p>
            <a:endParaRPr kumimoji="1" lang="ja-JP" altLang="en-US" dirty="0"/>
          </a:p>
        </p:txBody>
      </p:sp>
    </p:spTree>
    <p:extLst>
      <p:ext uri="{BB962C8B-B14F-4D97-AF65-F5344CB8AC3E}">
        <p14:creationId xmlns:p14="http://schemas.microsoft.com/office/powerpoint/2010/main" val="31008153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5489" y="486382"/>
            <a:ext cx="9396975" cy="931255"/>
          </a:xfrm>
        </p:spPr>
        <p:txBody>
          <a:bodyPr>
            <a:noAutofit/>
          </a:bodyPr>
          <a:lstStyle/>
          <a:p>
            <a:r>
              <a:rPr lang="ja-JP" altLang="en-US" sz="4000" b="1" dirty="0">
                <a:solidFill>
                  <a:srgbClr val="FFFF00"/>
                </a:solidFill>
                <a:latin typeface="ＭＳ Ｐゴシック" panose="020B0600070205080204" pitchFamily="50" charset="-128"/>
                <a:ea typeface="ＭＳ Ｐゴシック" panose="020B0600070205080204" pitchFamily="50" charset="-128"/>
              </a:rPr>
              <a:t>職業奉仕はアルファ・オメガである</a:t>
            </a:r>
          </a:p>
        </p:txBody>
      </p:sp>
      <p:sp>
        <p:nvSpPr>
          <p:cNvPr id="3" name="コンテンツ プレースホルダー 2"/>
          <p:cNvSpPr>
            <a:spLocks noGrp="1"/>
          </p:cNvSpPr>
          <p:nvPr>
            <p:ph idx="1"/>
          </p:nvPr>
        </p:nvSpPr>
        <p:spPr>
          <a:xfrm>
            <a:off x="1546698" y="1887166"/>
            <a:ext cx="9036996" cy="4238998"/>
          </a:xfrm>
        </p:spPr>
        <p:txBody>
          <a:bodyPr>
            <a:noAutofit/>
          </a:bodyPr>
          <a:lstStyle/>
          <a:p>
            <a:pPr marL="493776" indent="-457200"/>
            <a:r>
              <a:rPr lang="ja-JP" altLang="en-US" sz="3200" b="1" dirty="0">
                <a:latin typeface="ＭＳ Ｐゴシック" panose="020B0600070205080204" pitchFamily="50" charset="-128"/>
                <a:ea typeface="ＭＳ Ｐゴシック" panose="020B0600070205080204" pitchFamily="50" charset="-128"/>
              </a:rPr>
              <a:t>職業奉仕はロータリーの</a:t>
            </a:r>
            <a:r>
              <a:rPr lang="en-US" altLang="ja-JP" sz="3200" b="1" dirty="0">
                <a:latin typeface="ＭＳ Ｐゴシック" panose="020B0600070205080204" pitchFamily="50" charset="-128"/>
                <a:ea typeface="ＭＳ Ｐゴシック" panose="020B0600070205080204" pitchFamily="50" charset="-128"/>
              </a:rPr>
              <a:t>《</a:t>
            </a:r>
            <a:r>
              <a:rPr lang="ja-JP" altLang="en-US" sz="3200" b="1" dirty="0">
                <a:latin typeface="ＭＳ Ｐゴシック" panose="020B0600070205080204" pitchFamily="50" charset="-128"/>
                <a:ea typeface="ＭＳ Ｐゴシック" panose="020B0600070205080204" pitchFamily="50" charset="-128"/>
              </a:rPr>
              <a:t>アルファでありオメガ</a:t>
            </a:r>
            <a:r>
              <a:rPr lang="en-US" altLang="ja-JP" sz="3200" b="1" dirty="0">
                <a:latin typeface="ＭＳ Ｐゴシック" panose="020B0600070205080204" pitchFamily="50" charset="-128"/>
                <a:ea typeface="ＭＳ Ｐゴシック" panose="020B0600070205080204" pitchFamily="50" charset="-128"/>
              </a:rPr>
              <a:t>》</a:t>
            </a:r>
            <a:r>
              <a:rPr lang="ja-JP" altLang="en-US" sz="3200" b="1" dirty="0">
                <a:latin typeface="ＭＳ Ｐゴシック" panose="020B0600070205080204" pitchFamily="50" charset="-128"/>
                <a:ea typeface="ＭＳ Ｐゴシック" panose="020B0600070205080204" pitchFamily="50" charset="-128"/>
              </a:rPr>
              <a:t>であります。アルファとはギリシャ語アルファベットの最初の第</a:t>
            </a:r>
            <a:r>
              <a:rPr lang="en-US" altLang="ja-JP" sz="3200" b="1" dirty="0">
                <a:latin typeface="ＭＳ Ｐゴシック" panose="020B0600070205080204" pitchFamily="50" charset="-128"/>
                <a:ea typeface="ＭＳ Ｐゴシック" panose="020B0600070205080204" pitchFamily="50" charset="-128"/>
              </a:rPr>
              <a:t>1 </a:t>
            </a:r>
            <a:r>
              <a:rPr lang="ja-JP" altLang="en-US" sz="3200" b="1" dirty="0">
                <a:latin typeface="ＭＳ Ｐゴシック" panose="020B0600070205080204" pitchFamily="50" charset="-128"/>
                <a:ea typeface="ＭＳ Ｐゴシック" panose="020B0600070205080204" pitchFamily="50" charset="-128"/>
              </a:rPr>
              <a:t>字、オメガとは最後の文字を表します。</a:t>
            </a:r>
          </a:p>
          <a:p>
            <a:pPr marL="493776" indent="-457200"/>
            <a:r>
              <a:rPr lang="ja-JP" altLang="en-US" sz="3200" b="1" dirty="0">
                <a:latin typeface="ＭＳ Ｐゴシック" panose="020B0600070205080204" pitchFamily="50" charset="-128"/>
                <a:ea typeface="ＭＳ Ｐゴシック" panose="020B0600070205080204" pitchFamily="50" charset="-128"/>
              </a:rPr>
              <a:t>職業奉仕はロータリーの始まりであるとともにその行き着く究極である、すなわち、ロータリー運動にとって</a:t>
            </a:r>
            <a:r>
              <a:rPr lang="ja-JP" altLang="en-US" sz="3200" b="1" i="1" dirty="0">
                <a:solidFill>
                  <a:srgbClr val="FFC000"/>
                </a:solidFill>
                <a:latin typeface="ＭＳ Ｐゴシック" panose="020B0600070205080204" pitchFamily="50" charset="-128"/>
                <a:ea typeface="ＭＳ Ｐゴシック" panose="020B0600070205080204" pitchFamily="50" charset="-128"/>
              </a:rPr>
              <a:t>職業奉仕は「全て」であり「普遍」である</a:t>
            </a:r>
            <a:r>
              <a:rPr lang="ja-JP" altLang="en-US" sz="3200" b="1" dirty="0">
                <a:latin typeface="ＭＳ Ｐゴシック" panose="020B0600070205080204" pitchFamily="50" charset="-128"/>
                <a:ea typeface="ＭＳ Ｐゴシック" panose="020B0600070205080204" pitchFamily="50" charset="-128"/>
              </a:rPr>
              <a:t>という意味です。</a:t>
            </a:r>
          </a:p>
        </p:txBody>
      </p:sp>
    </p:spTree>
    <p:extLst>
      <p:ext uri="{BB962C8B-B14F-4D97-AF65-F5344CB8AC3E}">
        <p14:creationId xmlns:p14="http://schemas.microsoft.com/office/powerpoint/2010/main" val="41138887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BB1A10-EE30-7835-5244-7CB5CF009A22}"/>
              </a:ext>
            </a:extLst>
          </p:cNvPr>
          <p:cNvSpPr>
            <a:spLocks noGrp="1"/>
          </p:cNvSpPr>
          <p:nvPr>
            <p:ph type="title"/>
          </p:nvPr>
        </p:nvSpPr>
        <p:spPr/>
        <p:txBody>
          <a:bodyPr>
            <a:normAutofit/>
          </a:bodyPr>
          <a:lstStyle/>
          <a:p>
            <a:r>
              <a:rPr kumimoji="1" lang="ja-JP" altLang="en-US" sz="4000" b="1" dirty="0">
                <a:solidFill>
                  <a:srgbClr val="FFFF00"/>
                </a:solidFill>
                <a:latin typeface="ＭＳ Ｐゴシック" panose="020B0600070205080204" pitchFamily="50" charset="-128"/>
                <a:ea typeface="ＭＳ Ｐゴシック" panose="020B0600070205080204" pitchFamily="50" charset="-128"/>
              </a:rPr>
              <a:t>今こそ、例会出席と親睦を大切に</a:t>
            </a:r>
          </a:p>
        </p:txBody>
      </p:sp>
      <p:sp>
        <p:nvSpPr>
          <p:cNvPr id="3" name="コンテンツ プレースホルダー 2">
            <a:extLst>
              <a:ext uri="{FF2B5EF4-FFF2-40B4-BE49-F238E27FC236}">
                <a16:creationId xmlns:a16="http://schemas.microsoft.com/office/drawing/2014/main" id="{72195E05-43E4-BB00-692E-96DFD801BCDD}"/>
              </a:ext>
            </a:extLst>
          </p:cNvPr>
          <p:cNvSpPr>
            <a:spLocks noGrp="1"/>
          </p:cNvSpPr>
          <p:nvPr>
            <p:ph idx="1"/>
          </p:nvPr>
        </p:nvSpPr>
        <p:spPr>
          <a:xfrm>
            <a:off x="1231271" y="1825625"/>
            <a:ext cx="9515192" cy="4351338"/>
          </a:xfrm>
        </p:spPr>
        <p:txBody>
          <a:bodyPr>
            <a:normAutofit/>
          </a:bodyPr>
          <a:lstStyle/>
          <a:p>
            <a:r>
              <a:rPr kumimoji="1" lang="ja-JP" altLang="en-US" sz="3200" b="1" dirty="0">
                <a:latin typeface="ＭＳ Ｐゴシック" panose="020B0600070205080204" pitchFamily="50" charset="-128"/>
                <a:ea typeface="ＭＳ Ｐゴシック" panose="020B0600070205080204" pitchFamily="50" charset="-128"/>
              </a:rPr>
              <a:t>ロータりーは一つの組織であるから結び合わせる　　ものが必要である。そのカナメは相互理解であり、　</a:t>
            </a:r>
            <a:r>
              <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mn-cs"/>
              </a:rPr>
              <a:t>その母体は親睦である。 </a:t>
            </a:r>
            <a:r>
              <a:rPr kumimoji="1" lang="ja-JP" altLang="en-US" sz="3200" b="1" dirty="0">
                <a:latin typeface="ＭＳ Ｐゴシック" panose="020B0600070205080204" pitchFamily="50" charset="-128"/>
                <a:ea typeface="ＭＳ Ｐゴシック" panose="020B0600070205080204" pitchFamily="50" charset="-128"/>
              </a:rPr>
              <a:t>　</a:t>
            </a:r>
          </a:p>
          <a:p>
            <a:r>
              <a:rPr lang="ja-JP" altLang="en-US" sz="3200" b="1" dirty="0">
                <a:latin typeface="ＭＳ Ｐゴシック" panose="020B0600070205080204" pitchFamily="50" charset="-128"/>
                <a:ea typeface="ＭＳ Ｐゴシック" panose="020B0600070205080204" pitchFamily="50" charset="-128"/>
              </a:rPr>
              <a:t>それは単なる社交性を意味しない。ロータリーの親睦は、その基本的な主体である一人一人の会員が職業奉仕の精神に立って、お互いに努力していることを　確認しあう</a:t>
            </a:r>
            <a:r>
              <a:rPr kumimoji="1" lang="ja-JP" altLang="en-US" sz="32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ＭＳ Ｐゴシック" panose="020B0600070205080204" pitchFamily="50" charset="-128"/>
                <a:ea typeface="ＭＳ Ｐゴシック" panose="020B0600070205080204" pitchFamily="50" charset="-128"/>
                <a:cs typeface="+mn-cs"/>
              </a:rPr>
              <a:t>ことを意味している。その意味で変わらぬ　</a:t>
            </a:r>
          </a:p>
          <a:p>
            <a:pPr marL="0" indent="0">
              <a:buNone/>
            </a:pP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ＭＳ Ｐゴシック" panose="020B0600070205080204" pitchFamily="50" charset="-128"/>
                <a:ea typeface="ＭＳ Ｐゴシック" panose="020B0600070205080204" pitchFamily="50" charset="-128"/>
              </a:rPr>
              <a:t>　　　　</a:t>
            </a:r>
            <a:r>
              <a:rPr kumimoji="1" lang="ja-JP" altLang="en-US" sz="3200" b="1" i="1" u="none" strike="noStrike" kern="1200" cap="none" spc="0" normalizeH="0" baseline="0" noProof="0" dirty="0">
                <a:ln>
                  <a:noFill/>
                </a:ln>
                <a:solidFill>
                  <a:srgbClr val="FFC000"/>
                </a:solidFill>
                <a:effectLst/>
                <a:uLnTx/>
                <a:uFillTx/>
                <a:latin typeface="ＭＳ Ｐゴシック" panose="020B0600070205080204" pitchFamily="50" charset="-128"/>
                <a:ea typeface="ＭＳ Ｐゴシック" panose="020B0600070205080204" pitchFamily="50" charset="-128"/>
                <a:cs typeface="+mn-cs"/>
              </a:rPr>
              <a:t>親睦をもたらすものは、例会出席である。</a:t>
            </a:r>
            <a:endParaRPr kumimoji="1" lang="ja-JP" altLang="en-US" sz="3200" b="1" i="1" dirty="0">
              <a:solidFill>
                <a:srgbClr val="FFC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303377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5D5F11-C6EC-B5DE-3E88-683B6E37BA11}"/>
              </a:ext>
            </a:extLst>
          </p:cNvPr>
          <p:cNvSpPr>
            <a:spLocks noGrp="1"/>
          </p:cNvSpPr>
          <p:nvPr>
            <p:ph type="title"/>
          </p:nvPr>
        </p:nvSpPr>
        <p:spPr/>
        <p:txBody>
          <a:bodyPr>
            <a:normAutofit/>
          </a:bodyPr>
          <a:lstStyle/>
          <a:p>
            <a:r>
              <a:rPr kumimoji="1" lang="ja-JP" altLang="en-US" sz="4000" b="1" dirty="0">
                <a:solidFill>
                  <a:srgbClr val="FFFF00"/>
                </a:solidFill>
                <a:latin typeface="ＭＳ Ｐゴシック" panose="020B0600070205080204" pitchFamily="50" charset="-128"/>
                <a:ea typeface="ＭＳ Ｐゴシック" panose="020B0600070205080204" pitchFamily="50" charset="-128"/>
              </a:rPr>
              <a:t>我々はなぜ選ばれたのか</a:t>
            </a:r>
          </a:p>
        </p:txBody>
      </p:sp>
      <p:sp>
        <p:nvSpPr>
          <p:cNvPr id="3" name="コンテンツ プレースホルダー 2">
            <a:extLst>
              <a:ext uri="{FF2B5EF4-FFF2-40B4-BE49-F238E27FC236}">
                <a16:creationId xmlns:a16="http://schemas.microsoft.com/office/drawing/2014/main" id="{E7C9B7C7-8ED7-9E9F-AA5D-EBFF7A01CE83}"/>
              </a:ext>
            </a:extLst>
          </p:cNvPr>
          <p:cNvSpPr>
            <a:spLocks noGrp="1"/>
          </p:cNvSpPr>
          <p:nvPr>
            <p:ph idx="1"/>
          </p:nvPr>
        </p:nvSpPr>
        <p:spPr>
          <a:xfrm>
            <a:off x="1457608" y="1825625"/>
            <a:ext cx="9343176" cy="4351338"/>
          </a:xfrm>
        </p:spPr>
        <p:txBody>
          <a:bodyPr>
            <a:normAutofit/>
          </a:bodyPr>
          <a:lstStyle/>
          <a:p>
            <a:r>
              <a:rPr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rPr>
              <a:t>いうまでもなくロータリーの目的と精神を実現するためである。しかも、その目的と精神には、疑いもなく職業奉仕という哲学がある。</a:t>
            </a:r>
          </a:p>
          <a:p>
            <a:r>
              <a:rPr lang="ja-JP" altLang="en-US" sz="3200" b="1" dirty="0">
                <a:solidFill>
                  <a:schemeClr val="tx1">
                    <a:lumMod val="95000"/>
                  </a:schemeClr>
                </a:solidFill>
                <a:latin typeface="ＭＳ Ｐゴシック" panose="020B0600070205080204" pitchFamily="50" charset="-128"/>
                <a:ea typeface="ＭＳ Ｐゴシック" panose="020B0600070205080204" pitchFamily="50" charset="-128"/>
              </a:rPr>
              <a:t>つまり我々は、ロータリーの哲学を遂行するためにロータリークラブの一員となったのである。</a:t>
            </a:r>
          </a:p>
          <a:p>
            <a:r>
              <a:rPr lang="ja-JP" altLang="en-US" sz="3200" b="1" i="1" dirty="0">
                <a:solidFill>
                  <a:srgbClr val="FFC000"/>
                </a:solidFill>
                <a:latin typeface="ＭＳ Ｐゴシック" panose="020B0600070205080204" pitchFamily="50" charset="-128"/>
                <a:ea typeface="ＭＳ Ｐゴシック" panose="020B0600070205080204" pitchFamily="50" charset="-128"/>
              </a:rPr>
              <a:t>つまり我々の仕事や生活のある一部分にロータリーがあるのではなくて、我々の仕事や生活の基本がロータリー的でなければならない。</a:t>
            </a:r>
          </a:p>
        </p:txBody>
      </p:sp>
    </p:spTree>
    <p:extLst>
      <p:ext uri="{BB962C8B-B14F-4D97-AF65-F5344CB8AC3E}">
        <p14:creationId xmlns:p14="http://schemas.microsoft.com/office/powerpoint/2010/main" val="2373508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800" b="1" i="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rPr>
              <a:t>ご静聴ありがとうございました</a:t>
            </a:r>
            <a:endParaRPr kumimoji="1" lang="ja-JP" altLang="en-US" sz="4800" b="1" i="1" dirty="0">
              <a:solidFill>
                <a:srgbClr val="FFFF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1026" name="Picture 2" descr="C:\Users\fusaki\Desktop\ドキュメントD\100NORIT2\77400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92" y="1412776"/>
            <a:ext cx="11137237" cy="526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0895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6BA7E5-1468-1D82-FD7E-D4C882380C33}"/>
              </a:ext>
            </a:extLst>
          </p:cNvPr>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13992823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578BF0-2E63-21DC-3B42-DE7F96EEF5EE}"/>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83D82CCE-CBFE-C171-0FF1-66503AA32425}"/>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447666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ロータリー精神とは何か</a:t>
            </a:r>
          </a:p>
        </p:txBody>
      </p:sp>
      <p:sp>
        <p:nvSpPr>
          <p:cNvPr id="3" name="コンテンツ プレースホルダー 2"/>
          <p:cNvSpPr>
            <a:spLocks noGrp="1"/>
          </p:cNvSpPr>
          <p:nvPr>
            <p:ph idx="1"/>
          </p:nvPr>
        </p:nvSpPr>
        <p:spPr/>
        <p:txBody>
          <a:bodyPr>
            <a:normAutofit/>
          </a:bodyPr>
          <a:lstStyle/>
          <a:p>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簡単に表現すれば、一人一人が他人の立場に立って　  ものごとを考え、他人のお役にたつような行動をしよう    ということです。</a:t>
            </a:r>
          </a:p>
          <a:p>
            <a:r>
              <a:rPr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自分のことばかり考えていては、平和な住みよい世の中にはならない。</a:t>
            </a:r>
          </a:p>
          <a:p>
            <a:r>
              <a:rPr kumimoji="1" lang="ja-JP" altLang="en-US" sz="3200" b="1" dirty="0">
                <a:latin typeface="ＭＳ Ｐゴシック" panose="020B0600070205080204" pitchFamily="50" charset="-128"/>
                <a:ea typeface="ＭＳ Ｐゴシック" panose="020B0600070205080204" pitchFamily="50" charset="-128"/>
                <a:cs typeface="メイリオ" panose="020B0604030504040204" pitchFamily="50" charset="-128"/>
              </a:rPr>
              <a:t>「情けは人のためならず」というが、結局それが自分も幸せになる道である。こういう思想がロータリー精神であり、奉仕というのはそこから出てくる行為。</a:t>
            </a:r>
          </a:p>
        </p:txBody>
      </p:sp>
    </p:spTree>
    <p:extLst>
      <p:ext uri="{BB962C8B-B14F-4D97-AF65-F5344CB8AC3E}">
        <p14:creationId xmlns:p14="http://schemas.microsoft.com/office/powerpoint/2010/main" val="2721007070"/>
      </p:ext>
    </p:extLst>
  </p:cSld>
  <p:clrMapOvr>
    <a:masterClrMapping/>
  </p:clrMapOvr>
</p:sld>
</file>

<file path=ppt/theme/theme1.xml><?xml version="1.0" encoding="utf-8"?>
<a:theme xmlns:a="http://schemas.openxmlformats.org/drawingml/2006/main" name="10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1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2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3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5.xml><?xml version="1.0" encoding="utf-8"?>
<a:theme xmlns:a="http://schemas.openxmlformats.org/drawingml/2006/main" name="6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6.xml><?xml version="1.0" encoding="utf-8"?>
<a:theme xmlns:a="http://schemas.openxmlformats.org/drawingml/2006/main" name="17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7.xml><?xml version="1.0" encoding="utf-8"?>
<a:theme xmlns:a="http://schemas.openxmlformats.org/drawingml/2006/main" name="4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深海</Template>
  <TotalTime>17067</TotalTime>
  <Words>8211</Words>
  <Application>Microsoft Office PowerPoint</Application>
  <PresentationFormat>ワイド画面</PresentationFormat>
  <Paragraphs>489</Paragraphs>
  <Slides>85</Slides>
  <Notes>85</Notes>
  <HiddenSlides>0</HiddenSlides>
  <MMClips>0</MMClips>
  <ScaleCrop>false</ScaleCrop>
  <HeadingPairs>
    <vt:vector size="6" baseType="variant">
      <vt:variant>
        <vt:lpstr>使用されているフォント</vt:lpstr>
      </vt:variant>
      <vt:variant>
        <vt:i4>11</vt:i4>
      </vt:variant>
      <vt:variant>
        <vt:lpstr>テーマ</vt:lpstr>
      </vt:variant>
      <vt:variant>
        <vt:i4>7</vt:i4>
      </vt:variant>
      <vt:variant>
        <vt:lpstr>スライド タイトル</vt:lpstr>
      </vt:variant>
      <vt:variant>
        <vt:i4>85</vt:i4>
      </vt:variant>
    </vt:vector>
  </HeadingPairs>
  <TitlesOfParts>
    <vt:vector size="103" baseType="lpstr">
      <vt:lpstr>BIZ UDPゴシック</vt:lpstr>
      <vt:lpstr>HGｺﾞｼｯｸM</vt:lpstr>
      <vt:lpstr>Meiryo UI</vt:lpstr>
      <vt:lpstr>ＭＳ Ｐゴシック</vt:lpstr>
      <vt:lpstr>メイリオ</vt:lpstr>
      <vt:lpstr>游ゴシック</vt:lpstr>
      <vt:lpstr>Arial</vt:lpstr>
      <vt:lpstr>Arial Narrow</vt:lpstr>
      <vt:lpstr>Calibri</vt:lpstr>
      <vt:lpstr>Corbel</vt:lpstr>
      <vt:lpstr>Wingdings</vt:lpstr>
      <vt:lpstr>10_奥行</vt:lpstr>
      <vt:lpstr>1_奥行</vt:lpstr>
      <vt:lpstr>2_奥行</vt:lpstr>
      <vt:lpstr>3_奥行</vt:lpstr>
      <vt:lpstr>6_奥行</vt:lpstr>
      <vt:lpstr>17_奥行</vt:lpstr>
      <vt:lpstr>4_奥行</vt:lpstr>
      <vt:lpstr>  2022～23年度 2510地区職業奉仕委員会   　　　「職業奉仕の 　　　　　　　　　過去・現在・未来」 　　　   　　　　　　　　　　　　　　　　　　　2022年9月23日    </vt:lpstr>
      <vt:lpstr>我々はどこから来たのか 　　　　我々は何者か 　　　　　　　我々はどこに行くのか</vt:lpstr>
      <vt:lpstr>本日の流れ 　　　　ゴーギャンの三つの問いに答える</vt:lpstr>
      <vt:lpstr>　　★我々はどこから来たのか</vt:lpstr>
      <vt:lpstr>ロータリー誕生の時代背景</vt:lpstr>
      <vt:lpstr>文化的価値を追求する 　　　　   諸団体に必要な2要素 </vt:lpstr>
      <vt:lpstr>「最初に優れた思想」 </vt:lpstr>
      <vt:lpstr>ロータリーの優れた思想・職業奉仕の概念</vt:lpstr>
      <vt:lpstr>ロータリー精神とは何か</vt:lpstr>
      <vt:lpstr>　ロータリー精神 　　　一言でいえば「倫理・人の道」</vt:lpstr>
      <vt:lpstr>職業倫理の実践</vt:lpstr>
      <vt:lpstr>当時のシカゴは世界で 　　　　　　　　最悪の都市</vt:lpstr>
      <vt:lpstr>　　悪徳の街シカゴより 　　　　　　　　何の善きものか 　　　　　　　　　　　　　　　出ずべき  　　　　　　ポール・ハリス</vt:lpstr>
      <vt:lpstr>病める都市シカゴへの 　　　　　　　社会改良運動</vt:lpstr>
      <vt:lpstr>ロータリーが病める都市 　　　　シカゴ市に書いた処方箋とは</vt:lpstr>
      <vt:lpstr>草創期の一握りのロータリアン</vt:lpstr>
      <vt:lpstr>　　　　具体的に彼らは 　　　　　　　　　　　何をしたのか</vt:lpstr>
      <vt:lpstr>初期ロータリアンは皆ピューリタン　　　　　　Vocational Service(職業天職論)の復活</vt:lpstr>
      <vt:lpstr>　　アメリカ人は出世物語が大好きです   　　それでこれを見ていたシカゴの市民達は  　　ロータリー運動は、２０世紀初頭の貧乏商人  　　の出世物語という評判を立てました。</vt:lpstr>
      <vt:lpstr>ロータリーの職業奉仕が 　その「真価」を現わした出来事  (Ⅰ)</vt:lpstr>
      <vt:lpstr>　1929年の世界大恐慌</vt:lpstr>
      <vt:lpstr>世界大恐慌の犠牲者</vt:lpstr>
      <vt:lpstr>シカゴのロータリアンたち</vt:lpstr>
      <vt:lpstr>　ロータリーの職業奉仕は不況に 　　　　　　　　　　強い哲学と評判になり  　　ロータリーへの入会希望者は 　　　　　　　後を絶たないほどであった </vt:lpstr>
      <vt:lpstr>ロータリーの職業奉仕が 　その「真価」を現わした出来事  (Ⅱ)</vt:lpstr>
      <vt:lpstr>ロータリーの興隆期</vt:lpstr>
      <vt:lpstr>商工会議所を蘇えらせた</vt:lpstr>
      <vt:lpstr>大使の役目は職業倫理 　　　　を業界にシェアーすること</vt:lpstr>
      <vt:lpstr>ロータリーは世代の交代に失敗</vt:lpstr>
      <vt:lpstr>職業奉仕は効力を失う</vt:lpstr>
      <vt:lpstr>啓蒙思想としての職業奉仕は限界</vt:lpstr>
      <vt:lpstr>　　　　★我々は何者か   　　　　　　　</vt:lpstr>
      <vt:lpstr>　　　　　我々はロータリアン  　　　　我々のなすべきことは 　　　　　ロータリーの目的(綱領)の推進</vt:lpstr>
      <vt:lpstr>ロータリーの目的(綱領)</vt:lpstr>
      <vt:lpstr>ロータリーの目的である 　　　　　奉仕の心を育むために</vt:lpstr>
      <vt:lpstr>　　　　綱領の解釈 　　　　　　　　ロータリーの聖者・森光繁</vt:lpstr>
      <vt:lpstr>PowerPoint プレゼンテーション</vt:lpstr>
      <vt:lpstr>　　　では一体、奉仕の海は 　　　　　　　　　　どこにあるのか  　　　それは《ロータリーの例会》です　　　 　　　例会の場で自我の仮面を脱ぎます</vt:lpstr>
      <vt:lpstr>例会は仮面(ペルソナ)を脱ぐ場所</vt:lpstr>
      <vt:lpstr>仮面の必要性</vt:lpstr>
      <vt:lpstr>仮面により真の自己を失う</vt:lpstr>
      <vt:lpstr>時には仮面を外してみる</vt:lpstr>
      <vt:lpstr>自我と仮面の下の真実の自己</vt:lpstr>
      <vt:lpstr>真の自己にもどる場は例会</vt:lpstr>
      <vt:lpstr>皆さんはロータリー入会前に 　　　　　　　　　職業奉仕は実践済</vt:lpstr>
      <vt:lpstr>ロータリーで学ぶ職業奉仕とは 　　　　　　　　　　　　</vt:lpstr>
      <vt:lpstr>良いロータリアンに　　　 　　　　　　　　なるために 　　　　　　　　　　　　　　　 　　職業奉仕の学び方</vt:lpstr>
      <vt:lpstr>ロータリアンの 　　　　　　　　心に宿るもの</vt:lpstr>
      <vt:lpstr>もともと単純な職業奉仕を 　　　　　　　　なぜ難しく言うのか</vt:lpstr>
      <vt:lpstr>Head　より　Heartの問題</vt:lpstr>
      <vt:lpstr>知る(To know) より成る( To be)</vt:lpstr>
      <vt:lpstr>四つのテストは職業人の 　　　　　　　共通の物差し</vt:lpstr>
      <vt:lpstr>職業奉仕を日々の生活に活かす</vt:lpstr>
      <vt:lpstr>「職業奉仕をシンプルに」</vt:lpstr>
      <vt:lpstr>“Service”の意味を考えよう</vt:lpstr>
      <vt:lpstr>奉仕とは『親身になる』こと</vt:lpstr>
      <vt:lpstr>　　★我々はどこへゆくのか</vt:lpstr>
      <vt:lpstr>　　R.I.は過去の佳き文化を棄てた 　　　　　　　　　　　</vt:lpstr>
      <vt:lpstr>金魚鉢の中の金魚</vt:lpstr>
      <vt:lpstr>金魚鉢(ロータリー)の外から、中を見ると</vt:lpstr>
      <vt:lpstr>PowerPoint プレゼンテーション</vt:lpstr>
      <vt:lpstr>《ハリスの予言通り、  ロータリー革命が起きた》</vt:lpstr>
      <vt:lpstr>国際ロータリーの変身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R.I.は他人の金で善行をする 　　　　　　　　　《奉仕請負業》</vt:lpstr>
      <vt:lpstr>PowerPoint プレゼンテーション</vt:lpstr>
      <vt:lpstr>PowerPoint プレゼンテーション</vt:lpstr>
      <vt:lpstr>ロータりーは巨大な組織も 衰退する　《共同体化現象》　に陥る</vt:lpstr>
      <vt:lpstr>PowerPoint プレゼンテーション</vt:lpstr>
      <vt:lpstr>　　　　　　《機能体の共同体化とは》 </vt:lpstr>
      <vt:lpstr>R.I.は機能体の共同体化が進行中</vt:lpstr>
      <vt:lpstr>　</vt:lpstr>
      <vt:lpstr>PowerPoint プレゼンテーション</vt:lpstr>
      <vt:lpstr>　　　　　R.I.の革命的変化に 　　　　　　　　　我々はこれから　　　　　　　　　　　　　　　　　　 　　　　　　　　　　　　いかに行動すべきか</vt:lpstr>
      <vt:lpstr>R.I.がどのように変わろうとも　　　　　　　　　　　　　　 　　　　　　　クラブの自治権を大切に</vt:lpstr>
      <vt:lpstr>職業奉仕はアルファ・オメガである</vt:lpstr>
      <vt:lpstr>今こそ、例会出席と親睦を大切に</vt:lpstr>
      <vt:lpstr>我々はなぜ選ばれたのか</vt:lpstr>
      <vt:lpstr>　　ご静聴ありがとうございました</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斉藤病院01</dc:creator>
  <cp:lastModifiedBy>塚原 房樹</cp:lastModifiedBy>
  <cp:revision>468</cp:revision>
  <cp:lastPrinted>2016-09-02T02:01:52Z</cp:lastPrinted>
  <dcterms:created xsi:type="dcterms:W3CDTF">2016-05-23T00:14:59Z</dcterms:created>
  <dcterms:modified xsi:type="dcterms:W3CDTF">2022-09-22T03:01:56Z</dcterms:modified>
</cp:coreProperties>
</file>