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274" r:id="rId4"/>
    <p:sldId id="257" r:id="rId5"/>
    <p:sldId id="259" r:id="rId6"/>
    <p:sldId id="261" r:id="rId7"/>
    <p:sldId id="260" r:id="rId8"/>
    <p:sldId id="262" r:id="rId9"/>
    <p:sldId id="270" r:id="rId10"/>
    <p:sldId id="281" r:id="rId11"/>
    <p:sldId id="271" r:id="rId12"/>
    <p:sldId id="272" r:id="rId13"/>
    <p:sldId id="277" r:id="rId14"/>
    <p:sldId id="279" r:id="rId15"/>
    <p:sldId id="278" r:id="rId16"/>
    <p:sldId id="280" r:id="rId17"/>
    <p:sldId id="263" r:id="rId18"/>
    <p:sldId id="264" r:id="rId19"/>
    <p:sldId id="282" r:id="rId20"/>
    <p:sldId id="265" r:id="rId21"/>
    <p:sldId id="266" r:id="rId22"/>
    <p:sldId id="267" r:id="rId23"/>
    <p:sldId id="268" r:id="rId24"/>
    <p:sldId id="269" r:id="rId25"/>
    <p:sldId id="275" r:id="rId26"/>
    <p:sldId id="276" r:id="rId27"/>
    <p:sldId id="283" r:id="rId28"/>
  </p:sldIdLst>
  <p:sldSz cx="9144000" cy="5143500" type="screen16x9"/>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2737CB"/>
    <a:srgbClr val="0DA366"/>
    <a:srgbClr val="3B35BD"/>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64" autoAdjust="0"/>
  </p:normalViewPr>
  <p:slideViewPr>
    <p:cSldViewPr>
      <p:cViewPr varScale="1">
        <p:scale>
          <a:sx n="70" d="100"/>
          <a:sy n="70" d="100"/>
        </p:scale>
        <p:origin x="138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835BF7-3C8D-4B75-85D7-E91D9CE6DB1B}" type="datetimeFigureOut">
              <a:rPr kumimoji="1" lang="ja-JP" altLang="en-US" smtClean="0"/>
              <a:t>2020/4/29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34FBB8-1CEC-4585-A03D-8CE7ECD2B369}" type="slidenum">
              <a:rPr kumimoji="1" lang="ja-JP" altLang="en-US" smtClean="0"/>
              <a:t>‹#›</a:t>
            </a:fld>
            <a:endParaRPr kumimoji="1" lang="ja-JP" altLang="en-US"/>
          </a:p>
        </p:txBody>
      </p:sp>
    </p:spTree>
    <p:extLst>
      <p:ext uri="{BB962C8B-B14F-4D97-AF65-F5344CB8AC3E}">
        <p14:creationId xmlns:p14="http://schemas.microsoft.com/office/powerpoint/2010/main" val="16140994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こんにちは、地区ライラ委員長の西方と言います、岩見沢</a:t>
            </a:r>
            <a:r>
              <a:rPr kumimoji="1" lang="en-US" altLang="ja-JP" sz="1800" dirty="0"/>
              <a:t>RC</a:t>
            </a:r>
            <a:r>
              <a:rPr kumimoji="1" lang="ja-JP" altLang="en-US" sz="1800" dirty="0"/>
              <a:t>から参りました。</a:t>
            </a:r>
            <a:endParaRPr kumimoji="1" lang="en-US" altLang="ja-JP" sz="1800" dirty="0"/>
          </a:p>
          <a:p>
            <a:r>
              <a:rPr kumimoji="1" lang="ja-JP" altLang="en-US" sz="1800" dirty="0"/>
              <a:t>ワッツ、ライラ？ライラって何だ？と言うタイトルで、ライラについてお話しさせていただきます。よろしくお願い致します。</a:t>
            </a:r>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a:t>
            </a:fld>
            <a:endParaRPr kumimoji="1" lang="ja-JP" altLang="en-US"/>
          </a:p>
        </p:txBody>
      </p:sp>
    </p:spTree>
    <p:extLst>
      <p:ext uri="{BB962C8B-B14F-4D97-AF65-F5344CB8AC3E}">
        <p14:creationId xmlns:p14="http://schemas.microsoft.com/office/powerpoint/2010/main" val="69067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日本での歴史は</a:t>
            </a:r>
            <a:r>
              <a:rPr kumimoji="1" lang="en-US" altLang="ja-JP" sz="1800" dirty="0"/>
              <a:t>1976</a:t>
            </a:r>
            <a:r>
              <a:rPr kumimoji="1" lang="ja-JP" altLang="en-US" sz="1800" dirty="0"/>
              <a:t>年に、大阪･和歌山の第</a:t>
            </a:r>
            <a:r>
              <a:rPr kumimoji="1" lang="en-US" altLang="ja-JP" sz="1800" dirty="0"/>
              <a:t>266</a:t>
            </a:r>
            <a:r>
              <a:rPr kumimoji="1" lang="ja-JP" altLang="en-US" sz="1800" dirty="0"/>
              <a:t>地区で初のライラセミナーが開催され、その後、全国に広まりました。</a:t>
            </a:r>
            <a:endParaRPr kumimoji="1" lang="en-US" altLang="ja-JP" sz="1800" dirty="0"/>
          </a:p>
          <a:p>
            <a:r>
              <a:rPr kumimoji="1" lang="ja-JP" altLang="en-US" sz="1800" dirty="0"/>
              <a:t>日本ではそれ以前にも健全育成のための青少年キャンプは各地で行われていましたので、</a:t>
            </a:r>
            <a:endParaRPr kumimoji="1" lang="en-US" altLang="ja-JP" sz="1800" dirty="0"/>
          </a:p>
          <a:p>
            <a:r>
              <a:rPr kumimoji="1" lang="ja-JP" altLang="en-US" sz="1800" dirty="0"/>
              <a:t>アメリカのオリジナルライラは</a:t>
            </a:r>
            <a:r>
              <a:rPr kumimoji="1" lang="en-US" altLang="ja-JP" sz="1800" dirty="0"/>
              <a:t>18</a:t>
            </a:r>
            <a:r>
              <a:rPr kumimoji="1" lang="ja-JP" altLang="en-US" sz="1800" dirty="0"/>
              <a:t>歳から</a:t>
            </a:r>
            <a:r>
              <a:rPr kumimoji="1" lang="en-US" altLang="ja-JP" sz="1800" dirty="0"/>
              <a:t>24</a:t>
            </a:r>
            <a:r>
              <a:rPr kumimoji="1" lang="ja-JP" altLang="en-US" sz="1800" dirty="0"/>
              <a:t>歳までの若者対象ということで、</a:t>
            </a:r>
            <a:endParaRPr kumimoji="1" lang="en-US" altLang="ja-JP" sz="1800" dirty="0"/>
          </a:p>
          <a:p>
            <a:r>
              <a:rPr kumimoji="1" lang="ja-JP" altLang="en-US" sz="1800" dirty="0"/>
              <a:t>日本にはそぐわないため</a:t>
            </a:r>
            <a:r>
              <a:rPr kumimoji="1" lang="en-US" altLang="ja-JP" sz="1800" dirty="0"/>
              <a:t>､</a:t>
            </a:r>
            <a:r>
              <a:rPr kumimoji="1" lang="ja-JP" altLang="en-US" sz="1800" dirty="0"/>
              <a:t>各地で日本独自方式にて開催されてきた経緯があります。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10</a:t>
            </a:fld>
            <a:endParaRPr kumimoji="1" lang="ja-JP" altLang="en-US"/>
          </a:p>
        </p:txBody>
      </p:sp>
    </p:spTree>
    <p:extLst>
      <p:ext uri="{BB962C8B-B14F-4D97-AF65-F5344CB8AC3E}">
        <p14:creationId xmlns:p14="http://schemas.microsoft.com/office/powerpoint/2010/main" val="232868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では、私たちの第</a:t>
            </a:r>
            <a:r>
              <a:rPr kumimoji="1" lang="en-US" altLang="ja-JP" sz="1800" dirty="0"/>
              <a:t>2510</a:t>
            </a:r>
            <a:r>
              <a:rPr kumimoji="1" lang="ja-JP" altLang="en-US" sz="1800" dirty="0"/>
              <a:t>地区では？と言いますと、</a:t>
            </a:r>
            <a:endParaRPr kumimoji="1" lang="en-US" altLang="ja-JP" sz="1800" dirty="0"/>
          </a:p>
          <a:p>
            <a:r>
              <a:rPr kumimoji="1" lang="ja-JP" altLang="en-US" sz="1800" dirty="0"/>
              <a:t>実は</a:t>
            </a:r>
            <a:r>
              <a:rPr kumimoji="1" lang="en-US" altLang="ja-JP" sz="1800" dirty="0"/>
              <a:t>1969</a:t>
            </a:r>
            <a:r>
              <a:rPr kumimoji="1" lang="ja-JP" altLang="en-US" sz="1800" dirty="0"/>
              <a:t>年からチミケップ国際ロータリキャンプという青少年育成キャンプが行われていました。</a:t>
            </a:r>
            <a:endParaRPr kumimoji="1" lang="en-US" altLang="ja-JP" sz="1800" dirty="0"/>
          </a:p>
          <a:p>
            <a:r>
              <a:rPr kumimoji="1" lang="ja-JP" altLang="en-US" sz="1800" dirty="0"/>
              <a:t>チミケップは網走郡津別町のチミケップ湖にあるキャンプ場で、後に</a:t>
            </a:r>
            <a:r>
              <a:rPr kumimoji="1" lang="en-US" altLang="ja-JP" sz="1800" dirty="0"/>
              <a:t>YMCA</a:t>
            </a:r>
            <a:r>
              <a:rPr kumimoji="1" lang="ja-JP" altLang="en-US" sz="1800" dirty="0"/>
              <a:t>国際キャンプ場となっています。</a:t>
            </a:r>
            <a:endParaRPr kumimoji="1" lang="en-US" altLang="ja-JP" sz="1800" dirty="0"/>
          </a:p>
          <a:p>
            <a:r>
              <a:rPr kumimoji="1" lang="ja-JP" altLang="en-US" sz="1800" dirty="0"/>
              <a:t>ライラセミナーの前身であたりますが、なんと！日本初開催の７年も前のことなのです。</a:t>
            </a:r>
            <a:endParaRPr kumimoji="1" lang="en-US" altLang="ja-JP" sz="1800" dirty="0"/>
          </a:p>
          <a:p>
            <a:r>
              <a:rPr kumimoji="1" lang="ja-JP" altLang="en-US" sz="1800" dirty="0"/>
              <a:t>ただ、この頃の北海道は１地区で、当時の</a:t>
            </a:r>
            <a:r>
              <a:rPr kumimoji="1" lang="en-US" altLang="ja-JP" sz="1800" dirty="0"/>
              <a:t>350</a:t>
            </a:r>
            <a:r>
              <a:rPr kumimoji="1" lang="ja-JP" altLang="en-US" sz="1800" dirty="0"/>
              <a:t>地区が開催し、次の年の</a:t>
            </a:r>
            <a:r>
              <a:rPr kumimoji="1" lang="en-US" altLang="ja-JP" sz="1800" dirty="0"/>
              <a:t>1970</a:t>
            </a:r>
            <a:r>
              <a:rPr kumimoji="1" lang="ja-JP" altLang="en-US" sz="1800" dirty="0"/>
              <a:t>年に北海道は２地区に分断され、</a:t>
            </a:r>
            <a:endParaRPr kumimoji="1" lang="en-US" altLang="ja-JP" sz="1800" dirty="0"/>
          </a:p>
          <a:p>
            <a:r>
              <a:rPr kumimoji="1" lang="ja-JP" altLang="en-US" sz="1800" dirty="0"/>
              <a:t>我が地区はチミケップの無い</a:t>
            </a:r>
            <a:r>
              <a:rPr kumimoji="1" lang="en-US" altLang="ja-JP" sz="1800" dirty="0"/>
              <a:t>351</a:t>
            </a:r>
            <a:r>
              <a:rPr kumimoji="1" lang="ja-JP" altLang="en-US" sz="1800" dirty="0"/>
              <a:t>地区になっています。</a:t>
            </a:r>
            <a:endParaRPr kumimoji="1" lang="en-US" altLang="ja-JP" sz="1800" dirty="0"/>
          </a:p>
          <a:p>
            <a:r>
              <a:rPr kumimoji="1" lang="ja-JP" altLang="en-US" sz="1800" dirty="0"/>
              <a:t>ちなみに</a:t>
            </a:r>
            <a:r>
              <a:rPr kumimoji="1" lang="en-US" altLang="ja-JP" sz="1800" dirty="0"/>
              <a:t>350</a:t>
            </a:r>
            <a:r>
              <a:rPr kumimoji="1" lang="ja-JP" altLang="en-US" sz="1800" dirty="0"/>
              <a:t>地区で最初のライラセミナーはこのキャンプ場で</a:t>
            </a:r>
            <a:r>
              <a:rPr kumimoji="1" lang="en-US" altLang="ja-JP" sz="1800" dirty="0"/>
              <a:t>1979</a:t>
            </a:r>
            <a:r>
              <a:rPr kumimoji="1" lang="ja-JP" altLang="en-US" sz="1800" dirty="0"/>
              <a:t>年、旭川</a:t>
            </a:r>
            <a:r>
              <a:rPr kumimoji="1" lang="en-US" altLang="ja-JP" sz="1800" dirty="0"/>
              <a:t>RC</a:t>
            </a:r>
            <a:r>
              <a:rPr kumimoji="1" lang="ja-JP" altLang="en-US" sz="1800" dirty="0"/>
              <a:t>がホストで開催しています。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11</a:t>
            </a:fld>
            <a:endParaRPr kumimoji="1" lang="ja-JP" altLang="en-US"/>
          </a:p>
        </p:txBody>
      </p:sp>
    </p:spTree>
    <p:extLst>
      <p:ext uri="{BB962C8B-B14F-4D97-AF65-F5344CB8AC3E}">
        <p14:creationId xmlns:p14="http://schemas.microsoft.com/office/powerpoint/2010/main" val="384780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このチミケップキャンプ場は、北海道が２地区に分かれた後も</a:t>
            </a:r>
            <a:r>
              <a:rPr kumimoji="1" lang="en-US" altLang="ja-JP" sz="1800" dirty="0"/>
              <a:t>､</a:t>
            </a:r>
          </a:p>
          <a:p>
            <a:r>
              <a:rPr kumimoji="1" lang="ja-JP" altLang="en-US" sz="1800" dirty="0"/>
              <a:t>当地区としては青少年の育成の場所として力を注いでいたと言うことが、</a:t>
            </a:r>
            <a:endParaRPr kumimoji="1" lang="en-US" altLang="ja-JP" sz="1800" dirty="0"/>
          </a:p>
          <a:p>
            <a:r>
              <a:rPr kumimoji="1" lang="ja-JP" altLang="en-US" sz="1800" dirty="0"/>
              <a:t>当時の</a:t>
            </a:r>
            <a:r>
              <a:rPr kumimoji="1" lang="en-US" altLang="ja-JP" sz="1800" dirty="0"/>
              <a:t>351</a:t>
            </a:r>
            <a:r>
              <a:rPr kumimoji="1" lang="ja-JP" altLang="en-US" sz="1800" dirty="0"/>
              <a:t>地区</a:t>
            </a:r>
            <a:r>
              <a:rPr kumimoji="1" lang="en-US" altLang="ja-JP" sz="1800" dirty="0"/>
              <a:t>(</a:t>
            </a:r>
            <a:r>
              <a:rPr kumimoji="1" lang="ja-JP" altLang="en-US" sz="1800" dirty="0"/>
              <a:t>現在の</a:t>
            </a:r>
            <a:r>
              <a:rPr kumimoji="1" lang="en-US" altLang="ja-JP" sz="1800" dirty="0"/>
              <a:t>2510</a:t>
            </a:r>
            <a:r>
              <a:rPr kumimoji="1" lang="ja-JP" altLang="en-US" sz="1800" dirty="0"/>
              <a:t>地区</a:t>
            </a:r>
            <a:r>
              <a:rPr kumimoji="1" lang="en-US" altLang="ja-JP" sz="1800" dirty="0"/>
              <a:t>)</a:t>
            </a:r>
            <a:r>
              <a:rPr kumimoji="1" lang="ja-JP" altLang="en-US" sz="1800" dirty="0"/>
              <a:t>の柿本恒一ガバナーの野外センター落成式に出席した報告を読むと良く解ります。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12</a:t>
            </a:fld>
            <a:endParaRPr kumimoji="1" lang="ja-JP" altLang="en-US"/>
          </a:p>
        </p:txBody>
      </p:sp>
    </p:spTree>
    <p:extLst>
      <p:ext uri="{BB962C8B-B14F-4D97-AF65-F5344CB8AC3E}">
        <p14:creationId xmlns:p14="http://schemas.microsoft.com/office/powerpoint/2010/main" val="53350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本日資料としてお配りしている、</a:t>
            </a:r>
            <a:endParaRPr kumimoji="1" lang="en-US" altLang="ja-JP" sz="1800" dirty="0"/>
          </a:p>
          <a:p>
            <a:r>
              <a:rPr kumimoji="1" lang="ja-JP" altLang="en-US" sz="1800" dirty="0"/>
              <a:t>当時のガバナー月信１１月号の落成式に参加した報告には、</a:t>
            </a:r>
            <a:endParaRPr kumimoji="1" lang="en-US" altLang="ja-JP" sz="1800" dirty="0"/>
          </a:p>
          <a:p>
            <a:r>
              <a:rPr kumimoji="1" lang="ja-JP" altLang="en-US" sz="1800" dirty="0"/>
              <a:t>青少年育成に力を注いだ、多くのロータリアンへの感謝の気持ちが書き綴られています。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13</a:t>
            </a:fld>
            <a:endParaRPr kumimoji="1" lang="ja-JP" altLang="en-US"/>
          </a:p>
        </p:txBody>
      </p:sp>
    </p:spTree>
    <p:extLst>
      <p:ext uri="{BB962C8B-B14F-4D97-AF65-F5344CB8AC3E}">
        <p14:creationId xmlns:p14="http://schemas.microsoft.com/office/powerpoint/2010/main" val="406390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当時の資料を調べてみますと、柿本ガバナー年度の地区組織図の中に、何と！！ライラ委員会を発見！！</a:t>
            </a:r>
            <a:endParaRPr kumimoji="1" lang="en-US" altLang="ja-JP" sz="1800" dirty="0"/>
          </a:p>
          <a:p>
            <a:r>
              <a:rPr kumimoji="1" lang="ja-JP" altLang="en-US" sz="1800" dirty="0"/>
              <a:t>当時は英語読みではなく日本語の委員会名で青少年指導者養成委員会となっています。</a:t>
            </a:r>
            <a:endParaRPr kumimoji="1" lang="en-US" altLang="ja-JP" sz="1800" dirty="0"/>
          </a:p>
          <a:p>
            <a:r>
              <a:rPr kumimoji="1" lang="ja-JP" altLang="en-US" sz="1800" dirty="0"/>
              <a:t>では、</a:t>
            </a:r>
            <a:r>
              <a:rPr kumimoji="1" lang="en-US" altLang="ja-JP" sz="1800" dirty="0"/>
              <a:t>2510</a:t>
            </a:r>
            <a:r>
              <a:rPr kumimoji="1" lang="ja-JP" altLang="en-US" sz="1800" dirty="0"/>
              <a:t>地区の最初のライラはいつなのでしょう？</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14</a:t>
            </a:fld>
            <a:endParaRPr kumimoji="1" lang="ja-JP" altLang="en-US"/>
          </a:p>
        </p:txBody>
      </p:sp>
    </p:spTree>
    <p:extLst>
      <p:ext uri="{BB962C8B-B14F-4D97-AF65-F5344CB8AC3E}">
        <p14:creationId xmlns:p14="http://schemas.microsoft.com/office/powerpoint/2010/main" val="350830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当地区では</a:t>
            </a:r>
            <a:r>
              <a:rPr kumimoji="1" lang="en-US" altLang="ja-JP" sz="1800" dirty="0"/>
              <a:t>1985</a:t>
            </a:r>
            <a:r>
              <a:rPr kumimoji="1" lang="ja-JP" altLang="en-US" sz="1800" dirty="0"/>
              <a:t>年</a:t>
            </a:r>
            <a:r>
              <a:rPr kumimoji="1" lang="en-US" altLang="ja-JP" sz="1800" dirty="0"/>
              <a:t>5</a:t>
            </a:r>
            <a:r>
              <a:rPr kumimoji="1" lang="ja-JP" altLang="en-US" sz="1800" dirty="0"/>
              <a:t>月５日６日、札幌のホテル神宮閣及び北海道開拓記念館で第１回ライラセミナーは開催されました。</a:t>
            </a:r>
            <a:endParaRPr kumimoji="1" lang="en-US" altLang="ja-JP" sz="1800" dirty="0"/>
          </a:p>
          <a:p>
            <a:r>
              <a:rPr kumimoji="1" lang="ja-JP" altLang="en-US" sz="1800" dirty="0"/>
              <a:t>以後、幾度も休止状態となり</a:t>
            </a:r>
            <a:endParaRPr kumimoji="1" lang="en-US" altLang="ja-JP" sz="1800" dirty="0"/>
          </a:p>
          <a:p>
            <a:r>
              <a:rPr kumimoji="1" lang="ja-JP" altLang="en-US" sz="1800" dirty="0"/>
              <a:t>昨年、小山ガバナー年度に、アポイ岳山荘で開催されたライラセミナーが第１８回目となります。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15</a:t>
            </a:fld>
            <a:endParaRPr kumimoji="1" lang="ja-JP" altLang="en-US"/>
          </a:p>
        </p:txBody>
      </p:sp>
    </p:spTree>
    <p:extLst>
      <p:ext uri="{BB962C8B-B14F-4D97-AF65-F5344CB8AC3E}">
        <p14:creationId xmlns:p14="http://schemas.microsoft.com/office/powerpoint/2010/main" val="301399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続いては、他の地区で行われているライラセミナ－は、どのように開催されているのか？</a:t>
            </a:r>
            <a:endParaRPr kumimoji="1" lang="en-US" altLang="ja-JP" sz="1800" dirty="0"/>
          </a:p>
          <a:p>
            <a:r>
              <a:rPr kumimoji="1" lang="ja-JP" altLang="en-US" sz="1800" dirty="0"/>
              <a:t>日本で一番有名なのが</a:t>
            </a:r>
            <a:r>
              <a:rPr kumimoji="1" lang="en-US" altLang="ja-JP" sz="1800" dirty="0"/>
              <a:t>2670</a:t>
            </a:r>
            <a:r>
              <a:rPr kumimoji="1" lang="ja-JP" altLang="en-US" sz="1800" dirty="0"/>
              <a:t>地区と</a:t>
            </a:r>
            <a:r>
              <a:rPr kumimoji="1" lang="en-US" altLang="ja-JP" sz="1800" dirty="0"/>
              <a:t>2680</a:t>
            </a:r>
            <a:r>
              <a:rPr kumimoji="1" lang="ja-JP" altLang="en-US" sz="1800" dirty="0"/>
              <a:t>地区合同で毎年開催されている「</a:t>
            </a:r>
            <a:r>
              <a:rPr kumimoji="1" lang="en-US" altLang="ja-JP" sz="1800" dirty="0"/>
              <a:t>JAPAN</a:t>
            </a:r>
            <a:r>
              <a:rPr kumimoji="1" lang="ja-JP" altLang="en-US" sz="1800" dirty="0"/>
              <a:t>ライラセミナー」です。</a:t>
            </a:r>
            <a:endParaRPr kumimoji="1" lang="en-US" altLang="ja-JP" sz="1800" dirty="0"/>
          </a:p>
          <a:p>
            <a:r>
              <a:rPr kumimoji="1" lang="ja-JP" altLang="en-US" sz="1800" dirty="0"/>
              <a:t>国際大会の並行プログラム国際ライラのモデルとなったライラセミナーで、瀬戸内海の小豆島に隣接する無人島、</a:t>
            </a:r>
            <a:endParaRPr kumimoji="1" lang="en-US" altLang="ja-JP" sz="1800" dirty="0"/>
          </a:p>
          <a:p>
            <a:r>
              <a:rPr kumimoji="1" lang="ja-JP" altLang="en-US" sz="1800" dirty="0"/>
              <a:t>余島で３泊４日で開催されます。</a:t>
            </a:r>
            <a:endParaRPr kumimoji="1" lang="en-US" altLang="ja-JP" sz="1800" dirty="0"/>
          </a:p>
          <a:p>
            <a:r>
              <a:rPr kumimoji="1" lang="ja-JP" altLang="en-US" sz="1800" dirty="0"/>
              <a:t>この余島でのライラセミナーの成り立ちには大先輩のパストガバナーの話なしでは語れません。</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16</a:t>
            </a:fld>
            <a:endParaRPr kumimoji="1" lang="ja-JP" altLang="en-US"/>
          </a:p>
        </p:txBody>
      </p:sp>
    </p:spTree>
    <p:extLst>
      <p:ext uri="{BB962C8B-B14F-4D97-AF65-F5344CB8AC3E}">
        <p14:creationId xmlns:p14="http://schemas.microsoft.com/office/powerpoint/2010/main" val="150032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その大先輩は、</a:t>
            </a:r>
            <a:r>
              <a:rPr kumimoji="1" lang="en-US" altLang="ja-JP" sz="1800" dirty="0"/>
              <a:t>2014</a:t>
            </a:r>
            <a:r>
              <a:rPr kumimoji="1" lang="ja-JP" altLang="en-US" sz="1800" dirty="0"/>
              <a:t>年に亡くなられた、今井鎮雄パストガバナーで、人生を青少年の育成に捧げた大先輩のロータリアンです。</a:t>
            </a:r>
            <a:endParaRPr kumimoji="1" lang="en-US" altLang="ja-JP" sz="1800" dirty="0"/>
          </a:p>
          <a:p>
            <a:r>
              <a:rPr kumimoji="1" lang="ja-JP" altLang="en-US" sz="1800" dirty="0"/>
              <a:t>簡単に経歴をお話しますと、</a:t>
            </a:r>
            <a:r>
              <a:rPr kumimoji="1" lang="en-US" altLang="ja-JP" sz="1800" dirty="0"/>
              <a:t>1920</a:t>
            </a:r>
            <a:r>
              <a:rPr kumimoji="1" lang="ja-JP" altLang="en-US" sz="1800" dirty="0"/>
              <a:t>年、東京生まれ、戦後、神戸の</a:t>
            </a:r>
            <a:r>
              <a:rPr kumimoji="1" lang="en-US" altLang="ja-JP" sz="1800" dirty="0"/>
              <a:t>YMCA</a:t>
            </a:r>
            <a:r>
              <a:rPr kumimoji="1" lang="ja-JP" altLang="en-US" sz="1800" dirty="0"/>
              <a:t>に勤務され、</a:t>
            </a:r>
            <a:endParaRPr kumimoji="1" lang="en-US" altLang="ja-JP" sz="1800" dirty="0"/>
          </a:p>
          <a:p>
            <a:r>
              <a:rPr kumimoji="1" lang="ja-JP" altLang="en-US" sz="1800" dirty="0"/>
              <a:t>子ども達の健全な人材育成のためのキャンプ場を探し、元米軍キャンプがあった無人島の余島を発見！</a:t>
            </a:r>
            <a:endParaRPr kumimoji="1" lang="en-US" altLang="ja-JP" sz="1800" dirty="0"/>
          </a:p>
          <a:p>
            <a:r>
              <a:rPr kumimoji="1" lang="ja-JP" altLang="en-US" sz="1800" dirty="0"/>
              <a:t>ここだ！と思ったそうです。</a:t>
            </a:r>
            <a:endParaRPr kumimoji="1" lang="en-US" altLang="ja-JP" sz="1800" dirty="0"/>
          </a:p>
          <a:p>
            <a:r>
              <a:rPr kumimoji="1" lang="ja-JP" altLang="en-US" sz="1800" dirty="0"/>
              <a:t>宿泊、研修施設を整備し</a:t>
            </a:r>
            <a:r>
              <a:rPr kumimoji="1" lang="en-US" altLang="ja-JP" sz="1800" dirty="0"/>
              <a:t>1951</a:t>
            </a:r>
            <a:r>
              <a:rPr kumimoji="1" lang="ja-JP" altLang="en-US" sz="1800" dirty="0"/>
              <a:t>年に</a:t>
            </a:r>
            <a:r>
              <a:rPr kumimoji="1" lang="en-US" altLang="ja-JP" sz="1800" dirty="0"/>
              <a:t>YMCA</a:t>
            </a:r>
            <a:r>
              <a:rPr kumimoji="1" lang="ja-JP" altLang="en-US" sz="1800" dirty="0"/>
              <a:t>の正式キャンプ場として青少年育成キャンプを始めました。</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17</a:t>
            </a:fld>
            <a:endParaRPr kumimoji="1" lang="ja-JP" altLang="en-US"/>
          </a:p>
        </p:txBody>
      </p:sp>
    </p:spTree>
    <p:extLst>
      <p:ext uri="{BB962C8B-B14F-4D97-AF65-F5344CB8AC3E}">
        <p14:creationId xmlns:p14="http://schemas.microsoft.com/office/powerpoint/2010/main" val="2518591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a:t>1961</a:t>
            </a:r>
            <a:r>
              <a:rPr kumimoji="1" lang="ja-JP" altLang="en-US" sz="1800" dirty="0"/>
              <a:t>年に神戸西</a:t>
            </a:r>
            <a:r>
              <a:rPr kumimoji="1" lang="en-US" altLang="ja-JP" sz="1800" dirty="0"/>
              <a:t>RC</a:t>
            </a:r>
            <a:r>
              <a:rPr kumimoji="1" lang="ja-JP" altLang="en-US" sz="1800" dirty="0"/>
              <a:t>入会以後、ロータリアンとして関わり、</a:t>
            </a:r>
            <a:r>
              <a:rPr kumimoji="1" lang="en-US" altLang="ja-JP" sz="1800" dirty="0"/>
              <a:t>1971</a:t>
            </a:r>
            <a:r>
              <a:rPr kumimoji="1" lang="ja-JP" altLang="en-US" sz="1800" dirty="0"/>
              <a:t>年のシドニー国際大会でライラが常設プログラムと成ったことにより、</a:t>
            </a:r>
            <a:endParaRPr kumimoji="1" lang="en-US" altLang="ja-JP" sz="1800" dirty="0"/>
          </a:p>
          <a:p>
            <a:r>
              <a:rPr kumimoji="1" lang="en-US" altLang="ja-JP" sz="1800" dirty="0"/>
              <a:t>1979</a:t>
            </a:r>
            <a:r>
              <a:rPr kumimoji="1" lang="ja-JP" altLang="en-US" sz="1800" dirty="0"/>
              <a:t>年、余島にて</a:t>
            </a:r>
            <a:r>
              <a:rPr kumimoji="1" lang="en-US" altLang="ja-JP" sz="1800" dirty="0"/>
              <a:t>268</a:t>
            </a:r>
            <a:r>
              <a:rPr kumimoji="1" lang="ja-JP" altLang="en-US" sz="1800" dirty="0"/>
              <a:t>地区のライラセミナーを初開催、</a:t>
            </a:r>
            <a:r>
              <a:rPr kumimoji="1" lang="en-US" altLang="ja-JP" sz="1800" dirty="0"/>
              <a:t>1995</a:t>
            </a:r>
            <a:r>
              <a:rPr kumimoji="1" lang="ja-JP" altLang="en-US" sz="1800" dirty="0"/>
              <a:t>年から</a:t>
            </a:r>
            <a:r>
              <a:rPr kumimoji="1" lang="en-US" altLang="ja-JP" sz="1800" dirty="0"/>
              <a:t>RI</a:t>
            </a:r>
            <a:r>
              <a:rPr kumimoji="1" lang="ja-JP" altLang="en-US" sz="1800" dirty="0"/>
              <a:t>理事、</a:t>
            </a:r>
            <a:r>
              <a:rPr kumimoji="1" lang="en-US" altLang="ja-JP" sz="1800" dirty="0"/>
              <a:t>1999</a:t>
            </a:r>
            <a:r>
              <a:rPr kumimoji="1" lang="ja-JP" altLang="en-US" sz="1800" dirty="0"/>
              <a:t>年に</a:t>
            </a:r>
            <a:r>
              <a:rPr kumimoji="1" lang="en-US" altLang="ja-JP" sz="1800" dirty="0"/>
              <a:t>RI</a:t>
            </a:r>
            <a:r>
              <a:rPr kumimoji="1" lang="ja-JP" altLang="en-US" sz="1800" dirty="0"/>
              <a:t>ライラ委員を務められ、</a:t>
            </a:r>
            <a:r>
              <a:rPr kumimoji="1" lang="en-US" altLang="ja-JP" sz="1800" dirty="0"/>
              <a:t>2014</a:t>
            </a:r>
            <a:r>
              <a:rPr kumimoji="1" lang="ja-JP" altLang="en-US" sz="1800" dirty="0"/>
              <a:t>年に亡くなられております。</a:t>
            </a:r>
            <a:endParaRPr kumimoji="1" lang="en-US" altLang="ja-JP" sz="1800" dirty="0"/>
          </a:p>
          <a:p>
            <a:r>
              <a:rPr kumimoji="1" lang="ja-JP" altLang="en-US" sz="1800" dirty="0"/>
              <a:t>今井鎮雄</a:t>
            </a:r>
            <a:r>
              <a:rPr kumimoji="1" lang="en-US" altLang="ja-JP" sz="1800" dirty="0"/>
              <a:t>PG</a:t>
            </a:r>
            <a:r>
              <a:rPr kumimoji="1" lang="ja-JP" altLang="en-US" sz="1800" dirty="0"/>
              <a:t>のライラの基本構想はその後、歴代</a:t>
            </a:r>
            <a:r>
              <a:rPr kumimoji="1" lang="en-US" altLang="ja-JP" sz="1800" dirty="0"/>
              <a:t>RI</a:t>
            </a:r>
            <a:r>
              <a:rPr kumimoji="1" lang="ja-JP" altLang="en-US" sz="1800" dirty="0"/>
              <a:t>理事の、故</a:t>
            </a:r>
            <a:r>
              <a:rPr kumimoji="1" lang="en-US" altLang="ja-JP" sz="1800" dirty="0"/>
              <a:t>,</a:t>
            </a:r>
            <a:r>
              <a:rPr kumimoji="1" lang="ja-JP" altLang="en-US" sz="1800" dirty="0"/>
              <a:t>深川純一</a:t>
            </a:r>
            <a:r>
              <a:rPr kumimoji="1" lang="en-US" altLang="ja-JP" sz="1800" dirty="0"/>
              <a:t>PG</a:t>
            </a:r>
            <a:r>
              <a:rPr kumimoji="1" lang="ja-JP" altLang="en-US" sz="1800" dirty="0"/>
              <a:t>、齋藤直美</a:t>
            </a:r>
            <a:r>
              <a:rPr kumimoji="1" lang="en-US" altLang="ja-JP" sz="1800" dirty="0"/>
              <a:t>PG</a:t>
            </a:r>
            <a:r>
              <a:rPr kumimoji="1" lang="ja-JP" altLang="en-US" sz="1800" dirty="0"/>
              <a:t>、三木明</a:t>
            </a:r>
            <a:r>
              <a:rPr kumimoji="1" lang="en-US" altLang="ja-JP" sz="1800" dirty="0"/>
              <a:t>PG</a:t>
            </a:r>
            <a:r>
              <a:rPr kumimoji="1" lang="ja-JP" altLang="en-US" sz="1800" dirty="0"/>
              <a:t>へと引き継がれ、現在の「</a:t>
            </a:r>
            <a:r>
              <a:rPr kumimoji="1" lang="en-US" altLang="ja-JP" sz="1800" dirty="0"/>
              <a:t>JAPAN</a:t>
            </a:r>
            <a:r>
              <a:rPr kumimoji="1" lang="ja-JP" altLang="en-US" sz="1800" dirty="0"/>
              <a:t>ライラセミナー」に至っています。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18</a:t>
            </a:fld>
            <a:endParaRPr kumimoji="1" lang="ja-JP" altLang="en-US"/>
          </a:p>
        </p:txBody>
      </p:sp>
    </p:spTree>
    <p:extLst>
      <p:ext uri="{BB962C8B-B14F-4D97-AF65-F5344CB8AC3E}">
        <p14:creationId xmlns:p14="http://schemas.microsoft.com/office/powerpoint/2010/main" val="198556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今井鎮雄パストガバナーが伝えた基本構想には四つの核があります。</a:t>
            </a:r>
            <a:endParaRPr kumimoji="1" lang="en-US" altLang="ja-JP" sz="1800" dirty="0"/>
          </a:p>
          <a:p>
            <a:r>
              <a:rPr kumimoji="1" lang="ja-JP" altLang="en-US" sz="1800" dirty="0"/>
              <a:t>１つ目はレベルの高い講義、リーダーの中のリーダーを養成するのだから、</a:t>
            </a:r>
            <a:endParaRPr kumimoji="1" lang="en-US" altLang="ja-JP" sz="1800" dirty="0"/>
          </a:p>
          <a:p>
            <a:r>
              <a:rPr kumimoji="1" lang="ja-JP" altLang="en-US" sz="1800" dirty="0"/>
              <a:t>一般の指導者講習レベルではなくロータリーでなくてはできないレベルの人間的深みのある講師でなければならない。</a:t>
            </a:r>
            <a:endParaRPr kumimoji="1" lang="en-US" altLang="ja-JP" sz="1800" dirty="0"/>
          </a:p>
          <a:p>
            <a:r>
              <a:rPr kumimoji="1" lang="ja-JP" altLang="en-US" sz="1800" dirty="0"/>
              <a:t>となると、当然、理解できる受講生でなければならないということで、余島で開催されるライラは２０歳以上が対象者となりました。</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19</a:t>
            </a:fld>
            <a:endParaRPr kumimoji="1" lang="ja-JP" altLang="en-US"/>
          </a:p>
        </p:txBody>
      </p:sp>
    </p:spTree>
    <p:extLst>
      <p:ext uri="{BB962C8B-B14F-4D97-AF65-F5344CB8AC3E}">
        <p14:creationId xmlns:p14="http://schemas.microsoft.com/office/powerpoint/2010/main" val="137914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今日はライラについて、先ずは概要、続いて歴史、ライラのねらい、最後にセミナーを開催するための基本についてお話しさせていただきます。</a:t>
            </a:r>
            <a:endParaRPr kumimoji="1" lang="ja-JP" altLang="en-US"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2</a:t>
            </a:fld>
            <a:endParaRPr kumimoji="1" lang="ja-JP" altLang="en-US"/>
          </a:p>
        </p:txBody>
      </p:sp>
    </p:spTree>
    <p:extLst>
      <p:ext uri="{BB962C8B-B14F-4D97-AF65-F5344CB8AC3E}">
        <p14:creationId xmlns:p14="http://schemas.microsoft.com/office/powerpoint/2010/main" val="3030825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第２にカウンセラーシステムです。</a:t>
            </a:r>
            <a:endParaRPr kumimoji="1" lang="en-US" altLang="ja-JP" sz="1800" dirty="0"/>
          </a:p>
          <a:p>
            <a:r>
              <a:rPr kumimoji="1" lang="ja-JP" altLang="en-US" sz="1800" dirty="0"/>
              <a:t>ライラの重要な特色の一つですが、受講生にカウンセラーを付けます。</a:t>
            </a:r>
            <a:endParaRPr kumimoji="1" lang="en-US" altLang="ja-JP" sz="1800" dirty="0"/>
          </a:p>
          <a:p>
            <a:r>
              <a:rPr kumimoji="1" lang="ja-JP" altLang="en-US" sz="1800" dirty="0"/>
              <a:t>プロのカウンセラーでは無く、ロータリアンとロータリアンの奥様です。</a:t>
            </a:r>
            <a:endParaRPr kumimoji="1" lang="en-US" altLang="ja-JP" sz="1800" dirty="0"/>
          </a:p>
          <a:p>
            <a:r>
              <a:rPr kumimoji="1" lang="ja-JP" altLang="en-US" sz="1800" dirty="0"/>
              <a:t>受講生とカウンセラーが寝食を共にし、人格を通してロータリーとは何かを解ってもらう為です。そして、ロータリアンにも成長を促します。</a:t>
            </a:r>
            <a:endParaRPr kumimoji="1" lang="en-US" altLang="ja-JP" sz="1800" dirty="0"/>
          </a:p>
          <a:p>
            <a:r>
              <a:rPr kumimoji="1" lang="ja-JP" altLang="en-US" sz="1800" dirty="0"/>
              <a:t>ライラが始まった時代、ロータリーの印象を受講生に聞いたところ、</a:t>
            </a:r>
            <a:endParaRPr kumimoji="1" lang="en-US" altLang="ja-JP" sz="1800" dirty="0"/>
          </a:p>
          <a:p>
            <a:r>
              <a:rPr kumimoji="1" lang="ja-JP" altLang="en-US" sz="1800" dirty="0"/>
              <a:t>「ホテルで高い食事をして遊んでいる老人の集まりでしょ」と言われたそうです。</a:t>
            </a:r>
            <a:endParaRPr kumimoji="1" lang="en-US" altLang="ja-JP" sz="1800" dirty="0"/>
          </a:p>
          <a:p>
            <a:r>
              <a:rPr kumimoji="1" lang="ja-JP" altLang="en-US" sz="1800" dirty="0"/>
              <a:t>昔、バーナードショウが「ロータリーは何処へ行く、あれは昼飯を食いに行くのさ」と皮肉ったのと同じ意味合いだったそうです。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20</a:t>
            </a:fld>
            <a:endParaRPr kumimoji="1" lang="ja-JP" altLang="en-US"/>
          </a:p>
        </p:txBody>
      </p:sp>
    </p:spTree>
    <p:extLst>
      <p:ext uri="{BB962C8B-B14F-4D97-AF65-F5344CB8AC3E}">
        <p14:creationId xmlns:p14="http://schemas.microsoft.com/office/powerpoint/2010/main" val="824059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３つ目の核は親睦です。</a:t>
            </a:r>
            <a:endParaRPr kumimoji="1" lang="en-US" altLang="ja-JP" sz="1800" dirty="0"/>
          </a:p>
          <a:p>
            <a:r>
              <a:rPr kumimoji="1" lang="ja-JP" altLang="en-US" sz="1800" dirty="0"/>
              <a:t>ロータリーの奉仕は親睦に始まって親睦に終わるとも言われます。</a:t>
            </a:r>
            <a:endParaRPr kumimoji="1" lang="en-US" altLang="ja-JP" sz="1800" dirty="0"/>
          </a:p>
          <a:p>
            <a:r>
              <a:rPr kumimoji="1" lang="ja-JP" altLang="en-US" sz="1800" dirty="0"/>
              <a:t>世のため人のために何かをしようとする時は、まず皆が仲良くなるのが一番大切。これがロータリーの基本です。</a:t>
            </a:r>
            <a:endParaRPr kumimoji="1" lang="en-US" altLang="ja-JP" sz="1800" dirty="0"/>
          </a:p>
          <a:p>
            <a:r>
              <a:rPr kumimoji="1" lang="ja-JP" altLang="en-US" sz="1800" dirty="0"/>
              <a:t>ただ成熟するには時間がかかりますが</a:t>
            </a:r>
            <a:r>
              <a:rPr kumimoji="1" lang="en-US" altLang="ja-JP" sz="1800" dirty="0"/>
              <a:t>､</a:t>
            </a:r>
            <a:r>
              <a:rPr kumimoji="1" lang="ja-JP" altLang="en-US" sz="1800" dirty="0"/>
              <a:t>ライラでは一夜にして出来上がると言われています。</a:t>
            </a:r>
            <a:endParaRPr kumimoji="1" lang="en-US" altLang="ja-JP" sz="1800" dirty="0"/>
          </a:p>
          <a:p>
            <a:r>
              <a:rPr kumimoji="1" lang="ja-JP" altLang="en-US" sz="1800" dirty="0"/>
              <a:t>受講生もカウンセラーも寝食を共にし、語り合うことで親睦が生まれ、ライラが終わった後も、その関係は続くと言われています。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21</a:t>
            </a:fld>
            <a:endParaRPr kumimoji="1" lang="ja-JP" altLang="en-US"/>
          </a:p>
        </p:txBody>
      </p:sp>
    </p:spTree>
    <p:extLst>
      <p:ext uri="{BB962C8B-B14F-4D97-AF65-F5344CB8AC3E}">
        <p14:creationId xmlns:p14="http://schemas.microsoft.com/office/powerpoint/2010/main" val="3912824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４つ目の核はディスカッションです。</a:t>
            </a:r>
            <a:endParaRPr kumimoji="1" lang="en-US" altLang="ja-JP" sz="1800" dirty="0"/>
          </a:p>
          <a:p>
            <a:r>
              <a:rPr kumimoji="1" lang="ja-JP" altLang="en-US" sz="1800" dirty="0"/>
              <a:t>バズセッションと呼ばれる</a:t>
            </a:r>
            <a:r>
              <a:rPr kumimoji="1" lang="en-US" altLang="ja-JP" sz="1800" dirty="0"/>
              <a:t>4</a:t>
            </a:r>
            <a:r>
              <a:rPr kumimoji="1" lang="ja-JP" altLang="en-US" sz="1800" dirty="0"/>
              <a:t>、</a:t>
            </a:r>
            <a:r>
              <a:rPr kumimoji="1" lang="en-US" altLang="ja-JP" sz="1800" dirty="0"/>
              <a:t>5</a:t>
            </a:r>
            <a:r>
              <a:rPr kumimoji="1" lang="ja-JP" altLang="en-US" sz="1800" dirty="0"/>
              <a:t>人で行うものと、全体で討議するフォーラムを、会わせて</a:t>
            </a:r>
            <a:r>
              <a:rPr kumimoji="1" lang="en-US" altLang="ja-JP" sz="1800" dirty="0"/>
              <a:t>7</a:t>
            </a:r>
            <a:r>
              <a:rPr kumimoji="1" lang="ja-JP" altLang="en-US" sz="1800" dirty="0"/>
              <a:t>時間行います。</a:t>
            </a:r>
            <a:endParaRPr kumimoji="1" lang="en-US" altLang="ja-JP" sz="1800" dirty="0"/>
          </a:p>
          <a:p>
            <a:r>
              <a:rPr kumimoji="1" lang="ja-JP" altLang="en-US" sz="1800" dirty="0"/>
              <a:t>この長時間のディスカッションにより</a:t>
            </a:r>
            <a:r>
              <a:rPr kumimoji="1" lang="en-US" altLang="ja-JP" sz="1800" dirty="0"/>
              <a:t>3</a:t>
            </a:r>
            <a:r>
              <a:rPr kumimoji="1" lang="ja-JP" altLang="en-US" sz="1800" dirty="0"/>
              <a:t>つ目の核である親睦が熟成されます。</a:t>
            </a:r>
            <a:endParaRPr kumimoji="1" lang="en-US" altLang="ja-JP" sz="1800" dirty="0"/>
          </a:p>
          <a:p>
            <a:r>
              <a:rPr kumimoji="1" lang="ja-JP" altLang="en-US" sz="1800" dirty="0"/>
              <a:t>ここで生まれる親睦は酒を飲んだり</a:t>
            </a:r>
            <a:r>
              <a:rPr kumimoji="1" lang="en-US" altLang="ja-JP" sz="1800" dirty="0"/>
              <a:t>､</a:t>
            </a:r>
            <a:r>
              <a:rPr kumimoji="1" lang="ja-JP" altLang="en-US" sz="1800" dirty="0"/>
              <a:t>歌を歌ったりする感性的な親睦では無く、精神的な親睦になるというのです。</a:t>
            </a:r>
            <a:endParaRPr kumimoji="1" lang="en-US" altLang="ja-JP" sz="1800" dirty="0"/>
          </a:p>
          <a:p>
            <a:r>
              <a:rPr kumimoji="1" lang="ja-JP" altLang="en-US" sz="1800" dirty="0"/>
              <a:t>以上が余島で行われているライラセミナーの基本構想ですが、なかなかクラブ単位でこのようなライラセミナーを開催することは難しいと思います。</a:t>
            </a:r>
            <a:endParaRPr kumimoji="1" lang="en-US" altLang="ja-JP" sz="1800" dirty="0"/>
          </a:p>
          <a:p>
            <a:r>
              <a:rPr kumimoji="1" lang="ja-JP" altLang="en-US" sz="1800" dirty="0"/>
              <a:t>地区または他地区合同で経験を重ねて成り立つものでしょう。それではクラブで開催するには、どうしたらいいのか。</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22</a:t>
            </a:fld>
            <a:endParaRPr kumimoji="1" lang="ja-JP" altLang="en-US"/>
          </a:p>
        </p:txBody>
      </p:sp>
    </p:spTree>
    <p:extLst>
      <p:ext uri="{BB962C8B-B14F-4D97-AF65-F5344CB8AC3E}">
        <p14:creationId xmlns:p14="http://schemas.microsoft.com/office/powerpoint/2010/main" val="602217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クラブ主催のライラセミナーも世界中で行われていますし、</a:t>
            </a:r>
            <a:r>
              <a:rPr kumimoji="1" lang="en-US" altLang="ja-JP" sz="1800" dirty="0"/>
              <a:t>RI</a:t>
            </a:r>
            <a:r>
              <a:rPr kumimoji="1" lang="ja-JP" altLang="en-US" sz="1800" dirty="0"/>
              <a:t>でも推奨しています。</a:t>
            </a:r>
            <a:endParaRPr kumimoji="1" lang="en-US" altLang="ja-JP" sz="1800" dirty="0"/>
          </a:p>
          <a:p>
            <a:r>
              <a:rPr kumimoji="1" lang="ja-JP" altLang="en-US" sz="1800" dirty="0"/>
              <a:t>地区で行うような大規模なものは難しいかもしれません。</a:t>
            </a:r>
            <a:endParaRPr kumimoji="1" lang="en-US" altLang="ja-JP" sz="1800" dirty="0"/>
          </a:p>
          <a:p>
            <a:r>
              <a:rPr kumimoji="1" lang="ja-JP" altLang="en-US" sz="1800" dirty="0"/>
              <a:t>ただ、地元に特化したリーダーシップセミナーと考えると、開催しやすいかもしれません。</a:t>
            </a:r>
            <a:endParaRPr kumimoji="1" lang="en-US" altLang="ja-JP" sz="1800" dirty="0"/>
          </a:p>
          <a:p>
            <a:r>
              <a:rPr kumimoji="1" lang="ja-JP" altLang="en-US" sz="1800" dirty="0"/>
              <a:t>市内の各中学校の生徒会だけを集めたセミナーや指導者を目指す若手従業員だけ集めたセミナーなどアイディア次第です。</a:t>
            </a:r>
            <a:endParaRPr kumimoji="1" lang="en-US" altLang="ja-JP" sz="1800" dirty="0"/>
          </a:p>
          <a:p>
            <a:r>
              <a:rPr kumimoji="1" lang="ja-JP" altLang="en-US" sz="1800" dirty="0"/>
              <a:t>開催期間も</a:t>
            </a:r>
            <a:r>
              <a:rPr kumimoji="1" lang="en-US" altLang="ja-JP" sz="1800" dirty="0"/>
              <a:t>1</a:t>
            </a:r>
            <a:r>
              <a:rPr kumimoji="1" lang="ja-JP" altLang="en-US" sz="1800" dirty="0"/>
              <a:t>日だけでも</a:t>
            </a:r>
            <a:r>
              <a:rPr kumimoji="1" lang="en-US" altLang="ja-JP" sz="1800" dirty="0"/>
              <a:t>､</a:t>
            </a:r>
            <a:r>
              <a:rPr kumimoji="1" lang="ja-JP" altLang="en-US" sz="1800" dirty="0"/>
              <a:t>１泊２日でも良いです。</a:t>
            </a:r>
            <a:endParaRPr kumimoji="1" lang="en-US" altLang="ja-JP" sz="1800" dirty="0"/>
          </a:p>
          <a:p>
            <a:r>
              <a:rPr kumimoji="1" lang="ja-JP" altLang="en-US" sz="1800" dirty="0"/>
              <a:t>開催するライラセミナーに４つの核があって、開催するロータリアンが若者に対して「頑張れー！」と言う気持ちがあればいいのです。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23</a:t>
            </a:fld>
            <a:endParaRPr kumimoji="1" lang="ja-JP" altLang="en-US"/>
          </a:p>
        </p:txBody>
      </p:sp>
    </p:spTree>
    <p:extLst>
      <p:ext uri="{BB962C8B-B14F-4D97-AF65-F5344CB8AC3E}">
        <p14:creationId xmlns:p14="http://schemas.microsoft.com/office/powerpoint/2010/main" val="2451209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更に将来、未来、次世代のことを考えるのであれば、継続できることが重要です。</a:t>
            </a:r>
            <a:endParaRPr kumimoji="1" lang="en-US" altLang="ja-JP" sz="1800" dirty="0"/>
          </a:p>
          <a:p>
            <a:r>
              <a:rPr kumimoji="1" lang="ja-JP" altLang="en-US" sz="1800" dirty="0"/>
              <a:t>その為に重要なのはライラセミナー卒業生、所謂</a:t>
            </a:r>
            <a:r>
              <a:rPr kumimoji="1" lang="en-US" altLang="ja-JP" sz="1800" dirty="0"/>
              <a:t>､</a:t>
            </a:r>
            <a:r>
              <a:rPr kumimoji="1" lang="ja-JP" altLang="en-US" sz="1800" dirty="0"/>
              <a:t>ライラリアンです。</a:t>
            </a:r>
            <a:endParaRPr kumimoji="1" lang="en-US" altLang="ja-JP" sz="1800" dirty="0"/>
          </a:p>
          <a:p>
            <a:r>
              <a:rPr kumimoji="1" lang="ja-JP" altLang="en-US" sz="1800" dirty="0"/>
              <a:t>ライラセミナー経験者が次のライラセミナーの企画運営に携わり、次の世代がその次の世代のリーダーを育てていくというシステムづくりです。</a:t>
            </a:r>
            <a:endParaRPr kumimoji="1" lang="en-US" altLang="ja-JP" sz="1800" dirty="0"/>
          </a:p>
          <a:p>
            <a:r>
              <a:rPr kumimoji="1" lang="ja-JP" altLang="en-US" sz="1800" dirty="0"/>
              <a:t>私たちロータリアンは、あくまでも寄り添って若者を応援するのです。</a:t>
            </a:r>
            <a:endParaRPr kumimoji="1" lang="en-US" altLang="ja-JP" sz="1800" dirty="0"/>
          </a:p>
          <a:p>
            <a:r>
              <a:rPr kumimoji="1" lang="ja-JP" altLang="en-US" sz="1800" dirty="0"/>
              <a:t>その背中を見せ続けることが、明るい未来につながることだと思っています。</a:t>
            </a:r>
            <a:endParaRPr kumimoji="1" lang="en-US" altLang="ja-JP" sz="1800" dirty="0"/>
          </a:p>
          <a:p>
            <a:r>
              <a:rPr kumimoji="1" lang="ja-JP" altLang="en-US" sz="1800" dirty="0"/>
              <a:t>是非、ライラセミナー開催にチャレンジしてください！</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24</a:t>
            </a:fld>
            <a:endParaRPr kumimoji="1" lang="ja-JP" altLang="en-US"/>
          </a:p>
        </p:txBody>
      </p:sp>
    </p:spTree>
    <p:extLst>
      <p:ext uri="{BB962C8B-B14F-4D97-AF65-F5344CB8AC3E}">
        <p14:creationId xmlns:p14="http://schemas.microsoft.com/office/powerpoint/2010/main" val="1795751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未来の扉を開くために、地区ライラ委員会はお手伝いをさせていただきます。</a:t>
            </a:r>
            <a:endParaRPr kumimoji="1" lang="en-US" altLang="ja-JP" sz="1800" dirty="0"/>
          </a:p>
          <a:p>
            <a:r>
              <a:rPr kumimoji="1" lang="ja-JP" altLang="en-US" sz="1800" dirty="0"/>
              <a:t>ご清聴ありがとうございました。</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25</a:t>
            </a:fld>
            <a:endParaRPr kumimoji="1" lang="ja-JP" altLang="en-US"/>
          </a:p>
        </p:txBody>
      </p:sp>
    </p:spTree>
    <p:extLst>
      <p:ext uri="{BB962C8B-B14F-4D97-AF65-F5344CB8AC3E}">
        <p14:creationId xmlns:p14="http://schemas.microsoft.com/office/powerpoint/2010/main" val="232683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ロータリー、ユース、リーダーシップ、アワード。</a:t>
            </a:r>
            <a:endParaRPr kumimoji="1" lang="en-US" altLang="ja-JP" sz="1800" dirty="0"/>
          </a:p>
          <a:p>
            <a:r>
              <a:rPr kumimoji="1" lang="ja-JP" altLang="en-US" sz="1800" dirty="0"/>
              <a:t>直訳するとロータリーにより青少年のリーダーシップを賞賛するとなります。</a:t>
            </a:r>
            <a:endParaRPr kumimoji="1" lang="en-US" altLang="ja-JP" sz="1800" dirty="0"/>
          </a:p>
          <a:p>
            <a:r>
              <a:rPr kumimoji="1" lang="ja-JP" altLang="en-US" sz="1800" dirty="0"/>
              <a:t>要するに青少年指導者養成するセミナープログラムのことです。</a:t>
            </a:r>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3</a:t>
            </a:fld>
            <a:endParaRPr kumimoji="1" lang="ja-JP" altLang="en-US"/>
          </a:p>
        </p:txBody>
      </p:sp>
    </p:spTree>
    <p:extLst>
      <p:ext uri="{BB962C8B-B14F-4D97-AF65-F5344CB8AC3E}">
        <p14:creationId xmlns:p14="http://schemas.microsoft.com/office/powerpoint/2010/main" val="370219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このライラのセミナーは、</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地区単位でも地域単位でも</a:t>
            </a:r>
            <a:r>
              <a:rPr kumimoji="1" lang="en-US" altLang="ja-JP" sz="1800" dirty="0"/>
              <a:t>､</a:t>
            </a:r>
            <a:r>
              <a:rPr kumimoji="1" lang="ja-JP" altLang="en-US" sz="1800" dirty="0"/>
              <a:t>クラブ単位でもできる</a:t>
            </a:r>
            <a:r>
              <a:rPr kumimoji="1" lang="en-US" altLang="ja-JP" sz="1800" dirty="0"/>
              <a:t>RI</a:t>
            </a:r>
            <a:r>
              <a:rPr kumimoji="1" lang="ja-JP" altLang="en-US" sz="1800" dirty="0"/>
              <a:t>常設の指導者養成プログラムです、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ですから様々なリソースが</a:t>
            </a:r>
            <a:r>
              <a:rPr kumimoji="1" lang="en-US" altLang="ja-JP" sz="1800" dirty="0"/>
              <a:t>RI</a:t>
            </a:r>
            <a:r>
              <a:rPr kumimoji="1" lang="ja-JP" altLang="en-US" sz="1800" dirty="0"/>
              <a:t>から提供されています。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マイロータリーからライラセミナーの手引きもダウンロードできます。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4</a:t>
            </a:fld>
            <a:endParaRPr kumimoji="1" lang="ja-JP" altLang="en-US"/>
          </a:p>
        </p:txBody>
      </p:sp>
    </p:spTree>
    <p:extLst>
      <p:ext uri="{BB962C8B-B14F-4D97-AF65-F5344CB8AC3E}">
        <p14:creationId xmlns:p14="http://schemas.microsoft.com/office/powerpoint/2010/main" val="197492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ライラセミナーの対象者は</a:t>
            </a:r>
            <a:r>
              <a:rPr kumimoji="1" lang="en-US" altLang="ja-JP" sz="1800" dirty="0"/>
              <a:t>14</a:t>
            </a:r>
            <a:r>
              <a:rPr kumimoji="1" lang="ja-JP" altLang="en-US" sz="1800" dirty="0"/>
              <a:t>歳～</a:t>
            </a:r>
            <a:r>
              <a:rPr kumimoji="1" lang="en-US" altLang="ja-JP" sz="1800" dirty="0"/>
              <a:t>30</a:t>
            </a:r>
            <a:r>
              <a:rPr kumimoji="1" lang="ja-JP" altLang="en-US" sz="1800" dirty="0"/>
              <a:t>歳までの若者です。</a:t>
            </a:r>
            <a:endParaRPr kumimoji="1" lang="en-US" altLang="ja-JP" sz="1800" dirty="0"/>
          </a:p>
          <a:p>
            <a:r>
              <a:rPr kumimoji="1" lang="ja-JP" altLang="en-US" sz="1800" dirty="0"/>
              <a:t>期間は短いものは</a:t>
            </a:r>
            <a:r>
              <a:rPr kumimoji="1" lang="en-US" altLang="ja-JP" sz="1800" dirty="0"/>
              <a:t>1</a:t>
            </a:r>
            <a:r>
              <a:rPr kumimoji="1" lang="ja-JP" altLang="en-US" sz="1800" dirty="0"/>
              <a:t>日、一般的には宿泊を伴う</a:t>
            </a:r>
            <a:r>
              <a:rPr kumimoji="1" lang="en-US" altLang="ja-JP" sz="1800" dirty="0"/>
              <a:t>2</a:t>
            </a:r>
            <a:r>
              <a:rPr kumimoji="1" lang="ja-JP" altLang="en-US" sz="1800" dirty="0"/>
              <a:t>日～</a:t>
            </a:r>
            <a:r>
              <a:rPr kumimoji="1" lang="en-US" altLang="ja-JP" sz="1800" dirty="0"/>
              <a:t>10</a:t>
            </a:r>
            <a:r>
              <a:rPr kumimoji="1" lang="ja-JP" altLang="en-US" sz="1800" dirty="0"/>
              <a:t>日、</a:t>
            </a:r>
            <a:endParaRPr kumimoji="1" lang="en-US" altLang="ja-JP" sz="1800" dirty="0"/>
          </a:p>
          <a:p>
            <a:r>
              <a:rPr kumimoji="1" lang="ja-JP" altLang="en-US" sz="1800" dirty="0"/>
              <a:t>内容としてはセミナー形式、キャンプ形式、ワークショップ形式などで行います。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5</a:t>
            </a:fld>
            <a:endParaRPr kumimoji="1" lang="ja-JP" altLang="en-US"/>
          </a:p>
        </p:txBody>
      </p:sp>
    </p:spTree>
    <p:extLst>
      <p:ext uri="{BB962C8B-B14F-4D97-AF65-F5344CB8AC3E}">
        <p14:creationId xmlns:p14="http://schemas.microsoft.com/office/powerpoint/2010/main" val="85558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ライラの目標、目指すところは。</a:t>
            </a:r>
            <a:endParaRPr kumimoji="1" lang="en-US" altLang="ja-JP" sz="1800" dirty="0"/>
          </a:p>
          <a:p>
            <a:r>
              <a:rPr kumimoji="1" lang="ja-JP" altLang="en-US" sz="1800" dirty="0"/>
              <a:t>参加する若手リーダーに、ライラセミナーを通じて、地域社会のリーダーとしてのスキルを身につけ、</a:t>
            </a:r>
            <a:endParaRPr kumimoji="1" lang="en-US" altLang="ja-JP" sz="1800" dirty="0"/>
          </a:p>
          <a:p>
            <a:r>
              <a:rPr kumimoji="1" lang="ja-JP" altLang="en-US" sz="1800" dirty="0"/>
              <a:t>人間として成長するよう激励</a:t>
            </a:r>
            <a:r>
              <a:rPr kumimoji="1" lang="en-US" altLang="ja-JP" sz="1800" dirty="0"/>
              <a:t>(</a:t>
            </a:r>
            <a:r>
              <a:rPr kumimoji="1" lang="ja-JP" altLang="en-US" sz="1800" dirty="0"/>
              <a:t>ｴﾝｺﾚｯｼﾞ奨励</a:t>
            </a:r>
            <a:r>
              <a:rPr kumimoji="1" lang="en-US" altLang="ja-JP" sz="1800" dirty="0"/>
              <a:t>)</a:t>
            </a:r>
            <a:r>
              <a:rPr kumimoji="1" lang="ja-JP" altLang="en-US" sz="1800" dirty="0"/>
              <a:t>することです。</a:t>
            </a:r>
            <a:endParaRPr kumimoji="1" lang="en-US" altLang="ja-JP" sz="1800" dirty="0"/>
          </a:p>
          <a:p>
            <a:r>
              <a:rPr kumimoji="1" lang="ja-JP" altLang="en-US" sz="1800" dirty="0"/>
              <a:t>この激励するというのが重要で、人として成長するのは、</a:t>
            </a:r>
            <a:endParaRPr kumimoji="1" lang="en-US" altLang="ja-JP" sz="1800" dirty="0"/>
          </a:p>
          <a:p>
            <a:r>
              <a:rPr kumimoji="1" lang="ja-JP" altLang="en-US" sz="1800" dirty="0"/>
              <a:t>もしかすると半年後かもしれない、</a:t>
            </a:r>
            <a:r>
              <a:rPr kumimoji="1" lang="en-US" altLang="ja-JP" sz="1800" dirty="0"/>
              <a:t>10</a:t>
            </a:r>
            <a:r>
              <a:rPr kumimoji="1" lang="ja-JP" altLang="en-US" sz="1800" dirty="0"/>
              <a:t>年後かもしれない、成長しないかもしれない、本人次第です。</a:t>
            </a:r>
            <a:endParaRPr kumimoji="1" lang="en-US" altLang="ja-JP" sz="1800" dirty="0"/>
          </a:p>
          <a:p>
            <a:r>
              <a:rPr kumimoji="1" lang="ja-JP" altLang="en-US" sz="1800" dirty="0"/>
              <a:t>私たちに出来ることは、あくまでも若者に対して「頑張れー！」と激励することなのです。</a:t>
            </a:r>
            <a:endParaRPr kumimoji="1" lang="en-US" altLang="ja-JP" sz="1800" dirty="0"/>
          </a:p>
          <a:p>
            <a:r>
              <a:rPr kumimoji="1" lang="ja-JP" altLang="en-US" sz="1800" dirty="0"/>
              <a:t>これは未来のリーダーへの投資です！５</a:t>
            </a:r>
            <a:r>
              <a:rPr kumimoji="1" lang="en-US" altLang="ja-JP" sz="1800" dirty="0"/>
              <a:t>0</a:t>
            </a:r>
            <a:r>
              <a:rPr kumimoji="1" lang="ja-JP" altLang="en-US" sz="1800" dirty="0"/>
              <a:t>年後には、その若者はガバナーになるかもしれません。</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6</a:t>
            </a:fld>
            <a:endParaRPr kumimoji="1" lang="ja-JP" altLang="en-US"/>
          </a:p>
        </p:txBody>
      </p:sp>
    </p:spTree>
    <p:extLst>
      <p:ext uri="{BB962C8B-B14F-4D97-AF65-F5344CB8AC3E}">
        <p14:creationId xmlns:p14="http://schemas.microsoft.com/office/powerpoint/2010/main" val="190217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ねらいとしてはライラセミナーを通じて、リーダーのスキル、自信や倫理観を養ってもらえるようプログラムを組み立てますが、</a:t>
            </a:r>
            <a:endParaRPr kumimoji="1" lang="en-US" altLang="ja-JP" sz="1800" dirty="0"/>
          </a:p>
          <a:p>
            <a:r>
              <a:rPr kumimoji="1" lang="ja-JP" altLang="en-US" sz="1800" dirty="0"/>
              <a:t>更に感じ取ってもらいたいのが、私たちの気持ち！心！</a:t>
            </a:r>
            <a:endParaRPr kumimoji="1" lang="en-US" altLang="ja-JP" sz="1800" dirty="0"/>
          </a:p>
          <a:p>
            <a:r>
              <a:rPr kumimoji="1" lang="ja-JP" altLang="en-US" sz="1800" dirty="0"/>
              <a:t>ロータリーが青少年を尊重し</a:t>
            </a:r>
            <a:r>
              <a:rPr kumimoji="1" lang="en-US" altLang="ja-JP" sz="1800" dirty="0"/>
              <a:t>､</a:t>
            </a:r>
            <a:r>
              <a:rPr kumimoji="1" lang="ja-JP" altLang="en-US" sz="1800" dirty="0"/>
              <a:t>関心を抱き、応援していると言うこと！</a:t>
            </a:r>
            <a:endParaRPr kumimoji="1" lang="en-US" altLang="ja-JP" sz="1800" dirty="0"/>
          </a:p>
          <a:p>
            <a:r>
              <a:rPr kumimoji="1" lang="ja-JP" altLang="en-US" sz="1800" dirty="0"/>
              <a:t>ロータリアンだけが楽しければ良い、自分の時代だけ良ければいいなんて考えてない、</a:t>
            </a:r>
            <a:endParaRPr kumimoji="1" lang="en-US" altLang="ja-JP" sz="1800" dirty="0"/>
          </a:p>
          <a:p>
            <a:r>
              <a:rPr kumimoji="1" lang="ja-JP" altLang="en-US" sz="1800" dirty="0"/>
              <a:t>次の時代を、君たちを応援しているんだと考えている、ロータリアンの背中を見て感じ取ってもらいたい。</a:t>
            </a:r>
            <a:endParaRPr kumimoji="1" lang="en-US" altLang="ja-JP" sz="1800" dirty="0"/>
          </a:p>
          <a:p>
            <a:r>
              <a:rPr kumimoji="1" lang="ja-JP" altLang="en-US" sz="1800" dirty="0"/>
              <a:t>これがライラの目指すところです。</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7</a:t>
            </a:fld>
            <a:endParaRPr kumimoji="1" lang="ja-JP" altLang="en-US"/>
          </a:p>
        </p:txBody>
      </p:sp>
    </p:spTree>
    <p:extLst>
      <p:ext uri="{BB962C8B-B14F-4D97-AF65-F5344CB8AC3E}">
        <p14:creationId xmlns:p14="http://schemas.microsoft.com/office/powerpoint/2010/main" val="285354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次に、ライラを知っていただくために、歴史の紐を解いてみます。</a:t>
            </a:r>
            <a:endParaRPr kumimoji="1" lang="en-US" altLang="ja-JP" sz="1800" dirty="0"/>
          </a:p>
          <a:p>
            <a:r>
              <a:rPr kumimoji="1" lang="en-US" altLang="ja-JP" sz="1800" dirty="0"/>
              <a:t>RYLA</a:t>
            </a:r>
            <a:r>
              <a:rPr kumimoji="1" lang="ja-JP" altLang="en-US" sz="1800" dirty="0"/>
              <a:t>は</a:t>
            </a:r>
            <a:r>
              <a:rPr kumimoji="1" lang="en-US" altLang="ja-JP" sz="1800" dirty="0"/>
              <a:t>1959</a:t>
            </a:r>
            <a:r>
              <a:rPr kumimoji="1" lang="ja-JP" altLang="en-US" sz="1800" dirty="0"/>
              <a:t>年オーストラリアで誕生しました。</a:t>
            </a:r>
            <a:endParaRPr kumimoji="1" lang="en-US" altLang="ja-JP" sz="1800" dirty="0"/>
          </a:p>
          <a:p>
            <a:r>
              <a:rPr kumimoji="1" lang="ja-JP" altLang="en-US" sz="1800" dirty="0"/>
              <a:t>この年オーストラリアのクィーンズランド州では自治権獲得</a:t>
            </a:r>
            <a:r>
              <a:rPr kumimoji="1" lang="en-US" altLang="ja-JP" sz="1800" dirty="0"/>
              <a:t>100</a:t>
            </a:r>
            <a:r>
              <a:rPr kumimoji="1" lang="ja-JP" altLang="en-US" sz="1800" dirty="0"/>
              <a:t>周年を祝うこととなり、英国のエリザベス女王は、</a:t>
            </a:r>
            <a:endParaRPr kumimoji="1" lang="en-US" altLang="ja-JP" sz="1800" dirty="0"/>
          </a:p>
          <a:p>
            <a:r>
              <a:rPr kumimoji="1" lang="ja-JP" altLang="en-US" sz="1800" dirty="0"/>
              <a:t>いとこのアレクサンドラ王女を代理として派遣しました。</a:t>
            </a:r>
            <a:endParaRPr kumimoji="1" lang="en-US" altLang="ja-JP" sz="1800" dirty="0"/>
          </a:p>
          <a:p>
            <a:r>
              <a:rPr kumimoji="1" lang="ja-JP" altLang="en-US" sz="1800" dirty="0"/>
              <a:t>この機会に、王女と同世代の青年たちを招いて</a:t>
            </a:r>
            <a:r>
              <a:rPr kumimoji="1" lang="en-US" altLang="ja-JP" sz="1800" dirty="0"/>
              <a:t>100</a:t>
            </a:r>
            <a:r>
              <a:rPr kumimoji="1" lang="ja-JP" altLang="en-US" sz="1800" dirty="0"/>
              <a:t>周年記念式典に参加させて、</a:t>
            </a:r>
            <a:endParaRPr kumimoji="1" lang="en-US" altLang="ja-JP" sz="1800" dirty="0"/>
          </a:p>
          <a:p>
            <a:r>
              <a:rPr kumimoji="1" lang="ja-JP" altLang="en-US" sz="1800" dirty="0"/>
              <a:t>王女と交流させようという計画がもちあがりました。</a:t>
            </a:r>
            <a:endParaRPr kumimoji="1" lang="en-US" altLang="ja-JP" sz="1800" dirty="0"/>
          </a:p>
          <a:p>
            <a:r>
              <a:rPr kumimoji="1" lang="ja-JP" altLang="en-US" sz="1800" dirty="0"/>
              <a:t>そのときブリスベーンロータリークラブが全オーストラリアから集まってきた青少年リーダーたちのホスト役を務めたのが始まりです。</a:t>
            </a:r>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8</a:t>
            </a:fld>
            <a:endParaRPr kumimoji="1" lang="ja-JP" altLang="en-US"/>
          </a:p>
        </p:txBody>
      </p:sp>
    </p:spTree>
    <p:extLst>
      <p:ext uri="{BB962C8B-B14F-4D97-AF65-F5344CB8AC3E}">
        <p14:creationId xmlns:p14="http://schemas.microsoft.com/office/powerpoint/2010/main" val="229291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t>これらの青年たちと実際にふれあい、その資質の良さに感心したロータリアンたちは、</a:t>
            </a:r>
            <a:endParaRPr kumimoji="1" lang="en-US" altLang="ja-JP" sz="1800" dirty="0"/>
          </a:p>
          <a:p>
            <a:r>
              <a:rPr kumimoji="1" lang="ja-JP" altLang="en-US" sz="1800" dirty="0"/>
              <a:t>機会をもうけて、このような催しを毎年実行してはどうかと考えました。</a:t>
            </a:r>
            <a:endParaRPr kumimoji="1" lang="en-US" altLang="ja-JP" sz="1800" dirty="0"/>
          </a:p>
          <a:p>
            <a:r>
              <a:rPr kumimoji="1" lang="ja-JP" altLang="en-US" sz="1800" dirty="0"/>
              <a:t>その結果、</a:t>
            </a:r>
            <a:r>
              <a:rPr kumimoji="1" lang="en-US" altLang="ja-JP" sz="1800" dirty="0"/>
              <a:t>1960</a:t>
            </a:r>
            <a:r>
              <a:rPr kumimoji="1" lang="ja-JP" altLang="en-US" sz="1800" dirty="0"/>
              <a:t>年にクィーンズランド州において各クラブから</a:t>
            </a:r>
            <a:r>
              <a:rPr kumimoji="1" lang="en-US" altLang="ja-JP" sz="1800" dirty="0"/>
              <a:t>2</a:t>
            </a:r>
            <a:r>
              <a:rPr kumimoji="1" lang="ja-JP" altLang="en-US" sz="1800" dirty="0"/>
              <a:t>人ずつの青少年を選んでブリスベーンに招待し、</a:t>
            </a:r>
            <a:endParaRPr kumimoji="1" lang="en-US" altLang="ja-JP" sz="1800" dirty="0"/>
          </a:p>
          <a:p>
            <a:r>
              <a:rPr kumimoji="1" lang="en-US" altLang="ja-JP" sz="1800" dirty="0"/>
              <a:t>1</a:t>
            </a:r>
            <a:r>
              <a:rPr kumimoji="1" lang="ja-JP" altLang="en-US" sz="1800" dirty="0"/>
              <a:t>週間、文化、社会、教育プログラムに参加させることになりました。</a:t>
            </a:r>
            <a:endParaRPr kumimoji="1" lang="en-US" altLang="ja-JP" sz="1800" dirty="0"/>
          </a:p>
          <a:p>
            <a:r>
              <a:rPr kumimoji="1" lang="ja-JP" altLang="en-US" sz="1800" dirty="0"/>
              <a:t>こうして</a:t>
            </a:r>
            <a:r>
              <a:rPr kumimoji="1" lang="en-US" altLang="ja-JP" sz="1800" dirty="0"/>
              <a:t>RYLA</a:t>
            </a:r>
            <a:r>
              <a:rPr kumimoji="1" lang="ja-JP" altLang="en-US" sz="1800" dirty="0"/>
              <a:t>は第</a:t>
            </a:r>
            <a:r>
              <a:rPr kumimoji="1" lang="en-US" altLang="ja-JP" sz="1800" dirty="0"/>
              <a:t>260</a:t>
            </a:r>
            <a:r>
              <a:rPr kumimoji="1" lang="ja-JP" altLang="en-US" sz="1800" dirty="0"/>
              <a:t>地区（現在の第</a:t>
            </a:r>
            <a:r>
              <a:rPr kumimoji="1" lang="en-US" altLang="ja-JP" sz="1800" dirty="0"/>
              <a:t>9600</a:t>
            </a:r>
            <a:r>
              <a:rPr kumimoji="1" lang="ja-JP" altLang="en-US" sz="1800" dirty="0"/>
              <a:t>地区）オーストラリアで生まれたのです。</a:t>
            </a:r>
            <a:endParaRPr kumimoji="1" lang="en-US" altLang="ja-JP" sz="1800" dirty="0"/>
          </a:p>
          <a:p>
            <a:r>
              <a:rPr kumimoji="1" lang="en-US" altLang="ja-JP" sz="1800" dirty="0"/>
              <a:t>1971</a:t>
            </a:r>
            <a:r>
              <a:rPr kumimoji="1" lang="ja-JP" altLang="en-US" sz="1800" dirty="0"/>
              <a:t>年、シドニー国際大会でロータリーの公式プログラムとして正式に承認されました。</a:t>
            </a:r>
            <a:endParaRPr kumimoji="1" lang="en-US" altLang="ja-JP" sz="1800" dirty="0"/>
          </a:p>
        </p:txBody>
      </p:sp>
      <p:sp>
        <p:nvSpPr>
          <p:cNvPr id="4" name="スライド番号プレースホルダー 3"/>
          <p:cNvSpPr>
            <a:spLocks noGrp="1"/>
          </p:cNvSpPr>
          <p:nvPr>
            <p:ph type="sldNum" sz="quarter" idx="5"/>
          </p:nvPr>
        </p:nvSpPr>
        <p:spPr/>
        <p:txBody>
          <a:bodyPr/>
          <a:lstStyle/>
          <a:p>
            <a:fld id="{2534FBB8-1CEC-4585-A03D-8CE7ECD2B369}" type="slidenum">
              <a:rPr kumimoji="1" lang="ja-JP" altLang="en-US" smtClean="0"/>
              <a:t>9</a:t>
            </a:fld>
            <a:endParaRPr kumimoji="1" lang="ja-JP" altLang="en-US"/>
          </a:p>
        </p:txBody>
      </p:sp>
    </p:spTree>
    <p:extLst>
      <p:ext uri="{BB962C8B-B14F-4D97-AF65-F5344CB8AC3E}">
        <p14:creationId xmlns:p14="http://schemas.microsoft.com/office/powerpoint/2010/main" val="1268236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4/29/2020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UY2nnU6ddZ8?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538641" y="1300197"/>
            <a:ext cx="4860032" cy="1323439"/>
          </a:xfrm>
          <a:prstGeom prst="rect">
            <a:avLst/>
          </a:prstGeom>
          <a:noFill/>
          <a:ln w="9525">
            <a:noFill/>
            <a:miter lim="800000"/>
            <a:headEnd/>
            <a:tailEnd/>
          </a:ln>
        </p:spPr>
        <p:txBody>
          <a:bodyPr wrap="square">
            <a:spAutoFit/>
          </a:bodyPr>
          <a:lstStyle/>
          <a:p>
            <a:r>
              <a:rPr lang="ja-JP" altLang="en-US" sz="4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rial" pitchFamily="34" charset="0"/>
              </a:rPr>
              <a:t>ライラ？って何だ？</a:t>
            </a:r>
            <a:endParaRPr lang="en-US" altLang="ko-KR" sz="4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rial" pitchFamily="34" charset="0"/>
            </a:endParaRPr>
          </a:p>
          <a:p>
            <a:r>
              <a:rPr lang="en-US" altLang="ja-JP" sz="4000" b="1" dirty="0">
                <a:solidFill>
                  <a:schemeClr val="tx1">
                    <a:lumMod val="75000"/>
                    <a:lumOff val="25000"/>
                  </a:schemeClr>
                </a:solidFill>
                <a:latin typeface="Arial" pitchFamily="34" charset="0"/>
                <a:ea typeface="맑은 고딕" pitchFamily="50" charset="-127"/>
                <a:cs typeface="Arial" pitchFamily="34" charset="0"/>
              </a:rPr>
              <a:t>What’s RYLA ?</a:t>
            </a:r>
          </a:p>
        </p:txBody>
      </p:sp>
      <p:sp>
        <p:nvSpPr>
          <p:cNvPr id="2" name="Rectangle 1"/>
          <p:cNvSpPr/>
          <p:nvPr/>
        </p:nvSpPr>
        <p:spPr>
          <a:xfrm>
            <a:off x="3275856" y="1338588"/>
            <a:ext cx="144016" cy="12241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図 8" descr="記号, テキスト, 時計, 挿絵 が含まれている画像&#10;&#10;自動的に生成された説明">
            <a:extLst>
              <a:ext uri="{FF2B5EF4-FFF2-40B4-BE49-F238E27FC236}">
                <a16:creationId xmlns:a16="http://schemas.microsoft.com/office/drawing/2014/main" id="{28FC2034-7755-4CF4-B9BA-2D39A991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587974"/>
            <a:ext cx="2586768" cy="375308"/>
          </a:xfrm>
          <a:prstGeom prst="rect">
            <a:avLst/>
          </a:prstGeom>
        </p:spPr>
      </p:pic>
      <p:pic>
        <p:nvPicPr>
          <p:cNvPr id="14" name="図 13" descr="抽象, 挿絵, 記号 が含まれている画像&#10;&#10;自動的に生成された説明">
            <a:extLst>
              <a:ext uri="{FF2B5EF4-FFF2-40B4-BE49-F238E27FC236}">
                <a16:creationId xmlns:a16="http://schemas.microsoft.com/office/drawing/2014/main" id="{77FF0FC3-5B09-4375-AF09-F4A02B25EF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25106"/>
            <a:ext cx="1157325" cy="720080"/>
          </a:xfrm>
          <a:prstGeom prst="rect">
            <a:avLst/>
          </a:prstGeom>
        </p:spPr>
      </p:pic>
      <p:sp>
        <p:nvSpPr>
          <p:cNvPr id="3" name="テキスト ボックス 2">
            <a:extLst>
              <a:ext uri="{FF2B5EF4-FFF2-40B4-BE49-F238E27FC236}">
                <a16:creationId xmlns:a16="http://schemas.microsoft.com/office/drawing/2014/main" id="{A7E516E5-60A4-4E66-8B60-AD7236747DAB}"/>
              </a:ext>
            </a:extLst>
          </p:cNvPr>
          <p:cNvSpPr txBox="1"/>
          <p:nvPr/>
        </p:nvSpPr>
        <p:spPr>
          <a:xfrm>
            <a:off x="6787168" y="4501617"/>
            <a:ext cx="2228495" cy="461665"/>
          </a:xfrm>
          <a:prstGeom prst="rect">
            <a:avLst/>
          </a:prstGeom>
          <a:noFill/>
        </p:spPr>
        <p:txBody>
          <a:bodyPr wrap="none" rtlCol="0">
            <a:spAutoFit/>
          </a:bodyPr>
          <a:lstStyle/>
          <a:p>
            <a:r>
              <a:rPr kumimoji="1" lang="ja-JP" altLang="en-US" sz="1200" dirty="0">
                <a:solidFill>
                  <a:srgbClr val="3B35BD"/>
                </a:solidFill>
                <a:latin typeface="HG丸ｺﾞｼｯｸM-PRO" panose="020F0600000000000000" pitchFamily="50" charset="-128"/>
                <a:ea typeface="HG丸ｺﾞｼｯｸM-PRO" panose="020F0600000000000000" pitchFamily="50" charset="-128"/>
              </a:rPr>
              <a:t>国際ロータリー第</a:t>
            </a:r>
            <a:r>
              <a:rPr kumimoji="1" lang="en-US" altLang="ja-JP" sz="1200" dirty="0">
                <a:solidFill>
                  <a:srgbClr val="3B35BD"/>
                </a:solidFill>
                <a:latin typeface="HG丸ｺﾞｼｯｸM-PRO" panose="020F0600000000000000" pitchFamily="50" charset="-128"/>
                <a:ea typeface="HG丸ｺﾞｼｯｸM-PRO" panose="020F0600000000000000" pitchFamily="50" charset="-128"/>
              </a:rPr>
              <a:t>2510</a:t>
            </a:r>
            <a:r>
              <a:rPr kumimoji="1" lang="ja-JP" altLang="en-US" sz="1200" dirty="0">
                <a:solidFill>
                  <a:srgbClr val="3B35BD"/>
                </a:solidFill>
                <a:latin typeface="HG丸ｺﾞｼｯｸM-PRO" panose="020F0600000000000000" pitchFamily="50" charset="-128"/>
                <a:ea typeface="HG丸ｺﾞｼｯｸM-PRO" panose="020F0600000000000000" pitchFamily="50" charset="-128"/>
              </a:rPr>
              <a:t>地区</a:t>
            </a:r>
            <a:endParaRPr kumimoji="1" lang="en-US" altLang="ja-JP" sz="1200" dirty="0">
              <a:solidFill>
                <a:srgbClr val="3B35BD"/>
              </a:solidFill>
              <a:latin typeface="HG丸ｺﾞｼｯｸM-PRO" panose="020F0600000000000000" pitchFamily="50" charset="-128"/>
              <a:ea typeface="HG丸ｺﾞｼｯｸM-PRO" panose="020F0600000000000000" pitchFamily="50" charset="-128"/>
            </a:endParaRPr>
          </a:p>
          <a:p>
            <a:r>
              <a:rPr kumimoji="1" lang="en-US" altLang="ja-JP" sz="1200" dirty="0">
                <a:solidFill>
                  <a:srgbClr val="3B35BD"/>
                </a:solidFill>
                <a:latin typeface="HG丸ｺﾞｼｯｸM-PRO" panose="020F0600000000000000" pitchFamily="50" charset="-128"/>
                <a:ea typeface="HG丸ｺﾞｼｯｸM-PRO" panose="020F0600000000000000" pitchFamily="50" charset="-128"/>
              </a:rPr>
              <a:t>RYLA</a:t>
            </a:r>
            <a:r>
              <a:rPr kumimoji="1" lang="ja-JP" altLang="en-US" sz="1200" dirty="0">
                <a:solidFill>
                  <a:srgbClr val="3B35BD"/>
                </a:solidFill>
                <a:latin typeface="HG丸ｺﾞｼｯｸM-PRO" panose="020F0600000000000000" pitchFamily="50" charset="-128"/>
                <a:ea typeface="HG丸ｺﾞｼｯｸM-PRO" panose="020F0600000000000000" pitchFamily="50" charset="-128"/>
              </a:rPr>
              <a:t>委員会　 西 方  洋 昭</a:t>
            </a:r>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9982"/>
            <a:ext cx="1985228" cy="288032"/>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3528" y="3054936"/>
            <a:ext cx="4128852" cy="1414351"/>
          </a:xfrm>
          <a:prstGeom prst="rect">
            <a:avLst/>
          </a:prstGeom>
        </p:spPr>
      </p:pic>
      <p:sp>
        <p:nvSpPr>
          <p:cNvPr id="8" name="テキスト ボックス 7">
            <a:extLst>
              <a:ext uri="{FF2B5EF4-FFF2-40B4-BE49-F238E27FC236}">
                <a16:creationId xmlns:a16="http://schemas.microsoft.com/office/drawing/2014/main" id="{A7BAE424-EE5C-42F8-A792-6C19F0142AC5}"/>
              </a:ext>
            </a:extLst>
          </p:cNvPr>
          <p:cNvSpPr txBox="1"/>
          <p:nvPr/>
        </p:nvSpPr>
        <p:spPr>
          <a:xfrm>
            <a:off x="1900051" y="-46168"/>
            <a:ext cx="5431596"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の歴史</a:t>
            </a:r>
            <a:r>
              <a:rPr kumimoji="1" lang="en-US" altLang="ja-JP" sz="4800" dirty="0">
                <a:ln w="12700">
                  <a:noFill/>
                </a:ln>
                <a:latin typeface="HGP創英角ｺﾞｼｯｸUB" panose="020B0900000000000000" pitchFamily="50" charset="-128"/>
                <a:ea typeface="HGP創英角ｺﾞｼｯｸUB" panose="020B0900000000000000" pitchFamily="50" charset="-128"/>
              </a:rPr>
              <a:t>(</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日本</a:t>
            </a:r>
            <a:r>
              <a:rPr kumimoji="1" lang="en-US" altLang="ja-JP" sz="4800" dirty="0">
                <a:ln w="12700">
                  <a:noFill/>
                </a:ln>
                <a:latin typeface="HGP創英角ｺﾞｼｯｸUB" panose="020B0900000000000000" pitchFamily="50" charset="-128"/>
                <a:ea typeface="HGP創英角ｺﾞｼｯｸUB" panose="020B0900000000000000" pitchFamily="50" charset="-128"/>
              </a:rPr>
              <a:t>)</a:t>
            </a: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6CE5CB6E-464C-4502-B055-E9A54A6FD5F7}"/>
              </a:ext>
            </a:extLst>
          </p:cNvPr>
          <p:cNvSpPr txBox="1"/>
          <p:nvPr/>
        </p:nvSpPr>
        <p:spPr>
          <a:xfrm>
            <a:off x="4615849" y="2996245"/>
            <a:ext cx="4493720" cy="147304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2400" b="1" kern="1200" dirty="0">
                <a:ln w="12700">
                  <a:noFill/>
                </a:ln>
                <a:solidFill>
                  <a:srgbClr val="FF0000"/>
                </a:solidFill>
                <a:latin typeface="ＭＳ Ｐゴシック" panose="020B0600070205080204" pitchFamily="50" charset="-128"/>
                <a:ea typeface="ＭＳ Ｐゴシック" panose="020B0600070205080204" pitchFamily="50" charset="-128"/>
              </a:rPr>
              <a:t>それまでも</a:t>
            </a:r>
            <a:r>
              <a:rPr kumimoji="1" lang="en-US" altLang="ja-JP" sz="2400" b="1" kern="1200" dirty="0">
                <a:ln w="12700">
                  <a:noFill/>
                </a:ln>
                <a:solidFill>
                  <a:srgbClr val="FF0000"/>
                </a:solidFill>
                <a:latin typeface="ＭＳ Ｐゴシック" panose="020B0600070205080204" pitchFamily="50" charset="-128"/>
                <a:ea typeface="ＭＳ Ｐゴシック" panose="020B0600070205080204" pitchFamily="50" charset="-128"/>
              </a:rPr>
              <a:t>､</a:t>
            </a:r>
            <a:r>
              <a:rPr kumimoji="1" lang="ja-JP" altLang="en-US" sz="2400" b="1" kern="1200" dirty="0">
                <a:ln w="12700">
                  <a:noFill/>
                </a:ln>
                <a:solidFill>
                  <a:srgbClr val="FF0000"/>
                </a:solidFill>
                <a:latin typeface="ＭＳ Ｐゴシック" panose="020B0600070205080204" pitchFamily="50" charset="-128"/>
                <a:ea typeface="ＭＳ Ｐゴシック" panose="020B0600070205080204" pitchFamily="50" charset="-128"/>
              </a:rPr>
              <a:t>全国各地で</a:t>
            </a:r>
            <a:endParaRPr kumimoji="1" lang="en-US" altLang="ja-JP" sz="2400" b="1"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solidFill>
                  <a:srgbClr val="FF0000"/>
                </a:solidFill>
                <a:latin typeface="ＭＳ Ｐゴシック" panose="020B0600070205080204" pitchFamily="50" charset="-128"/>
                <a:ea typeface="ＭＳ Ｐゴシック" panose="020B0600070205080204" pitchFamily="50" charset="-128"/>
              </a:rPr>
              <a:t>青少年キャンプは実施されていた</a:t>
            </a:r>
            <a:endParaRPr kumimoji="1" lang="en-US" altLang="ja-JP" sz="2400" b="1" kern="1200"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en-US" altLang="ja-JP" sz="3200" b="1" kern="1200" dirty="0">
                <a:ln w="12700">
                  <a:noFill/>
                </a:ln>
                <a:solidFill>
                  <a:srgbClr val="FF0000"/>
                </a:solidFill>
                <a:latin typeface="ＭＳ Ｐゴシック" panose="020B0600070205080204" pitchFamily="50" charset="-128"/>
                <a:ea typeface="ＭＳ Ｐゴシック" panose="020B0600070205080204" pitchFamily="50" charset="-128"/>
              </a:rPr>
              <a:t>RYLA</a:t>
            </a:r>
            <a:r>
              <a:rPr kumimoji="1" lang="ja-JP" altLang="en-US" sz="3200" b="1" kern="1200" dirty="0">
                <a:ln w="12700">
                  <a:noFill/>
                </a:ln>
                <a:solidFill>
                  <a:srgbClr val="FF0000"/>
                </a:solidFill>
                <a:latin typeface="ＭＳ Ｐゴシック" panose="020B0600070205080204" pitchFamily="50" charset="-128"/>
                <a:ea typeface="ＭＳ Ｐゴシック" panose="020B0600070205080204" pitchFamily="50" charset="-128"/>
              </a:rPr>
              <a:t>プログラム</a:t>
            </a:r>
            <a:r>
              <a:rPr kumimoji="1" lang="ja-JP" altLang="en-US" sz="2400" b="1" kern="1200" dirty="0">
                <a:ln w="12700">
                  <a:noFill/>
                </a:ln>
                <a:solidFill>
                  <a:srgbClr val="FF0000"/>
                </a:solidFill>
                <a:latin typeface="ＭＳ Ｐゴシック" panose="020B0600070205080204" pitchFamily="50" charset="-128"/>
                <a:ea typeface="ＭＳ Ｐゴシック" panose="020B0600070205080204" pitchFamily="50" charset="-128"/>
              </a:rPr>
              <a:t>として拡大</a:t>
            </a:r>
            <a:endParaRPr kumimoji="1" lang="en-US" altLang="ja-JP" sz="2400" b="1" kern="1200" dirty="0">
              <a:ln w="12700">
                <a:noFill/>
              </a:ln>
              <a:solidFill>
                <a:srgbClr val="FF0000"/>
              </a:solidFill>
              <a:latin typeface="ＭＳ Ｐゴシック" panose="020B0600070205080204" pitchFamily="50" charset="-128"/>
              <a:ea typeface="ＭＳ Ｐゴシック" panose="020B0600070205080204" pitchFamily="50" charset="-128"/>
            </a:endParaRPr>
          </a:p>
        </p:txBody>
      </p:sp>
      <p:pic>
        <p:nvPicPr>
          <p:cNvPr id="3" name="図 2" descr="屋外, 人, 草, 民衆 が含まれている画像&#10;&#10;自動的に生成された説明">
            <a:extLst>
              <a:ext uri="{FF2B5EF4-FFF2-40B4-BE49-F238E27FC236}">
                <a16:creationId xmlns:a16="http://schemas.microsoft.com/office/drawing/2014/main" id="{6DBE4854-6584-43DF-8533-4F92D71344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3294" y="1037505"/>
            <a:ext cx="2503578" cy="1827612"/>
          </a:xfrm>
          <a:prstGeom prst="rect">
            <a:avLst/>
          </a:prstGeom>
        </p:spPr>
      </p:pic>
      <p:sp>
        <p:nvSpPr>
          <p:cNvPr id="11" name="テキスト ボックス 10">
            <a:extLst>
              <a:ext uri="{FF2B5EF4-FFF2-40B4-BE49-F238E27FC236}">
                <a16:creationId xmlns:a16="http://schemas.microsoft.com/office/drawing/2014/main" id="{B8DDF83F-9DB6-45B0-A657-E68649957576}"/>
              </a:ext>
            </a:extLst>
          </p:cNvPr>
          <p:cNvSpPr txBox="1"/>
          <p:nvPr/>
        </p:nvSpPr>
        <p:spPr>
          <a:xfrm>
            <a:off x="4211960" y="942596"/>
            <a:ext cx="4493719" cy="1958740"/>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１９７６年</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当時の第２６６地区（大阪･和歌山）</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で日本で最初に開催され</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その後、全国に広まった。</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961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0" fill="hold"/>
                                        <p:tgtEl>
                                          <p:spTgt spid="11"/>
                                        </p:tgtEl>
                                        <p:attrNameLst>
                                          <p:attrName>ppt_x</p:attrName>
                                        </p:attrNameLst>
                                      </p:cBhvr>
                                      <p:tavLst>
                                        <p:tav tm="0">
                                          <p:val>
                                            <p:strVal val="1+#ppt_w/2"/>
                                          </p:val>
                                        </p:tav>
                                        <p:tav tm="100000">
                                          <p:val>
                                            <p:strVal val="#ppt_x"/>
                                          </p:val>
                                        </p:tav>
                                      </p:tavLst>
                                    </p:anim>
                                    <p:anim calcmode="lin" valueType="num">
                                      <p:cBhvr additive="base">
                                        <p:cTn id="23" dur="3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3000" fill="hold"/>
                                        <p:tgtEl>
                                          <p:spTgt spid="10"/>
                                        </p:tgtEl>
                                        <p:attrNameLst>
                                          <p:attrName>ppt_x</p:attrName>
                                        </p:attrNameLst>
                                      </p:cBhvr>
                                      <p:tavLst>
                                        <p:tav tm="0">
                                          <p:val>
                                            <p:strVal val="#ppt_x"/>
                                          </p:val>
                                        </p:tav>
                                        <p:tav tm="100000">
                                          <p:val>
                                            <p:strVal val="#ppt_x"/>
                                          </p:val>
                                        </p:tav>
                                      </p:tavLst>
                                    </p:anim>
                                    <p:anim calcmode="lin" valueType="num">
                                      <p:cBhvr additive="base">
                                        <p:cTn id="2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900" y="4859209"/>
            <a:ext cx="1224136" cy="177607"/>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1720" y="1645895"/>
            <a:ext cx="7320559" cy="1546363"/>
          </a:xfrm>
          <a:prstGeom prst="rect">
            <a:avLst/>
          </a:prstGeom>
        </p:spPr>
      </p:pic>
      <p:sp>
        <p:nvSpPr>
          <p:cNvPr id="12" name="テキスト ボックス 11">
            <a:extLst>
              <a:ext uri="{FF2B5EF4-FFF2-40B4-BE49-F238E27FC236}">
                <a16:creationId xmlns:a16="http://schemas.microsoft.com/office/drawing/2014/main" id="{DEDCE01A-F84B-4C10-B199-DC26E1758169}"/>
              </a:ext>
            </a:extLst>
          </p:cNvPr>
          <p:cNvSpPr txBox="1"/>
          <p:nvPr/>
        </p:nvSpPr>
        <p:spPr>
          <a:xfrm>
            <a:off x="107504" y="627534"/>
            <a:ext cx="8200275" cy="1015700"/>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第２５１０地区では？</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実は１９６９年からチミケップ国際ロータリーキャンプが開催されていた。</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7BAE424-EE5C-42F8-A792-6C19F0142AC5}"/>
              </a:ext>
            </a:extLst>
          </p:cNvPr>
          <p:cNvSpPr txBox="1"/>
          <p:nvPr/>
        </p:nvSpPr>
        <p:spPr>
          <a:xfrm>
            <a:off x="2065940" y="-31143"/>
            <a:ext cx="5724636"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の歴史</a:t>
            </a:r>
            <a:r>
              <a:rPr kumimoji="1" lang="en-US" altLang="ja-JP" sz="4800" dirty="0">
                <a:ln w="12700">
                  <a:noFill/>
                </a:ln>
                <a:latin typeface="HGP創英角ｺﾞｼｯｸUB" panose="020B0900000000000000" pitchFamily="50" charset="-128"/>
                <a:ea typeface="HGP創英角ｺﾞｼｯｸUB" panose="020B0900000000000000" pitchFamily="50" charset="-128"/>
              </a:rPr>
              <a:t>(2510)</a:t>
            </a:r>
          </a:p>
        </p:txBody>
      </p:sp>
      <p:sp>
        <p:nvSpPr>
          <p:cNvPr id="10" name="テキスト ボックス 9">
            <a:extLst>
              <a:ext uri="{FF2B5EF4-FFF2-40B4-BE49-F238E27FC236}">
                <a16:creationId xmlns:a16="http://schemas.microsoft.com/office/drawing/2014/main" id="{6CE5CB6E-464C-4502-B055-E9A54A6FD5F7}"/>
              </a:ext>
            </a:extLst>
          </p:cNvPr>
          <p:cNvSpPr txBox="1"/>
          <p:nvPr/>
        </p:nvSpPr>
        <p:spPr>
          <a:xfrm>
            <a:off x="4019755" y="3215287"/>
            <a:ext cx="3770821" cy="1723760"/>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solidFill>
                  <a:srgbClr val="2737CB"/>
                </a:solidFill>
                <a:latin typeface="ＭＳ Ｐゴシック" panose="020B0600070205080204" pitchFamily="50" charset="-128"/>
                <a:ea typeface="ＭＳ Ｐゴシック" panose="020B0600070205080204" pitchFamily="50" charset="-128"/>
              </a:rPr>
              <a:t>後に、</a:t>
            </a:r>
            <a:r>
              <a:rPr kumimoji="1" lang="en-US" altLang="ja-JP" sz="3200" b="1" kern="1200" dirty="0">
                <a:ln w="12700">
                  <a:noFill/>
                </a:ln>
                <a:solidFill>
                  <a:srgbClr val="2737CB"/>
                </a:solidFill>
                <a:latin typeface="ＭＳ Ｐゴシック" panose="020B0600070205080204" pitchFamily="50" charset="-128"/>
                <a:ea typeface="ＭＳ Ｐゴシック" panose="020B0600070205080204" pitchFamily="50" charset="-128"/>
              </a:rPr>
              <a:t>RYLA</a:t>
            </a:r>
            <a:r>
              <a:rPr kumimoji="1" lang="ja-JP" altLang="en-US" sz="3200" b="1" kern="1200" dirty="0">
                <a:ln w="12700">
                  <a:noFill/>
                </a:ln>
                <a:solidFill>
                  <a:srgbClr val="2737CB"/>
                </a:solidFill>
                <a:latin typeface="ＭＳ Ｐゴシック" panose="020B0600070205080204" pitchFamily="50" charset="-128"/>
                <a:ea typeface="ＭＳ Ｐゴシック" panose="020B0600070205080204" pitchFamily="50" charset="-128"/>
              </a:rPr>
              <a:t>セミナー</a:t>
            </a:r>
            <a:endParaRPr kumimoji="1" lang="en-US" altLang="ja-JP" sz="32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solidFill>
                  <a:srgbClr val="2737CB"/>
                </a:solidFill>
                <a:latin typeface="ＭＳ Ｐゴシック" panose="020B0600070205080204" pitchFamily="50" charset="-128"/>
                <a:ea typeface="ＭＳ Ｐゴシック" panose="020B0600070205080204" pitchFamily="50" charset="-128"/>
              </a:rPr>
              <a:t>となる前身である。</a:t>
            </a:r>
            <a:endParaRPr kumimoji="1" lang="en-US" altLang="ja-JP" sz="32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solidFill>
                  <a:srgbClr val="2737CB"/>
                </a:solidFill>
                <a:latin typeface="ＭＳ Ｐゴシック" panose="020B0600070205080204" pitchFamily="50" charset="-128"/>
                <a:ea typeface="ＭＳ Ｐゴシック" panose="020B0600070205080204" pitchFamily="50" charset="-128"/>
              </a:rPr>
              <a:t>日本初開催の７年前</a:t>
            </a:r>
            <a:endParaRPr kumimoji="1" lang="en-US" altLang="ja-JP" sz="3200" b="1" kern="1200" dirty="0">
              <a:ln w="12700">
                <a:noFill/>
              </a:ln>
              <a:solidFill>
                <a:srgbClr val="2737CB"/>
              </a:solidFill>
              <a:latin typeface="ＭＳ Ｐゴシック" panose="020B0600070205080204" pitchFamily="50" charset="-128"/>
              <a:ea typeface="ＭＳ Ｐゴシック" panose="020B0600070205080204" pitchFamily="50" charset="-128"/>
            </a:endParaRPr>
          </a:p>
        </p:txBody>
      </p:sp>
      <p:pic>
        <p:nvPicPr>
          <p:cNvPr id="3" name="図 2" descr="人, グループ, ポーズ, 写真 が含まれている画像&#10;&#10;自動的に生成された説明">
            <a:extLst>
              <a:ext uri="{FF2B5EF4-FFF2-40B4-BE49-F238E27FC236}">
                <a16:creationId xmlns:a16="http://schemas.microsoft.com/office/drawing/2014/main" id="{9275BDFB-7BA4-4887-8A93-0B446E5DF1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65" y="3224252"/>
            <a:ext cx="2692737" cy="1723760"/>
          </a:xfrm>
          <a:prstGeom prst="rect">
            <a:avLst/>
          </a:prstGeom>
        </p:spPr>
      </p:pic>
    </p:spTree>
    <p:extLst>
      <p:ext uri="{BB962C8B-B14F-4D97-AF65-F5344CB8AC3E}">
        <p14:creationId xmlns:p14="http://schemas.microsoft.com/office/powerpoint/2010/main" val="41958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3000" fill="hold"/>
                                        <p:tgtEl>
                                          <p:spTgt spid="12"/>
                                        </p:tgtEl>
                                        <p:attrNameLst>
                                          <p:attrName>ppt_x</p:attrName>
                                        </p:attrNameLst>
                                      </p:cBhvr>
                                      <p:tavLst>
                                        <p:tav tm="0">
                                          <p:val>
                                            <p:strVal val="1+#ppt_w/2"/>
                                          </p:val>
                                        </p:tav>
                                        <p:tav tm="100000">
                                          <p:val>
                                            <p:strVal val="#ppt_x"/>
                                          </p:val>
                                        </p:tav>
                                      </p:tavLst>
                                    </p:anim>
                                    <p:anim calcmode="lin" valueType="num">
                                      <p:cBhvr additive="base">
                                        <p:cTn id="12" dur="3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ppt_x"/>
                                          </p:val>
                                        </p:tav>
                                        <p:tav tm="100000">
                                          <p:val>
                                            <p:strVal val="#ppt_x"/>
                                          </p:val>
                                        </p:tav>
                                      </p:tavLst>
                                    </p:anim>
                                    <p:anim calcmode="lin" valueType="num">
                                      <p:cBhvr additive="base">
                                        <p:cTn id="17" dur="2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ppt_x"/>
                                          </p:val>
                                        </p:tav>
                                        <p:tav tm="100000">
                                          <p:val>
                                            <p:strVal val="#ppt_x"/>
                                          </p:val>
                                        </p:tav>
                                      </p:tavLst>
                                    </p:anim>
                                    <p:anim calcmode="lin" valueType="num">
                                      <p:cBhvr additive="base">
                                        <p:cTn id="22" dur="20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000" fill="hold"/>
                                        <p:tgtEl>
                                          <p:spTgt spid="10"/>
                                        </p:tgtEl>
                                        <p:attrNameLst>
                                          <p:attrName>ppt_x</p:attrName>
                                        </p:attrNameLst>
                                      </p:cBhvr>
                                      <p:tavLst>
                                        <p:tav tm="0">
                                          <p:val>
                                            <p:strVal val="1+#ppt_w/2"/>
                                          </p:val>
                                        </p:tav>
                                        <p:tav tm="100000">
                                          <p:val>
                                            <p:strVal val="#ppt_x"/>
                                          </p:val>
                                        </p:tav>
                                      </p:tavLst>
                                    </p:anim>
                                    <p:anim calcmode="lin" valueType="num">
                                      <p:cBhvr additive="base">
                                        <p:cTn id="27"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4659982"/>
            <a:ext cx="1985231" cy="288032"/>
          </a:xfrm>
          <a:prstGeom prst="rect">
            <a:avLst/>
          </a:prstGeom>
        </p:spPr>
      </p:pic>
      <p:pic>
        <p:nvPicPr>
          <p:cNvPr id="5" name="図 4">
            <a:extLst>
              <a:ext uri="{FF2B5EF4-FFF2-40B4-BE49-F238E27FC236}">
                <a16:creationId xmlns:a16="http://schemas.microsoft.com/office/drawing/2014/main" id="{4B628CED-85BD-4E4B-A0CE-532D831989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03762" y="1995686"/>
            <a:ext cx="4340443" cy="2279432"/>
          </a:xfrm>
          <a:prstGeom prst="rect">
            <a:avLst/>
          </a:prstGeom>
        </p:spPr>
      </p:pic>
      <p:sp>
        <p:nvSpPr>
          <p:cNvPr id="7" name="テキスト ボックス 6">
            <a:extLst>
              <a:ext uri="{FF2B5EF4-FFF2-40B4-BE49-F238E27FC236}">
                <a16:creationId xmlns:a16="http://schemas.microsoft.com/office/drawing/2014/main" id="{E2BDB93C-7429-4692-BEB7-8EF53280D804}"/>
              </a:ext>
            </a:extLst>
          </p:cNvPr>
          <p:cNvSpPr txBox="1"/>
          <p:nvPr/>
        </p:nvSpPr>
        <p:spPr>
          <a:xfrm>
            <a:off x="220394" y="1371206"/>
            <a:ext cx="4340443" cy="352839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１９７３年にチミケップ</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青少年野外センター完成</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sz="800"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落成式に当時の</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柿本恒一ガバナー出席</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595E76C2-6703-40F3-A826-3F3888E9EA56}"/>
              </a:ext>
            </a:extLst>
          </p:cNvPr>
          <p:cNvSpPr txBox="1"/>
          <p:nvPr/>
        </p:nvSpPr>
        <p:spPr>
          <a:xfrm>
            <a:off x="1979712" y="-11934"/>
            <a:ext cx="5724636"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の歴史</a:t>
            </a:r>
            <a:r>
              <a:rPr kumimoji="1" lang="en-US" altLang="ja-JP" sz="4800" dirty="0">
                <a:ln w="12700">
                  <a:noFill/>
                </a:ln>
                <a:latin typeface="HGP創英角ｺﾞｼｯｸUB" panose="020B0900000000000000" pitchFamily="50" charset="-128"/>
                <a:ea typeface="HGP創英角ｺﾞｼｯｸUB" panose="020B0900000000000000" pitchFamily="50" charset="-128"/>
              </a:rPr>
              <a:t>(2510)</a:t>
            </a:r>
          </a:p>
        </p:txBody>
      </p:sp>
    </p:spTree>
    <p:extLst>
      <p:ext uri="{BB962C8B-B14F-4D97-AF65-F5344CB8AC3E}">
        <p14:creationId xmlns:p14="http://schemas.microsoft.com/office/powerpoint/2010/main" val="14342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0" fill="hold"/>
                                        <p:tgtEl>
                                          <p:spTgt spid="7"/>
                                        </p:tgtEl>
                                        <p:attrNameLst>
                                          <p:attrName>ppt_x</p:attrName>
                                        </p:attrNameLst>
                                      </p:cBhvr>
                                      <p:tavLst>
                                        <p:tav tm="0">
                                          <p:val>
                                            <p:strVal val="#ppt_x"/>
                                          </p:val>
                                        </p:tav>
                                        <p:tav tm="100000">
                                          <p:val>
                                            <p:strVal val="#ppt_x"/>
                                          </p:val>
                                        </p:tav>
                                      </p:tavLst>
                                    </p:anim>
                                    <p:anim calcmode="lin" valueType="num">
                                      <p:cBhvr additive="base">
                                        <p:cTn id="13" dur="3000" fill="hold"/>
                                        <p:tgtEl>
                                          <p:spTgt spid="7"/>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900" y="4859209"/>
            <a:ext cx="1224136" cy="177607"/>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15816" y="-31648"/>
            <a:ext cx="3588839" cy="5068464"/>
          </a:xfrm>
          <a:prstGeom prst="rect">
            <a:avLst/>
          </a:prstGeom>
        </p:spPr>
      </p:pic>
      <p:sp>
        <p:nvSpPr>
          <p:cNvPr id="12" name="テキスト ボックス 11">
            <a:extLst>
              <a:ext uri="{FF2B5EF4-FFF2-40B4-BE49-F238E27FC236}">
                <a16:creationId xmlns:a16="http://schemas.microsoft.com/office/drawing/2014/main" id="{DEDCE01A-F84B-4C10-B199-DC26E1758169}"/>
              </a:ext>
            </a:extLst>
          </p:cNvPr>
          <p:cNvSpPr txBox="1"/>
          <p:nvPr/>
        </p:nvSpPr>
        <p:spPr>
          <a:xfrm>
            <a:off x="827585" y="882750"/>
            <a:ext cx="2146530" cy="3378000"/>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b="1" kern="1200" dirty="0">
                <a:ln w="12700">
                  <a:noFill/>
                </a:ln>
                <a:latin typeface="ＭＳ Ｐゴシック" panose="020B0600070205080204" pitchFamily="50" charset="-128"/>
                <a:ea typeface="ＭＳ Ｐゴシック" panose="020B0600070205080204" pitchFamily="50" charset="-128"/>
              </a:rPr>
              <a:t>第３５１地区</a:t>
            </a:r>
            <a:endParaRPr kumimoji="1" lang="en-US" altLang="ja-JP"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en-US" altLang="ja-JP" b="1" kern="1200" dirty="0">
                <a:ln w="12700">
                  <a:noFill/>
                </a:ln>
                <a:latin typeface="ＭＳ Ｐゴシック" panose="020B0600070205080204" pitchFamily="50" charset="-128"/>
                <a:ea typeface="ＭＳ Ｐゴシック" panose="020B0600070205080204" pitchFamily="50" charset="-128"/>
              </a:rPr>
              <a:t>1973-74</a:t>
            </a:r>
            <a:r>
              <a:rPr kumimoji="1" lang="ja-JP" altLang="en-US" b="1" kern="1200" dirty="0">
                <a:ln w="12700">
                  <a:noFill/>
                </a:ln>
                <a:latin typeface="ＭＳ Ｐゴシック" panose="020B0600070205080204" pitchFamily="50" charset="-128"/>
                <a:ea typeface="ＭＳ Ｐゴシック" panose="020B0600070205080204" pitchFamily="50" charset="-128"/>
              </a:rPr>
              <a:t>年度</a:t>
            </a:r>
            <a:endParaRPr kumimoji="1" lang="en-US" altLang="ja-JP"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b="1" kern="1200" dirty="0">
                <a:ln w="12700">
                  <a:noFill/>
                </a:ln>
                <a:latin typeface="ＭＳ Ｐゴシック" panose="020B0600070205080204" pitchFamily="50" charset="-128"/>
                <a:ea typeface="ＭＳ Ｐゴシック" panose="020B0600070205080204" pitchFamily="50" charset="-128"/>
              </a:rPr>
              <a:t>ガバナー月信</a:t>
            </a:r>
            <a:endParaRPr kumimoji="1" lang="en-US" altLang="ja-JP"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en-US" altLang="ja-JP" b="1" kern="1200" dirty="0">
                <a:ln w="12700">
                  <a:noFill/>
                </a:ln>
                <a:latin typeface="ＭＳ Ｐゴシック" panose="020B0600070205080204" pitchFamily="50" charset="-128"/>
                <a:ea typeface="ＭＳ Ｐゴシック" panose="020B0600070205080204" pitchFamily="50" charset="-128"/>
              </a:rPr>
              <a:t>11</a:t>
            </a:r>
            <a:r>
              <a:rPr kumimoji="1" lang="ja-JP" altLang="en-US" b="1" kern="1200" dirty="0">
                <a:ln w="12700">
                  <a:noFill/>
                </a:ln>
                <a:latin typeface="ＭＳ Ｐゴシック" panose="020B0600070205080204" pitchFamily="50" charset="-128"/>
                <a:ea typeface="ＭＳ Ｐゴシック" panose="020B0600070205080204" pitchFamily="50" charset="-128"/>
              </a:rPr>
              <a:t>月号</a:t>
            </a:r>
            <a:endParaRPr kumimoji="1" lang="en-US" altLang="ja-JP"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b="1" kern="1200" dirty="0">
                <a:ln w="12700">
                  <a:noFill/>
                </a:ln>
                <a:latin typeface="ＭＳ Ｐゴシック" panose="020B0600070205080204" pitchFamily="50" charset="-128"/>
                <a:ea typeface="ＭＳ Ｐゴシック" panose="020B0600070205080204" pitchFamily="50" charset="-128"/>
              </a:rPr>
              <a:t>柿本ガバナーの報告</a:t>
            </a:r>
            <a:endParaRPr kumimoji="1" lang="en-US" altLang="ja-JP"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7BAE424-EE5C-42F8-A792-6C19F0142AC5}"/>
              </a:ext>
            </a:extLst>
          </p:cNvPr>
          <p:cNvSpPr txBox="1"/>
          <p:nvPr/>
        </p:nvSpPr>
        <p:spPr>
          <a:xfrm>
            <a:off x="2065940" y="-31143"/>
            <a:ext cx="5724636"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の歴史</a:t>
            </a:r>
            <a:r>
              <a:rPr kumimoji="1" lang="en-US" altLang="ja-JP" sz="4800" dirty="0">
                <a:ln w="12700">
                  <a:noFill/>
                </a:ln>
                <a:latin typeface="HGP創英角ｺﾞｼｯｸUB" panose="020B0900000000000000" pitchFamily="50" charset="-128"/>
                <a:ea typeface="HGP創英角ｺﾞｼｯｸUB" panose="020B0900000000000000" pitchFamily="50" charset="-128"/>
              </a:rPr>
              <a:t>(2510)</a:t>
            </a:r>
          </a:p>
        </p:txBody>
      </p:sp>
    </p:spTree>
    <p:extLst>
      <p:ext uri="{BB962C8B-B14F-4D97-AF65-F5344CB8AC3E}">
        <p14:creationId xmlns:p14="http://schemas.microsoft.com/office/powerpoint/2010/main" val="83319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1+#ppt_w/2"/>
                                          </p:val>
                                        </p:tav>
                                        <p:tav tm="100000">
                                          <p:val>
                                            <p:strVal val="#ppt_x"/>
                                          </p:val>
                                        </p:tav>
                                      </p:tavLst>
                                    </p:anim>
                                    <p:anim calcmode="lin" valueType="num">
                                      <p:cBhvr additive="base">
                                        <p:cTn id="12" dur="3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4000" fill="hold"/>
                                        <p:tgtEl>
                                          <p:spTgt spid="12"/>
                                        </p:tgtEl>
                                        <p:attrNameLst>
                                          <p:attrName>ppt_x</p:attrName>
                                        </p:attrNameLst>
                                      </p:cBhvr>
                                      <p:tavLst>
                                        <p:tav tm="0">
                                          <p:val>
                                            <p:strVal val="0-#ppt_w/2"/>
                                          </p:val>
                                        </p:tav>
                                        <p:tav tm="100000">
                                          <p:val>
                                            <p:strVal val="#ppt_x"/>
                                          </p:val>
                                        </p:tav>
                                      </p:tavLst>
                                    </p:anim>
                                    <p:anim calcmode="lin" valueType="num">
                                      <p:cBhvr additive="base">
                                        <p:cTn id="17" dur="4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900" y="4859209"/>
            <a:ext cx="1224136" cy="177607"/>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74265" y="745716"/>
            <a:ext cx="6507986" cy="4364289"/>
          </a:xfrm>
          <a:prstGeom prst="rect">
            <a:avLst/>
          </a:prstGeom>
        </p:spPr>
      </p:pic>
      <p:sp>
        <p:nvSpPr>
          <p:cNvPr id="12" name="テキスト ボックス 11">
            <a:extLst>
              <a:ext uri="{FF2B5EF4-FFF2-40B4-BE49-F238E27FC236}">
                <a16:creationId xmlns:a16="http://schemas.microsoft.com/office/drawing/2014/main" id="{DEDCE01A-F84B-4C10-B199-DC26E1758169}"/>
              </a:ext>
            </a:extLst>
          </p:cNvPr>
          <p:cNvSpPr txBox="1"/>
          <p:nvPr/>
        </p:nvSpPr>
        <p:spPr>
          <a:xfrm>
            <a:off x="395535" y="1019784"/>
            <a:ext cx="1368153" cy="3378000"/>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b="1" kern="1200" dirty="0">
                <a:ln w="12700">
                  <a:noFill/>
                </a:ln>
                <a:latin typeface="ＭＳ Ｐゴシック" panose="020B0600070205080204" pitchFamily="50" charset="-128"/>
                <a:ea typeface="ＭＳ Ｐゴシック" panose="020B0600070205080204" pitchFamily="50" charset="-128"/>
              </a:rPr>
              <a:t>第３５１地区</a:t>
            </a:r>
            <a:endParaRPr kumimoji="1" lang="en-US" altLang="ja-JP"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en-US" altLang="ja-JP" b="1" kern="1200" dirty="0">
                <a:ln w="12700">
                  <a:noFill/>
                </a:ln>
                <a:latin typeface="ＭＳ Ｐゴシック" panose="020B0600070205080204" pitchFamily="50" charset="-128"/>
                <a:ea typeface="ＭＳ Ｐゴシック" panose="020B0600070205080204" pitchFamily="50" charset="-128"/>
              </a:rPr>
              <a:t>1973-74</a:t>
            </a:r>
            <a:r>
              <a:rPr kumimoji="1" lang="ja-JP" altLang="en-US" b="1" kern="1200" dirty="0">
                <a:ln w="12700">
                  <a:noFill/>
                </a:ln>
                <a:latin typeface="ＭＳ Ｐゴシック" panose="020B0600070205080204" pitchFamily="50" charset="-128"/>
                <a:ea typeface="ＭＳ Ｐゴシック" panose="020B0600070205080204" pitchFamily="50" charset="-128"/>
              </a:rPr>
              <a:t>年度</a:t>
            </a:r>
            <a:endParaRPr kumimoji="1" lang="en-US" altLang="ja-JP"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b="1" kern="1200" dirty="0">
                <a:ln w="12700">
                  <a:noFill/>
                </a:ln>
                <a:latin typeface="ＭＳ Ｐゴシック" panose="020B0600070205080204" pitchFamily="50" charset="-128"/>
                <a:ea typeface="ＭＳ Ｐゴシック" panose="020B0600070205080204" pitchFamily="50" charset="-128"/>
              </a:rPr>
              <a:t>地区組織図</a:t>
            </a:r>
            <a:endParaRPr kumimoji="1" lang="en-US" altLang="ja-JP"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7BAE424-EE5C-42F8-A792-6C19F0142AC5}"/>
              </a:ext>
            </a:extLst>
          </p:cNvPr>
          <p:cNvSpPr txBox="1"/>
          <p:nvPr/>
        </p:nvSpPr>
        <p:spPr>
          <a:xfrm>
            <a:off x="2065940" y="-31143"/>
            <a:ext cx="5724636"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の歴史</a:t>
            </a:r>
            <a:r>
              <a:rPr kumimoji="1" lang="en-US" altLang="ja-JP" sz="4800" dirty="0">
                <a:ln w="12700">
                  <a:noFill/>
                </a:ln>
                <a:latin typeface="HGP創英角ｺﾞｼｯｸUB" panose="020B0900000000000000" pitchFamily="50" charset="-128"/>
                <a:ea typeface="HGP創英角ｺﾞｼｯｸUB" panose="020B0900000000000000" pitchFamily="50" charset="-128"/>
              </a:rPr>
              <a:t>(2510)</a:t>
            </a:r>
          </a:p>
        </p:txBody>
      </p:sp>
      <p:pic>
        <p:nvPicPr>
          <p:cNvPr id="5" name="図 4" descr="テキスト, 領収書 が含まれている画像&#10;&#10;自動的に生成された説明">
            <a:extLst>
              <a:ext uri="{FF2B5EF4-FFF2-40B4-BE49-F238E27FC236}">
                <a16:creationId xmlns:a16="http://schemas.microsoft.com/office/drawing/2014/main" id="{51265F84-BCBF-421B-A765-0453BC948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265" y="671114"/>
            <a:ext cx="5926039" cy="4075340"/>
          </a:xfrm>
          <a:prstGeom prst="rect">
            <a:avLst/>
          </a:prstGeom>
        </p:spPr>
      </p:pic>
      <p:sp>
        <p:nvSpPr>
          <p:cNvPr id="9" name="正方形/長方形 8">
            <a:extLst>
              <a:ext uri="{FF2B5EF4-FFF2-40B4-BE49-F238E27FC236}">
                <a16:creationId xmlns:a16="http://schemas.microsoft.com/office/drawing/2014/main" id="{CE105601-EAA0-4E65-B29E-07D4E4F5EAFF}"/>
              </a:ext>
            </a:extLst>
          </p:cNvPr>
          <p:cNvSpPr/>
          <p:nvPr/>
        </p:nvSpPr>
        <p:spPr>
          <a:xfrm>
            <a:off x="2915816" y="3075806"/>
            <a:ext cx="3240360" cy="288032"/>
          </a:xfrm>
          <a:prstGeom prst="rect">
            <a:avLst/>
          </a:prstGeom>
          <a:solidFill>
            <a:srgbClr val="FF0066">
              <a:alpha val="29000"/>
            </a:srgbClr>
          </a:solidFill>
          <a:ln>
            <a:solidFill>
              <a:srgbClr val="FF0066">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86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3000" fill="hold"/>
                                        <p:tgtEl>
                                          <p:spTgt spid="5"/>
                                        </p:tgtEl>
                                        <p:attrNameLst>
                                          <p:attrName>ppt_w</p:attrName>
                                        </p:attrNameLst>
                                      </p:cBhvr>
                                      <p:tavLst>
                                        <p:tav tm="0">
                                          <p:val>
                                            <p:fltVal val="0"/>
                                          </p:val>
                                        </p:tav>
                                        <p:tav tm="100000">
                                          <p:val>
                                            <p:strVal val="#ppt_w"/>
                                          </p:val>
                                        </p:tav>
                                      </p:tavLst>
                                    </p:anim>
                                    <p:anim calcmode="lin" valueType="num">
                                      <p:cBhvr>
                                        <p:cTn id="22" dur="3000" fill="hold"/>
                                        <p:tgtEl>
                                          <p:spTgt spid="5"/>
                                        </p:tgtEl>
                                        <p:attrNameLst>
                                          <p:attrName>ppt_h</p:attrName>
                                        </p:attrNameLst>
                                      </p:cBhvr>
                                      <p:tavLst>
                                        <p:tav tm="0">
                                          <p:val>
                                            <p:fltVal val="0"/>
                                          </p:val>
                                        </p:tav>
                                        <p:tav tm="100000">
                                          <p:val>
                                            <p:strVal val="#ppt_h"/>
                                          </p:val>
                                        </p:tav>
                                      </p:tavLst>
                                    </p:anim>
                                    <p:animEffect transition="in" filter="fade">
                                      <p:cBhvr>
                                        <p:cTn id="23" dur="3000"/>
                                        <p:tgtEl>
                                          <p:spTgt spid="5"/>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900" y="4859209"/>
            <a:ext cx="1224136" cy="177607"/>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35896" y="1064207"/>
            <a:ext cx="4932816" cy="3286301"/>
          </a:xfrm>
          <a:prstGeom prst="rect">
            <a:avLst/>
          </a:prstGeom>
        </p:spPr>
      </p:pic>
      <p:sp>
        <p:nvSpPr>
          <p:cNvPr id="8" name="テキスト ボックス 7">
            <a:extLst>
              <a:ext uri="{FF2B5EF4-FFF2-40B4-BE49-F238E27FC236}">
                <a16:creationId xmlns:a16="http://schemas.microsoft.com/office/drawing/2014/main" id="{A7BAE424-EE5C-42F8-A792-6C19F0142AC5}"/>
              </a:ext>
            </a:extLst>
          </p:cNvPr>
          <p:cNvSpPr txBox="1"/>
          <p:nvPr/>
        </p:nvSpPr>
        <p:spPr>
          <a:xfrm>
            <a:off x="2065940" y="-31143"/>
            <a:ext cx="5724636"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の歴史</a:t>
            </a:r>
            <a:r>
              <a:rPr kumimoji="1" lang="en-US" altLang="ja-JP" sz="4800" dirty="0">
                <a:ln w="12700">
                  <a:noFill/>
                </a:ln>
                <a:latin typeface="HGP創英角ｺﾞｼｯｸUB" panose="020B0900000000000000" pitchFamily="50" charset="-128"/>
                <a:ea typeface="HGP創英角ｺﾞｼｯｸUB" panose="020B0900000000000000" pitchFamily="50" charset="-128"/>
              </a:rPr>
              <a:t>(2510)</a:t>
            </a:r>
          </a:p>
        </p:txBody>
      </p:sp>
      <p:pic>
        <p:nvPicPr>
          <p:cNvPr id="3" name="図 2" descr="岩山を歩いている人たち&#10;&#10;自動的に生成された説明">
            <a:extLst>
              <a:ext uri="{FF2B5EF4-FFF2-40B4-BE49-F238E27FC236}">
                <a16:creationId xmlns:a16="http://schemas.microsoft.com/office/drawing/2014/main" id="{11D6E911-0AE8-41B5-8912-F83D7E1C93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3479" y="953448"/>
            <a:ext cx="4949248" cy="3286301"/>
          </a:xfrm>
          <a:prstGeom prst="rect">
            <a:avLst/>
          </a:prstGeom>
        </p:spPr>
      </p:pic>
      <p:sp>
        <p:nvSpPr>
          <p:cNvPr id="9" name="テキスト ボックス 8">
            <a:extLst>
              <a:ext uri="{FF2B5EF4-FFF2-40B4-BE49-F238E27FC236}">
                <a16:creationId xmlns:a16="http://schemas.microsoft.com/office/drawing/2014/main" id="{5C90467D-7098-4B58-93B5-4F40256A598D}"/>
              </a:ext>
            </a:extLst>
          </p:cNvPr>
          <p:cNvSpPr txBox="1"/>
          <p:nvPr/>
        </p:nvSpPr>
        <p:spPr>
          <a:xfrm>
            <a:off x="419883" y="1419622"/>
            <a:ext cx="3216013" cy="2761530"/>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第１回</a:t>
            </a:r>
            <a:r>
              <a:rPr kumimoji="1" lang="en-US" altLang="ja-JP" sz="2800" b="1" kern="1200" dirty="0">
                <a:ln w="12700">
                  <a:noFill/>
                </a:ln>
                <a:latin typeface="ＭＳ Ｐゴシック" panose="020B0600070205080204" pitchFamily="50" charset="-128"/>
                <a:ea typeface="ＭＳ Ｐゴシック" panose="020B0600070205080204" pitchFamily="50" charset="-128"/>
              </a:rPr>
              <a:t>RYLA</a:t>
            </a:r>
            <a:r>
              <a:rPr kumimoji="1" lang="ja-JP" altLang="en-US" sz="2800" b="1" kern="1200" dirty="0">
                <a:ln w="12700">
                  <a:noFill/>
                </a:ln>
                <a:latin typeface="ＭＳ Ｐゴシック" panose="020B0600070205080204" pitchFamily="50" charset="-128"/>
                <a:ea typeface="ＭＳ Ｐゴシック" panose="020B0600070205080204" pitchFamily="50" charset="-128"/>
              </a:rPr>
              <a:t>セミナー</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１９８５年５月５、６日</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ホテル神宮閣および</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北海道開拓記念館</a:t>
            </a:r>
            <a:endParaRPr kumimoji="1" lang="en-US" altLang="ja-JP" sz="2800"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で開催！</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5873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1+#ppt_w/2"/>
                                          </p:val>
                                        </p:tav>
                                        <p:tav tm="100000">
                                          <p:val>
                                            <p:strVal val="#ppt_x"/>
                                          </p:val>
                                        </p:tav>
                                      </p:tavLst>
                                    </p:anim>
                                    <p:anim calcmode="lin" valueType="num">
                                      <p:cBhvr additive="base">
                                        <p:cTn id="12" dur="3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ppt_x"/>
                                          </p:val>
                                        </p:tav>
                                        <p:tav tm="100000">
                                          <p:val>
                                            <p:strVal val="#ppt_x"/>
                                          </p:val>
                                        </p:tav>
                                      </p:tavLst>
                                    </p:anim>
                                    <p:anim calcmode="lin" valueType="num">
                                      <p:cBhvr additive="base">
                                        <p:cTn id="17" dur="20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4000" fill="hold"/>
                                        <p:tgtEl>
                                          <p:spTgt spid="9"/>
                                        </p:tgtEl>
                                        <p:attrNameLst>
                                          <p:attrName>ppt_x</p:attrName>
                                        </p:attrNameLst>
                                      </p:cBhvr>
                                      <p:tavLst>
                                        <p:tav tm="0">
                                          <p:val>
                                            <p:strVal val="0-#ppt_w/2"/>
                                          </p:val>
                                        </p:tav>
                                        <p:tav tm="100000">
                                          <p:val>
                                            <p:strVal val="#ppt_x"/>
                                          </p:val>
                                        </p:tav>
                                      </p:tavLst>
                                    </p:anim>
                                    <p:anim calcmode="lin" valueType="num">
                                      <p:cBhvr additive="base">
                                        <p:cTn id="22" dur="4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4659982"/>
            <a:ext cx="1985231" cy="288032"/>
          </a:xfrm>
          <a:prstGeom prst="rect">
            <a:avLst/>
          </a:prstGeom>
        </p:spPr>
      </p:pic>
      <p:sp>
        <p:nvSpPr>
          <p:cNvPr id="9" name="テキスト ボックス 8">
            <a:extLst>
              <a:ext uri="{FF2B5EF4-FFF2-40B4-BE49-F238E27FC236}">
                <a16:creationId xmlns:a16="http://schemas.microsoft.com/office/drawing/2014/main" id="{7947FD06-A2BC-4F49-9349-6E085ADEF1F9}"/>
              </a:ext>
            </a:extLst>
          </p:cNvPr>
          <p:cNvSpPr txBox="1"/>
          <p:nvPr/>
        </p:nvSpPr>
        <p:spPr>
          <a:xfrm>
            <a:off x="1745686" y="-7103"/>
            <a:ext cx="5652628" cy="810354"/>
          </a:xfrm>
          <a:prstGeom prst="rect">
            <a:avLst/>
          </a:prstGeom>
          <a:noFill/>
        </p:spPr>
        <p:txBody>
          <a:bodyPr wrap="none" lIns="0" tIns="0" rIns="0" bIns="0" rtlCol="0" anchor="t">
            <a:noAutofit/>
          </a:bodyPr>
          <a:lstStyle/>
          <a:p>
            <a:pPr algn="just">
              <a:lnSpc>
                <a:spcPct val="125000"/>
              </a:lnSpc>
            </a:pPr>
            <a:r>
              <a:rPr kumimoji="1" lang="ja-JP" altLang="en-US" sz="4800" dirty="0">
                <a:ln w="12700">
                  <a:noFill/>
                </a:ln>
                <a:latin typeface="HGP創英角ｺﾞｼｯｸUB" panose="020B0900000000000000" pitchFamily="50" charset="-128"/>
                <a:ea typeface="HGP創英角ｺﾞｼｯｸUB" panose="020B0900000000000000" pitchFamily="50" charset="-128"/>
              </a:rPr>
              <a:t>各地の</a:t>
            </a: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セミナー</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B628CED-85BD-4E4B-A0CE-532D831989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9682" y="1275605"/>
            <a:ext cx="4704524" cy="3528393"/>
          </a:xfrm>
          <a:prstGeom prst="rect">
            <a:avLst/>
          </a:prstGeom>
        </p:spPr>
      </p:pic>
      <p:sp>
        <p:nvSpPr>
          <p:cNvPr id="7" name="テキスト ボックス 6">
            <a:extLst>
              <a:ext uri="{FF2B5EF4-FFF2-40B4-BE49-F238E27FC236}">
                <a16:creationId xmlns:a16="http://schemas.microsoft.com/office/drawing/2014/main" id="{E2BDB93C-7429-4692-BEB7-8EF53280D804}"/>
              </a:ext>
            </a:extLst>
          </p:cNvPr>
          <p:cNvSpPr txBox="1"/>
          <p:nvPr/>
        </p:nvSpPr>
        <p:spPr>
          <a:xfrm>
            <a:off x="360272" y="1419622"/>
            <a:ext cx="3879410" cy="352839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日本で一番有名な</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　　　</a:t>
            </a:r>
            <a:r>
              <a:rPr kumimoji="1" lang="en-US" altLang="ja-JP" sz="3200" b="1" kern="1200" dirty="0">
                <a:ln w="12700">
                  <a:noFill/>
                </a:ln>
                <a:latin typeface="ＭＳ Ｐゴシック" panose="020B0600070205080204" pitchFamily="50" charset="-128"/>
                <a:ea typeface="ＭＳ Ｐゴシック" panose="020B0600070205080204" pitchFamily="50" charset="-128"/>
              </a:rPr>
              <a:t>RYLA</a:t>
            </a:r>
            <a:r>
              <a:rPr kumimoji="1" lang="ja-JP" altLang="en-US" sz="3200" b="1" kern="1200" dirty="0">
                <a:ln w="12700">
                  <a:noFill/>
                </a:ln>
                <a:latin typeface="ＭＳ Ｐゴシック" panose="020B0600070205080204" pitchFamily="50" charset="-128"/>
                <a:ea typeface="ＭＳ Ｐゴシック" panose="020B0600070205080204" pitchFamily="50" charset="-128"/>
              </a:rPr>
              <a:t>セミナ</a:t>
            </a:r>
            <a:r>
              <a:rPr kumimoji="1" lang="en-US" altLang="ja-JP" sz="3200" b="1" kern="1200" dirty="0">
                <a:ln w="12700">
                  <a:noFill/>
                </a:ln>
                <a:latin typeface="ＭＳ Ｐゴシック" panose="020B0600070205080204" pitchFamily="50" charset="-128"/>
                <a:ea typeface="ＭＳ Ｐゴシック" panose="020B0600070205080204" pitchFamily="50" charset="-128"/>
              </a:rPr>
              <a:t>-</a:t>
            </a:r>
          </a:p>
          <a:p>
            <a:pPr rtl="0" fontAlgn="base">
              <a:lnSpc>
                <a:spcPct val="125000"/>
              </a:lnSpc>
              <a:spcBef>
                <a:spcPct val="0"/>
              </a:spcBef>
              <a:spcAft>
                <a:spcPct val="0"/>
              </a:spcAft>
            </a:pPr>
            <a:r>
              <a:rPr kumimoji="1" lang="en-US" altLang="ja-JP" sz="3200" b="1" kern="1200" dirty="0">
                <a:ln w="12700">
                  <a:noFill/>
                </a:ln>
                <a:latin typeface="ＭＳ Ｐゴシック" panose="020B0600070205080204" pitchFamily="50" charset="-128"/>
                <a:ea typeface="ＭＳ Ｐゴシック" panose="020B0600070205080204" pitchFamily="50" charset="-128"/>
              </a:rPr>
              <a:t>JAPAN</a:t>
            </a:r>
            <a:r>
              <a:rPr kumimoji="1" lang="ja-JP" altLang="en-US" sz="3200" b="1" dirty="0">
                <a:ln w="12700">
                  <a:noFill/>
                </a:ln>
                <a:latin typeface="ＭＳ Ｐゴシック" panose="020B0600070205080204" pitchFamily="50" charset="-128"/>
                <a:ea typeface="ＭＳ Ｐゴシック" panose="020B0600070205080204" pitchFamily="50" charset="-128"/>
              </a:rPr>
              <a:t> </a:t>
            </a:r>
            <a:r>
              <a:rPr kumimoji="1" lang="en-US" altLang="ja-JP" sz="3200" b="1" kern="1200" dirty="0">
                <a:ln w="12700">
                  <a:noFill/>
                </a:ln>
                <a:latin typeface="ＭＳ Ｐゴシック" panose="020B0600070205080204" pitchFamily="50" charset="-128"/>
                <a:ea typeface="ＭＳ Ｐゴシック" panose="020B0600070205080204" pitchFamily="50" charset="-128"/>
              </a:rPr>
              <a:t>RYLA</a:t>
            </a:r>
            <a:r>
              <a:rPr kumimoji="1" lang="ja-JP" altLang="en-US" sz="3200" b="1" kern="1200" dirty="0">
                <a:ln w="12700">
                  <a:noFill/>
                </a:ln>
                <a:latin typeface="ＭＳ Ｐゴシック" panose="020B0600070205080204" pitchFamily="50" charset="-128"/>
                <a:ea typeface="ＭＳ Ｐゴシック" panose="020B0600070205080204" pitchFamily="50" charset="-128"/>
              </a:rPr>
              <a:t>セミナ</a:t>
            </a:r>
            <a:r>
              <a:rPr kumimoji="1" lang="en-US" altLang="ja-JP" sz="3200" b="1" kern="1200" dirty="0">
                <a:ln w="12700">
                  <a:noFill/>
                </a:ln>
                <a:latin typeface="ＭＳ Ｐゴシック" panose="020B0600070205080204" pitchFamily="50" charset="-128"/>
                <a:ea typeface="ＭＳ Ｐゴシック" panose="020B0600070205080204" pitchFamily="50" charset="-128"/>
              </a:rPr>
              <a:t>-</a:t>
            </a:r>
          </a:p>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小豆島の無人島</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　　　余島で３泊４日</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817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3000" fill="hold"/>
                                        <p:tgtEl>
                                          <p:spTgt spid="7"/>
                                        </p:tgtEl>
                                        <p:attrNameLst>
                                          <p:attrName>ppt_x</p:attrName>
                                        </p:attrNameLst>
                                      </p:cBhvr>
                                      <p:tavLst>
                                        <p:tav tm="0">
                                          <p:val>
                                            <p:strVal val="#ppt_x"/>
                                          </p:val>
                                        </p:tav>
                                        <p:tav tm="100000">
                                          <p:val>
                                            <p:strVal val="#ppt_x"/>
                                          </p:val>
                                        </p:tav>
                                      </p:tavLst>
                                    </p:anim>
                                    <p:anim calcmode="lin" valueType="num">
                                      <p:cBhvr additive="base">
                                        <p:cTn id="17"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9982"/>
            <a:ext cx="1985228" cy="288032"/>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8220" y="1383513"/>
            <a:ext cx="1985228" cy="2552437"/>
          </a:xfrm>
          <a:prstGeom prst="rect">
            <a:avLst/>
          </a:prstGeom>
        </p:spPr>
      </p:pic>
      <p:sp>
        <p:nvSpPr>
          <p:cNvPr id="12" name="テキスト ボックス 11">
            <a:extLst>
              <a:ext uri="{FF2B5EF4-FFF2-40B4-BE49-F238E27FC236}">
                <a16:creationId xmlns:a16="http://schemas.microsoft.com/office/drawing/2014/main" id="{DEDCE01A-F84B-4C10-B199-DC26E1758169}"/>
              </a:ext>
            </a:extLst>
          </p:cNvPr>
          <p:cNvSpPr txBox="1"/>
          <p:nvPr/>
        </p:nvSpPr>
        <p:spPr>
          <a:xfrm>
            <a:off x="377234" y="897235"/>
            <a:ext cx="8712968" cy="3524994"/>
          </a:xfrm>
          <a:prstGeom prst="rect">
            <a:avLst/>
          </a:prstGeom>
          <a:noFill/>
        </p:spPr>
        <p:txBody>
          <a:bodyPr wrap="none" lIns="0" tIns="0" rIns="0" bIns="0" rtlCol="0" anchor="t">
            <a:noAutofit/>
          </a:bodyPr>
          <a:lstStyle/>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今井 鎮雄 </a:t>
            </a:r>
            <a:r>
              <a:rPr kumimoji="1" lang="ja-JP" altLang="en-US" sz="1200" b="1" dirty="0">
                <a:ln w="12700">
                  <a:noFill/>
                </a:ln>
                <a:latin typeface="ＭＳ Ｐゴシック" panose="020B0600070205080204" pitchFamily="50" charset="-128"/>
              </a:rPr>
              <a:t>パストガバナー</a:t>
            </a:r>
            <a:endParaRPr kumimoji="1" lang="en-US" altLang="ja-JP" sz="1200" b="1" dirty="0">
              <a:ln w="12700">
                <a:noFill/>
              </a:ln>
              <a:latin typeface="ＭＳ Ｐゴシック" panose="020B0600070205080204" pitchFamily="50" charset="-128"/>
            </a:endParaRP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経歴</a:t>
            </a:r>
            <a:endParaRPr kumimoji="1" lang="en-US" altLang="ja-JP" sz="1600" b="1" dirty="0">
              <a:ln w="12700">
                <a:noFill/>
              </a:ln>
              <a:latin typeface="ＭＳ Ｐゴシック" panose="020B0600070205080204" pitchFamily="50" charset="-128"/>
            </a:endParaRP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１９２０年、東京生まれ</a:t>
            </a: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１９４８年、神戸</a:t>
            </a:r>
            <a:r>
              <a:rPr kumimoji="1" lang="en-US" altLang="ja-JP" sz="1600" b="1" dirty="0">
                <a:ln w="12700">
                  <a:noFill/>
                </a:ln>
                <a:latin typeface="ＭＳ Ｐゴシック" panose="020B0600070205080204" pitchFamily="50" charset="-128"/>
              </a:rPr>
              <a:t>YMCA</a:t>
            </a:r>
            <a:r>
              <a:rPr kumimoji="1" lang="ja-JP" altLang="en-US" sz="1600" b="1" dirty="0">
                <a:ln w="12700">
                  <a:noFill/>
                </a:ln>
                <a:latin typeface="ＭＳ Ｐゴシック" panose="020B0600070205080204" pitchFamily="50" charset="-128"/>
              </a:rPr>
              <a:t>に奉職</a:t>
            </a: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１９４９年、キャンプの最適地として余島を発見</a:t>
            </a: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１９５０年、アメリカ</a:t>
            </a:r>
            <a:r>
              <a:rPr kumimoji="1" lang="en-US" altLang="ja-JP" sz="1600" b="1" dirty="0">
                <a:ln w="12700">
                  <a:noFill/>
                </a:ln>
                <a:latin typeface="ＭＳ Ｐゴシック" panose="020B0600070205080204" pitchFamily="50" charset="-128"/>
              </a:rPr>
              <a:t>､</a:t>
            </a:r>
            <a:r>
              <a:rPr kumimoji="1" lang="ja-JP" altLang="en-US" sz="1600" b="1" dirty="0">
                <a:ln w="12700">
                  <a:noFill/>
                </a:ln>
                <a:latin typeface="ＭＳ Ｐゴシック" panose="020B0600070205080204" pitchFamily="50" charset="-128"/>
              </a:rPr>
              <a:t>シカゴ大学でグループワークを勉強、</a:t>
            </a:r>
            <a:endParaRPr kumimoji="1" lang="en-US" altLang="ja-JP" sz="1600" b="1" dirty="0">
              <a:ln w="12700">
                <a:noFill/>
              </a:ln>
              <a:latin typeface="ＭＳ Ｐゴシック" panose="020B0600070205080204" pitchFamily="50" charset="-128"/>
            </a:endParaRP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アメリカの</a:t>
            </a:r>
            <a:r>
              <a:rPr kumimoji="1" lang="en-US" altLang="ja-JP" sz="1600" b="1" dirty="0">
                <a:ln w="12700">
                  <a:noFill/>
                </a:ln>
                <a:latin typeface="ＭＳ Ｐゴシック" panose="020B0600070205080204" pitchFamily="50" charset="-128"/>
              </a:rPr>
              <a:t>YMCA</a:t>
            </a:r>
            <a:r>
              <a:rPr kumimoji="1" lang="ja-JP" altLang="en-US" sz="1600" b="1" dirty="0">
                <a:ln w="12700">
                  <a:noFill/>
                </a:ln>
                <a:latin typeface="ＭＳ Ｐゴシック" panose="020B0600070205080204" pitchFamily="50" charset="-128"/>
              </a:rPr>
              <a:t>組織キャンプの手法や</a:t>
            </a:r>
            <a:endParaRPr kumimoji="1" lang="en-US" altLang="ja-JP" sz="1600" b="1" dirty="0">
              <a:ln w="12700">
                <a:noFill/>
              </a:ln>
              <a:latin typeface="ＭＳ Ｐゴシック" panose="020B0600070205080204" pitchFamily="50" charset="-128"/>
            </a:endParaRP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行動主義理論を取り入れたキャンプ実施</a:t>
            </a: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１９５１年、余島を</a:t>
            </a:r>
            <a:r>
              <a:rPr kumimoji="1" lang="en-US" altLang="ja-JP" sz="1600" b="1" dirty="0">
                <a:ln w="12700">
                  <a:noFill/>
                </a:ln>
                <a:latin typeface="ＭＳ Ｐゴシック" panose="020B0600070205080204" pitchFamily="50" charset="-128"/>
              </a:rPr>
              <a:t>YMCA</a:t>
            </a:r>
            <a:r>
              <a:rPr kumimoji="1" lang="ja-JP" altLang="en-US" sz="1600" b="1" dirty="0">
                <a:ln w="12700">
                  <a:noFill/>
                </a:ln>
                <a:latin typeface="ＭＳ Ｐゴシック" panose="020B0600070205080204" pitchFamily="50" charset="-128"/>
              </a:rPr>
              <a:t>の正式キャンプ場にし、宿泊施設、研修施設を整備</a:t>
            </a:r>
          </a:p>
          <a:p>
            <a:pPr fontAlgn="base">
              <a:lnSpc>
                <a:spcPct val="125000"/>
              </a:lnSpc>
              <a:spcBef>
                <a:spcPct val="0"/>
              </a:spcBef>
              <a:spcAft>
                <a:spcPct val="0"/>
              </a:spcAft>
            </a:pPr>
            <a:r>
              <a:rPr kumimoji="1" lang="ja-JP" altLang="en-US" sz="1600" b="1" dirty="0">
                <a:ln w="12700">
                  <a:noFill/>
                </a:ln>
                <a:latin typeface="ＭＳ Ｐゴシック" panose="020B0600070205080204" pitchFamily="50" charset="-128"/>
              </a:rPr>
              <a:t>　　　　　　　　　　　　　　　　１９５３年、長期少年キャンプ、小児麻痺キャンプ開催、カウンセラーを配置</a:t>
            </a:r>
          </a:p>
          <a:p>
            <a:pPr fontAlgn="base">
              <a:lnSpc>
                <a:spcPct val="125000"/>
              </a:lnSpc>
              <a:spcBef>
                <a:spcPct val="0"/>
              </a:spcBef>
              <a:spcAft>
                <a:spcPct val="0"/>
              </a:spcAft>
            </a:pPr>
            <a:endParaRPr kumimoji="1" lang="ja-JP" altLang="en-US" sz="2400" b="1" dirty="0">
              <a:ln w="12700">
                <a:noFill/>
              </a:ln>
              <a:latin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7BAE424-EE5C-42F8-A792-6C19F0142AC5}"/>
              </a:ext>
            </a:extLst>
          </p:cNvPr>
          <p:cNvSpPr txBox="1"/>
          <p:nvPr/>
        </p:nvSpPr>
        <p:spPr>
          <a:xfrm>
            <a:off x="2303448" y="0"/>
            <a:ext cx="4860540" cy="810354"/>
          </a:xfrm>
          <a:prstGeom prst="rect">
            <a:avLst/>
          </a:prstGeom>
          <a:noFill/>
        </p:spPr>
        <p:txBody>
          <a:bodyPr wrap="none" lIns="0" tIns="0" rIns="0" bIns="0" rtlCol="0" anchor="t">
            <a:noAutofit/>
          </a:bodyPr>
          <a:lstStyle/>
          <a:p>
            <a:pPr algn="just">
              <a:lnSpc>
                <a:spcPct val="125000"/>
              </a:lnSpc>
            </a:pPr>
            <a:r>
              <a:rPr kumimoji="1" lang="ja-JP" altLang="en-US" sz="4800" dirty="0">
                <a:ln w="12700">
                  <a:noFill/>
                </a:ln>
                <a:latin typeface="HGP創英角ｺﾞｼｯｸUB" panose="020B0900000000000000" pitchFamily="50" charset="-128"/>
                <a:ea typeface="HGP創英角ｺﾞｼｯｸUB" panose="020B0900000000000000" pitchFamily="50" charset="-128"/>
              </a:rPr>
              <a:t>日本</a:t>
            </a: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の祖</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727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3000" fill="hold"/>
                                        <p:tgtEl>
                                          <p:spTgt spid="12"/>
                                        </p:tgtEl>
                                        <p:attrNameLst>
                                          <p:attrName>ppt_x</p:attrName>
                                        </p:attrNameLst>
                                      </p:cBhvr>
                                      <p:tavLst>
                                        <p:tav tm="0">
                                          <p:val>
                                            <p:strVal val="#ppt_x"/>
                                          </p:val>
                                        </p:tav>
                                        <p:tav tm="100000">
                                          <p:val>
                                            <p:strVal val="#ppt_x"/>
                                          </p:val>
                                        </p:tav>
                                      </p:tavLst>
                                    </p:anim>
                                    <p:anim calcmode="lin" valueType="num">
                                      <p:cBhvr additive="base">
                                        <p:cTn id="17"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9982"/>
            <a:ext cx="1985228" cy="288032"/>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7497" y="1220082"/>
            <a:ext cx="4071902" cy="2703336"/>
          </a:xfrm>
          <a:prstGeom prst="rect">
            <a:avLst/>
          </a:prstGeom>
        </p:spPr>
      </p:pic>
      <p:sp>
        <p:nvSpPr>
          <p:cNvPr id="12" name="テキスト ボックス 11">
            <a:extLst>
              <a:ext uri="{FF2B5EF4-FFF2-40B4-BE49-F238E27FC236}">
                <a16:creationId xmlns:a16="http://schemas.microsoft.com/office/drawing/2014/main" id="{DEDCE01A-F84B-4C10-B199-DC26E1758169}"/>
              </a:ext>
            </a:extLst>
          </p:cNvPr>
          <p:cNvSpPr txBox="1"/>
          <p:nvPr/>
        </p:nvSpPr>
        <p:spPr>
          <a:xfrm>
            <a:off x="1763688" y="820608"/>
            <a:ext cx="7200800" cy="4164243"/>
          </a:xfrm>
          <a:prstGeom prst="rect">
            <a:avLst/>
          </a:prstGeom>
          <a:noFill/>
        </p:spPr>
        <p:txBody>
          <a:bodyPr wrap="none" lIns="0" tIns="0" rIns="0" bIns="0" rtlCol="0" anchor="t">
            <a:noAutofit/>
          </a:bodyPr>
          <a:lstStyle/>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今井 鎮雄 </a:t>
            </a:r>
            <a:r>
              <a:rPr kumimoji="1" lang="ja-JP" altLang="en-US" sz="1200" b="1" dirty="0">
                <a:ln w="12700">
                  <a:noFill/>
                </a:ln>
                <a:latin typeface="ＭＳ Ｐゴシック" panose="020B0600070205080204" pitchFamily="50" charset="-128"/>
              </a:rPr>
              <a:t>パストガバナー</a:t>
            </a:r>
            <a:endParaRPr kumimoji="1" lang="en-US" altLang="ja-JP" sz="1200" b="1" dirty="0">
              <a:ln w="12700">
                <a:noFill/>
              </a:ln>
              <a:latin typeface="ＭＳ Ｐゴシック" panose="020B0600070205080204" pitchFamily="50" charset="-128"/>
            </a:endParaRPr>
          </a:p>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　　　　　　　　　　　　　　　　経歴</a:t>
            </a:r>
            <a:endParaRPr kumimoji="1" lang="en-US" altLang="ja-JP" sz="2000" b="1" dirty="0">
              <a:ln w="12700">
                <a:noFill/>
              </a:ln>
              <a:latin typeface="ＭＳ Ｐゴシック" panose="020B0600070205080204" pitchFamily="50" charset="-128"/>
            </a:endParaRPr>
          </a:p>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　　　　　　　　　　　　　　　　１９６１年、神戸西</a:t>
            </a:r>
            <a:r>
              <a:rPr kumimoji="1" lang="en-US" altLang="ja-JP" sz="2000" b="1" dirty="0">
                <a:ln w="12700">
                  <a:noFill/>
                </a:ln>
                <a:latin typeface="ＭＳ Ｐゴシック" panose="020B0600070205080204" pitchFamily="50" charset="-128"/>
              </a:rPr>
              <a:t>RC</a:t>
            </a:r>
            <a:r>
              <a:rPr kumimoji="1" lang="ja-JP" altLang="en-US" sz="2000" b="1" dirty="0">
                <a:ln w="12700">
                  <a:noFill/>
                </a:ln>
                <a:latin typeface="ＭＳ Ｐゴシック" panose="020B0600070205080204" pitchFamily="50" charset="-128"/>
              </a:rPr>
              <a:t>入会　　　　　</a:t>
            </a:r>
          </a:p>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　　　　　　　　　　　　　　　　１９６３年から２１年間、神戸</a:t>
            </a:r>
            <a:r>
              <a:rPr kumimoji="1" lang="en-US" altLang="ja-JP" sz="2000" b="1" dirty="0">
                <a:ln w="12700">
                  <a:noFill/>
                </a:ln>
                <a:latin typeface="ＭＳ Ｐゴシック" panose="020B0600070205080204" pitchFamily="50" charset="-128"/>
              </a:rPr>
              <a:t>YMCA</a:t>
            </a:r>
            <a:r>
              <a:rPr kumimoji="1" lang="ja-JP" altLang="en-US" sz="2000" b="1" dirty="0">
                <a:ln w="12700">
                  <a:noFill/>
                </a:ln>
                <a:latin typeface="ＭＳ Ｐゴシック" panose="020B0600070205080204" pitchFamily="50" charset="-128"/>
              </a:rPr>
              <a:t>総主事</a:t>
            </a:r>
          </a:p>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　　　　　　　　　　　　　　　　１９７９年、</a:t>
            </a:r>
            <a:r>
              <a:rPr kumimoji="1" lang="en-US" altLang="ja-JP" sz="2000" b="1" dirty="0">
                <a:ln w="12700">
                  <a:noFill/>
                </a:ln>
                <a:latin typeface="ＭＳ Ｐゴシック" panose="020B0600070205080204" pitchFamily="50" charset="-128"/>
              </a:rPr>
              <a:t>RYLA</a:t>
            </a:r>
            <a:r>
              <a:rPr kumimoji="1" lang="ja-JP" altLang="en-US" sz="2000" b="1" dirty="0">
                <a:ln w="12700">
                  <a:noFill/>
                </a:ln>
                <a:latin typeface="ＭＳ Ｐゴシック" panose="020B0600070205080204" pitchFamily="50" charset="-128"/>
              </a:rPr>
              <a:t>セミナーを余島で開催</a:t>
            </a:r>
          </a:p>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　　　　　　　　　　　　　　　　１９８０－８１年、第２６８地区ガバナー</a:t>
            </a:r>
          </a:p>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　　　　　　　　　　　　　　　　１９９５年から１９９７年、</a:t>
            </a:r>
            <a:r>
              <a:rPr kumimoji="1" lang="en-US" altLang="ja-JP" sz="2000" b="1" dirty="0">
                <a:ln w="12700">
                  <a:noFill/>
                </a:ln>
                <a:latin typeface="ＭＳ Ｐゴシック" panose="020B0600070205080204" pitchFamily="50" charset="-128"/>
              </a:rPr>
              <a:t>RI</a:t>
            </a:r>
            <a:r>
              <a:rPr kumimoji="1" lang="ja-JP" altLang="en-US" sz="2000" b="1" dirty="0">
                <a:ln w="12700">
                  <a:noFill/>
                </a:ln>
                <a:latin typeface="ＭＳ Ｐゴシック" panose="020B0600070205080204" pitchFamily="50" charset="-128"/>
              </a:rPr>
              <a:t>理事</a:t>
            </a:r>
          </a:p>
          <a:p>
            <a:pPr fontAlgn="base">
              <a:lnSpc>
                <a:spcPct val="125000"/>
              </a:lnSpc>
              <a:spcBef>
                <a:spcPct val="0"/>
              </a:spcBef>
              <a:spcAft>
                <a:spcPct val="0"/>
              </a:spcAft>
            </a:pPr>
            <a:r>
              <a:rPr kumimoji="1" lang="ja-JP" altLang="en-US" sz="2000" b="1" dirty="0">
                <a:ln w="12700">
                  <a:noFill/>
                </a:ln>
                <a:latin typeface="ＭＳ Ｐゴシック" panose="020B0600070205080204" pitchFamily="50" charset="-128"/>
              </a:rPr>
              <a:t>　　　　　　　　　　　　　　　　１９９９年、</a:t>
            </a:r>
            <a:r>
              <a:rPr kumimoji="1" lang="en-US" altLang="ja-JP" sz="2000" b="1" dirty="0">
                <a:ln w="12700">
                  <a:noFill/>
                </a:ln>
                <a:latin typeface="ＭＳ Ｐゴシック" panose="020B0600070205080204" pitchFamily="50" charset="-128"/>
              </a:rPr>
              <a:t>RI</a:t>
            </a:r>
            <a:r>
              <a:rPr kumimoji="1" lang="ja-JP" altLang="en-US" sz="2000" b="1" dirty="0">
                <a:ln w="12700">
                  <a:noFill/>
                </a:ln>
                <a:latin typeface="ＭＳ Ｐゴシック" panose="020B0600070205080204" pitchFamily="50" charset="-128"/>
              </a:rPr>
              <a:t>の</a:t>
            </a:r>
            <a:r>
              <a:rPr kumimoji="1" lang="en-US" altLang="ja-JP" sz="2000" b="1" dirty="0">
                <a:ln w="12700">
                  <a:noFill/>
                </a:ln>
                <a:latin typeface="ＭＳ Ｐゴシック" panose="020B0600070205080204" pitchFamily="50" charset="-128"/>
              </a:rPr>
              <a:t>RYLA</a:t>
            </a:r>
            <a:r>
              <a:rPr kumimoji="1" lang="ja-JP" altLang="en-US" sz="2000" b="1" dirty="0">
                <a:ln w="12700">
                  <a:noFill/>
                </a:ln>
                <a:latin typeface="ＭＳ Ｐゴシック" panose="020B0600070205080204" pitchFamily="50" charset="-128"/>
              </a:rPr>
              <a:t>委員</a:t>
            </a:r>
          </a:p>
          <a:p>
            <a:pPr fontAlgn="base">
              <a:lnSpc>
                <a:spcPct val="125000"/>
              </a:lnSpc>
              <a:spcBef>
                <a:spcPct val="0"/>
              </a:spcBef>
              <a:spcAft>
                <a:spcPct val="0"/>
              </a:spcAft>
            </a:pPr>
            <a:endParaRPr kumimoji="1" lang="ja-JP" altLang="en-US" sz="2400" b="1" dirty="0">
              <a:ln w="12700">
                <a:noFill/>
              </a:ln>
              <a:latin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7BAE424-EE5C-42F8-A792-6C19F0142AC5}"/>
              </a:ext>
            </a:extLst>
          </p:cNvPr>
          <p:cNvSpPr txBox="1"/>
          <p:nvPr/>
        </p:nvSpPr>
        <p:spPr>
          <a:xfrm>
            <a:off x="2303448" y="0"/>
            <a:ext cx="4860540" cy="810354"/>
          </a:xfrm>
          <a:prstGeom prst="rect">
            <a:avLst/>
          </a:prstGeom>
          <a:noFill/>
        </p:spPr>
        <p:txBody>
          <a:bodyPr wrap="none" lIns="0" tIns="0" rIns="0" bIns="0" rtlCol="0" anchor="t">
            <a:noAutofit/>
          </a:bodyPr>
          <a:lstStyle/>
          <a:p>
            <a:pPr algn="just">
              <a:lnSpc>
                <a:spcPct val="125000"/>
              </a:lnSpc>
            </a:pPr>
            <a:r>
              <a:rPr kumimoji="1" lang="ja-JP" altLang="en-US" sz="4800" dirty="0">
                <a:ln w="12700">
                  <a:noFill/>
                </a:ln>
                <a:latin typeface="HGP創英角ｺﾞｼｯｸUB" panose="020B0900000000000000" pitchFamily="50" charset="-128"/>
                <a:ea typeface="HGP創英角ｺﾞｼｯｸUB" panose="020B0900000000000000" pitchFamily="50" charset="-128"/>
              </a:rPr>
              <a:t>日本</a:t>
            </a: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の祖　</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r>
              <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rPr>
              <a:t>　　　　</a:t>
            </a:r>
          </a:p>
        </p:txBody>
      </p:sp>
      <p:pic>
        <p:nvPicPr>
          <p:cNvPr id="3" name="図 2" descr="スーツを着た男性&#10;&#10;自動的に生成された説明">
            <a:extLst>
              <a:ext uri="{FF2B5EF4-FFF2-40B4-BE49-F238E27FC236}">
                <a16:creationId xmlns:a16="http://schemas.microsoft.com/office/drawing/2014/main" id="{634EA25D-C7BE-4F29-BAF4-5FB9150C1F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6407" y="3325729"/>
            <a:ext cx="1832992" cy="1215885"/>
          </a:xfrm>
          <a:prstGeom prst="rect">
            <a:avLst/>
          </a:prstGeom>
        </p:spPr>
      </p:pic>
    </p:spTree>
    <p:extLst>
      <p:ext uri="{BB962C8B-B14F-4D97-AF65-F5344CB8AC3E}">
        <p14:creationId xmlns:p14="http://schemas.microsoft.com/office/powerpoint/2010/main" val="377358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3000" fill="hold"/>
                                        <p:tgtEl>
                                          <p:spTgt spid="12"/>
                                        </p:tgtEl>
                                        <p:attrNameLst>
                                          <p:attrName>ppt_x</p:attrName>
                                        </p:attrNameLst>
                                      </p:cBhvr>
                                      <p:tavLst>
                                        <p:tav tm="0">
                                          <p:val>
                                            <p:strVal val="1+#ppt_w/2"/>
                                          </p:val>
                                        </p:tav>
                                        <p:tav tm="100000">
                                          <p:val>
                                            <p:strVal val="#ppt_x"/>
                                          </p:val>
                                        </p:tav>
                                      </p:tavLst>
                                    </p:anim>
                                    <p:anim calcmode="lin" valueType="num">
                                      <p:cBhvr additive="base">
                                        <p:cTn id="17" dur="30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4659982"/>
            <a:ext cx="1985231" cy="288032"/>
          </a:xfrm>
          <a:prstGeom prst="rect">
            <a:avLst/>
          </a:prstGeom>
        </p:spPr>
      </p:pic>
      <p:sp>
        <p:nvSpPr>
          <p:cNvPr id="9" name="テキスト ボックス 8">
            <a:extLst>
              <a:ext uri="{FF2B5EF4-FFF2-40B4-BE49-F238E27FC236}">
                <a16:creationId xmlns:a16="http://schemas.microsoft.com/office/drawing/2014/main" id="{7947FD06-A2BC-4F49-9349-6E085ADEF1F9}"/>
              </a:ext>
            </a:extLst>
          </p:cNvPr>
          <p:cNvSpPr txBox="1"/>
          <p:nvPr/>
        </p:nvSpPr>
        <p:spPr>
          <a:xfrm>
            <a:off x="2150731" y="-17120"/>
            <a:ext cx="4842538"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の基本構想</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B628CED-85BD-4E4B-A0CE-532D831989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9682" y="1275605"/>
            <a:ext cx="4704524" cy="3528393"/>
          </a:xfrm>
          <a:prstGeom prst="rect">
            <a:avLst/>
          </a:prstGeom>
        </p:spPr>
      </p:pic>
      <p:sp>
        <p:nvSpPr>
          <p:cNvPr id="7" name="テキスト ボックス 6">
            <a:extLst>
              <a:ext uri="{FF2B5EF4-FFF2-40B4-BE49-F238E27FC236}">
                <a16:creationId xmlns:a16="http://schemas.microsoft.com/office/drawing/2014/main" id="{E2BDB93C-7429-4692-BEB7-8EF53280D804}"/>
              </a:ext>
            </a:extLst>
          </p:cNvPr>
          <p:cNvSpPr txBox="1"/>
          <p:nvPr/>
        </p:nvSpPr>
        <p:spPr>
          <a:xfrm>
            <a:off x="360272" y="1131590"/>
            <a:ext cx="3879410" cy="352839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5400" b="1" kern="1200" dirty="0">
                <a:ln w="12700">
                  <a:noFill/>
                </a:ln>
                <a:latin typeface="ＭＳ Ｐゴシック" panose="020B0600070205080204" pitchFamily="50" charset="-128"/>
                <a:ea typeface="ＭＳ Ｐゴシック" panose="020B0600070205080204" pitchFamily="50" charset="-128"/>
              </a:rPr>
              <a:t>　４つの核</a:t>
            </a:r>
            <a:endParaRPr kumimoji="1" lang="en-US" altLang="ja-JP" sz="5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solidFill>
                  <a:srgbClr val="FF0000"/>
                </a:solidFill>
                <a:latin typeface="ＭＳ Ｐゴシック" panose="020B0600070205080204" pitchFamily="50" charset="-128"/>
                <a:ea typeface="ＭＳ Ｐゴシック" panose="020B0600070205080204" pitchFamily="50" charset="-128"/>
              </a:rPr>
              <a:t>① レベルの高い講義</a:t>
            </a:r>
            <a:endParaRPr kumimoji="1" lang="en-US" altLang="ja-JP" sz="2800" b="1" kern="1200"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② カウンセラーシステム</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③ 親睦　</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④ ディスカッション</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75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659982"/>
            <a:ext cx="2586768" cy="375308"/>
          </a:xfrm>
          <a:prstGeom prst="rect">
            <a:avLst/>
          </a:prstGeom>
        </p:spPr>
      </p:pic>
      <p:sp>
        <p:nvSpPr>
          <p:cNvPr id="10" name="テキスト ボックス 9">
            <a:extLst>
              <a:ext uri="{FF2B5EF4-FFF2-40B4-BE49-F238E27FC236}">
                <a16:creationId xmlns:a16="http://schemas.microsoft.com/office/drawing/2014/main" id="{DA5F37CE-C5B0-464C-A64C-E4FE2C5EB3C7}"/>
              </a:ext>
            </a:extLst>
          </p:cNvPr>
          <p:cNvSpPr txBox="1"/>
          <p:nvPr/>
        </p:nvSpPr>
        <p:spPr>
          <a:xfrm>
            <a:off x="1835696" y="1491631"/>
            <a:ext cx="6264696" cy="316835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600" b="1" kern="1200" dirty="0">
                <a:ln w="12700">
                  <a:noFill/>
                </a:ln>
                <a:solidFill>
                  <a:srgbClr val="2737CB"/>
                </a:solidFill>
                <a:latin typeface="ＭＳ Ｐゴシック" panose="020B0600070205080204" pitchFamily="50" charset="-128"/>
                <a:ea typeface="ＭＳ Ｐゴシック" panose="020B0600070205080204" pitchFamily="50" charset="-128"/>
              </a:rPr>
              <a:t>◎　</a:t>
            </a:r>
            <a:r>
              <a:rPr kumimoji="1" lang="en-US" altLang="ja-JP" sz="3600" b="1" kern="1200" dirty="0">
                <a:ln w="12700">
                  <a:noFill/>
                </a:ln>
                <a:solidFill>
                  <a:srgbClr val="2737CB"/>
                </a:solidFill>
                <a:latin typeface="ＭＳ Ｐゴシック" panose="020B0600070205080204" pitchFamily="50" charset="-128"/>
                <a:ea typeface="ＭＳ Ｐゴシック" panose="020B0600070205080204" pitchFamily="50" charset="-128"/>
              </a:rPr>
              <a:t>RYLA</a:t>
            </a:r>
            <a:r>
              <a:rPr kumimoji="1" lang="ja-JP" altLang="en-US" sz="3600" b="1" kern="1200" dirty="0">
                <a:ln w="12700">
                  <a:noFill/>
                </a:ln>
                <a:solidFill>
                  <a:srgbClr val="2737CB"/>
                </a:solidFill>
                <a:latin typeface="ＭＳ Ｐゴシック" panose="020B0600070205080204" pitchFamily="50" charset="-128"/>
                <a:ea typeface="ＭＳ Ｐゴシック" panose="020B0600070205080204" pitchFamily="50" charset="-128"/>
              </a:rPr>
              <a:t>とは？概要</a:t>
            </a:r>
            <a:endParaRPr kumimoji="1" lang="en-US" altLang="ja-JP" sz="36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600" b="1" kern="1200" dirty="0">
                <a:ln w="12700">
                  <a:noFill/>
                </a:ln>
                <a:solidFill>
                  <a:srgbClr val="2737CB"/>
                </a:solidFill>
                <a:latin typeface="ＭＳ Ｐゴシック" panose="020B0600070205080204" pitchFamily="50" charset="-128"/>
                <a:ea typeface="ＭＳ Ｐゴシック" panose="020B0600070205080204" pitchFamily="50" charset="-128"/>
              </a:rPr>
              <a:t>◎　ライラの歴史</a:t>
            </a:r>
            <a:endParaRPr kumimoji="1" lang="en-US" altLang="ja-JP" sz="36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600" b="1" kern="1200" dirty="0">
                <a:ln w="12700">
                  <a:noFill/>
                </a:ln>
                <a:solidFill>
                  <a:srgbClr val="2737CB"/>
                </a:solidFill>
                <a:latin typeface="ＭＳ Ｐゴシック" panose="020B0600070205080204" pitchFamily="50" charset="-128"/>
                <a:ea typeface="ＭＳ Ｐゴシック" panose="020B0600070205080204" pitchFamily="50" charset="-128"/>
              </a:rPr>
              <a:t>◎　ライラのねらい</a:t>
            </a:r>
            <a:endParaRPr kumimoji="1" lang="en-US" altLang="ja-JP" sz="36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600" b="1" kern="1200" dirty="0">
                <a:ln w="12700">
                  <a:noFill/>
                </a:ln>
                <a:solidFill>
                  <a:srgbClr val="2737CB"/>
                </a:solidFill>
                <a:latin typeface="ＭＳ Ｐゴシック" panose="020B0600070205080204" pitchFamily="50" charset="-128"/>
                <a:ea typeface="ＭＳ Ｐゴシック" panose="020B0600070205080204" pitchFamily="50" charset="-128"/>
              </a:rPr>
              <a:t>◎　ライラセミナーの基本</a:t>
            </a:r>
          </a:p>
        </p:txBody>
      </p:sp>
      <p:sp>
        <p:nvSpPr>
          <p:cNvPr id="5" name="Title 2">
            <a:extLst>
              <a:ext uri="{FF2B5EF4-FFF2-40B4-BE49-F238E27FC236}">
                <a16:creationId xmlns:a16="http://schemas.microsoft.com/office/drawing/2014/main" id="{30BACEC1-4580-4851-80CC-2ED69A5A18CC}"/>
              </a:ext>
            </a:extLst>
          </p:cNvPr>
          <p:cNvSpPr>
            <a:spLocks noGrp="1"/>
          </p:cNvSpPr>
          <p:nvPr>
            <p:ph type="title"/>
          </p:nvPr>
        </p:nvSpPr>
        <p:spPr>
          <a:xfrm>
            <a:off x="2596658" y="411510"/>
            <a:ext cx="3950684" cy="938713"/>
          </a:xfrm>
        </p:spPr>
        <p:txBody>
          <a:bodyPr/>
          <a:lstStyle/>
          <a:p>
            <a:r>
              <a:rPr kumimoji="1" lang="ja-JP" altLang="en-US" sz="5400"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kumimoji="1" lang="ja-JP" altLang="en-US" sz="5400"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kumimoji="1" lang="ja-JP" altLang="en-US" sz="5400"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kumimoji="1" lang="ja-JP" altLang="en-US" sz="5400"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lang="ja-JP" altLang="en-US" dirty="0">
                <a:solidFill>
                  <a:prstClr val="black">
                    <a:lumMod val="75000"/>
                    <a:lumOff val="25000"/>
                  </a:prstClr>
                </a:solidFill>
              </a:rPr>
              <a:t>について</a:t>
            </a:r>
            <a:endParaRPr lang="en-US" sz="9600" dirty="0">
              <a:solidFill>
                <a:srgbClr val="FF0066"/>
              </a:solidFill>
            </a:endParaRPr>
          </a:p>
        </p:txBody>
      </p:sp>
    </p:spTree>
    <p:extLst>
      <p:ext uri="{BB962C8B-B14F-4D97-AF65-F5344CB8AC3E}">
        <p14:creationId xmlns:p14="http://schemas.microsoft.com/office/powerpoint/2010/main" val="409553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4659982"/>
            <a:ext cx="1985231" cy="288032"/>
          </a:xfrm>
          <a:prstGeom prst="rect">
            <a:avLst/>
          </a:prstGeom>
        </p:spPr>
      </p:pic>
      <p:sp>
        <p:nvSpPr>
          <p:cNvPr id="9" name="テキスト ボックス 8">
            <a:extLst>
              <a:ext uri="{FF2B5EF4-FFF2-40B4-BE49-F238E27FC236}">
                <a16:creationId xmlns:a16="http://schemas.microsoft.com/office/drawing/2014/main" id="{7947FD06-A2BC-4F49-9349-6E085ADEF1F9}"/>
              </a:ext>
            </a:extLst>
          </p:cNvPr>
          <p:cNvSpPr txBox="1"/>
          <p:nvPr/>
        </p:nvSpPr>
        <p:spPr>
          <a:xfrm>
            <a:off x="2150731" y="-17120"/>
            <a:ext cx="4842538"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の基本構想</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B628CED-85BD-4E4B-A0CE-532D831989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9132" y="1635646"/>
            <a:ext cx="4949060" cy="2914680"/>
          </a:xfrm>
          <a:prstGeom prst="rect">
            <a:avLst/>
          </a:prstGeom>
        </p:spPr>
      </p:pic>
      <p:sp>
        <p:nvSpPr>
          <p:cNvPr id="7" name="テキスト ボックス 6">
            <a:extLst>
              <a:ext uri="{FF2B5EF4-FFF2-40B4-BE49-F238E27FC236}">
                <a16:creationId xmlns:a16="http://schemas.microsoft.com/office/drawing/2014/main" id="{E2BDB93C-7429-4692-BEB7-8EF53280D804}"/>
              </a:ext>
            </a:extLst>
          </p:cNvPr>
          <p:cNvSpPr txBox="1"/>
          <p:nvPr/>
        </p:nvSpPr>
        <p:spPr>
          <a:xfrm>
            <a:off x="360272" y="1131590"/>
            <a:ext cx="3879410" cy="352839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5400" b="1" kern="1200" dirty="0">
                <a:ln w="12700">
                  <a:noFill/>
                </a:ln>
                <a:latin typeface="ＭＳ Ｐゴシック" panose="020B0600070205080204" pitchFamily="50" charset="-128"/>
                <a:ea typeface="ＭＳ Ｐゴシック" panose="020B0600070205080204" pitchFamily="50" charset="-128"/>
              </a:rPr>
              <a:t>　４つの核</a:t>
            </a:r>
            <a:endParaRPr kumimoji="1" lang="en-US" altLang="ja-JP" sz="5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① レベルの高い講義</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solidFill>
                  <a:srgbClr val="FF0000"/>
                </a:solidFill>
                <a:latin typeface="ＭＳ Ｐゴシック" panose="020B0600070205080204" pitchFamily="50" charset="-128"/>
                <a:ea typeface="ＭＳ Ｐゴシック" panose="020B0600070205080204" pitchFamily="50" charset="-128"/>
              </a:rPr>
              <a:t>② カウンセラーシステム</a:t>
            </a:r>
            <a:endParaRPr kumimoji="1" lang="en-US" altLang="ja-JP" sz="2800" b="1" kern="1200"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③ 親睦　</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④ ディスカッション</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7548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4659982"/>
            <a:ext cx="1985231" cy="288032"/>
          </a:xfrm>
          <a:prstGeom prst="rect">
            <a:avLst/>
          </a:prstGeom>
        </p:spPr>
      </p:pic>
      <p:sp>
        <p:nvSpPr>
          <p:cNvPr id="9" name="テキスト ボックス 8">
            <a:extLst>
              <a:ext uri="{FF2B5EF4-FFF2-40B4-BE49-F238E27FC236}">
                <a16:creationId xmlns:a16="http://schemas.microsoft.com/office/drawing/2014/main" id="{7947FD06-A2BC-4F49-9349-6E085ADEF1F9}"/>
              </a:ext>
            </a:extLst>
          </p:cNvPr>
          <p:cNvSpPr txBox="1"/>
          <p:nvPr/>
        </p:nvSpPr>
        <p:spPr>
          <a:xfrm>
            <a:off x="2150731" y="-17120"/>
            <a:ext cx="4842538"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の基本構想</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B628CED-85BD-4E4B-A0CE-532D83198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39682" y="1275605"/>
            <a:ext cx="4704524" cy="3528393"/>
          </a:xfrm>
          <a:prstGeom prst="rect">
            <a:avLst/>
          </a:prstGeom>
        </p:spPr>
      </p:pic>
      <p:sp>
        <p:nvSpPr>
          <p:cNvPr id="7" name="テキスト ボックス 6">
            <a:extLst>
              <a:ext uri="{FF2B5EF4-FFF2-40B4-BE49-F238E27FC236}">
                <a16:creationId xmlns:a16="http://schemas.microsoft.com/office/drawing/2014/main" id="{E2BDB93C-7429-4692-BEB7-8EF53280D804}"/>
              </a:ext>
            </a:extLst>
          </p:cNvPr>
          <p:cNvSpPr txBox="1"/>
          <p:nvPr/>
        </p:nvSpPr>
        <p:spPr>
          <a:xfrm>
            <a:off x="360272" y="1131590"/>
            <a:ext cx="3879410" cy="352839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5400" b="1" kern="1200" dirty="0">
                <a:ln w="12700">
                  <a:noFill/>
                </a:ln>
                <a:latin typeface="ＭＳ Ｐゴシック" panose="020B0600070205080204" pitchFamily="50" charset="-128"/>
                <a:ea typeface="ＭＳ Ｐゴシック" panose="020B0600070205080204" pitchFamily="50" charset="-128"/>
              </a:rPr>
              <a:t>　４つの核</a:t>
            </a:r>
            <a:endParaRPr kumimoji="1" lang="en-US" altLang="ja-JP" sz="5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① レベルの高い講義</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② カウンセラーシステム</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solidFill>
                  <a:srgbClr val="FF0000"/>
                </a:solidFill>
                <a:latin typeface="ＭＳ Ｐゴシック" panose="020B0600070205080204" pitchFamily="50" charset="-128"/>
                <a:ea typeface="ＭＳ Ｐゴシック" panose="020B0600070205080204" pitchFamily="50" charset="-128"/>
              </a:rPr>
              <a:t>③ 親睦　</a:t>
            </a:r>
            <a:endParaRPr kumimoji="1" lang="en-US" altLang="ja-JP" sz="2800" b="1" kern="1200"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④ ディスカッション</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510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4659982"/>
            <a:ext cx="1985231" cy="288032"/>
          </a:xfrm>
          <a:prstGeom prst="rect">
            <a:avLst/>
          </a:prstGeom>
        </p:spPr>
      </p:pic>
      <p:sp>
        <p:nvSpPr>
          <p:cNvPr id="9" name="テキスト ボックス 8">
            <a:extLst>
              <a:ext uri="{FF2B5EF4-FFF2-40B4-BE49-F238E27FC236}">
                <a16:creationId xmlns:a16="http://schemas.microsoft.com/office/drawing/2014/main" id="{7947FD06-A2BC-4F49-9349-6E085ADEF1F9}"/>
              </a:ext>
            </a:extLst>
          </p:cNvPr>
          <p:cNvSpPr txBox="1"/>
          <p:nvPr/>
        </p:nvSpPr>
        <p:spPr>
          <a:xfrm>
            <a:off x="2150731" y="-17120"/>
            <a:ext cx="4842538"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a:ln w="12700">
                  <a:noFill/>
                </a:ln>
                <a:latin typeface="HGP創英角ｺﾞｼｯｸUB" panose="020B0900000000000000" pitchFamily="50" charset="-128"/>
                <a:ea typeface="HGP創英角ｺﾞｼｯｸUB" panose="020B0900000000000000" pitchFamily="50" charset="-128"/>
              </a:rPr>
              <a:t>の基本構想</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B628CED-85BD-4E4B-A0CE-532D831989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62510" y="1419622"/>
            <a:ext cx="4521218" cy="3390914"/>
          </a:xfrm>
          <a:prstGeom prst="rect">
            <a:avLst/>
          </a:prstGeom>
        </p:spPr>
      </p:pic>
      <p:sp>
        <p:nvSpPr>
          <p:cNvPr id="7" name="テキスト ボックス 6">
            <a:extLst>
              <a:ext uri="{FF2B5EF4-FFF2-40B4-BE49-F238E27FC236}">
                <a16:creationId xmlns:a16="http://schemas.microsoft.com/office/drawing/2014/main" id="{E2BDB93C-7429-4692-BEB7-8EF53280D804}"/>
              </a:ext>
            </a:extLst>
          </p:cNvPr>
          <p:cNvSpPr txBox="1"/>
          <p:nvPr/>
        </p:nvSpPr>
        <p:spPr>
          <a:xfrm>
            <a:off x="360272" y="1131590"/>
            <a:ext cx="3879410" cy="352839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5400" b="1" kern="1200" dirty="0">
                <a:ln w="12700">
                  <a:noFill/>
                </a:ln>
                <a:latin typeface="ＭＳ Ｐゴシック" panose="020B0600070205080204" pitchFamily="50" charset="-128"/>
                <a:ea typeface="ＭＳ Ｐゴシック" panose="020B0600070205080204" pitchFamily="50" charset="-128"/>
              </a:rPr>
              <a:t>　４つの核</a:t>
            </a:r>
            <a:endParaRPr kumimoji="1" lang="en-US" altLang="ja-JP" sz="5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① レベルの高い講義</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② カウンセラーシステム</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③ 親睦　</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solidFill>
                  <a:srgbClr val="FF0000"/>
                </a:solidFill>
                <a:latin typeface="ＭＳ Ｐゴシック" panose="020B0600070205080204" pitchFamily="50" charset="-128"/>
                <a:ea typeface="ＭＳ Ｐゴシック" panose="020B0600070205080204" pitchFamily="50" charset="-128"/>
              </a:rPr>
              <a:t>④ ディスカッション</a:t>
            </a:r>
            <a:endParaRPr kumimoji="1" lang="en-US" altLang="ja-JP" sz="2800" b="1" kern="1200"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1848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9982"/>
            <a:ext cx="1985228" cy="288032"/>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4968" y="1209358"/>
            <a:ext cx="4600832" cy="3450624"/>
          </a:xfrm>
          <a:prstGeom prst="rect">
            <a:avLst/>
          </a:prstGeom>
        </p:spPr>
      </p:pic>
      <p:sp>
        <p:nvSpPr>
          <p:cNvPr id="8" name="テキスト ボックス 7">
            <a:extLst>
              <a:ext uri="{FF2B5EF4-FFF2-40B4-BE49-F238E27FC236}">
                <a16:creationId xmlns:a16="http://schemas.microsoft.com/office/drawing/2014/main" id="{A7BAE424-EE5C-42F8-A792-6C19F0142AC5}"/>
              </a:ext>
            </a:extLst>
          </p:cNvPr>
          <p:cNvSpPr txBox="1"/>
          <p:nvPr/>
        </p:nvSpPr>
        <p:spPr>
          <a:xfrm>
            <a:off x="1961485" y="0"/>
            <a:ext cx="5221030" cy="810354"/>
          </a:xfrm>
          <a:prstGeom prst="rect">
            <a:avLst/>
          </a:prstGeom>
          <a:noFill/>
        </p:spPr>
        <p:txBody>
          <a:bodyPr wrap="none" lIns="0" tIns="0" rIns="0" bIns="0" rtlCol="0" anchor="t">
            <a:noAutofit/>
          </a:bodyPr>
          <a:lstStyle/>
          <a:p>
            <a:pPr algn="just">
              <a:lnSpc>
                <a:spcPct val="125000"/>
              </a:lnSpc>
            </a:pPr>
            <a:r>
              <a:rPr kumimoji="1" lang="ja-JP" altLang="en-US" sz="4800" dirty="0">
                <a:ln w="12700">
                  <a:noFill/>
                </a:ln>
                <a:latin typeface="HGP創英角ｺﾞｼｯｸUB" panose="020B0900000000000000" pitchFamily="50" charset="-128"/>
                <a:ea typeface="HGP創英角ｺﾞｼｯｸUB" panose="020B0900000000000000" pitchFamily="50" charset="-128"/>
              </a:rPr>
              <a:t>クラブ開催の</a:t>
            </a: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endParaRPr kumimoji="1" lang="ja-JP" altLang="en-US" sz="4800" b="1" dirty="0">
              <a:ln w="12700">
                <a:noFill/>
              </a:ln>
              <a:latin typeface="ＭＳ Ｐゴシック" panose="020B0600070205080204"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9D91E80F-5927-42F2-A41C-3FAE3A41CF04}"/>
              </a:ext>
            </a:extLst>
          </p:cNvPr>
          <p:cNvSpPr txBox="1"/>
          <p:nvPr/>
        </p:nvSpPr>
        <p:spPr>
          <a:xfrm>
            <a:off x="4932040" y="1408860"/>
            <a:ext cx="4104456" cy="2868799"/>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小規模でも４つの核</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solidFill>
                  <a:srgbClr val="2737CB"/>
                </a:solidFill>
                <a:latin typeface="ＭＳ Ｐゴシック" panose="020B0600070205080204" pitchFamily="50" charset="-128"/>
                <a:ea typeface="ＭＳ Ｐゴシック" panose="020B0600070205080204" pitchFamily="50" charset="-128"/>
              </a:rPr>
              <a:t>① レベルの高い講義</a:t>
            </a:r>
            <a:endParaRPr kumimoji="1" lang="en-US" altLang="ja-JP" sz="28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solidFill>
                  <a:srgbClr val="2737CB"/>
                </a:solidFill>
                <a:latin typeface="ＭＳ Ｐゴシック" panose="020B0600070205080204" pitchFamily="50" charset="-128"/>
                <a:ea typeface="ＭＳ Ｐゴシック" panose="020B0600070205080204" pitchFamily="50" charset="-128"/>
              </a:rPr>
              <a:t>② カウンセラーシステム</a:t>
            </a:r>
            <a:endParaRPr kumimoji="1" lang="en-US" altLang="ja-JP" sz="28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solidFill>
                  <a:srgbClr val="2737CB"/>
                </a:solidFill>
                <a:latin typeface="ＭＳ Ｐゴシック" panose="020B0600070205080204" pitchFamily="50" charset="-128"/>
                <a:ea typeface="ＭＳ Ｐゴシック" panose="020B0600070205080204" pitchFamily="50" charset="-128"/>
              </a:rPr>
              <a:t>③ 親睦　</a:t>
            </a:r>
            <a:endParaRPr kumimoji="1" lang="en-US" altLang="ja-JP" sz="28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solidFill>
                  <a:srgbClr val="2737CB"/>
                </a:solidFill>
                <a:latin typeface="ＭＳ Ｐゴシック" panose="020B0600070205080204" pitchFamily="50" charset="-128"/>
                <a:ea typeface="ＭＳ Ｐゴシック" panose="020B0600070205080204" pitchFamily="50" charset="-128"/>
              </a:rPr>
              <a:t>④ ディスカッション</a:t>
            </a:r>
            <a:endParaRPr kumimoji="1" lang="en-US" altLang="ja-JP" sz="2800" b="1" kern="1200" dirty="0">
              <a:ln w="12700">
                <a:noFill/>
              </a:ln>
              <a:solidFill>
                <a:srgbClr val="2737CB"/>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16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4659982"/>
            <a:ext cx="1985231" cy="288032"/>
          </a:xfrm>
          <a:prstGeom prst="rect">
            <a:avLst/>
          </a:prstGeom>
        </p:spPr>
      </p:pic>
      <p:sp>
        <p:nvSpPr>
          <p:cNvPr id="9" name="テキスト ボックス 8">
            <a:extLst>
              <a:ext uri="{FF2B5EF4-FFF2-40B4-BE49-F238E27FC236}">
                <a16:creationId xmlns:a16="http://schemas.microsoft.com/office/drawing/2014/main" id="{7947FD06-A2BC-4F49-9349-6E085ADEF1F9}"/>
              </a:ext>
            </a:extLst>
          </p:cNvPr>
          <p:cNvSpPr txBox="1"/>
          <p:nvPr/>
        </p:nvSpPr>
        <p:spPr>
          <a:xfrm>
            <a:off x="2598530" y="-5690"/>
            <a:ext cx="3946939"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やろう！</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B628CED-85BD-4E4B-A0CE-532D83198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80075" y="1347615"/>
            <a:ext cx="4961586" cy="3312368"/>
          </a:xfrm>
          <a:prstGeom prst="rect">
            <a:avLst/>
          </a:prstGeom>
        </p:spPr>
      </p:pic>
      <p:sp>
        <p:nvSpPr>
          <p:cNvPr id="7" name="テキスト ボックス 6">
            <a:extLst>
              <a:ext uri="{FF2B5EF4-FFF2-40B4-BE49-F238E27FC236}">
                <a16:creationId xmlns:a16="http://schemas.microsoft.com/office/drawing/2014/main" id="{E2BDB93C-7429-4692-BEB7-8EF53280D804}"/>
              </a:ext>
            </a:extLst>
          </p:cNvPr>
          <p:cNvSpPr txBox="1"/>
          <p:nvPr/>
        </p:nvSpPr>
        <p:spPr>
          <a:xfrm>
            <a:off x="225037" y="1131590"/>
            <a:ext cx="3879410" cy="3528392"/>
          </a:xfrm>
          <a:prstGeom prst="rect">
            <a:avLst/>
          </a:prstGeom>
          <a:noFill/>
        </p:spPr>
        <p:txBody>
          <a:bodyPr wrap="none" lIns="0" tIns="0" rIns="0" bIns="0" rtlCol="0" anchor="t">
            <a:noAutofit/>
          </a:bodyPr>
          <a:lstStyle/>
          <a:p>
            <a:pPr algn="ctr" rtl="0" fontAlgn="base">
              <a:lnSpc>
                <a:spcPct val="125000"/>
              </a:lnSpc>
              <a:spcBef>
                <a:spcPct val="0"/>
              </a:spcBef>
              <a:spcAft>
                <a:spcPct val="0"/>
              </a:spcAft>
            </a:pPr>
            <a:r>
              <a:rPr kumimoji="1" lang="ja-JP" altLang="en-US" sz="5400" b="1" kern="1200" dirty="0">
                <a:ln w="12700">
                  <a:solidFill>
                    <a:schemeClr val="tx1"/>
                  </a:solidFill>
                </a:ln>
                <a:solidFill>
                  <a:srgbClr val="FF0066"/>
                </a:solidFill>
                <a:latin typeface="ＭＳ Ｐゴシック" panose="020B0600070205080204" pitchFamily="50" charset="-128"/>
                <a:ea typeface="ＭＳ Ｐゴシック" panose="020B0600070205080204" pitchFamily="50" charset="-128"/>
              </a:rPr>
              <a:t>ライラリアン</a:t>
            </a:r>
            <a:endParaRPr kumimoji="1" lang="en-US" altLang="ja-JP" sz="5400" b="1" kern="1200" dirty="0">
              <a:ln w="12700">
                <a:solidFill>
                  <a:schemeClr val="tx1"/>
                </a:solidFill>
              </a:ln>
              <a:solidFill>
                <a:srgbClr val="FF0066"/>
              </a:solidFill>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2800" b="1" dirty="0">
                <a:ln w="12700">
                  <a:noFill/>
                </a:ln>
                <a:solidFill>
                  <a:schemeClr val="tx2"/>
                </a:solidFill>
                <a:latin typeface="ＭＳ Ｐゴシック" panose="020B0600070205080204" pitchFamily="50" charset="-128"/>
                <a:ea typeface="ＭＳ Ｐゴシック" panose="020B0600070205080204" pitchFamily="50" charset="-128"/>
              </a:rPr>
              <a:t>若いリーダー達が、</a:t>
            </a:r>
            <a:endParaRPr kumimoji="1" lang="en-US" altLang="ja-JP" sz="2800" b="1" dirty="0">
              <a:ln w="12700">
                <a:noFill/>
              </a:ln>
              <a:solidFill>
                <a:schemeClr val="tx2"/>
              </a:solidFill>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2800" b="1" dirty="0">
                <a:ln w="12700">
                  <a:noFill/>
                </a:ln>
                <a:solidFill>
                  <a:schemeClr val="tx2"/>
                </a:solidFill>
                <a:latin typeface="ＭＳ Ｐゴシック" panose="020B0600070205080204" pitchFamily="50" charset="-128"/>
                <a:ea typeface="ＭＳ Ｐゴシック" panose="020B0600070205080204" pitchFamily="50" charset="-128"/>
              </a:rPr>
              <a:t>次なるリーダーを育てる。</a:t>
            </a:r>
            <a:endParaRPr kumimoji="1" lang="en-US" altLang="ja-JP" sz="2800" b="1" dirty="0">
              <a:ln w="12700">
                <a:noFill/>
              </a:ln>
              <a:solidFill>
                <a:schemeClr val="tx2"/>
              </a:solidFill>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2800" b="1" dirty="0">
                <a:ln w="12700">
                  <a:noFill/>
                </a:ln>
                <a:solidFill>
                  <a:schemeClr val="tx2"/>
                </a:solidFill>
                <a:latin typeface="ＭＳ Ｐゴシック" panose="020B0600070205080204" pitchFamily="50" charset="-128"/>
                <a:ea typeface="ＭＳ Ｐゴシック" panose="020B0600070205080204" pitchFamily="50" charset="-128"/>
              </a:rPr>
              <a:t>ロータリアンは</a:t>
            </a:r>
            <a:endParaRPr kumimoji="1" lang="en-US" altLang="ja-JP" sz="2800" b="1" dirty="0">
              <a:ln w="12700">
                <a:noFill/>
              </a:ln>
              <a:solidFill>
                <a:schemeClr val="tx2"/>
              </a:solidFill>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2800" b="1" dirty="0">
                <a:ln w="12700">
                  <a:noFill/>
                </a:ln>
                <a:solidFill>
                  <a:schemeClr val="tx2"/>
                </a:solidFill>
                <a:latin typeface="ＭＳ Ｐゴシック" panose="020B0600070205080204" pitchFamily="50" charset="-128"/>
                <a:ea typeface="ＭＳ Ｐゴシック" panose="020B0600070205080204" pitchFamily="50" charset="-128"/>
              </a:rPr>
              <a:t>寄り添って応援する！</a:t>
            </a:r>
            <a:endParaRPr kumimoji="1" lang="en-US" altLang="ja-JP" sz="2800" b="1" dirty="0">
              <a:ln w="12700">
                <a:noFill/>
              </a:ln>
              <a:solidFill>
                <a:schemeClr val="tx2"/>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953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14" y="4721630"/>
            <a:ext cx="1985225" cy="288031"/>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5656" y="183201"/>
            <a:ext cx="6192688" cy="4132722"/>
          </a:xfrm>
          <a:prstGeom prst="rect">
            <a:avLst/>
          </a:prstGeom>
        </p:spPr>
      </p:pic>
      <p:sp>
        <p:nvSpPr>
          <p:cNvPr id="9" name="テキスト ボックス 8">
            <a:extLst>
              <a:ext uri="{FF2B5EF4-FFF2-40B4-BE49-F238E27FC236}">
                <a16:creationId xmlns:a16="http://schemas.microsoft.com/office/drawing/2014/main" id="{9D91E80F-5927-42F2-A41C-3FAE3A41CF04}"/>
              </a:ext>
            </a:extLst>
          </p:cNvPr>
          <p:cNvSpPr txBox="1"/>
          <p:nvPr/>
        </p:nvSpPr>
        <p:spPr>
          <a:xfrm>
            <a:off x="2627784" y="4222243"/>
            <a:ext cx="4140460" cy="637887"/>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ありがとうございました。</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endParaRPr kumimoji="1" lang="en-US" altLang="ja-JP" b="1" kern="1200" dirty="0">
              <a:ln w="12700">
                <a:noFill/>
              </a:ln>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A9ADF03C-9AE5-4DE0-9A59-C9D69B2027CB}"/>
              </a:ext>
            </a:extLst>
          </p:cNvPr>
          <p:cNvSpPr txBox="1"/>
          <p:nvPr/>
        </p:nvSpPr>
        <p:spPr>
          <a:xfrm>
            <a:off x="6037160" y="4721630"/>
            <a:ext cx="3094117" cy="276999"/>
          </a:xfrm>
          <a:prstGeom prst="rect">
            <a:avLst/>
          </a:prstGeom>
          <a:noFill/>
        </p:spPr>
        <p:txBody>
          <a:bodyPr wrap="none" rtlCol="0">
            <a:spAutoFit/>
          </a:bodyPr>
          <a:lstStyle/>
          <a:p>
            <a:r>
              <a:rPr kumimoji="1" lang="ja-JP" altLang="en-US" sz="1200" dirty="0">
                <a:solidFill>
                  <a:srgbClr val="3B35BD"/>
                </a:solidFill>
                <a:latin typeface="HG丸ｺﾞｼｯｸM-PRO" panose="020F0600000000000000" pitchFamily="50" charset="-128"/>
                <a:ea typeface="HG丸ｺﾞｼｯｸM-PRO" panose="020F0600000000000000" pitchFamily="50" charset="-128"/>
              </a:rPr>
              <a:t>国際ロータリー第</a:t>
            </a:r>
            <a:r>
              <a:rPr kumimoji="1" lang="en-US" altLang="ja-JP" sz="1200" dirty="0">
                <a:solidFill>
                  <a:srgbClr val="3B35BD"/>
                </a:solidFill>
                <a:latin typeface="HG丸ｺﾞｼｯｸM-PRO" panose="020F0600000000000000" pitchFamily="50" charset="-128"/>
                <a:ea typeface="HG丸ｺﾞｼｯｸM-PRO" panose="020F0600000000000000" pitchFamily="50" charset="-128"/>
              </a:rPr>
              <a:t>2510</a:t>
            </a:r>
            <a:r>
              <a:rPr kumimoji="1" lang="ja-JP" altLang="en-US" sz="1200" dirty="0">
                <a:solidFill>
                  <a:srgbClr val="3B35BD"/>
                </a:solidFill>
                <a:latin typeface="HG丸ｺﾞｼｯｸM-PRO" panose="020F0600000000000000" pitchFamily="50" charset="-128"/>
                <a:ea typeface="HG丸ｺﾞｼｯｸM-PRO" panose="020F0600000000000000" pitchFamily="50" charset="-128"/>
              </a:rPr>
              <a:t>地区</a:t>
            </a:r>
            <a:r>
              <a:rPr kumimoji="1" lang="en-US" altLang="ja-JP" sz="1200" dirty="0">
                <a:solidFill>
                  <a:srgbClr val="3B35BD"/>
                </a:solidFill>
                <a:latin typeface="HG丸ｺﾞｼｯｸM-PRO" panose="020F0600000000000000" pitchFamily="50" charset="-128"/>
                <a:ea typeface="HG丸ｺﾞｼｯｸM-PRO" panose="020F0600000000000000" pitchFamily="50" charset="-128"/>
              </a:rPr>
              <a:t>RYLA</a:t>
            </a:r>
            <a:r>
              <a:rPr kumimoji="1" lang="ja-JP" altLang="en-US" sz="1200" dirty="0">
                <a:solidFill>
                  <a:srgbClr val="3B35BD"/>
                </a:solidFill>
                <a:latin typeface="HG丸ｺﾞｼｯｸM-PRO" panose="020F0600000000000000" pitchFamily="50" charset="-128"/>
                <a:ea typeface="HG丸ｺﾞｼｯｸM-PRO" panose="020F0600000000000000" pitchFamily="50" charset="-128"/>
              </a:rPr>
              <a:t>委員会</a:t>
            </a:r>
          </a:p>
        </p:txBody>
      </p:sp>
    </p:spTree>
    <p:extLst>
      <p:ext uri="{BB962C8B-B14F-4D97-AF65-F5344CB8AC3E}">
        <p14:creationId xmlns:p14="http://schemas.microsoft.com/office/powerpoint/2010/main" val="416194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B7BCAFE-586F-41FF-BD0E-EDF4345C1DF5}"/>
              </a:ext>
            </a:extLst>
          </p:cNvPr>
          <p:cNvSpPr>
            <a:spLocks noGrp="1"/>
          </p:cNvSpPr>
          <p:nvPr>
            <p:ph idx="1"/>
          </p:nvPr>
        </p:nvSpPr>
        <p:spPr>
          <a:xfrm>
            <a:off x="323527" y="65861"/>
            <a:ext cx="8496944" cy="460648"/>
          </a:xfrm>
        </p:spPr>
        <p:txBody>
          <a:bodyPr/>
          <a:lstStyle/>
          <a:p>
            <a:pPr algn="ctr"/>
            <a:r>
              <a:rPr kumimoji="1" lang="en-US" altLang="ja-JP" dirty="0"/>
              <a:t>Can't Stop the Feeling, RYLA March 2018</a:t>
            </a:r>
            <a:endParaRPr kumimoji="1" lang="ja-JP" altLang="en-US" dirty="0"/>
          </a:p>
        </p:txBody>
      </p:sp>
      <p:pic>
        <p:nvPicPr>
          <p:cNvPr id="5" name="オンライン メディア 4" title="Can't Stop the Feeling, RYLA March 2018">
            <a:hlinkClick r:id="" action="ppaction://media"/>
            <a:extLst>
              <a:ext uri="{FF2B5EF4-FFF2-40B4-BE49-F238E27FC236}">
                <a16:creationId xmlns:a16="http://schemas.microsoft.com/office/drawing/2014/main" id="{53429629-1AFB-4566-89FD-9DC9D3F9CA47}"/>
              </a:ext>
            </a:extLst>
          </p:cNvPr>
          <p:cNvPicPr>
            <a:picLocks noGrp="1" noRot="1" noChangeAspect="1"/>
          </p:cNvPicPr>
          <p:nvPr>
            <p:ph idx="10"/>
            <a:videoFile r:link="rId1"/>
          </p:nvPr>
        </p:nvPicPr>
        <p:blipFill>
          <a:blip r:embed="rId3"/>
          <a:stretch>
            <a:fillRect/>
          </a:stretch>
        </p:blipFill>
        <p:spPr>
          <a:xfrm>
            <a:off x="923429" y="519633"/>
            <a:ext cx="7297141" cy="4104233"/>
          </a:xfrm>
          <a:prstGeom prst="rect">
            <a:avLst/>
          </a:prstGeom>
        </p:spPr>
      </p:pic>
    </p:spTree>
    <p:extLst>
      <p:ext uri="{BB962C8B-B14F-4D97-AF65-F5344CB8AC3E}">
        <p14:creationId xmlns:p14="http://schemas.microsoft.com/office/powerpoint/2010/main" val="20744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9428" y="483518"/>
            <a:ext cx="5885144" cy="1152128"/>
          </a:xfrm>
        </p:spPr>
        <p:txBody>
          <a:bodyPr/>
          <a:lstStyle/>
          <a:p>
            <a:r>
              <a:rPr lang="en-US" dirty="0"/>
              <a:t> </a:t>
            </a:r>
            <a:r>
              <a:rPr lang="ja-JP" altLang="en-US" dirty="0"/>
              <a:t>ライラは？</a:t>
            </a:r>
            <a:r>
              <a:rPr kumimoji="1" lang="ja-JP" altLang="en-US" sz="9600"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kumimoji="1" lang="ja-JP" altLang="en-US" sz="9600"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kumimoji="1" lang="ja-JP" altLang="en-US" sz="9600"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kumimoji="1" lang="ja-JP" altLang="en-US" sz="9600"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endParaRPr lang="en-US" sz="9600" dirty="0">
              <a:solidFill>
                <a:srgbClr val="FF0066"/>
              </a:solidFill>
            </a:endParaRPr>
          </a:p>
        </p:txBody>
      </p:sp>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157325" cy="720080"/>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9982"/>
            <a:ext cx="2586768" cy="375308"/>
          </a:xfrm>
          <a:prstGeom prst="rect">
            <a:avLst/>
          </a:prstGeom>
        </p:spPr>
      </p:pic>
      <p:sp>
        <p:nvSpPr>
          <p:cNvPr id="8" name="テキスト ボックス 7">
            <a:extLst>
              <a:ext uri="{FF2B5EF4-FFF2-40B4-BE49-F238E27FC236}">
                <a16:creationId xmlns:a16="http://schemas.microsoft.com/office/drawing/2014/main" id="{DE802D20-9375-472F-8FD6-B268FB9330FA}"/>
              </a:ext>
            </a:extLst>
          </p:cNvPr>
          <p:cNvSpPr txBox="1"/>
          <p:nvPr/>
        </p:nvSpPr>
        <p:spPr>
          <a:xfrm>
            <a:off x="539552" y="1532727"/>
            <a:ext cx="7128792" cy="938713"/>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r>
              <a:rPr kumimoji="1" lang="en-US" altLang="ja-JP" sz="4800" b="1" kern="1200" dirty="0">
                <a:ln w="12700">
                  <a:solidFill>
                    <a:schemeClr val="tx1"/>
                  </a:solidFill>
                </a:ln>
                <a:solidFill>
                  <a:srgbClr val="0070C0"/>
                </a:solidFill>
                <a:latin typeface="HGS創英角ｺﾞｼｯｸUB" panose="020B0900000000000000" pitchFamily="50" charset="-128"/>
                <a:ea typeface="HGS創英角ｺﾞｼｯｸUB" panose="020B0900000000000000" pitchFamily="50" charset="-128"/>
              </a:rPr>
              <a:t>Rotary  </a:t>
            </a:r>
            <a:r>
              <a:rPr kumimoji="1" lang="ja-JP" altLang="en-US" sz="4800" kern="1200" dirty="0">
                <a:ln w="12700">
                  <a:solidFill>
                    <a:schemeClr val="tx1"/>
                  </a:solidFill>
                </a:ln>
                <a:solidFill>
                  <a:srgbClr val="0070C0"/>
                </a:solidFill>
                <a:latin typeface="HGS創英角ｺﾞｼｯｸUB" panose="020B0900000000000000" pitchFamily="50" charset="-128"/>
                <a:ea typeface="HGS創英角ｺﾞｼｯｸUB" panose="020B0900000000000000" pitchFamily="50" charset="-128"/>
              </a:rPr>
              <a:t>ロータリーにより</a:t>
            </a:r>
          </a:p>
        </p:txBody>
      </p:sp>
      <p:sp>
        <p:nvSpPr>
          <p:cNvPr id="9" name="テキスト ボックス 8">
            <a:extLst>
              <a:ext uri="{FF2B5EF4-FFF2-40B4-BE49-F238E27FC236}">
                <a16:creationId xmlns:a16="http://schemas.microsoft.com/office/drawing/2014/main" id="{C46AC997-3FCA-4539-B1C1-123B1E6EF97C}"/>
              </a:ext>
            </a:extLst>
          </p:cNvPr>
          <p:cNvSpPr txBox="1"/>
          <p:nvPr/>
        </p:nvSpPr>
        <p:spPr>
          <a:xfrm>
            <a:off x="655258" y="2251576"/>
            <a:ext cx="5707657" cy="905193"/>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r>
              <a:rPr kumimoji="1" lang="en-US" altLang="ja-JP" sz="4800" b="1" kern="1200" dirty="0">
                <a:ln w="12700">
                  <a:solidFill>
                    <a:schemeClr val="tx1"/>
                  </a:solidFill>
                </a:ln>
                <a:solidFill>
                  <a:srgbClr val="FFC000"/>
                </a:solidFill>
                <a:latin typeface="HGS創英角ｺﾞｼｯｸUB" panose="020B0900000000000000" pitchFamily="50" charset="-128"/>
                <a:ea typeface="HGS創英角ｺﾞｼｯｸUB" panose="020B0900000000000000" pitchFamily="50" charset="-128"/>
              </a:rPr>
              <a:t>Youth</a:t>
            </a:r>
            <a:r>
              <a:rPr lang="ja-JP" altLang="en-US" sz="4800" b="1" dirty="0">
                <a:ln w="12700">
                  <a:solidFill>
                    <a:schemeClr val="tx1"/>
                  </a:solidFill>
                </a:ln>
                <a:solidFill>
                  <a:srgbClr val="FFC000"/>
                </a:solidFill>
                <a:latin typeface="HGS創英角ｺﾞｼｯｸUB" panose="020B0900000000000000" pitchFamily="50" charset="-128"/>
                <a:ea typeface="HGS創英角ｺﾞｼｯｸUB" panose="020B0900000000000000" pitchFamily="50" charset="-128"/>
              </a:rPr>
              <a:t>       </a:t>
            </a:r>
            <a:r>
              <a:rPr kumimoji="1" lang="ja-JP" altLang="en-US" sz="4800" kern="1200" dirty="0">
                <a:ln w="12700">
                  <a:solidFill>
                    <a:schemeClr val="tx1"/>
                  </a:solidFill>
                </a:ln>
                <a:solidFill>
                  <a:srgbClr val="FFC000"/>
                </a:solidFill>
                <a:latin typeface="HGS創英角ｺﾞｼｯｸUB" panose="020B0900000000000000" pitchFamily="50" charset="-128"/>
                <a:ea typeface="HGS創英角ｺﾞｼｯｸUB" panose="020B0900000000000000" pitchFamily="50" charset="-128"/>
              </a:rPr>
              <a:t>青少年の</a:t>
            </a:r>
          </a:p>
        </p:txBody>
      </p:sp>
      <p:sp>
        <p:nvSpPr>
          <p:cNvPr id="10" name="テキスト ボックス 9">
            <a:extLst>
              <a:ext uri="{FF2B5EF4-FFF2-40B4-BE49-F238E27FC236}">
                <a16:creationId xmlns:a16="http://schemas.microsoft.com/office/drawing/2014/main" id="{6D67B049-708D-40C8-9F13-3FFE0B004CA7}"/>
              </a:ext>
            </a:extLst>
          </p:cNvPr>
          <p:cNvSpPr txBox="1"/>
          <p:nvPr/>
        </p:nvSpPr>
        <p:spPr>
          <a:xfrm>
            <a:off x="899592" y="2931790"/>
            <a:ext cx="8091794" cy="905192"/>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r>
              <a:rPr kumimoji="1" lang="en-US" altLang="ja-JP" sz="4800" b="1" kern="1200" dirty="0">
                <a:ln w="12700">
                  <a:solidFill>
                    <a:schemeClr val="tx1"/>
                  </a:solidFill>
                </a:ln>
                <a:solidFill>
                  <a:srgbClr val="00B0F0"/>
                </a:solidFill>
                <a:latin typeface="HGS創英角ｺﾞｼｯｸUB" panose="020B0900000000000000" pitchFamily="50" charset="-128"/>
                <a:ea typeface="HGS創英角ｺﾞｼｯｸUB" panose="020B0900000000000000" pitchFamily="50" charset="-128"/>
              </a:rPr>
              <a:t>Leadership </a:t>
            </a:r>
            <a:r>
              <a:rPr kumimoji="1" lang="ja-JP" altLang="en-US" sz="4800" kern="1200" dirty="0">
                <a:ln w="12700">
                  <a:solidFill>
                    <a:schemeClr val="tx1"/>
                  </a:solidFill>
                </a:ln>
                <a:solidFill>
                  <a:srgbClr val="00B0F0"/>
                </a:solidFill>
                <a:latin typeface="HGS創英角ｺﾞｼｯｸUB" panose="020B0900000000000000" pitchFamily="50" charset="-128"/>
                <a:ea typeface="HGS創英角ｺﾞｼｯｸUB" panose="020B0900000000000000" pitchFamily="50" charset="-128"/>
              </a:rPr>
              <a:t>リーダーシップを</a:t>
            </a:r>
          </a:p>
        </p:txBody>
      </p:sp>
      <p:sp>
        <p:nvSpPr>
          <p:cNvPr id="11" name="テキスト ボックス 10">
            <a:extLst>
              <a:ext uri="{FF2B5EF4-FFF2-40B4-BE49-F238E27FC236}">
                <a16:creationId xmlns:a16="http://schemas.microsoft.com/office/drawing/2014/main" id="{C088376E-53E9-4EA6-86B8-0D99081B00BE}"/>
              </a:ext>
            </a:extLst>
          </p:cNvPr>
          <p:cNvSpPr txBox="1"/>
          <p:nvPr/>
        </p:nvSpPr>
        <p:spPr>
          <a:xfrm>
            <a:off x="1115616" y="3563060"/>
            <a:ext cx="6131445" cy="889853"/>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r>
              <a:rPr kumimoji="1" lang="en-US" altLang="ja-JP" sz="4800" b="1" kern="1200" dirty="0">
                <a:ln w="12700">
                  <a:solidFill>
                    <a:schemeClr val="tx1"/>
                  </a:solidFill>
                </a:ln>
                <a:solidFill>
                  <a:srgbClr val="EB158F"/>
                </a:solidFill>
                <a:latin typeface="HGS創英角ｺﾞｼｯｸUB" panose="020B0900000000000000" pitchFamily="50" charset="-128"/>
                <a:ea typeface="HGS創英角ｺﾞｼｯｸUB" panose="020B0900000000000000" pitchFamily="50" charset="-128"/>
              </a:rPr>
              <a:t>Award</a:t>
            </a:r>
            <a:r>
              <a:rPr kumimoji="1" lang="ja-JP" altLang="en-US" sz="4800" b="1" kern="1200" dirty="0">
                <a:ln w="12700">
                  <a:solidFill>
                    <a:schemeClr val="tx1"/>
                  </a:solidFill>
                </a:ln>
                <a:solidFill>
                  <a:srgbClr val="EB158F"/>
                </a:solidFill>
                <a:latin typeface="HGS創英角ｺﾞｼｯｸUB" panose="020B0900000000000000" pitchFamily="50" charset="-128"/>
                <a:ea typeface="HGS創英角ｺﾞｼｯｸUB" panose="020B0900000000000000" pitchFamily="50" charset="-128"/>
              </a:rPr>
              <a:t>　　　</a:t>
            </a:r>
            <a:r>
              <a:rPr kumimoji="1" lang="ja-JP" altLang="en-US" sz="4800" kern="1200" dirty="0">
                <a:ln w="12700">
                  <a:solidFill>
                    <a:schemeClr val="tx1"/>
                  </a:solidFill>
                </a:ln>
                <a:solidFill>
                  <a:srgbClr val="EB158F"/>
                </a:solidFill>
                <a:latin typeface="HGS創英角ｺﾞｼｯｸUB" panose="020B0900000000000000" pitchFamily="50" charset="-128"/>
                <a:ea typeface="HGS創英角ｺﾞｼｯｸUB" panose="020B0900000000000000" pitchFamily="50" charset="-128"/>
              </a:rPr>
              <a:t>賞賛する</a:t>
            </a:r>
          </a:p>
        </p:txBody>
      </p:sp>
    </p:spTree>
    <p:extLst>
      <p:ext uri="{BB962C8B-B14F-4D97-AF65-F5344CB8AC3E}">
        <p14:creationId xmlns:p14="http://schemas.microsoft.com/office/powerpoint/2010/main" val="20905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1+#ppt_w/2"/>
                                          </p:val>
                                        </p:tav>
                                        <p:tav tm="100000">
                                          <p:val>
                                            <p:strVal val="#ppt_x"/>
                                          </p:val>
                                        </p:tav>
                                      </p:tavLst>
                                    </p:anim>
                                    <p:anim calcmode="lin" valueType="num">
                                      <p:cBhvr additive="base">
                                        <p:cTn id="17" dur="20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000" fill="hold"/>
                                        <p:tgtEl>
                                          <p:spTgt spid="10"/>
                                        </p:tgtEl>
                                        <p:attrNameLst>
                                          <p:attrName>ppt_x</p:attrName>
                                        </p:attrNameLst>
                                      </p:cBhvr>
                                      <p:tavLst>
                                        <p:tav tm="0">
                                          <p:val>
                                            <p:strVal val="1+#ppt_w/2"/>
                                          </p:val>
                                        </p:tav>
                                        <p:tav tm="100000">
                                          <p:val>
                                            <p:strVal val="#ppt_x"/>
                                          </p:val>
                                        </p:tav>
                                      </p:tavLst>
                                    </p:anim>
                                    <p:anim calcmode="lin" valueType="num">
                                      <p:cBhvr additive="base">
                                        <p:cTn id="22" dur="20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7000"/>
                            </p:stCondLst>
                            <p:childTnLst>
                              <p:par>
                                <p:cTn id="24" presetID="2" presetClass="entr" presetSubtype="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000" fill="hold"/>
                                        <p:tgtEl>
                                          <p:spTgt spid="11"/>
                                        </p:tgtEl>
                                        <p:attrNameLst>
                                          <p:attrName>ppt_x</p:attrName>
                                        </p:attrNameLst>
                                      </p:cBhvr>
                                      <p:tavLst>
                                        <p:tav tm="0">
                                          <p:val>
                                            <p:strVal val="1+#ppt_w/2"/>
                                          </p:val>
                                        </p:tav>
                                        <p:tav tm="100000">
                                          <p:val>
                                            <p:strVal val="#ppt_x"/>
                                          </p:val>
                                        </p:tav>
                                      </p:tavLst>
                                    </p:anim>
                                    <p:anim calcmode="lin" valueType="num">
                                      <p:cBhvr additive="base">
                                        <p:cTn id="27"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659982"/>
            <a:ext cx="2586768" cy="375308"/>
          </a:xfrm>
          <a:prstGeom prst="rect">
            <a:avLst/>
          </a:prstGeom>
        </p:spPr>
      </p:pic>
      <p:sp>
        <p:nvSpPr>
          <p:cNvPr id="9" name="テキスト ボックス 8">
            <a:extLst>
              <a:ext uri="{FF2B5EF4-FFF2-40B4-BE49-F238E27FC236}">
                <a16:creationId xmlns:a16="http://schemas.microsoft.com/office/drawing/2014/main" id="{7947FD06-A2BC-4F49-9349-6E085ADEF1F9}"/>
              </a:ext>
            </a:extLst>
          </p:cNvPr>
          <p:cNvSpPr txBox="1"/>
          <p:nvPr/>
        </p:nvSpPr>
        <p:spPr>
          <a:xfrm>
            <a:off x="1462138" y="6392"/>
            <a:ext cx="7427589" cy="1296144"/>
          </a:xfrm>
          <a:prstGeom prst="rect">
            <a:avLst/>
          </a:prstGeom>
          <a:noFill/>
        </p:spPr>
        <p:txBody>
          <a:bodyPr wrap="none" lIns="0" tIns="0" rIns="0" bIns="0" rtlCol="0" anchor="t">
            <a:noAutofit/>
          </a:bodyPr>
          <a:lstStyle/>
          <a:p>
            <a:pPr algn="just">
              <a:lnSpc>
                <a:spcPct val="125000"/>
              </a:lnSpc>
            </a:pPr>
            <a:r>
              <a:rPr lang="ja-JP" altLang="en-US" sz="80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80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80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80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3200" b="1" kern="1200" dirty="0">
                <a:solidFill>
                  <a:srgbClr val="000000"/>
                </a:solidFill>
                <a:latin typeface="ＭＳ Ｐゴシック" panose="020B0600070205080204" pitchFamily="50" charset="-128"/>
                <a:ea typeface="ＭＳ Ｐゴシック" panose="020B0600070205080204" pitchFamily="50" charset="-128"/>
              </a:rPr>
              <a:t>は青少年奉仕プログラム</a:t>
            </a:r>
          </a:p>
        </p:txBody>
      </p:sp>
      <p:sp>
        <p:nvSpPr>
          <p:cNvPr id="10" name="テキスト ボックス 9">
            <a:extLst>
              <a:ext uri="{FF2B5EF4-FFF2-40B4-BE49-F238E27FC236}">
                <a16:creationId xmlns:a16="http://schemas.microsoft.com/office/drawing/2014/main" id="{DA5F37CE-C5B0-464C-A64C-E4FE2C5EB3C7}"/>
              </a:ext>
            </a:extLst>
          </p:cNvPr>
          <p:cNvSpPr txBox="1"/>
          <p:nvPr/>
        </p:nvSpPr>
        <p:spPr>
          <a:xfrm>
            <a:off x="390153" y="1419622"/>
            <a:ext cx="8363693" cy="2679551"/>
          </a:xfrm>
          <a:prstGeom prst="rect">
            <a:avLst/>
          </a:prstGeom>
          <a:noFill/>
        </p:spPr>
        <p:txBody>
          <a:bodyPr wrap="none" lIns="0" tIns="0" rIns="0" bIns="0" rtlCol="0" anchor="t">
            <a:noAutofit/>
          </a:bodyPr>
          <a:lstStyle/>
          <a:p>
            <a:pPr algn="ctr" rtl="0" fontAlgn="base">
              <a:lnSpc>
                <a:spcPct val="125000"/>
              </a:lnSpc>
              <a:spcBef>
                <a:spcPct val="0"/>
              </a:spcBef>
              <a:spcAft>
                <a:spcPct val="0"/>
              </a:spcAft>
            </a:pPr>
            <a:r>
              <a:rPr kumimoji="1" lang="en-US" altLang="ja-JP" sz="4800" b="1" kern="1200" dirty="0">
                <a:ln w="12700">
                  <a:solidFill>
                    <a:schemeClr val="tx1"/>
                  </a:solidFill>
                </a:ln>
                <a:solidFill>
                  <a:srgbClr val="EB158F"/>
                </a:solidFill>
                <a:latin typeface="ＭＳ Ｐゴシック" panose="020B0600070205080204" pitchFamily="50" charset="-128"/>
                <a:ea typeface="ＭＳ Ｐゴシック" panose="020B0600070205080204" pitchFamily="50" charset="-128"/>
              </a:rPr>
              <a:t>RYLA</a:t>
            </a:r>
            <a:r>
              <a:rPr kumimoji="1" lang="ja-JP" altLang="en-US" sz="4800" b="1" kern="1200" dirty="0">
                <a:ln w="12700">
                  <a:solidFill>
                    <a:schemeClr val="tx1"/>
                  </a:solidFill>
                </a:ln>
                <a:solidFill>
                  <a:srgbClr val="EB158F"/>
                </a:solidFill>
                <a:latin typeface="ＭＳ Ｐゴシック" panose="020B0600070205080204" pitchFamily="50" charset="-128"/>
                <a:ea typeface="ＭＳ Ｐゴシック" panose="020B0600070205080204" pitchFamily="50" charset="-128"/>
              </a:rPr>
              <a:t>セミナーは</a:t>
            </a:r>
            <a:endParaRPr kumimoji="1" lang="en-US" altLang="ja-JP" sz="4800" b="1" kern="1200" dirty="0">
              <a:ln w="12700">
                <a:solidFill>
                  <a:schemeClr val="tx1"/>
                </a:solidFill>
              </a:ln>
              <a:solidFill>
                <a:srgbClr val="EB158F"/>
              </a:solidFill>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4800" b="1" kern="1200" dirty="0">
                <a:ln w="12700">
                  <a:solidFill>
                    <a:schemeClr val="tx1"/>
                  </a:solidFill>
                </a:ln>
                <a:solidFill>
                  <a:srgbClr val="EB158F"/>
                </a:solidFill>
                <a:latin typeface="ＭＳ Ｐゴシック" panose="020B0600070205080204" pitchFamily="50" charset="-128"/>
                <a:ea typeface="ＭＳ Ｐゴシック" panose="020B0600070205080204" pitchFamily="50" charset="-128"/>
              </a:rPr>
              <a:t>クラブで、地域で、地区でできる</a:t>
            </a:r>
            <a:endParaRPr kumimoji="1" lang="en-US" altLang="ja-JP" sz="4800" b="1" kern="1200" dirty="0">
              <a:ln w="12700">
                <a:solidFill>
                  <a:schemeClr val="tx1"/>
                </a:solidFill>
              </a:ln>
              <a:solidFill>
                <a:srgbClr val="EB158F"/>
              </a:solidFill>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4800" b="1" kern="1200" dirty="0">
                <a:ln w="12700">
                  <a:solidFill>
                    <a:schemeClr val="tx1"/>
                  </a:solidFill>
                </a:ln>
                <a:solidFill>
                  <a:srgbClr val="EB158F"/>
                </a:solidFill>
                <a:latin typeface="ＭＳ Ｐゴシック" panose="020B0600070205080204" pitchFamily="50" charset="-128"/>
                <a:ea typeface="ＭＳ Ｐゴシック" panose="020B0600070205080204" pitchFamily="50" charset="-128"/>
              </a:rPr>
              <a:t>指導者養成プログラムです。</a:t>
            </a:r>
          </a:p>
        </p:txBody>
      </p:sp>
    </p:spTree>
    <p:extLst>
      <p:ext uri="{BB962C8B-B14F-4D97-AF65-F5344CB8AC3E}">
        <p14:creationId xmlns:p14="http://schemas.microsoft.com/office/powerpoint/2010/main" val="9791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9318" y="51470"/>
            <a:ext cx="4824536" cy="1152128"/>
          </a:xfrm>
        </p:spPr>
        <p:txBody>
          <a:bodyPr/>
          <a:lstStyle/>
          <a:p>
            <a:r>
              <a:rPr lang="en-US" dirty="0"/>
              <a:t> </a:t>
            </a:r>
            <a:r>
              <a:rPr kumimoji="1" lang="ja-JP" altLang="en-US" sz="5400"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kumimoji="1" lang="ja-JP" altLang="en-US" sz="5400"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kumimoji="1" lang="ja-JP" altLang="en-US" sz="5400"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kumimoji="1" lang="ja-JP" altLang="en-US" sz="5400"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5400" b="0" dirty="0">
                <a:ln w="12700">
                  <a:noFill/>
                </a:ln>
                <a:solidFill>
                  <a:schemeClr val="tx1"/>
                </a:solidFill>
                <a:latin typeface="HGP創英角ｺﾞｼｯｸUB" panose="020B0900000000000000" pitchFamily="50" charset="-128"/>
                <a:ea typeface="HGP創英角ｺﾞｼｯｸUB" panose="020B0900000000000000" pitchFamily="50" charset="-128"/>
              </a:rPr>
              <a:t>セミナー</a:t>
            </a:r>
            <a:endParaRPr lang="en-US" sz="5400" b="0" dirty="0">
              <a:ln w="12700">
                <a:noFill/>
              </a:ln>
              <a:solidFill>
                <a:schemeClr val="tx1"/>
              </a:solidFill>
            </a:endParaRPr>
          </a:p>
        </p:txBody>
      </p:sp>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0500" y="4659982"/>
            <a:ext cx="1985228" cy="288032"/>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041" y="1311611"/>
            <a:ext cx="4085368" cy="2916324"/>
          </a:xfrm>
          <a:prstGeom prst="rect">
            <a:avLst/>
          </a:prstGeom>
        </p:spPr>
      </p:pic>
      <p:sp>
        <p:nvSpPr>
          <p:cNvPr id="12" name="テキスト ボックス 11">
            <a:extLst>
              <a:ext uri="{FF2B5EF4-FFF2-40B4-BE49-F238E27FC236}">
                <a16:creationId xmlns:a16="http://schemas.microsoft.com/office/drawing/2014/main" id="{DEDCE01A-F84B-4C10-B199-DC26E1758169}"/>
              </a:ext>
            </a:extLst>
          </p:cNvPr>
          <p:cNvSpPr txBox="1"/>
          <p:nvPr/>
        </p:nvSpPr>
        <p:spPr>
          <a:xfrm>
            <a:off x="4427984" y="1311610"/>
            <a:ext cx="4536504" cy="2916324"/>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対象者：１４～３０歳の若者</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期　 間：</a:t>
            </a:r>
            <a:r>
              <a:rPr kumimoji="1" lang="en-US" altLang="ja-JP" sz="2800" b="1" kern="1200" dirty="0">
                <a:ln w="12700">
                  <a:noFill/>
                </a:ln>
                <a:latin typeface="ＭＳ Ｐゴシック" panose="020B0600070205080204" pitchFamily="50" charset="-128"/>
                <a:ea typeface="ＭＳ Ｐゴシック" panose="020B0600070205080204" pitchFamily="50" charset="-128"/>
              </a:rPr>
              <a:t>1</a:t>
            </a:r>
            <a:r>
              <a:rPr kumimoji="1" lang="ja-JP" altLang="en-US" sz="2800" b="1" kern="1200" dirty="0">
                <a:ln w="12700">
                  <a:noFill/>
                </a:ln>
                <a:latin typeface="ＭＳ Ｐゴシック" panose="020B0600070205080204" pitchFamily="50" charset="-128"/>
                <a:ea typeface="ＭＳ Ｐゴシック" panose="020B0600070205080204" pitchFamily="50" charset="-128"/>
              </a:rPr>
              <a:t>日、２日～１０日</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形　 態：セミナー、キャンプ、</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　　　　　　ワークショップ</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800" b="1" kern="1200" dirty="0">
                <a:ln w="12700">
                  <a:noFill/>
                </a:ln>
                <a:latin typeface="ＭＳ Ｐゴシック" panose="020B0600070205080204" pitchFamily="50" charset="-128"/>
                <a:ea typeface="ＭＳ Ｐゴシック" panose="020B0600070205080204" pitchFamily="50" charset="-128"/>
              </a:rPr>
              <a:t>運　 営：クラブ単位、地区単位</a:t>
            </a:r>
            <a:endParaRPr kumimoji="1" lang="en-US" altLang="ja-JP" sz="2800" b="1" kern="1200" dirty="0">
              <a:ln w="12700">
                <a:noFill/>
              </a:ln>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758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3000" fill="hold"/>
                                        <p:tgtEl>
                                          <p:spTgt spid="12"/>
                                        </p:tgtEl>
                                        <p:attrNameLst>
                                          <p:attrName>ppt_x</p:attrName>
                                        </p:attrNameLst>
                                      </p:cBhvr>
                                      <p:tavLst>
                                        <p:tav tm="0">
                                          <p:val>
                                            <p:strVal val="#ppt_x"/>
                                          </p:val>
                                        </p:tav>
                                        <p:tav tm="100000">
                                          <p:val>
                                            <p:strVal val="#ppt_x"/>
                                          </p:val>
                                        </p:tav>
                                      </p:tavLst>
                                    </p:anim>
                                    <p:anim calcmode="lin" valueType="num">
                                      <p:cBhvr additive="base">
                                        <p:cTn id="17"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記号, テキスト, 時計, 挿絵 が含まれている画像&#10;&#10;自動的に生成された説明">
            <a:extLst>
              <a:ext uri="{FF2B5EF4-FFF2-40B4-BE49-F238E27FC236}">
                <a16:creationId xmlns:a16="http://schemas.microsoft.com/office/drawing/2014/main" id="{A6CE6E56-506D-4A3F-BDE2-E81634166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4659982"/>
            <a:ext cx="1985231" cy="288032"/>
          </a:xfrm>
          <a:prstGeom prst="rect">
            <a:avLst/>
          </a:prstGeom>
        </p:spPr>
      </p:pic>
      <p:sp>
        <p:nvSpPr>
          <p:cNvPr id="9" name="テキスト ボックス 8">
            <a:extLst>
              <a:ext uri="{FF2B5EF4-FFF2-40B4-BE49-F238E27FC236}">
                <a16:creationId xmlns:a16="http://schemas.microsoft.com/office/drawing/2014/main" id="{7947FD06-A2BC-4F49-9349-6E085ADEF1F9}"/>
              </a:ext>
            </a:extLst>
          </p:cNvPr>
          <p:cNvSpPr txBox="1"/>
          <p:nvPr/>
        </p:nvSpPr>
        <p:spPr>
          <a:xfrm>
            <a:off x="2951820" y="3229"/>
            <a:ext cx="3672408"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の目標</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B628CED-85BD-4E4B-A0CE-532D83198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29081" y="1779662"/>
            <a:ext cx="3703284" cy="2778080"/>
          </a:xfrm>
          <a:prstGeom prst="rect">
            <a:avLst/>
          </a:prstGeom>
        </p:spPr>
      </p:pic>
      <p:sp>
        <p:nvSpPr>
          <p:cNvPr id="7" name="テキスト ボックス 6">
            <a:extLst>
              <a:ext uri="{FF2B5EF4-FFF2-40B4-BE49-F238E27FC236}">
                <a16:creationId xmlns:a16="http://schemas.microsoft.com/office/drawing/2014/main" id="{E2BDB93C-7429-4692-BEB7-8EF53280D804}"/>
              </a:ext>
            </a:extLst>
          </p:cNvPr>
          <p:cNvSpPr txBox="1"/>
          <p:nvPr/>
        </p:nvSpPr>
        <p:spPr>
          <a:xfrm>
            <a:off x="211635" y="1896806"/>
            <a:ext cx="4896547" cy="2907192"/>
          </a:xfrm>
          <a:prstGeom prst="rect">
            <a:avLst/>
          </a:prstGeom>
          <a:noFill/>
        </p:spPr>
        <p:txBody>
          <a:bodyPr wrap="none" lIns="0" tIns="0" rIns="0" bIns="0" rtlCol="0" anchor="t">
            <a:noAutofit/>
          </a:bodyPr>
          <a:lstStyle/>
          <a:p>
            <a:pPr algn="ctr" rtl="0" fontAlgn="base">
              <a:lnSpc>
                <a:spcPct val="125000"/>
              </a:lnSpc>
              <a:spcBef>
                <a:spcPct val="0"/>
              </a:spcBef>
              <a:spcAft>
                <a:spcPct val="0"/>
              </a:spcAft>
            </a:pPr>
            <a:r>
              <a:rPr kumimoji="1" lang="en-US" altLang="ja-JP" sz="3200" b="1" kern="1200" dirty="0">
                <a:ln w="12700">
                  <a:noFill/>
                </a:ln>
                <a:latin typeface="ＭＳ Ｐゴシック" panose="020B0600070205080204" pitchFamily="50" charset="-128"/>
                <a:ea typeface="ＭＳ Ｐゴシック" panose="020B0600070205080204" pitchFamily="50" charset="-128"/>
              </a:rPr>
              <a:t>RYLA</a:t>
            </a:r>
            <a:r>
              <a:rPr kumimoji="1" lang="ja-JP" altLang="en-US" sz="3200" b="1" kern="1200" dirty="0">
                <a:ln w="12700">
                  <a:noFill/>
                </a:ln>
                <a:latin typeface="ＭＳ Ｐゴシック" panose="020B0600070205080204" pitchFamily="50" charset="-128"/>
                <a:ea typeface="ＭＳ Ｐゴシック" panose="020B0600070205080204" pitchFamily="50" charset="-128"/>
              </a:rPr>
              <a:t>を通じて、地域社会の</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リーダーや良き市民としての</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スキルを得て、人間として</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algn="ct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成長することを激励する。</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1A72C614-7F7F-465B-BC2B-A05BF10E0DCF}"/>
              </a:ext>
            </a:extLst>
          </p:cNvPr>
          <p:cNvSpPr txBox="1"/>
          <p:nvPr/>
        </p:nvSpPr>
        <p:spPr>
          <a:xfrm>
            <a:off x="1943708" y="813583"/>
            <a:ext cx="5688632" cy="657365"/>
          </a:xfrm>
          <a:prstGeom prst="rect">
            <a:avLst/>
          </a:prstGeom>
          <a:noFill/>
        </p:spPr>
        <p:txBody>
          <a:bodyPr wrap="none" lIns="0" tIns="0" rIns="0" bIns="0" rtlCol="0" anchor="t">
            <a:noAutofit/>
          </a:bodyPr>
          <a:lstStyle/>
          <a:p>
            <a:pPr algn="ctr">
              <a:lnSpc>
                <a:spcPct val="125000"/>
              </a:lnSpc>
            </a:pPr>
            <a:r>
              <a:rPr kumimoji="1" lang="ja-JP" altLang="en-US" sz="4000" dirty="0">
                <a:ln w="12700">
                  <a:noFill/>
                </a:ln>
                <a:solidFill>
                  <a:srgbClr val="FF0000"/>
                </a:solidFill>
                <a:latin typeface="HGP創英角ｺﾞｼｯｸUB" panose="020B0900000000000000" pitchFamily="50" charset="-128"/>
                <a:ea typeface="HGP創英角ｺﾞｼｯｸUB" panose="020B0900000000000000" pitchFamily="50" charset="-128"/>
              </a:rPr>
              <a:t>参加する若手リーダーに</a:t>
            </a:r>
            <a:endParaRPr kumimoji="1" lang="ja-JP" altLang="en-US" sz="4000" b="1" kern="12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090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1000"/>
                                        <p:tgtEl>
                                          <p:spTgt spid="8"/>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1+#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ppt_x"/>
                                          </p:val>
                                        </p:tav>
                                        <p:tav tm="100000">
                                          <p:val>
                                            <p:strVal val="#ppt_x"/>
                                          </p:val>
                                        </p:tav>
                                      </p:tavLst>
                                    </p:anim>
                                    <p:anim calcmode="lin" valueType="num">
                                      <p:cBhvr additive="base">
                                        <p:cTn id="20"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9982"/>
            <a:ext cx="1985228" cy="288032"/>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2297" y="1131590"/>
            <a:ext cx="4128852" cy="3099467"/>
          </a:xfrm>
          <a:prstGeom prst="rect">
            <a:avLst/>
          </a:prstGeom>
        </p:spPr>
      </p:pic>
      <p:sp>
        <p:nvSpPr>
          <p:cNvPr id="12" name="テキスト ボックス 11">
            <a:extLst>
              <a:ext uri="{FF2B5EF4-FFF2-40B4-BE49-F238E27FC236}">
                <a16:creationId xmlns:a16="http://schemas.microsoft.com/office/drawing/2014/main" id="{DEDCE01A-F84B-4C10-B199-DC26E1758169}"/>
              </a:ext>
            </a:extLst>
          </p:cNvPr>
          <p:cNvSpPr txBox="1"/>
          <p:nvPr/>
        </p:nvSpPr>
        <p:spPr>
          <a:xfrm>
            <a:off x="4572000" y="1314732"/>
            <a:ext cx="4349703" cy="147304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若者には、リーダーのスキル、</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自信や倫理観を養うほかに</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感じ取ってもらいたい事、それは</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7BAE424-EE5C-42F8-A792-6C19F0142AC5}"/>
              </a:ext>
            </a:extLst>
          </p:cNvPr>
          <p:cNvSpPr txBox="1"/>
          <p:nvPr/>
        </p:nvSpPr>
        <p:spPr>
          <a:xfrm>
            <a:off x="2507573" y="-27621"/>
            <a:ext cx="4128852"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のねらい</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a:p>
            <a:pPr algn="just">
              <a:lnSpc>
                <a:spcPct val="125000"/>
              </a:lnSpc>
            </a:pPr>
            <a:endParaRPr kumimoji="1" lang="ja-JP" altLang="en-US" sz="4800" b="1"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6CE5CB6E-464C-4502-B055-E9A54A6FD5F7}"/>
              </a:ext>
            </a:extLst>
          </p:cNvPr>
          <p:cNvSpPr txBox="1"/>
          <p:nvPr/>
        </p:nvSpPr>
        <p:spPr>
          <a:xfrm>
            <a:off x="4571999" y="2794743"/>
            <a:ext cx="4572001" cy="1473042"/>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2400" b="1" kern="1200" dirty="0">
                <a:ln w="12700">
                  <a:noFill/>
                </a:ln>
                <a:solidFill>
                  <a:srgbClr val="FF0000"/>
                </a:solidFill>
                <a:latin typeface="ＭＳ Ｐゴシック" panose="020B0600070205080204" pitchFamily="50" charset="-128"/>
                <a:ea typeface="ＭＳ Ｐゴシック" panose="020B0600070205080204" pitchFamily="50" charset="-128"/>
              </a:rPr>
              <a:t>ロータリーが青少年を尊重し</a:t>
            </a:r>
            <a:endParaRPr kumimoji="1" lang="en-US" altLang="ja-JP" sz="2400" b="1" kern="1200"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solidFill>
                  <a:srgbClr val="FF0000"/>
                </a:solidFill>
                <a:latin typeface="ＭＳ Ｐゴシック" panose="020B0600070205080204" pitchFamily="50" charset="-128"/>
                <a:ea typeface="ＭＳ Ｐゴシック" panose="020B0600070205080204" pitchFamily="50" charset="-128"/>
              </a:rPr>
              <a:t>関心を抱き、応援している事！</a:t>
            </a:r>
            <a:endParaRPr kumimoji="1" lang="en-US" altLang="ja-JP" sz="2400" b="1" kern="1200"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solidFill>
                  <a:srgbClr val="FF0000"/>
                </a:solidFill>
                <a:latin typeface="ＭＳ Ｐゴシック" panose="020B0600070205080204" pitchFamily="50" charset="-128"/>
                <a:ea typeface="ＭＳ Ｐゴシック" panose="020B0600070205080204" pitchFamily="50" charset="-128"/>
              </a:rPr>
              <a:t>そのロータリアンの背中！</a:t>
            </a:r>
            <a:endParaRPr kumimoji="1" lang="en-US" altLang="ja-JP" sz="3200" b="1" kern="1200" dirty="0">
              <a:ln w="12700">
                <a:noFill/>
              </a:ln>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068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3000" fill="hold"/>
                                        <p:tgtEl>
                                          <p:spTgt spid="12"/>
                                        </p:tgtEl>
                                        <p:attrNameLst>
                                          <p:attrName>ppt_x</p:attrName>
                                        </p:attrNameLst>
                                      </p:cBhvr>
                                      <p:tavLst>
                                        <p:tav tm="0">
                                          <p:val>
                                            <p:strVal val="#ppt_x"/>
                                          </p:val>
                                        </p:tav>
                                        <p:tav tm="100000">
                                          <p:val>
                                            <p:strVal val="#ppt_x"/>
                                          </p:val>
                                        </p:tav>
                                      </p:tavLst>
                                    </p:anim>
                                    <p:anim calcmode="lin" valueType="num">
                                      <p:cBhvr additive="base">
                                        <p:cTn id="17" dur="3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3000" fill="hold"/>
                                        <p:tgtEl>
                                          <p:spTgt spid="10"/>
                                        </p:tgtEl>
                                        <p:attrNameLst>
                                          <p:attrName>ppt_x</p:attrName>
                                        </p:attrNameLst>
                                      </p:cBhvr>
                                      <p:tavLst>
                                        <p:tav tm="0">
                                          <p:val>
                                            <p:strVal val="#ppt_x"/>
                                          </p:val>
                                        </p:tav>
                                        <p:tav tm="100000">
                                          <p:val>
                                            <p:strVal val="#ppt_x"/>
                                          </p:val>
                                        </p:tav>
                                      </p:tavLst>
                                    </p:anim>
                                    <p:anim calcmode="lin" valueType="num">
                                      <p:cBhvr additive="base">
                                        <p:cTn id="22"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900" y="4859209"/>
            <a:ext cx="1224136" cy="177607"/>
          </a:xfrm>
          <a:prstGeom prst="rect">
            <a:avLst/>
          </a:prstGeom>
        </p:spPr>
      </p:pic>
      <p:pic>
        <p:nvPicPr>
          <p:cNvPr id="4" name="図 3">
            <a:extLst>
              <a:ext uri="{FF2B5EF4-FFF2-40B4-BE49-F238E27FC236}">
                <a16:creationId xmlns:a16="http://schemas.microsoft.com/office/drawing/2014/main" id="{6B2F485E-954D-44CD-BEA2-F9F2FB15D2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903096" y="1973906"/>
            <a:ext cx="5337808" cy="2974106"/>
          </a:xfrm>
          <a:prstGeom prst="rect">
            <a:avLst/>
          </a:prstGeom>
        </p:spPr>
      </p:pic>
      <p:sp>
        <p:nvSpPr>
          <p:cNvPr id="12" name="テキスト ボックス 11">
            <a:extLst>
              <a:ext uri="{FF2B5EF4-FFF2-40B4-BE49-F238E27FC236}">
                <a16:creationId xmlns:a16="http://schemas.microsoft.com/office/drawing/2014/main" id="{DEDCE01A-F84B-4C10-B199-DC26E1758169}"/>
              </a:ext>
            </a:extLst>
          </p:cNvPr>
          <p:cNvSpPr txBox="1"/>
          <p:nvPr/>
        </p:nvSpPr>
        <p:spPr>
          <a:xfrm>
            <a:off x="575556" y="382327"/>
            <a:ext cx="7992888" cy="1401584"/>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latin typeface="ＭＳ Ｐゴシック" panose="020B0600070205080204" pitchFamily="50" charset="-128"/>
                <a:ea typeface="ＭＳ Ｐゴシック" panose="020B0600070205080204" pitchFamily="50" charset="-128"/>
              </a:rPr>
              <a:t>１９５９年</a:t>
            </a:r>
            <a:endParaRPr kumimoji="1" lang="en-US" altLang="ja-JP" sz="32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オーストラリア、クィーンズランド</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2400" b="1" kern="1200" dirty="0">
                <a:ln w="12700">
                  <a:noFill/>
                </a:ln>
                <a:latin typeface="ＭＳ Ｐゴシック" panose="020B0600070205080204" pitchFamily="50" charset="-128"/>
                <a:ea typeface="ＭＳ Ｐゴシック" panose="020B0600070205080204" pitchFamily="50" charset="-128"/>
              </a:rPr>
              <a:t>英国アレクサンドラ王女と同世代の青少年を招き集いを開催</a:t>
            </a:r>
            <a:endParaRPr kumimoji="1" lang="en-US" altLang="ja-JP" sz="2400" b="1" kern="1200" dirty="0">
              <a:ln w="12700">
                <a:noFill/>
              </a:ln>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7BAE424-EE5C-42F8-A792-6C19F0142AC5}"/>
              </a:ext>
            </a:extLst>
          </p:cNvPr>
          <p:cNvSpPr txBox="1"/>
          <p:nvPr/>
        </p:nvSpPr>
        <p:spPr>
          <a:xfrm>
            <a:off x="2735796" y="0"/>
            <a:ext cx="3672408"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の歴史</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7217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3000" fill="hold"/>
                                        <p:tgtEl>
                                          <p:spTgt spid="12"/>
                                        </p:tgtEl>
                                        <p:attrNameLst>
                                          <p:attrName>ppt_x</p:attrName>
                                        </p:attrNameLst>
                                      </p:cBhvr>
                                      <p:tavLst>
                                        <p:tav tm="0">
                                          <p:val>
                                            <p:strVal val="1+#ppt_w/2"/>
                                          </p:val>
                                        </p:tav>
                                        <p:tav tm="100000">
                                          <p:val>
                                            <p:strVal val="#ppt_x"/>
                                          </p:val>
                                        </p:tav>
                                      </p:tavLst>
                                    </p:anim>
                                    <p:anim calcmode="lin" valueType="num">
                                      <p:cBhvr additive="base">
                                        <p:cTn id="17"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抽象, 挿絵, 記号 が含まれている画像&#10;&#10;自動的に生成された説明">
            <a:extLst>
              <a:ext uri="{FF2B5EF4-FFF2-40B4-BE49-F238E27FC236}">
                <a16:creationId xmlns:a16="http://schemas.microsoft.com/office/drawing/2014/main" id="{682D90F9-00C8-43F1-96CA-AF57F7275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
            <a:ext cx="1025223" cy="637887"/>
          </a:xfrm>
          <a:prstGeom prst="rect">
            <a:avLst/>
          </a:prstGeom>
        </p:spPr>
      </p:pic>
      <p:pic>
        <p:nvPicPr>
          <p:cNvPr id="7" name="図 6" descr="記号, テキスト, 時計, 挿絵 が含まれている画像&#10;&#10;自動的に生成された説明">
            <a:extLst>
              <a:ext uri="{FF2B5EF4-FFF2-40B4-BE49-F238E27FC236}">
                <a16:creationId xmlns:a16="http://schemas.microsoft.com/office/drawing/2014/main" id="{C22AEE85-29F0-49AD-8FAA-B21C9095D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900" y="4859209"/>
            <a:ext cx="1224136" cy="177607"/>
          </a:xfrm>
          <a:prstGeom prst="rect">
            <a:avLst/>
          </a:prstGeom>
        </p:spPr>
      </p:pic>
      <p:sp>
        <p:nvSpPr>
          <p:cNvPr id="8" name="テキスト ボックス 7">
            <a:extLst>
              <a:ext uri="{FF2B5EF4-FFF2-40B4-BE49-F238E27FC236}">
                <a16:creationId xmlns:a16="http://schemas.microsoft.com/office/drawing/2014/main" id="{A7BAE424-EE5C-42F8-A792-6C19F0142AC5}"/>
              </a:ext>
            </a:extLst>
          </p:cNvPr>
          <p:cNvSpPr txBox="1"/>
          <p:nvPr/>
        </p:nvSpPr>
        <p:spPr>
          <a:xfrm>
            <a:off x="2735796" y="0"/>
            <a:ext cx="3672408" cy="810354"/>
          </a:xfrm>
          <a:prstGeom prst="rect">
            <a:avLst/>
          </a:prstGeom>
          <a:noFill/>
        </p:spPr>
        <p:txBody>
          <a:bodyPr wrap="none" lIns="0" tIns="0" rIns="0" bIns="0" rtlCol="0" anchor="t">
            <a:noAutofit/>
          </a:bodyPr>
          <a:lstStyle/>
          <a:p>
            <a:pPr algn="just">
              <a:lnSpc>
                <a:spcPct val="125000"/>
              </a:lnSpc>
            </a:pPr>
            <a:r>
              <a:rPr lang="ja-JP" altLang="en-US" sz="4800" b="1" dirty="0">
                <a:ln w="12700">
                  <a:solidFill>
                    <a:schemeClr val="tx1"/>
                  </a:solidFill>
                </a:ln>
                <a:solidFill>
                  <a:srgbClr val="0070C0"/>
                </a:solidFill>
                <a:latin typeface="HGP創英角ｺﾞｼｯｸUB" panose="020B0900000000000000" pitchFamily="50" charset="-128"/>
                <a:ea typeface="HGP創英角ｺﾞｼｯｸUB" panose="020B0900000000000000" pitchFamily="50" charset="-128"/>
              </a:rPr>
              <a:t>Ｒ</a:t>
            </a:r>
            <a:r>
              <a:rPr lang="ja-JP" altLang="en-US" sz="4800" b="1" dirty="0">
                <a:ln w="12700">
                  <a:solidFill>
                    <a:schemeClr val="tx1"/>
                  </a:solidFill>
                </a:ln>
                <a:solidFill>
                  <a:srgbClr val="FFC000"/>
                </a:solidFill>
                <a:latin typeface="HGP創英角ｺﾞｼｯｸUB" panose="020B0900000000000000" pitchFamily="50" charset="-128"/>
                <a:ea typeface="HGP創英角ｺﾞｼｯｸUB" panose="020B0900000000000000" pitchFamily="50" charset="-128"/>
              </a:rPr>
              <a:t>Ｙ</a:t>
            </a:r>
            <a:r>
              <a:rPr lang="ja-JP" altLang="en-US" sz="4800" b="1" dirty="0">
                <a:ln w="12700">
                  <a:solidFill>
                    <a:schemeClr val="tx1"/>
                  </a:solidFill>
                </a:ln>
                <a:solidFill>
                  <a:srgbClr val="00B0F0"/>
                </a:solidFill>
                <a:latin typeface="HGP創英角ｺﾞｼｯｸUB" panose="020B0900000000000000" pitchFamily="50" charset="-128"/>
                <a:ea typeface="HGP創英角ｺﾞｼｯｸUB" panose="020B0900000000000000" pitchFamily="50" charset="-128"/>
              </a:rPr>
              <a:t>Ｌ</a:t>
            </a:r>
            <a:r>
              <a:rPr lang="ja-JP" altLang="en-US" sz="4800" b="1" dirty="0">
                <a:ln w="12700">
                  <a:solidFill>
                    <a:schemeClr val="tx1"/>
                  </a:solidFill>
                </a:ln>
                <a:solidFill>
                  <a:srgbClr val="EB158F"/>
                </a:solidFill>
                <a:latin typeface="HGP創英角ｺﾞｼｯｸUB" panose="020B0900000000000000" pitchFamily="50" charset="-128"/>
                <a:ea typeface="HGP創英角ｺﾞｼｯｸUB" panose="020B0900000000000000" pitchFamily="50" charset="-128"/>
              </a:rPr>
              <a:t>Ａ</a:t>
            </a:r>
            <a:r>
              <a:rPr kumimoji="1" lang="ja-JP" altLang="en-US" sz="4800" dirty="0">
                <a:ln w="12700">
                  <a:noFill/>
                </a:ln>
                <a:latin typeface="HGP創英角ｺﾞｼｯｸUB" panose="020B0900000000000000" pitchFamily="50" charset="-128"/>
                <a:ea typeface="HGP創英角ｺﾞｼｯｸUB" panose="020B0900000000000000" pitchFamily="50" charset="-128"/>
              </a:rPr>
              <a:t>の歴史</a:t>
            </a:r>
            <a:endParaRPr kumimoji="1" lang="en-US" altLang="ja-JP" sz="4800" dirty="0">
              <a:ln w="12700">
                <a:noFill/>
              </a:ln>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6CE5CB6E-464C-4502-B055-E9A54A6FD5F7}"/>
              </a:ext>
            </a:extLst>
          </p:cNvPr>
          <p:cNvSpPr txBox="1"/>
          <p:nvPr/>
        </p:nvSpPr>
        <p:spPr>
          <a:xfrm>
            <a:off x="606194" y="716084"/>
            <a:ext cx="7931612" cy="1119044"/>
          </a:xfrm>
          <a:prstGeom prst="rect">
            <a:avLst/>
          </a:prstGeom>
          <a:noFill/>
        </p:spPr>
        <p:txBody>
          <a:bodyPr wrap="none" lIns="0" tIns="0" rIns="0" bIns="0" rtlCol="0" anchor="t">
            <a:noAutofit/>
          </a:bodyPr>
          <a:lstStyle/>
          <a:p>
            <a:pPr rtl="0" fontAlgn="base">
              <a:lnSpc>
                <a:spcPct val="125000"/>
              </a:lnSpc>
              <a:spcBef>
                <a:spcPct val="0"/>
              </a:spcBef>
              <a:spcAft>
                <a:spcPct val="0"/>
              </a:spcAft>
            </a:pPr>
            <a:r>
              <a:rPr kumimoji="1" lang="ja-JP" altLang="en-US" sz="3200" b="1" kern="1200" dirty="0">
                <a:ln w="12700">
                  <a:noFill/>
                </a:ln>
                <a:solidFill>
                  <a:srgbClr val="FF0000"/>
                </a:solidFill>
                <a:latin typeface="ＭＳ Ｐゴシック" panose="020B0600070205080204" pitchFamily="50" charset="-128"/>
                <a:ea typeface="ＭＳ Ｐゴシック" panose="020B0600070205080204" pitchFamily="50" charset="-128"/>
              </a:rPr>
              <a:t>第</a:t>
            </a:r>
            <a:r>
              <a:rPr kumimoji="1" lang="en-US" altLang="ja-JP" sz="3200" b="1" kern="1200" dirty="0">
                <a:ln w="12700">
                  <a:noFill/>
                </a:ln>
                <a:solidFill>
                  <a:srgbClr val="FF0000"/>
                </a:solidFill>
                <a:latin typeface="ＭＳ Ｐゴシック" panose="020B0600070205080204" pitchFamily="50" charset="-128"/>
                <a:ea typeface="ＭＳ Ｐゴシック" panose="020B0600070205080204" pitchFamily="50" charset="-128"/>
              </a:rPr>
              <a:t>260</a:t>
            </a:r>
            <a:r>
              <a:rPr kumimoji="1" lang="ja-JP" altLang="en-US" sz="3200" b="1" kern="1200" dirty="0">
                <a:ln w="12700">
                  <a:noFill/>
                </a:ln>
                <a:solidFill>
                  <a:srgbClr val="FF0000"/>
                </a:solidFill>
                <a:latin typeface="ＭＳ Ｐゴシック" panose="020B0600070205080204" pitchFamily="50" charset="-128"/>
                <a:ea typeface="ＭＳ Ｐゴシック" panose="020B0600070205080204" pitchFamily="50" charset="-128"/>
              </a:rPr>
              <a:t>地区、ブリスベーン</a:t>
            </a:r>
            <a:r>
              <a:rPr kumimoji="1" lang="en-US" altLang="ja-JP" sz="3200" b="1" kern="1200" dirty="0">
                <a:ln w="12700">
                  <a:noFill/>
                </a:ln>
                <a:solidFill>
                  <a:srgbClr val="FF0000"/>
                </a:solidFill>
                <a:latin typeface="ＭＳ Ｐゴシック" panose="020B0600070205080204" pitchFamily="50" charset="-128"/>
                <a:ea typeface="ＭＳ Ｐゴシック" panose="020B0600070205080204" pitchFamily="50" charset="-128"/>
              </a:rPr>
              <a:t>RC</a:t>
            </a:r>
            <a:r>
              <a:rPr kumimoji="1" lang="ja-JP" altLang="en-US" sz="3200" b="1" kern="1200" dirty="0">
                <a:ln w="12700">
                  <a:noFill/>
                </a:ln>
                <a:solidFill>
                  <a:srgbClr val="FF0000"/>
                </a:solidFill>
                <a:latin typeface="ＭＳ Ｐゴシック" panose="020B0600070205080204" pitchFamily="50" charset="-128"/>
                <a:ea typeface="ＭＳ Ｐゴシック" panose="020B0600070205080204" pitchFamily="50" charset="-128"/>
              </a:rPr>
              <a:t>がホスト</a:t>
            </a:r>
            <a:endParaRPr kumimoji="1" lang="en-US" altLang="ja-JP" sz="3200" b="1" kern="1200" dirty="0">
              <a:ln w="12700">
                <a:noFill/>
              </a:ln>
              <a:solidFill>
                <a:srgbClr val="FF0000"/>
              </a:solidFill>
              <a:latin typeface="ＭＳ Ｐゴシック" panose="020B0600070205080204" pitchFamily="50" charset="-128"/>
              <a:ea typeface="ＭＳ Ｐゴシック" panose="020B0600070205080204" pitchFamily="50" charset="-128"/>
            </a:endParaRPr>
          </a:p>
          <a:p>
            <a:pPr rtl="0" fontAlgn="base">
              <a:lnSpc>
                <a:spcPct val="125000"/>
              </a:lnSpc>
              <a:spcBef>
                <a:spcPct val="0"/>
              </a:spcBef>
              <a:spcAft>
                <a:spcPct val="0"/>
              </a:spcAft>
            </a:pPr>
            <a:r>
              <a:rPr kumimoji="1" lang="ja-JP" altLang="en-US" sz="3200" b="1" kern="1200" dirty="0">
                <a:ln w="12700">
                  <a:noFill/>
                </a:ln>
                <a:solidFill>
                  <a:srgbClr val="2737CB"/>
                </a:solidFill>
                <a:latin typeface="ＭＳ Ｐゴシック" panose="020B0600070205080204" pitchFamily="50" charset="-128"/>
                <a:ea typeface="ＭＳ Ｐゴシック" panose="020B0600070205080204" pitchFamily="50" charset="-128"/>
              </a:rPr>
              <a:t>１９７１年シドニー大会で正式プログラム採用</a:t>
            </a:r>
            <a:endParaRPr kumimoji="1" lang="en-US" altLang="ja-JP" sz="3200" b="1" kern="1200" dirty="0">
              <a:ln w="12700">
                <a:noFill/>
              </a:ln>
              <a:solidFill>
                <a:srgbClr val="2737CB"/>
              </a:solidFill>
              <a:latin typeface="ＭＳ Ｐゴシック" panose="020B0600070205080204" pitchFamily="50" charset="-128"/>
              <a:ea typeface="ＭＳ Ｐゴシック" panose="020B0600070205080204" pitchFamily="50" charset="-128"/>
            </a:endParaRPr>
          </a:p>
        </p:txBody>
      </p:sp>
      <p:pic>
        <p:nvPicPr>
          <p:cNvPr id="3" name="図 2" descr="人, グループ, ポーズ, 写真 が含まれている画像&#10;&#10;自動的に生成された説明">
            <a:extLst>
              <a:ext uri="{FF2B5EF4-FFF2-40B4-BE49-F238E27FC236}">
                <a16:creationId xmlns:a16="http://schemas.microsoft.com/office/drawing/2014/main" id="{9275BDFB-7BA4-4887-8A93-0B446E5DF1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797" y="1988464"/>
            <a:ext cx="4724406" cy="3024336"/>
          </a:xfrm>
          <a:prstGeom prst="rect">
            <a:avLst/>
          </a:prstGeom>
        </p:spPr>
      </p:pic>
    </p:spTree>
    <p:extLst>
      <p:ext uri="{BB962C8B-B14F-4D97-AF65-F5344CB8AC3E}">
        <p14:creationId xmlns:p14="http://schemas.microsoft.com/office/powerpoint/2010/main" val="375661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3124</Words>
  <Application>Microsoft Office PowerPoint</Application>
  <PresentationFormat>画面に合わせる (16:9)</PresentationFormat>
  <Paragraphs>284</Paragraphs>
  <Slides>26</Slides>
  <Notes>25</Notes>
  <HiddenSlides>0</HiddenSlides>
  <MMClips>1</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26</vt:i4>
      </vt:variant>
    </vt:vector>
  </HeadingPairs>
  <TitlesOfParts>
    <vt:vector size="36" baseType="lpstr">
      <vt:lpstr>HGP創英角ｺﾞｼｯｸUB</vt:lpstr>
      <vt:lpstr>HGS創英角ｺﾞｼｯｸUB</vt:lpstr>
      <vt:lpstr>HG丸ｺﾞｼｯｸM-PRO</vt:lpstr>
      <vt:lpstr>맑은 고딕</vt:lpstr>
      <vt:lpstr>ＭＳ Ｐゴシック</vt:lpstr>
      <vt:lpstr>游ゴシック</vt:lpstr>
      <vt:lpstr>Arial</vt:lpstr>
      <vt:lpstr>Calibri</vt:lpstr>
      <vt:lpstr>Office Theme</vt:lpstr>
      <vt:lpstr>Custom Design</vt:lpstr>
      <vt:lpstr>PowerPoint プレゼンテーション</vt:lpstr>
      <vt:lpstr>ＲＹＬＡについて</vt:lpstr>
      <vt:lpstr> ライラは？ＲＹＬＡ</vt:lpstr>
      <vt:lpstr>PowerPoint プレゼンテーション</vt:lpstr>
      <vt:lpstr> ＲＹＬＡセミナー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hiroaki nishikata</cp:lastModifiedBy>
  <cp:revision>125</cp:revision>
  <cp:lastPrinted>2020-02-23T06:55:52Z</cp:lastPrinted>
  <dcterms:created xsi:type="dcterms:W3CDTF">2014-04-01T16:27:38Z</dcterms:created>
  <dcterms:modified xsi:type="dcterms:W3CDTF">2020-04-29T05:26:18Z</dcterms:modified>
</cp:coreProperties>
</file>