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3.xml" ContentType="application/vnd.openxmlformats-officedocument.drawingml.chart+xml"/>
  <Override PartName="/ppt/drawings/drawing1.xml" ContentType="application/vnd.openxmlformats-officedocument.drawingml.chartshapes+xml"/>
  <Override PartName="/ppt/notesSlides/notesSlide15.xml" ContentType="application/vnd.openxmlformats-officedocument.presentationml.notesSlide+xml"/>
  <Override PartName="/ppt/charts/chart4.xml" ContentType="application/vnd.openxmlformats-officedocument.drawingml.chart+xml"/>
  <Override PartName="/ppt/drawings/drawing2.xml" ContentType="application/vnd.openxmlformats-officedocument.drawingml.chartshapes+xml"/>
  <Override PartName="/ppt/notesSlides/notesSlide16.xml" ContentType="application/vnd.openxmlformats-officedocument.presentationml.notesSlide+xml"/>
  <Override PartName="/ppt/charts/chart5.xml" ContentType="application/vnd.openxmlformats-officedocument.drawingml.chart+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9"/>
  </p:notesMasterIdLst>
  <p:handoutMasterIdLst>
    <p:handoutMasterId r:id="rId20"/>
  </p:handoutMasterIdLst>
  <p:sldIdLst>
    <p:sldId id="256" r:id="rId2"/>
    <p:sldId id="271" r:id="rId3"/>
    <p:sldId id="272" r:id="rId4"/>
    <p:sldId id="258" r:id="rId5"/>
    <p:sldId id="273" r:id="rId6"/>
    <p:sldId id="274" r:id="rId7"/>
    <p:sldId id="276" r:id="rId8"/>
    <p:sldId id="275" r:id="rId9"/>
    <p:sldId id="305" r:id="rId10"/>
    <p:sldId id="883" r:id="rId11"/>
    <p:sldId id="278" r:id="rId12"/>
    <p:sldId id="280" r:id="rId13"/>
    <p:sldId id="281" r:id="rId14"/>
    <p:sldId id="264" r:id="rId15"/>
    <p:sldId id="283" r:id="rId16"/>
    <p:sldId id="284" r:id="rId17"/>
    <p:sldId id="297" r:id="rId18"/>
  </p:sldIdLst>
  <p:sldSz cx="12192000" cy="6858000"/>
  <p:notesSz cx="6735763" cy="9866313"/>
  <p:embeddedFontLst>
    <p:embeddedFont>
      <p:font typeface="りょうゴシック PlusN B" panose="020B0800000000000000" charset="-128"/>
      <p:bold r:id="rId21"/>
    </p:embeddedFont>
    <p:embeddedFont>
      <p:font typeface="Arial Narrow" panose="020B0606020202030204" pitchFamily="34" charset="0"/>
      <p:regular r:id="rId22"/>
      <p:bold r:id="rId23"/>
      <p:italic r:id="rId24"/>
      <p:boldItalic r:id="rId25"/>
    </p:embeddedFont>
    <p:embeddedFont>
      <p:font typeface="BIZ UDPゴシック" panose="020B0400000000000000" pitchFamily="50" charset="-128"/>
      <p:regular r:id="rId26"/>
      <p:bold r:id="rId27"/>
    </p:embeddedFont>
    <p:embeddedFont>
      <p:font typeface="Georgia" panose="02040502050405020303" pitchFamily="18" charset="0"/>
      <p:regular r:id="rId28"/>
      <p:bold r:id="rId29"/>
      <p:italic r:id="rId30"/>
      <p:boldItalic r:id="rId31"/>
    </p:embeddedFont>
    <p:embeddedFont>
      <p:font typeface="HGP行書体" panose="03000600000000000000" pitchFamily="66" charset="-128"/>
      <p:regular r:id="rId32"/>
    </p:embeddedFont>
    <p:embeddedFont>
      <p:font typeface="HGP創英角ｺﾞｼｯｸUB" panose="020B0900000000000000" pitchFamily="50" charset="-128"/>
      <p:regular r:id="rId33"/>
    </p:embeddedFont>
    <p:embeddedFont>
      <p:font typeface="HGS行書体" panose="03000600000000000000" pitchFamily="66" charset="-128"/>
      <p:regular r:id="rId34"/>
    </p:embeddedFont>
    <p:embeddedFont>
      <p:font typeface="HG丸ｺﾞｼｯｸM-PRO" panose="020F0600000000000000" pitchFamily="50" charset="-128"/>
      <p:regular r:id="rId35"/>
    </p:embeddedFont>
    <p:embeddedFont>
      <p:font typeface="Yu Gothic UI" panose="020B0500000000000000" pitchFamily="50" charset="-128"/>
      <p:regular r:id="rId36"/>
      <p:bold r:id="rId37"/>
    </p:embeddedFont>
    <p:embeddedFont>
      <p:font typeface="メイリオ" panose="020B0604030504040204" pitchFamily="50" charset="-128"/>
      <p:regular r:id="rId38"/>
      <p:bold r:id="rId39"/>
      <p:italic r:id="rId40"/>
      <p:boldItalic r:id="rId41"/>
    </p:embeddedFont>
    <p:embeddedFont>
      <p:font typeface="游ゴシック" panose="020B0400000000000000" pitchFamily="50" charset="-128"/>
      <p:regular r:id="rId42"/>
      <p:bold r:id="rId43"/>
    </p:embeddedFont>
  </p:embeddedFontLst>
  <p:defaultTex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29" userDrawn="1">
          <p15:clr>
            <a:srgbClr val="A4A3A4"/>
          </p15:clr>
        </p15:guide>
        <p15:guide id="2" pos="438" userDrawn="1">
          <p15:clr>
            <a:srgbClr val="A4A3A4"/>
          </p15:clr>
        </p15:guide>
        <p15:guide id="3" orient="horz" pos="1003" userDrawn="1">
          <p15:clr>
            <a:srgbClr val="A4A3A4"/>
          </p15:clr>
        </p15:guide>
        <p15:guide id="4" pos="7537" userDrawn="1">
          <p15:clr>
            <a:srgbClr val="A4A3A4"/>
          </p15:clr>
        </p15:guide>
        <p15:guide id="5" pos="7401"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646"/>
    <a:srgbClr val="FAE7B8"/>
    <a:srgbClr val="9FEBEB"/>
    <a:srgbClr val="145DA0"/>
    <a:srgbClr val="3976AF"/>
    <a:srgbClr val="707273"/>
    <a:srgbClr val="FE696E"/>
    <a:srgbClr val="FCC178"/>
    <a:srgbClr val="E7EEF6"/>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淡色スタイル 1 - アクセント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43" autoAdjust="0"/>
    <p:restoredTop sz="72242" autoAdjust="0"/>
  </p:normalViewPr>
  <p:slideViewPr>
    <p:cSldViewPr>
      <p:cViewPr varScale="1">
        <p:scale>
          <a:sx n="59" d="100"/>
          <a:sy n="59" d="100"/>
        </p:scale>
        <p:origin x="1618" y="67"/>
      </p:cViewPr>
      <p:guideLst>
        <p:guide orient="horz" pos="1729"/>
        <p:guide pos="438"/>
        <p:guide orient="horz" pos="1003"/>
        <p:guide pos="7537"/>
        <p:guide pos="7401"/>
      </p:guideLst>
    </p:cSldViewPr>
  </p:slideViewPr>
  <p:outlineViewPr>
    <p:cViewPr>
      <p:scale>
        <a:sx n="33" d="100"/>
        <a:sy n="33" d="100"/>
      </p:scale>
      <p:origin x="0" y="0"/>
    </p:cViewPr>
  </p:outlineViewPr>
  <p:notesTextViewPr>
    <p:cViewPr>
      <p:scale>
        <a:sx n="100" d="100"/>
        <a:sy n="100" d="100"/>
      </p:scale>
      <p:origin x="0" y="0"/>
    </p:cViewPr>
  </p:notesTextViewPr>
  <p:notesViewPr>
    <p:cSldViewPr showGuides="1">
      <p:cViewPr varScale="1">
        <p:scale>
          <a:sx n="75" d="100"/>
          <a:sy n="75" d="100"/>
        </p:scale>
        <p:origin x="4020" y="330"/>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9" Type="http://schemas.openxmlformats.org/officeDocument/2006/relationships/font" Target="fonts/font19.fntdata"/><Relationship Id="rId21" Type="http://schemas.openxmlformats.org/officeDocument/2006/relationships/font" Target="fonts/font1.fntdata"/><Relationship Id="rId34" Type="http://schemas.openxmlformats.org/officeDocument/2006/relationships/font" Target="fonts/font14.fntdata"/><Relationship Id="rId42" Type="http://schemas.openxmlformats.org/officeDocument/2006/relationships/font" Target="fonts/font22.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font" Target="fonts/font17.fntdata"/><Relationship Id="rId40" Type="http://schemas.openxmlformats.org/officeDocument/2006/relationships/font" Target="fonts/font20.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1.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43" Type="http://schemas.openxmlformats.org/officeDocument/2006/relationships/font" Target="fonts/font23.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font" Target="fonts/font18.fntdata"/><Relationship Id="rId46" Type="http://schemas.openxmlformats.org/officeDocument/2006/relationships/theme" Target="theme/theme1.xml"/><Relationship Id="rId20" Type="http://schemas.openxmlformats.org/officeDocument/2006/relationships/handoutMaster" Target="handoutMasters/handoutMaster1.xml"/><Relationship Id="rId41" Type="http://schemas.openxmlformats.org/officeDocument/2006/relationships/font" Target="fonts/font21.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463729627888814"/>
          <c:y val="6.5625000000000003E-2"/>
          <c:w val="0.45904902995867225"/>
          <c:h val="0.88124999999999998"/>
        </c:manualLayout>
      </c:layout>
      <c:pieChart>
        <c:varyColors val="1"/>
        <c:ser>
          <c:idx val="0"/>
          <c:order val="0"/>
          <c:tx>
            <c:strRef>
              <c:f>Sheet1!$B$1</c:f>
              <c:strCache>
                <c:ptCount val="1"/>
                <c:pt idx="0">
                  <c:v>列1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D8C-4B1D-876A-9E864EFD161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D8C-4B1D-876A-9E864EFD161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D8C-4B1D-876A-9E864EFD161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D8C-4B1D-876A-9E864EFD161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6D8C-4B1D-876A-9E864EFD161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6D8C-4B1D-876A-9E864EFD1612}"/>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6D8C-4B1D-876A-9E864EFD1612}"/>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6D8C-4B1D-876A-9E864EFD1612}"/>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6D8C-4B1D-876A-9E864EFD1612}"/>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6D8C-4B1D-876A-9E864EFD1612}"/>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6D8C-4B1D-876A-9E864EFD1612}"/>
              </c:ext>
            </c:extLst>
          </c:dPt>
          <c:dLbls>
            <c:dLbl>
              <c:idx val="0"/>
              <c:layout>
                <c:manualLayout>
                  <c:x val="-0.1648501857411391"/>
                  <c:y val="0.17468758037485005"/>
                </c:manualLayout>
              </c:layout>
              <c:tx>
                <c:rich>
                  <a:bodyPr rot="0" spcFirstLastPara="1" vertOverflow="ellipsis" vert="horz" wrap="square" anchor="ctr" anchorCtr="1"/>
                  <a:lstStyle/>
                  <a:p>
                    <a:pPr>
                      <a:defRPr sz="2800" b="0" i="0" u="none" strike="noStrike" kern="1200" baseline="0">
                        <a:solidFill>
                          <a:schemeClr val="bg1"/>
                        </a:solidFill>
                        <a:latin typeface="HGP創英角ｺﾞｼｯｸUB" panose="020B0900000000000000" pitchFamily="50" charset="-128"/>
                        <a:ea typeface="HGP創英角ｺﾞｼｯｸUB" panose="020B0900000000000000" pitchFamily="50" charset="-128"/>
                        <a:cs typeface="+mn-cs"/>
                      </a:defRPr>
                    </a:pPr>
                    <a:fld id="{2AD4EF6D-DFEC-49AB-9E88-F62C5D3838A3}" type="CATEGORYNAME">
                      <a:rPr lang="ja-JP" altLang="en-US" sz="2800">
                        <a:solidFill>
                          <a:schemeClr val="bg1"/>
                        </a:solidFill>
                      </a:rPr>
                      <a:pPr>
                        <a:defRPr sz="2800">
                          <a:solidFill>
                            <a:schemeClr val="bg1"/>
                          </a:solidFill>
                        </a:defRPr>
                      </a:pPr>
                      <a:t>[分類名]</a:t>
                    </a:fld>
                    <a:r>
                      <a:rPr lang="ja-JP" altLang="en-US" sz="2800">
                        <a:solidFill>
                          <a:schemeClr val="bg1"/>
                        </a:solidFill>
                      </a:rPr>
                      <a:t>
</a:t>
                    </a:r>
                    <a:fld id="{BC60D4FF-0FEB-43E6-98B8-46E8AA818160}" type="PERCENTAGE">
                      <a:rPr lang="en-US" altLang="ja-JP" sz="2800">
                        <a:solidFill>
                          <a:schemeClr val="bg1"/>
                        </a:solidFill>
                      </a:rPr>
                      <a:pPr>
                        <a:defRPr sz="2800">
                          <a:solidFill>
                            <a:schemeClr val="bg1"/>
                          </a:solidFill>
                        </a:defRPr>
                      </a:pPr>
                      <a:t>[パーセンテージ]</a:t>
                    </a:fld>
                    <a:endParaRPr lang="ja-JP" altLang="en-US" sz="2800">
                      <a:solidFill>
                        <a:schemeClr val="bg1"/>
                      </a:solidFill>
                    </a:endParaRPr>
                  </a:p>
                </c:rich>
              </c:tx>
              <c:numFmt formatCode="0.0%" sourceLinked="0"/>
              <c:spPr>
                <a:noFill/>
                <a:ln>
                  <a:noFill/>
                </a:ln>
                <a:effectLst/>
              </c:spPr>
              <c:txPr>
                <a:bodyPr rot="0" spcFirstLastPara="1" vertOverflow="ellipsis" vert="horz" wrap="square" anchor="ctr" anchorCtr="1"/>
                <a:lstStyle/>
                <a:p>
                  <a:pPr>
                    <a:defRPr sz="2800" b="0" i="0" u="none" strike="noStrike" kern="1200" baseline="0">
                      <a:solidFill>
                        <a:schemeClr val="bg1"/>
                      </a:solidFill>
                      <a:latin typeface="HGP創英角ｺﾞｼｯｸUB" panose="020B0900000000000000" pitchFamily="50" charset="-128"/>
                      <a:ea typeface="HGP創英角ｺﾞｼｯｸUB" panose="020B0900000000000000" pitchFamily="50" charset="-128"/>
                      <a:cs typeface="+mn-cs"/>
                    </a:defRPr>
                  </a:pPr>
                  <a:endParaRPr lang="ja-JP" alt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14834448305478729"/>
                      <c:h val="0.30085148113375881"/>
                    </c:manualLayout>
                  </c15:layout>
                  <c15:dlblFieldTable/>
                  <c15:showDataLabelsRange val="0"/>
                </c:ext>
                <c:ext xmlns:c16="http://schemas.microsoft.com/office/drawing/2014/chart" uri="{C3380CC4-5D6E-409C-BE32-E72D297353CC}">
                  <c16:uniqueId val="{00000001-6D8C-4B1D-876A-9E864EFD1612}"/>
                </c:ext>
              </c:extLst>
            </c:dLbl>
            <c:dLbl>
              <c:idx val="1"/>
              <c:layout>
                <c:manualLayout>
                  <c:x val="-7.5256206587515001E-2"/>
                  <c:y val="-0.11807036721667662"/>
                </c:manualLayout>
              </c:layout>
              <c:tx>
                <c:rich>
                  <a:bodyPr rot="0" spcFirstLastPara="1" vertOverflow="ellipsis" vert="horz" wrap="square" anchor="ctr" anchorCtr="1"/>
                  <a:lstStyle/>
                  <a:p>
                    <a:pPr>
                      <a:defRPr sz="2800" b="0" i="0" u="none" strike="noStrike" kern="1200" baseline="0">
                        <a:solidFill>
                          <a:schemeClr val="bg1"/>
                        </a:solidFill>
                        <a:latin typeface="HGP創英角ｺﾞｼｯｸUB" panose="020B0900000000000000" pitchFamily="50" charset="-128"/>
                        <a:ea typeface="HGP創英角ｺﾞｼｯｸUB" panose="020B0900000000000000" pitchFamily="50" charset="-128"/>
                        <a:cs typeface="+mn-cs"/>
                      </a:defRPr>
                    </a:pPr>
                    <a:fld id="{AB83ADC3-6AEB-4C6D-84D7-FCC873B5613B}" type="CATEGORYNAME">
                      <a:rPr lang="ja-JP" altLang="en-US" sz="2800">
                        <a:solidFill>
                          <a:schemeClr val="bg1"/>
                        </a:solidFill>
                      </a:rPr>
                      <a:pPr>
                        <a:defRPr sz="2800">
                          <a:solidFill>
                            <a:schemeClr val="bg1"/>
                          </a:solidFill>
                        </a:defRPr>
                      </a:pPr>
                      <a:t>[分類名]</a:t>
                    </a:fld>
                    <a:r>
                      <a:rPr lang="ja-JP" altLang="en-US" sz="2800">
                        <a:solidFill>
                          <a:schemeClr val="bg1"/>
                        </a:solidFill>
                      </a:rPr>
                      <a:t>
</a:t>
                    </a:r>
                    <a:fld id="{B139F555-C545-4760-851E-77E053660B8D}" type="PERCENTAGE">
                      <a:rPr lang="en-US" altLang="ja-JP" sz="2800">
                        <a:solidFill>
                          <a:schemeClr val="bg1"/>
                        </a:solidFill>
                      </a:rPr>
                      <a:pPr>
                        <a:defRPr sz="2800">
                          <a:solidFill>
                            <a:schemeClr val="bg1"/>
                          </a:solidFill>
                        </a:defRPr>
                      </a:pPr>
                      <a:t>[パーセンテージ]</a:t>
                    </a:fld>
                    <a:endParaRPr lang="ja-JP" altLang="en-US" sz="2800">
                      <a:solidFill>
                        <a:schemeClr val="bg1"/>
                      </a:solidFill>
                    </a:endParaRPr>
                  </a:p>
                </c:rich>
              </c:tx>
              <c:numFmt formatCode="0.0%" sourceLinked="0"/>
              <c:spPr>
                <a:noFill/>
                <a:ln>
                  <a:noFill/>
                </a:ln>
                <a:effectLst/>
              </c:spPr>
              <c:txPr>
                <a:bodyPr rot="0" spcFirstLastPara="1" vertOverflow="ellipsis" vert="horz" wrap="square" anchor="ctr" anchorCtr="1"/>
                <a:lstStyle/>
                <a:p>
                  <a:pPr>
                    <a:defRPr sz="2800" b="0" i="0" u="none" strike="noStrike" kern="1200" baseline="0">
                      <a:solidFill>
                        <a:schemeClr val="bg1"/>
                      </a:solidFill>
                      <a:latin typeface="HGP創英角ｺﾞｼｯｸUB" panose="020B0900000000000000" pitchFamily="50" charset="-128"/>
                      <a:ea typeface="HGP創英角ｺﾞｼｯｸUB" panose="020B0900000000000000" pitchFamily="50" charset="-128"/>
                      <a:cs typeface="+mn-cs"/>
                    </a:defRPr>
                  </a:pPr>
                  <a:endParaRPr lang="ja-JP" altLang="en-US"/>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6D8C-4B1D-876A-9E864EFD1612}"/>
                </c:ext>
              </c:extLst>
            </c:dLbl>
            <c:dLbl>
              <c:idx val="2"/>
              <c:layout>
                <c:manualLayout>
                  <c:x val="0.10900406765652729"/>
                  <c:y val="-0.14259014989043495"/>
                </c:manualLayout>
              </c:layout>
              <c:tx>
                <c:rich>
                  <a:bodyPr rot="0" spcFirstLastPara="1" vertOverflow="ellipsis" vert="horz" wrap="square" anchor="ctr" anchorCtr="1"/>
                  <a:lstStyle/>
                  <a:p>
                    <a:pPr>
                      <a:defRPr sz="2600" b="0" i="0" u="none" strike="noStrike" kern="1200" baseline="0">
                        <a:solidFill>
                          <a:schemeClr val="tx1">
                            <a:lumMod val="75000"/>
                            <a:lumOff val="25000"/>
                          </a:schemeClr>
                        </a:solidFill>
                        <a:latin typeface="HGP創英角ｺﾞｼｯｸUB" panose="020B0900000000000000" pitchFamily="50" charset="-128"/>
                        <a:ea typeface="HGP創英角ｺﾞｼｯｸUB" panose="020B0900000000000000" pitchFamily="50" charset="-128"/>
                        <a:cs typeface="+mn-cs"/>
                      </a:defRPr>
                    </a:pPr>
                    <a:fld id="{59399A62-F87F-4F9D-89E1-417DDA72D3AD}" type="CATEGORYNAME">
                      <a:rPr lang="ja-JP" altLang="en-US" sz="2600" b="0">
                        <a:solidFill>
                          <a:schemeClr val="bg1"/>
                        </a:solidFill>
                      </a:rPr>
                      <a:pPr>
                        <a:defRPr sz="2600"/>
                      </a:pPr>
                      <a:t>[分類名]</a:t>
                    </a:fld>
                    <a:r>
                      <a:rPr lang="ja-JP" altLang="en-US" sz="2600" b="0" dirty="0">
                        <a:solidFill>
                          <a:schemeClr val="bg1"/>
                        </a:solidFill>
                      </a:rPr>
                      <a:t>
</a:t>
                    </a:r>
                    <a:fld id="{1AA2FA95-872A-4D0D-A38E-48F519E4A9AC}" type="PERCENTAGE">
                      <a:rPr lang="en-US" altLang="ja-JP" sz="2600" b="0">
                        <a:solidFill>
                          <a:schemeClr val="bg1"/>
                        </a:solidFill>
                      </a:rPr>
                      <a:pPr>
                        <a:defRPr sz="2600"/>
                      </a:pPr>
                      <a:t>[パーセンテージ]</a:t>
                    </a:fld>
                    <a:endParaRPr lang="ja-JP" altLang="en-US" sz="2600" b="0" dirty="0">
                      <a:solidFill>
                        <a:schemeClr val="bg1"/>
                      </a:solidFill>
                    </a:endParaRPr>
                  </a:p>
                </c:rich>
              </c:tx>
              <c:numFmt formatCode="0.0%" sourceLinked="0"/>
              <c:spPr>
                <a:noFill/>
                <a:ln>
                  <a:noFill/>
                </a:ln>
                <a:effectLst/>
              </c:spPr>
              <c:txPr>
                <a:bodyPr rot="0" spcFirstLastPara="1" vertOverflow="ellipsis" vert="horz" wrap="square" anchor="ctr" anchorCtr="1"/>
                <a:lstStyle/>
                <a:p>
                  <a:pPr>
                    <a:defRPr sz="2600" b="0" i="0" u="none" strike="noStrike" kern="1200" baseline="0">
                      <a:solidFill>
                        <a:schemeClr val="tx1">
                          <a:lumMod val="75000"/>
                          <a:lumOff val="25000"/>
                        </a:schemeClr>
                      </a:solidFill>
                      <a:latin typeface="HGP創英角ｺﾞｼｯｸUB" panose="020B0900000000000000" pitchFamily="50" charset="-128"/>
                      <a:ea typeface="HGP創英角ｺﾞｼｯｸUB" panose="020B0900000000000000" pitchFamily="50" charset="-128"/>
                      <a:cs typeface="+mn-cs"/>
                    </a:defRPr>
                  </a:pPr>
                  <a:endParaRPr lang="ja-JP" alt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12285191664018225"/>
                      <c:h val="0.2846707627351443"/>
                    </c:manualLayout>
                  </c15:layout>
                  <c15:dlblFieldTable/>
                  <c15:showDataLabelsRange val="0"/>
                </c:ext>
                <c:ext xmlns:c16="http://schemas.microsoft.com/office/drawing/2014/chart" uri="{C3380CC4-5D6E-409C-BE32-E72D297353CC}">
                  <c16:uniqueId val="{00000005-6D8C-4B1D-876A-9E864EFD1612}"/>
                </c:ext>
              </c:extLst>
            </c:dLbl>
            <c:dLbl>
              <c:idx val="3"/>
              <c:layout>
                <c:manualLayout>
                  <c:x val="9.3825978544555908E-3"/>
                  <c:y val="-5.3635094655745163E-3"/>
                </c:manualLayout>
              </c:layout>
              <c:tx>
                <c:rich>
                  <a:bodyPr rot="0" spcFirstLastPara="1" vertOverflow="ellipsis" vert="horz" wrap="square" anchor="ctr" anchorCtr="1"/>
                  <a:lstStyle/>
                  <a:p>
                    <a:pPr>
                      <a:defRPr sz="1800" b="0" i="0" u="none" strike="noStrike" kern="1200" baseline="0">
                        <a:solidFill>
                          <a:schemeClr val="tx1"/>
                        </a:solidFill>
                        <a:latin typeface="HGP創英角ｺﾞｼｯｸUB" panose="020B0900000000000000" pitchFamily="50" charset="-128"/>
                        <a:ea typeface="HGP創英角ｺﾞｼｯｸUB" panose="020B0900000000000000" pitchFamily="50" charset="-128"/>
                        <a:cs typeface="+mn-cs"/>
                      </a:defRPr>
                    </a:pPr>
                    <a:fld id="{DF476C5C-1FB0-4265-AEDA-55C100989D67}" type="CATEGORYNAME">
                      <a:rPr lang="ja-JP" altLang="en-US" sz="1800">
                        <a:solidFill>
                          <a:schemeClr val="tx1"/>
                        </a:solidFill>
                      </a:rPr>
                      <a:pPr>
                        <a:defRPr sz="1800">
                          <a:solidFill>
                            <a:schemeClr val="tx1"/>
                          </a:solidFill>
                        </a:defRPr>
                      </a:pPr>
                      <a:t>[分類名]</a:t>
                    </a:fld>
                    <a:r>
                      <a:rPr lang="ja-JP" altLang="en-US" sz="1800" dirty="0">
                        <a:solidFill>
                          <a:schemeClr val="tx1"/>
                        </a:solidFill>
                      </a:rPr>
                      <a:t> </a:t>
                    </a:r>
                    <a:fld id="{B75B687B-16C7-47F1-99A5-94006822C65D}" type="PERCENTAGE">
                      <a:rPr lang="en-US" altLang="ja-JP" sz="1800">
                        <a:solidFill>
                          <a:schemeClr val="tx1"/>
                        </a:solidFill>
                      </a:rPr>
                      <a:pPr>
                        <a:defRPr sz="1800">
                          <a:solidFill>
                            <a:schemeClr val="tx1"/>
                          </a:solidFill>
                        </a:defRPr>
                      </a:pPr>
                      <a:t>[パーセンテージ]</a:t>
                    </a:fld>
                    <a:endParaRPr lang="ja-JP" altLang="en-US" sz="1800" dirty="0">
                      <a:solidFill>
                        <a:schemeClr val="tx1"/>
                      </a:solidFill>
                    </a:endParaRPr>
                  </a:p>
                </c:rich>
              </c:tx>
              <c:numFmt formatCode="0.0%" sourceLinked="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HGP創英角ｺﾞｼｯｸUB" panose="020B0900000000000000" pitchFamily="50" charset="-128"/>
                      <a:ea typeface="HGP創英角ｺﾞｼｯｸUB" panose="020B0900000000000000" pitchFamily="50" charset="-128"/>
                      <a:cs typeface="+mn-cs"/>
                    </a:defRPr>
                  </a:pPr>
                  <a:endParaRPr lang="ja-JP" altLang="en-US"/>
                </a:p>
              </c:txPr>
              <c:dLblPos val="bestFit"/>
              <c:showLegendKey val="0"/>
              <c:showVal val="0"/>
              <c:showCatName val="1"/>
              <c:showSerName val="0"/>
              <c:showPercent val="1"/>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7-6D8C-4B1D-876A-9E864EFD1612}"/>
                </c:ext>
              </c:extLst>
            </c:dLbl>
            <c:dLbl>
              <c:idx val="4"/>
              <c:layout>
                <c:manualLayout>
                  <c:x val="1.669711280436283E-2"/>
                  <c:y val="2.233235720686183E-2"/>
                </c:manualLayout>
              </c:layout>
              <c:numFmt formatCode="0.0%" sourceLinked="0"/>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HGP創英角ｺﾞｼｯｸUB" panose="020B0900000000000000" pitchFamily="50" charset="-128"/>
                      <a:ea typeface="HGP創英角ｺﾞｼｯｸUB" panose="020B0900000000000000" pitchFamily="50" charset="-128"/>
                      <a:cs typeface="+mn-cs"/>
                    </a:defRPr>
                  </a:pPr>
                  <a:endParaRPr lang="ja-JP"/>
                </a:p>
              </c:txPr>
              <c:dLblPos val="bestFit"/>
              <c:showLegendKey val="0"/>
              <c:showVal val="0"/>
              <c:showCatName val="1"/>
              <c:showSerName val="0"/>
              <c:showPercent val="1"/>
              <c:showBubbleSize val="0"/>
              <c:separator> </c:separator>
              <c:extLst>
                <c:ext xmlns:c15="http://schemas.microsoft.com/office/drawing/2012/chart" uri="{CE6537A1-D6FC-4f65-9D91-7224C49458BB}">
                  <c15:layout>
                    <c:manualLayout>
                      <c:w val="0.1923173735161065"/>
                      <c:h val="9.2581860189452483E-2"/>
                    </c:manualLayout>
                  </c15:layout>
                </c:ext>
                <c:ext xmlns:c16="http://schemas.microsoft.com/office/drawing/2014/chart" uri="{C3380CC4-5D6E-409C-BE32-E72D297353CC}">
                  <c16:uniqueId val="{00000009-6D8C-4B1D-876A-9E864EFD1612}"/>
                </c:ext>
              </c:extLst>
            </c:dLbl>
            <c:dLbl>
              <c:idx val="5"/>
              <c:layout>
                <c:manualLayout>
                  <c:x val="9.0774798390096997E-3"/>
                  <c:y val="2.5042068409237984E-2"/>
                </c:manualLayout>
              </c:layout>
              <c:numFmt formatCode="0.0%"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HGP創英角ｺﾞｼｯｸUB" panose="020B0900000000000000" pitchFamily="50" charset="-128"/>
                      <a:ea typeface="HGP創英角ｺﾞｼｯｸUB" panose="020B0900000000000000" pitchFamily="50" charset="-128"/>
                      <a:cs typeface="+mn-cs"/>
                    </a:defRPr>
                  </a:pPr>
                  <a:endParaRPr lang="ja-JP"/>
                </a:p>
              </c:txPr>
              <c:dLblPos val="bestFit"/>
              <c:showLegendKey val="0"/>
              <c:showVal val="0"/>
              <c:showCatName val="1"/>
              <c:showSerName val="0"/>
              <c:showPercent val="0"/>
              <c:showBubbleSize val="0"/>
              <c:separator> </c:separator>
              <c:extLst>
                <c:ext xmlns:c15="http://schemas.microsoft.com/office/drawing/2012/chart" uri="{CE6537A1-D6FC-4f65-9D91-7224C49458BB}">
                  <c15:layout>
                    <c:manualLayout>
                      <c:w val="9.1496115764489155E-2"/>
                      <c:h val="5.7440577916139345E-2"/>
                    </c:manualLayout>
                  </c15:layout>
                </c:ext>
                <c:ext xmlns:c16="http://schemas.microsoft.com/office/drawing/2014/chart" uri="{C3380CC4-5D6E-409C-BE32-E72D297353CC}">
                  <c16:uniqueId val="{0000000B-6D8C-4B1D-876A-9E864EFD1612}"/>
                </c:ext>
              </c:extLst>
            </c:dLbl>
            <c:dLbl>
              <c:idx val="6"/>
              <c:layout>
                <c:manualLayout>
                  <c:x val="-3.4312643967988072E-3"/>
                  <c:y val="2.6488268736061242E-2"/>
                </c:manualLayout>
              </c:layout>
              <c:dLblPos val="bestFit"/>
              <c:showLegendKey val="0"/>
              <c:showVal val="0"/>
              <c:showCatName val="1"/>
              <c:showSerName val="0"/>
              <c:showPercent val="0"/>
              <c:showBubbleSize val="0"/>
              <c:separator> </c:separator>
              <c:extLst>
                <c:ext xmlns:c15="http://schemas.microsoft.com/office/drawing/2012/chart" uri="{CE6537A1-D6FC-4f65-9D91-7224C49458BB}">
                  <c15:layout>
                    <c:manualLayout>
                      <c:w val="7.5164969475065679E-2"/>
                      <c:h val="5.1126791584276104E-2"/>
                    </c:manualLayout>
                  </c15:layout>
                </c:ext>
                <c:ext xmlns:c16="http://schemas.microsoft.com/office/drawing/2014/chart" uri="{C3380CC4-5D6E-409C-BE32-E72D297353CC}">
                  <c16:uniqueId val="{0000000D-6D8C-4B1D-876A-9E864EFD1612}"/>
                </c:ext>
              </c:extLst>
            </c:dLbl>
            <c:dLbl>
              <c:idx val="7"/>
              <c:layout>
                <c:manualLayout>
                  <c:x val="-5.8222492757277521E-3"/>
                  <c:y val="1.9219586642933651E-2"/>
                </c:manualLayout>
              </c:layout>
              <c:dLblPos val="bestFit"/>
              <c:showLegendKey val="0"/>
              <c:showVal val="0"/>
              <c:showCatName val="1"/>
              <c:showSerName val="0"/>
              <c:showPercent val="0"/>
              <c:showBubbleSize val="0"/>
              <c:separator> </c:separator>
              <c:extLst>
                <c:ext xmlns:c15="http://schemas.microsoft.com/office/drawing/2012/chart" uri="{CE6537A1-D6FC-4f65-9D91-7224C49458BB}">
                  <c15:layout>
                    <c:manualLayout>
                      <c:w val="6.8027856355516322E-2"/>
                      <c:h val="4.4952058301150975E-2"/>
                    </c:manualLayout>
                  </c15:layout>
                </c:ext>
                <c:ext xmlns:c16="http://schemas.microsoft.com/office/drawing/2014/chart" uri="{C3380CC4-5D6E-409C-BE32-E72D297353CC}">
                  <c16:uniqueId val="{0000000F-6D8C-4B1D-876A-9E864EFD1612}"/>
                </c:ext>
              </c:extLst>
            </c:dLbl>
            <c:dLbl>
              <c:idx val="8"/>
              <c:layout>
                <c:manualLayout>
                  <c:x val="1.3719421440209514E-2"/>
                  <c:y val="1.2006452839380601E-2"/>
                </c:manualLayout>
              </c:layout>
              <c:dLblPos val="bestFit"/>
              <c:showLegendKey val="0"/>
              <c:showVal val="0"/>
              <c:showCatName val="1"/>
              <c:showSerName val="0"/>
              <c:showPercent val="0"/>
              <c:showBubbleSize val="0"/>
              <c:separator> </c:separator>
              <c:extLst>
                <c:ext xmlns:c15="http://schemas.microsoft.com/office/drawing/2012/chart" uri="{CE6537A1-D6FC-4f65-9D91-7224C49458BB}">
                  <c15:layout>
                    <c:manualLayout>
                      <c:w val="0.10711842081071213"/>
                      <c:h val="4.1864691659588414E-2"/>
                    </c:manualLayout>
                  </c15:layout>
                </c:ext>
                <c:ext xmlns:c16="http://schemas.microsoft.com/office/drawing/2014/chart" uri="{C3380CC4-5D6E-409C-BE32-E72D297353CC}">
                  <c16:uniqueId val="{00000011-6D8C-4B1D-876A-9E864EFD1612}"/>
                </c:ext>
              </c:extLst>
            </c:dLbl>
            <c:dLbl>
              <c:idx val="9"/>
              <c:layout>
                <c:manualLayout>
                  <c:x val="0.12181512005356919"/>
                  <c:y val="5.8555918708451282E-2"/>
                </c:manualLayout>
              </c:layout>
              <c:numFmt formatCode="0.0%" sourceLinked="0"/>
              <c:spPr>
                <a:noFill/>
                <a:ln>
                  <a:noFill/>
                </a:ln>
                <a:effectLst/>
              </c:spPr>
              <c:txPr>
                <a:bodyPr rot="0" spcFirstLastPara="1" vertOverflow="ellipsis" vert="horz" wrap="square" anchor="ctr" anchorCtr="1"/>
                <a:lstStyle/>
                <a:p>
                  <a:pPr>
                    <a:defRPr sz="2000" b="0" i="0" u="none" strike="noStrike" kern="1200" baseline="0">
                      <a:solidFill>
                        <a:schemeClr val="bg1"/>
                      </a:solidFill>
                      <a:latin typeface="HGP創英角ｺﾞｼｯｸUB" panose="020B0900000000000000" pitchFamily="50" charset="-128"/>
                      <a:ea typeface="HGP創英角ｺﾞｼｯｸUB" panose="020B0900000000000000" pitchFamily="50" charset="-128"/>
                      <a:cs typeface="+mn-cs"/>
                    </a:defRPr>
                  </a:pPr>
                  <a:endParaRPr lang="ja-JP"/>
                </a:p>
              </c:txPr>
              <c:dLblPos val="bestFit"/>
              <c:showLegendKey val="0"/>
              <c:showVal val="0"/>
              <c:showCatName val="1"/>
              <c:showSerName val="0"/>
              <c:showPercent val="1"/>
              <c:showBubbleSize val="0"/>
              <c:separator>
</c:separator>
              <c:extLst>
                <c:ext xmlns:c15="http://schemas.microsoft.com/office/drawing/2012/chart" uri="{CE6537A1-D6FC-4f65-9D91-7224C49458BB}">
                  <c15:layout>
                    <c:manualLayout>
                      <c:w val="0.19065496218937156"/>
                      <c:h val="0.29669304712462363"/>
                    </c:manualLayout>
                  </c15:layout>
                </c:ext>
                <c:ext xmlns:c16="http://schemas.microsoft.com/office/drawing/2014/chart" uri="{C3380CC4-5D6E-409C-BE32-E72D297353CC}">
                  <c16:uniqueId val="{00000013-6D8C-4B1D-876A-9E864EFD1612}"/>
                </c:ext>
              </c:extLst>
            </c:dLbl>
            <c:dLbl>
              <c:idx val="10"/>
              <c:layout>
                <c:manualLayout>
                  <c:x val="9.8407500783701363E-2"/>
                  <c:y val="0.12256095879709199"/>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5-6D8C-4B1D-876A-9E864EFD1612}"/>
                </c:ext>
              </c:extLst>
            </c:dLbl>
            <c:numFmt formatCode="0.0%" sourceLinked="0"/>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HGP創英角ｺﾞｼｯｸUB" panose="020B0900000000000000" pitchFamily="50" charset="-128"/>
                    <a:ea typeface="HGP創英角ｺﾞｼｯｸUB" panose="020B0900000000000000" pitchFamily="50" charset="-128"/>
                    <a:cs typeface="+mn-cs"/>
                  </a:defRPr>
                </a:pPr>
                <a:endParaRPr lang="ja-JP"/>
              </a:p>
            </c:txPr>
            <c:dLblPos val="bestFit"/>
            <c:showLegendKey val="0"/>
            <c:showVal val="0"/>
            <c:showCatName val="1"/>
            <c:showSerName val="0"/>
            <c:showPercent val="1"/>
            <c:showBubbleSize val="0"/>
            <c:showLeaderLines val="0"/>
            <c:extLst>
              <c:ext xmlns:c15="http://schemas.microsoft.com/office/drawing/2012/chart" uri="{CE6537A1-D6FC-4f65-9D91-7224C49458BB}"/>
            </c:extLst>
          </c:dLbls>
          <c:cat>
            <c:strRef>
              <c:f>Sheet1!$A$2:$A$11</c:f>
              <c:strCache>
                <c:ptCount val="10"/>
                <c:pt idx="0">
                  <c:v>中国</c:v>
                </c:pt>
                <c:pt idx="1">
                  <c:v>韓国</c:v>
                </c:pt>
                <c:pt idx="2">
                  <c:v>台湾</c:v>
                </c:pt>
                <c:pt idx="3">
                  <c:v>ベトナム</c:v>
                </c:pt>
                <c:pt idx="4">
                  <c:v>マレーシア</c:v>
                </c:pt>
                <c:pt idx="5">
                  <c:v>インドネシア</c:v>
                </c:pt>
                <c:pt idx="6">
                  <c:v>モンゴル</c:v>
                </c:pt>
                <c:pt idx="7">
                  <c:v>ネパール</c:v>
                </c:pt>
                <c:pt idx="8">
                  <c:v>バングラデシュ</c:v>
                </c:pt>
                <c:pt idx="9">
                  <c:v>その他</c:v>
                </c:pt>
              </c:strCache>
            </c:strRef>
          </c:cat>
          <c:val>
            <c:numRef>
              <c:f>Sheet1!$B$2:$B$11</c:f>
              <c:numCache>
                <c:formatCode>#,##0_);[Red]\(#,##0\)</c:formatCode>
                <c:ptCount val="10"/>
                <c:pt idx="0">
                  <c:v>8802</c:v>
                </c:pt>
                <c:pt idx="1">
                  <c:v>4939</c:v>
                </c:pt>
                <c:pt idx="2">
                  <c:v>3643</c:v>
                </c:pt>
                <c:pt idx="3">
                  <c:v>1611</c:v>
                </c:pt>
                <c:pt idx="4">
                  <c:v>1124</c:v>
                </c:pt>
                <c:pt idx="5">
                  <c:v>574</c:v>
                </c:pt>
                <c:pt idx="6">
                  <c:v>406</c:v>
                </c:pt>
                <c:pt idx="7">
                  <c:v>404</c:v>
                </c:pt>
                <c:pt idx="8">
                  <c:v>393</c:v>
                </c:pt>
                <c:pt idx="9" formatCode="#,##0">
                  <c:v>2934</c:v>
                </c:pt>
              </c:numCache>
            </c:numRef>
          </c:val>
          <c:extLst>
            <c:ext xmlns:c16="http://schemas.microsoft.com/office/drawing/2014/chart" uri="{C3380CC4-5D6E-409C-BE32-E72D297353CC}">
              <c16:uniqueId val="{00000016-6D8C-4B1D-876A-9E864EFD1612}"/>
            </c:ext>
          </c:extLst>
        </c:ser>
        <c:dLbls>
          <c:showLegendKey val="0"/>
          <c:showVal val="0"/>
          <c:showCatName val="1"/>
          <c:showSerName val="0"/>
          <c:showPercent val="1"/>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latin typeface="HGP創英角ｺﾞｼｯｸUB" panose="020B0900000000000000" pitchFamily="50" charset="-128"/>
          <a:ea typeface="HGP創英角ｺﾞｼｯｸUB" panose="020B0900000000000000" pitchFamily="50" charset="-128"/>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012492546912143"/>
          <c:y val="0.1077778641843425"/>
          <c:w val="0.36547857668163619"/>
          <c:h val="0.82856309858015531"/>
        </c:manualLayout>
      </c:layout>
      <c:pieChart>
        <c:varyColors val="1"/>
        <c:ser>
          <c:idx val="0"/>
          <c:order val="0"/>
          <c:tx>
            <c:strRef>
              <c:f>Sheet1!$B$1</c:f>
              <c:strCache>
                <c:ptCount val="1"/>
                <c:pt idx="0">
                  <c:v>列1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610-4483-8BD7-77DF61156F3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610-4483-8BD7-77DF61156F3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610-4483-8BD7-77DF61156F3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610-4483-8BD7-77DF61156F3F}"/>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610-4483-8BD7-77DF61156F3F}"/>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B610-4483-8BD7-77DF61156F3F}"/>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B610-4483-8BD7-77DF61156F3F}"/>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B610-4483-8BD7-77DF61156F3F}"/>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B610-4483-8BD7-77DF61156F3F}"/>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B610-4483-8BD7-77DF61156F3F}"/>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B610-4483-8BD7-77DF61156F3F}"/>
              </c:ext>
            </c:extLst>
          </c:dPt>
          <c:dLbls>
            <c:dLbl>
              <c:idx val="0"/>
              <c:layout>
                <c:manualLayout>
                  <c:x val="-0.15313399111853626"/>
                  <c:y val="4.5954317591008889E-2"/>
                </c:manualLayout>
              </c:layout>
              <c:numFmt formatCode="0.0%" sourceLinked="0"/>
              <c:spPr>
                <a:noFill/>
                <a:ln>
                  <a:noFill/>
                </a:ln>
                <a:effectLst/>
              </c:spPr>
              <c:txPr>
                <a:bodyPr rot="0" spcFirstLastPara="1" vertOverflow="ellipsis" vert="horz" wrap="square" anchor="ctr" anchorCtr="1"/>
                <a:lstStyle/>
                <a:p>
                  <a:pPr>
                    <a:defRPr sz="2800" b="0" i="0" u="none" strike="noStrike" kern="1200" baseline="0">
                      <a:solidFill>
                        <a:schemeClr val="bg1"/>
                      </a:solidFill>
                      <a:latin typeface="HGP創英角ｺﾞｼｯｸUB" panose="020B0900000000000000" pitchFamily="50" charset="-128"/>
                      <a:ea typeface="HGP創英角ｺﾞｼｯｸUB" panose="020B0900000000000000" pitchFamily="50" charset="-128"/>
                      <a:cs typeface="+mn-cs"/>
                    </a:defRPr>
                  </a:pPr>
                  <a:endParaRPr lang="ja-JP"/>
                </a:p>
              </c:txPr>
              <c:dLblPos val="bestFi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B610-4483-8BD7-77DF61156F3F}"/>
                </c:ext>
              </c:extLst>
            </c:dLbl>
            <c:dLbl>
              <c:idx val="1"/>
              <c:layout>
                <c:manualLayout>
                  <c:x val="-1.7324104148524162E-2"/>
                  <c:y val="-0.11483104679170737"/>
                </c:manualLayout>
              </c:layout>
              <c:numFmt formatCode="0.0%" sourceLinked="0"/>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HGP創英角ｺﾞｼｯｸUB" panose="020B0900000000000000" pitchFamily="50" charset="-128"/>
                      <a:ea typeface="HGP創英角ｺﾞｼｯｸUB" panose="020B0900000000000000" pitchFamily="50" charset="-128"/>
                      <a:cs typeface="+mn-cs"/>
                    </a:defRPr>
                  </a:pPr>
                  <a:endParaRPr lang="ja-JP"/>
                </a:p>
              </c:txPr>
              <c:dLblPos val="bestFi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B610-4483-8BD7-77DF61156F3F}"/>
                </c:ext>
              </c:extLst>
            </c:dLbl>
            <c:dLbl>
              <c:idx val="2"/>
              <c:layout>
                <c:manualLayout>
                  <c:x val="9.3869116061465585E-2"/>
                  <c:y val="-0.19444285859947216"/>
                </c:manualLayout>
              </c:layout>
              <c:tx>
                <c:rich>
                  <a:bodyPr rot="0" spcFirstLastPara="1" vertOverflow="ellipsis" vert="horz" wrap="square" anchor="ctr" anchorCtr="1"/>
                  <a:lstStyle/>
                  <a:p>
                    <a:pPr>
                      <a:defRPr sz="2300" b="0" i="0" u="none" strike="noStrike" kern="1200" baseline="0">
                        <a:solidFill>
                          <a:schemeClr val="bg1"/>
                        </a:solidFill>
                        <a:latin typeface="HGP創英角ｺﾞｼｯｸUB" panose="020B0900000000000000" pitchFamily="50" charset="-128"/>
                        <a:ea typeface="HGP創英角ｺﾞｼｯｸUB" panose="020B0900000000000000" pitchFamily="50" charset="-128"/>
                        <a:cs typeface="+mn-cs"/>
                      </a:defRPr>
                    </a:pPr>
                    <a:fld id="{FDD96F43-7D89-4EBF-AC6E-525700E8BD16}" type="CATEGORYNAME">
                      <a:rPr lang="ja-JP" altLang="en-US" sz="2300" b="0">
                        <a:solidFill>
                          <a:schemeClr val="bg1"/>
                        </a:solidFill>
                      </a:rPr>
                      <a:pPr>
                        <a:defRPr sz="2300">
                          <a:solidFill>
                            <a:schemeClr val="bg1"/>
                          </a:solidFill>
                        </a:defRPr>
                      </a:pPr>
                      <a:t>[分類名]</a:t>
                    </a:fld>
                    <a:r>
                      <a:rPr lang="ja-JP" altLang="en-US" sz="2300" b="0" baseline="0" dirty="0">
                        <a:solidFill>
                          <a:schemeClr val="bg1"/>
                        </a:solidFill>
                      </a:rPr>
                      <a:t>
</a:t>
                    </a:r>
                    <a:fld id="{B8874B2C-C649-4377-8164-546A60EAEE16}" type="PERCENTAGE">
                      <a:rPr lang="en-US" altLang="ja-JP" sz="2300" b="0" baseline="0">
                        <a:solidFill>
                          <a:schemeClr val="bg1"/>
                        </a:solidFill>
                      </a:rPr>
                      <a:pPr>
                        <a:defRPr sz="2300">
                          <a:solidFill>
                            <a:schemeClr val="bg1"/>
                          </a:solidFill>
                        </a:defRPr>
                      </a:pPr>
                      <a:t>[パーセンテージ]</a:t>
                    </a:fld>
                    <a:endParaRPr lang="ja-JP" altLang="en-US" sz="2300" b="0" baseline="0" dirty="0">
                      <a:solidFill>
                        <a:schemeClr val="bg1"/>
                      </a:solidFill>
                    </a:endParaRPr>
                  </a:p>
                </c:rich>
              </c:tx>
              <c:numFmt formatCode="0.0%" sourceLinked="0"/>
              <c:spPr>
                <a:noFill/>
                <a:ln>
                  <a:noFill/>
                </a:ln>
                <a:effectLst/>
              </c:spPr>
              <c:txPr>
                <a:bodyPr rot="0" spcFirstLastPara="1" vertOverflow="ellipsis" vert="horz" wrap="square" anchor="ctr" anchorCtr="1"/>
                <a:lstStyle/>
                <a:p>
                  <a:pPr>
                    <a:defRPr sz="2300" b="0" i="0" u="none" strike="noStrike" kern="1200" baseline="0">
                      <a:solidFill>
                        <a:schemeClr val="bg1"/>
                      </a:solidFill>
                      <a:latin typeface="HGP創英角ｺﾞｼｯｸUB" panose="020B0900000000000000" pitchFamily="50" charset="-128"/>
                      <a:ea typeface="HGP創英角ｺﾞｼｯｸUB" panose="020B0900000000000000" pitchFamily="50" charset="-128"/>
                      <a:cs typeface="+mn-cs"/>
                    </a:defRPr>
                  </a:pPr>
                  <a:endParaRPr lang="ja-JP" altLang="en-US"/>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B610-4483-8BD7-77DF61156F3F}"/>
                </c:ext>
              </c:extLst>
            </c:dLbl>
            <c:dLbl>
              <c:idx val="3"/>
              <c:layout>
                <c:manualLayout>
                  <c:x val="7.8000591551797629E-3"/>
                  <c:y val="4.9271030877475299E-4"/>
                </c:manualLayout>
              </c:layout>
              <c:tx>
                <c:rich>
                  <a:bodyPr rot="0" spcFirstLastPara="1" vertOverflow="ellipsis" vert="horz" wrap="square" anchor="ctr" anchorCtr="0"/>
                  <a:lstStyle/>
                  <a:p>
                    <a:pPr algn="r">
                      <a:lnSpc>
                        <a:spcPts val="1800"/>
                      </a:lnSpc>
                      <a:defRPr sz="1600" b="0" i="0" u="none" strike="noStrike" kern="1200" baseline="0">
                        <a:solidFill>
                          <a:schemeClr val="tx1">
                            <a:lumMod val="75000"/>
                            <a:lumOff val="25000"/>
                          </a:schemeClr>
                        </a:solidFill>
                        <a:latin typeface="HGP創英角ｺﾞｼｯｸUB" panose="020B0900000000000000" pitchFamily="50" charset="-128"/>
                        <a:ea typeface="HGP創英角ｺﾞｼｯｸUB" panose="020B0900000000000000" pitchFamily="50" charset="-128"/>
                        <a:cs typeface="+mn-cs"/>
                      </a:defRPr>
                    </a:pPr>
                    <a:fld id="{834168D6-2B3A-424F-8E50-66DE2374C89D}" type="CATEGORYNAME">
                      <a:rPr lang="ja-JP" altLang="en-US" sz="1600" smtClean="0"/>
                      <a:pPr algn="r">
                        <a:lnSpc>
                          <a:spcPts val="1800"/>
                        </a:lnSpc>
                        <a:defRPr sz="1600"/>
                      </a:pPr>
                      <a:t>[分類名]</a:t>
                    </a:fld>
                    <a:r>
                      <a:rPr lang="ja-JP" altLang="en-US" sz="1600" dirty="0"/>
                      <a:t> </a:t>
                    </a:r>
                    <a:fld id="{FEDC9046-BD17-4A09-B59A-C8824FB73DE1}" type="PERCENTAGE">
                      <a:rPr lang="en-US" altLang="ja-JP" sz="1600" smtClean="0"/>
                      <a:pPr algn="r">
                        <a:lnSpc>
                          <a:spcPts val="1800"/>
                        </a:lnSpc>
                        <a:defRPr sz="1600"/>
                      </a:pPr>
                      <a:t>[パーセンテージ]</a:t>
                    </a:fld>
                    <a:endParaRPr lang="ja-JP" altLang="en-US" sz="1600" dirty="0"/>
                  </a:p>
                </c:rich>
              </c:tx>
              <c:numFmt formatCode="0.0%" sourceLinked="0"/>
              <c:spPr>
                <a:noFill/>
                <a:ln>
                  <a:noFill/>
                </a:ln>
                <a:effectLst/>
              </c:spPr>
              <c:txPr>
                <a:bodyPr rot="0" spcFirstLastPara="1" vertOverflow="ellipsis" vert="horz" wrap="square" anchor="ctr" anchorCtr="0"/>
                <a:lstStyle/>
                <a:p>
                  <a:pPr algn="r">
                    <a:lnSpc>
                      <a:spcPts val="1800"/>
                    </a:lnSpc>
                    <a:defRPr sz="1600" b="0" i="0" u="none" strike="noStrike" kern="1200" baseline="0">
                      <a:solidFill>
                        <a:schemeClr val="tx1">
                          <a:lumMod val="75000"/>
                          <a:lumOff val="25000"/>
                        </a:schemeClr>
                      </a:solidFill>
                      <a:latin typeface="HGP創英角ｺﾞｼｯｸUB" panose="020B0900000000000000" pitchFamily="50" charset="-128"/>
                      <a:ea typeface="HGP創英角ｺﾞｼｯｸUB" panose="020B0900000000000000" pitchFamily="50" charset="-128"/>
                      <a:cs typeface="+mn-cs"/>
                    </a:defRPr>
                  </a:pPr>
                  <a:endParaRPr lang="ja-JP" altLang="en-US"/>
                </a:p>
              </c:txPr>
              <c:dLblPos val="bestFit"/>
              <c:showLegendKey val="0"/>
              <c:showVal val="0"/>
              <c:showCatName val="1"/>
              <c:showSerName val="0"/>
              <c:showPercent val="1"/>
              <c:showBubbleSize val="0"/>
              <c:separator> </c:separator>
              <c:extLst>
                <c:ext xmlns:c15="http://schemas.microsoft.com/office/drawing/2012/chart" uri="{CE6537A1-D6FC-4f65-9D91-7224C49458BB}">
                  <c15:layout>
                    <c:manualLayout>
                      <c:w val="0.13354154654268294"/>
                      <c:h val="0.12913919421649619"/>
                    </c:manualLayout>
                  </c15:layout>
                  <c15:dlblFieldTable/>
                  <c15:showDataLabelsRange val="0"/>
                </c:ext>
                <c:ext xmlns:c16="http://schemas.microsoft.com/office/drawing/2014/chart" uri="{C3380CC4-5D6E-409C-BE32-E72D297353CC}">
                  <c16:uniqueId val="{00000007-B610-4483-8BD7-77DF61156F3F}"/>
                </c:ext>
              </c:extLst>
            </c:dLbl>
            <c:dLbl>
              <c:idx val="4"/>
              <c:layout>
                <c:manualLayout>
                  <c:x val="1.2103658490393566E-2"/>
                  <c:y val="9.3423649035462714E-3"/>
                </c:manualLayout>
              </c:layout>
              <c:tx>
                <c:rich>
                  <a:bodyPr rot="0" spcFirstLastPara="1" vertOverflow="ellipsis" vert="horz" wrap="square" anchor="ctr" anchorCtr="1"/>
                  <a:lstStyle/>
                  <a:p>
                    <a:pPr>
                      <a:defRPr sz="1600" b="0" i="0" u="none" strike="noStrike" kern="1200" baseline="0">
                        <a:solidFill>
                          <a:schemeClr val="tx1">
                            <a:lumMod val="75000"/>
                            <a:lumOff val="25000"/>
                          </a:schemeClr>
                        </a:solidFill>
                        <a:latin typeface="HGP創英角ｺﾞｼｯｸUB" panose="020B0900000000000000" pitchFamily="50" charset="-128"/>
                        <a:ea typeface="HGP創英角ｺﾞｼｯｸUB" panose="020B0900000000000000" pitchFamily="50" charset="-128"/>
                        <a:cs typeface="+mn-cs"/>
                      </a:defRPr>
                    </a:pPr>
                    <a:fld id="{19511816-D11A-4EAF-8618-348DD12AB182}" type="CATEGORYNAME">
                      <a:rPr lang="ja-JP" altLang="en-US" sz="1600"/>
                      <a:pPr>
                        <a:defRPr sz="1600"/>
                      </a:pPr>
                      <a:t>[分類名]</a:t>
                    </a:fld>
                    <a:r>
                      <a:rPr lang="ja-JP" altLang="en-US" sz="1600" dirty="0"/>
                      <a:t> </a:t>
                    </a:r>
                    <a:fld id="{0FFDAC75-016B-4623-97D1-A547400D268C}" type="PERCENTAGE">
                      <a:rPr lang="en-US" altLang="ja-JP" sz="1600"/>
                      <a:pPr>
                        <a:defRPr sz="1600"/>
                      </a:pPr>
                      <a:t>[パーセンテージ]</a:t>
                    </a:fld>
                    <a:endParaRPr lang="ja-JP" altLang="en-US" sz="1600" dirty="0"/>
                  </a:p>
                </c:rich>
              </c:tx>
              <c:numFmt formatCode="0.0%" sourceLinked="0"/>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HGP創英角ｺﾞｼｯｸUB" panose="020B0900000000000000" pitchFamily="50" charset="-128"/>
                      <a:ea typeface="HGP創英角ｺﾞｼｯｸUB" panose="020B0900000000000000" pitchFamily="50" charset="-128"/>
                      <a:cs typeface="+mn-cs"/>
                    </a:defRPr>
                  </a:pPr>
                  <a:endParaRPr lang="ja-JP" altLang="en-US"/>
                </a:p>
              </c:txPr>
              <c:dLblPos val="bestFit"/>
              <c:showLegendKey val="0"/>
              <c:showVal val="0"/>
              <c:showCatName val="1"/>
              <c:showSerName val="0"/>
              <c:showPercent val="1"/>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9-B610-4483-8BD7-77DF61156F3F}"/>
                </c:ext>
              </c:extLst>
            </c:dLbl>
            <c:dLbl>
              <c:idx val="5"/>
              <c:layout>
                <c:manualLayout>
                  <c:x val="5.6498755857720831E-3"/>
                  <c:y val="1.3174445796024004E-2"/>
                </c:manualLayout>
              </c:layout>
              <c:dLblPos val="bestFit"/>
              <c:showLegendKey val="0"/>
              <c:showVal val="0"/>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B-B610-4483-8BD7-77DF61156F3F}"/>
                </c:ext>
              </c:extLst>
            </c:dLbl>
            <c:dLbl>
              <c:idx val="6"/>
              <c:layout>
                <c:manualLayout>
                  <c:x val="6.9029569022246084E-3"/>
                  <c:y val="9.9746130429681744E-3"/>
                </c:manualLayout>
              </c:layout>
              <c:dLblPos val="bestFit"/>
              <c:showLegendKey val="0"/>
              <c:showVal val="0"/>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D-B610-4483-8BD7-77DF61156F3F}"/>
                </c:ext>
              </c:extLst>
            </c:dLbl>
            <c:dLbl>
              <c:idx val="7"/>
              <c:layout>
                <c:manualLayout>
                  <c:x val="3.9091369586769014E-3"/>
                  <c:y val="1.6166322499036302E-2"/>
                </c:manualLayout>
              </c:layout>
              <c:dLblPos val="bestFit"/>
              <c:showLegendKey val="0"/>
              <c:showVal val="0"/>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F-B610-4483-8BD7-77DF61156F3F}"/>
                </c:ext>
              </c:extLst>
            </c:dLbl>
            <c:dLbl>
              <c:idx val="8"/>
              <c:layout>
                <c:manualLayout>
                  <c:x val="6.1392067691270194E-3"/>
                  <c:y val="4.2995527620988926E-3"/>
                </c:manualLayout>
              </c:layout>
              <c:dLblPos val="bestFit"/>
              <c:showLegendKey val="0"/>
              <c:showVal val="0"/>
              <c:showCatName val="1"/>
              <c:showSerName val="0"/>
              <c:showPercent val="0"/>
              <c:showBubbleSize val="0"/>
              <c:separator> </c:separator>
              <c:extLst>
                <c:ext xmlns:c15="http://schemas.microsoft.com/office/drawing/2012/chart" uri="{CE6537A1-D6FC-4f65-9D91-7224C49458BB}">
                  <c15:layout>
                    <c:manualLayout>
                      <c:w val="8.7507848439423469E-2"/>
                      <c:h val="5.1980715434028248E-2"/>
                    </c:manualLayout>
                  </c15:layout>
                </c:ext>
                <c:ext xmlns:c16="http://schemas.microsoft.com/office/drawing/2014/chart" uri="{C3380CC4-5D6E-409C-BE32-E72D297353CC}">
                  <c16:uniqueId val="{00000011-B610-4483-8BD7-77DF61156F3F}"/>
                </c:ext>
              </c:extLst>
            </c:dLbl>
            <c:dLbl>
              <c:idx val="9"/>
              <c:layout>
                <c:manualLayout>
                  <c:x val="6.4745720737288834E-2"/>
                  <c:y val="0.18159795860655836"/>
                </c:manualLayout>
              </c:layout>
              <c:numFmt formatCode="0.0%" sourceLinked="0"/>
              <c:spPr>
                <a:noFill/>
                <a:ln>
                  <a:noFill/>
                </a:ln>
                <a:effectLst/>
              </c:spPr>
              <c:txPr>
                <a:bodyPr rot="0" spcFirstLastPara="1" vertOverflow="ellipsis" vert="horz" wrap="square" anchor="ctr" anchorCtr="1"/>
                <a:lstStyle/>
                <a:p>
                  <a:pPr>
                    <a:defRPr sz="2000" b="0" i="0" u="none" strike="noStrike" kern="1200" baseline="0">
                      <a:solidFill>
                        <a:schemeClr val="bg1"/>
                      </a:solidFill>
                      <a:latin typeface="HGP創英角ｺﾞｼｯｸUB" panose="020B0900000000000000" pitchFamily="50" charset="-128"/>
                      <a:ea typeface="HGP創英角ｺﾞｼｯｸUB" panose="020B0900000000000000"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3-B610-4483-8BD7-77DF61156F3F}"/>
                </c:ext>
              </c:extLst>
            </c:dLbl>
            <c:numFmt formatCode="0.0%" sourceLinked="0"/>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HGP創英角ｺﾞｼｯｸUB" panose="020B0900000000000000" pitchFamily="50" charset="-128"/>
                    <a:ea typeface="HGP創英角ｺﾞｼｯｸUB" panose="020B0900000000000000" pitchFamily="50" charset="-128"/>
                    <a:cs typeface="+mn-cs"/>
                  </a:defRPr>
                </a:pPr>
                <a:endParaRPr lang="ja-JP"/>
              </a:p>
            </c:txPr>
            <c:dLblPos val="bestFit"/>
            <c:showLegendKey val="0"/>
            <c:showVal val="0"/>
            <c:showCatName val="1"/>
            <c:showSerName val="0"/>
            <c:showPercent val="1"/>
            <c:showBubbleSize val="0"/>
            <c:separator>
</c:separator>
            <c:showLeaderLines val="0"/>
            <c:extLst>
              <c:ext xmlns:c15="http://schemas.microsoft.com/office/drawing/2012/chart" uri="{CE6537A1-D6FC-4f65-9D91-7224C49458BB}"/>
            </c:extLst>
          </c:dLbls>
          <c:cat>
            <c:strRef>
              <c:f>Sheet1!$A$2:$A$11</c:f>
              <c:strCache>
                <c:ptCount val="10"/>
                <c:pt idx="0">
                  <c:v>中国</c:v>
                </c:pt>
                <c:pt idx="1">
                  <c:v>韓国</c:v>
                </c:pt>
                <c:pt idx="2">
                  <c:v>ベトナム</c:v>
                </c:pt>
                <c:pt idx="3">
                  <c:v>ネパール</c:v>
                </c:pt>
                <c:pt idx="4">
                  <c:v>インドネシア</c:v>
                </c:pt>
                <c:pt idx="5">
                  <c:v>台湾</c:v>
                </c:pt>
                <c:pt idx="6">
                  <c:v>マレーシア</c:v>
                </c:pt>
                <c:pt idx="7">
                  <c:v>モンゴル</c:v>
                </c:pt>
                <c:pt idx="8">
                  <c:v>ミャンマー</c:v>
                </c:pt>
                <c:pt idx="9">
                  <c:v>その他</c:v>
                </c:pt>
              </c:strCache>
            </c:strRef>
          </c:cat>
          <c:val>
            <c:numRef>
              <c:f>Sheet1!$B$2:$B$11</c:f>
              <c:numCache>
                <c:formatCode>General</c:formatCode>
                <c:ptCount val="10"/>
                <c:pt idx="0">
                  <c:v>377</c:v>
                </c:pt>
                <c:pt idx="1">
                  <c:v>135</c:v>
                </c:pt>
                <c:pt idx="2">
                  <c:v>119</c:v>
                </c:pt>
                <c:pt idx="3">
                  <c:v>42</c:v>
                </c:pt>
                <c:pt idx="4">
                  <c:v>28</c:v>
                </c:pt>
                <c:pt idx="5">
                  <c:v>28</c:v>
                </c:pt>
                <c:pt idx="6">
                  <c:v>27</c:v>
                </c:pt>
                <c:pt idx="7">
                  <c:v>26</c:v>
                </c:pt>
                <c:pt idx="8">
                  <c:v>20</c:v>
                </c:pt>
                <c:pt idx="9">
                  <c:v>162</c:v>
                </c:pt>
              </c:numCache>
            </c:numRef>
          </c:val>
          <c:extLst>
            <c:ext xmlns:c16="http://schemas.microsoft.com/office/drawing/2014/chart" uri="{C3380CC4-5D6E-409C-BE32-E72D297353CC}">
              <c16:uniqueId val="{00000016-B610-4483-8BD7-77DF61156F3F}"/>
            </c:ext>
          </c:extLst>
        </c:ser>
        <c:dLbls>
          <c:showLegendKey val="0"/>
          <c:showVal val="0"/>
          <c:showCatName val="1"/>
          <c:showSerName val="0"/>
          <c:showPercent val="1"/>
          <c:showBubbleSize val="0"/>
          <c:showLeaderLines val="0"/>
        </c:dLbls>
        <c:firstSliceAng val="10"/>
      </c:pieChart>
      <c:spPr>
        <a:noFill/>
        <a:ln>
          <a:noFill/>
        </a:ln>
        <a:effectLst/>
      </c:spPr>
    </c:plotArea>
    <c:plotVisOnly val="1"/>
    <c:dispBlanksAs val="gap"/>
    <c:showDLblsOverMax val="0"/>
  </c:chart>
  <c:spPr>
    <a:noFill/>
    <a:ln>
      <a:noFill/>
    </a:ln>
    <a:effectLst/>
  </c:spPr>
  <c:txPr>
    <a:bodyPr/>
    <a:lstStyle/>
    <a:p>
      <a:pPr>
        <a:defRPr>
          <a:latin typeface="HGP創英角ｺﾞｼｯｸUB" panose="020B0900000000000000" pitchFamily="50" charset="-128"/>
          <a:ea typeface="HGP創英角ｺﾞｼｯｸUB" panose="020B0900000000000000" pitchFamily="50" charset="-128"/>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3693141050795626E-2"/>
          <c:y val="0.11459558040159921"/>
          <c:w val="0.85713894356955378"/>
          <c:h val="0.6516365511626403"/>
        </c:manualLayout>
      </c:layout>
      <c:areaChart>
        <c:grouping val="standard"/>
        <c:varyColors val="0"/>
        <c:ser>
          <c:idx val="2"/>
          <c:order val="2"/>
          <c:tx>
            <c:strRef>
              <c:f>Sheet1!$D$1</c:f>
              <c:strCache>
                <c:ptCount val="1"/>
                <c:pt idx="0">
                  <c:v>系列 3</c:v>
                </c:pt>
              </c:strCache>
            </c:strRef>
          </c:tx>
          <c:spPr>
            <a:solidFill>
              <a:srgbClr val="FFFF00"/>
            </a:solidFill>
            <a:ln w="60325" cap="sq">
              <a:noFill/>
              <a:miter lim="800000"/>
            </a:ln>
          </c:spPr>
          <c:cat>
            <c:numRef>
              <c:f>Sheet1!$A$2:$A$35</c:f>
              <c:numCache>
                <c:formatCode>General</c:formatCode>
                <c:ptCount val="34"/>
                <c:pt idx="0">
                  <c:v>2500</c:v>
                </c:pt>
                <c:pt idx="1">
                  <c:v>2510</c:v>
                </c:pt>
                <c:pt idx="2">
                  <c:v>2520</c:v>
                </c:pt>
                <c:pt idx="3">
                  <c:v>2530</c:v>
                </c:pt>
                <c:pt idx="4">
                  <c:v>2540</c:v>
                </c:pt>
                <c:pt idx="5">
                  <c:v>2550</c:v>
                </c:pt>
                <c:pt idx="6">
                  <c:v>2560</c:v>
                </c:pt>
                <c:pt idx="7">
                  <c:v>2570</c:v>
                </c:pt>
                <c:pt idx="8">
                  <c:v>2770</c:v>
                </c:pt>
                <c:pt idx="9">
                  <c:v>2790</c:v>
                </c:pt>
                <c:pt idx="10">
                  <c:v>2800</c:v>
                </c:pt>
                <c:pt idx="11">
                  <c:v>2820</c:v>
                </c:pt>
                <c:pt idx="12">
                  <c:v>2830</c:v>
                </c:pt>
                <c:pt idx="13">
                  <c:v>2840</c:v>
                </c:pt>
                <c:pt idx="14">
                  <c:v>2580</c:v>
                </c:pt>
                <c:pt idx="15">
                  <c:v>2590</c:v>
                </c:pt>
                <c:pt idx="16">
                  <c:v>2600</c:v>
                </c:pt>
                <c:pt idx="17">
                  <c:v>2610</c:v>
                </c:pt>
                <c:pt idx="18">
                  <c:v>2620</c:v>
                </c:pt>
                <c:pt idx="19">
                  <c:v>2630</c:v>
                </c:pt>
                <c:pt idx="20">
                  <c:v>2750</c:v>
                </c:pt>
                <c:pt idx="21">
                  <c:v>2760</c:v>
                </c:pt>
                <c:pt idx="22">
                  <c:v>2780</c:v>
                </c:pt>
                <c:pt idx="23">
                  <c:v>2640</c:v>
                </c:pt>
                <c:pt idx="24">
                  <c:v>2650</c:v>
                </c:pt>
                <c:pt idx="25">
                  <c:v>2660</c:v>
                </c:pt>
                <c:pt idx="26">
                  <c:v>2670</c:v>
                </c:pt>
                <c:pt idx="27">
                  <c:v>2680</c:v>
                </c:pt>
                <c:pt idx="28">
                  <c:v>2690</c:v>
                </c:pt>
                <c:pt idx="29">
                  <c:v>2700</c:v>
                </c:pt>
                <c:pt idx="30">
                  <c:v>2710</c:v>
                </c:pt>
                <c:pt idx="31">
                  <c:v>2720</c:v>
                </c:pt>
                <c:pt idx="32">
                  <c:v>2730</c:v>
                </c:pt>
                <c:pt idx="33">
                  <c:v>2740</c:v>
                </c:pt>
              </c:numCache>
            </c:numRef>
          </c:cat>
          <c:val>
            <c:numRef>
              <c:f>Sheet1!$D$2:$D$35</c:f>
              <c:numCache>
                <c:formatCode>#,##0_);[Red]\(#,##0\)</c:formatCode>
                <c:ptCount val="34"/>
                <c:pt idx="0">
                  <c:v>17293</c:v>
                </c:pt>
                <c:pt idx="1">
                  <c:v>17293</c:v>
                </c:pt>
                <c:pt idx="2">
                  <c:v>17293</c:v>
                </c:pt>
                <c:pt idx="3">
                  <c:v>17293</c:v>
                </c:pt>
                <c:pt idx="4">
                  <c:v>17293</c:v>
                </c:pt>
                <c:pt idx="5">
                  <c:v>17293</c:v>
                </c:pt>
                <c:pt idx="6">
                  <c:v>17293</c:v>
                </c:pt>
                <c:pt idx="7">
                  <c:v>17293</c:v>
                </c:pt>
                <c:pt idx="8">
                  <c:v>17293</c:v>
                </c:pt>
                <c:pt idx="9">
                  <c:v>17293</c:v>
                </c:pt>
                <c:pt idx="10">
                  <c:v>17293</c:v>
                </c:pt>
                <c:pt idx="11">
                  <c:v>17293</c:v>
                </c:pt>
                <c:pt idx="12">
                  <c:v>17293</c:v>
                </c:pt>
                <c:pt idx="13">
                  <c:v>17293</c:v>
                </c:pt>
                <c:pt idx="14">
                  <c:v>17293</c:v>
                </c:pt>
                <c:pt idx="15">
                  <c:v>17293</c:v>
                </c:pt>
                <c:pt idx="16">
                  <c:v>17293</c:v>
                </c:pt>
                <c:pt idx="17">
                  <c:v>17293</c:v>
                </c:pt>
                <c:pt idx="18">
                  <c:v>17293</c:v>
                </c:pt>
                <c:pt idx="19">
                  <c:v>17293</c:v>
                </c:pt>
                <c:pt idx="20">
                  <c:v>17293</c:v>
                </c:pt>
                <c:pt idx="21">
                  <c:v>17293</c:v>
                </c:pt>
                <c:pt idx="22">
                  <c:v>17293</c:v>
                </c:pt>
                <c:pt idx="23">
                  <c:v>17293</c:v>
                </c:pt>
                <c:pt idx="24">
                  <c:v>17293</c:v>
                </c:pt>
                <c:pt idx="25">
                  <c:v>17293</c:v>
                </c:pt>
                <c:pt idx="26">
                  <c:v>17293</c:v>
                </c:pt>
                <c:pt idx="27">
                  <c:v>17293</c:v>
                </c:pt>
                <c:pt idx="28">
                  <c:v>17293</c:v>
                </c:pt>
                <c:pt idx="29">
                  <c:v>17293</c:v>
                </c:pt>
                <c:pt idx="30">
                  <c:v>17293</c:v>
                </c:pt>
                <c:pt idx="31">
                  <c:v>17293</c:v>
                </c:pt>
                <c:pt idx="32">
                  <c:v>17293</c:v>
                </c:pt>
                <c:pt idx="33">
                  <c:v>17293</c:v>
                </c:pt>
              </c:numCache>
            </c:numRef>
          </c:val>
          <c:extLst>
            <c:ext xmlns:c16="http://schemas.microsoft.com/office/drawing/2014/chart" uri="{C3380CC4-5D6E-409C-BE32-E72D297353CC}">
              <c16:uniqueId val="{00000000-2CCC-4669-A621-FC4910F42ECE}"/>
            </c:ext>
          </c:extLst>
        </c:ser>
        <c:dLbls>
          <c:showLegendKey val="0"/>
          <c:showVal val="0"/>
          <c:showCatName val="0"/>
          <c:showSerName val="0"/>
          <c:showPercent val="0"/>
          <c:showBubbleSize val="0"/>
        </c:dLbls>
        <c:axId val="47756032"/>
        <c:axId val="47757568"/>
      </c:areaChart>
      <c:barChart>
        <c:barDir val="col"/>
        <c:grouping val="clustered"/>
        <c:varyColors val="0"/>
        <c:ser>
          <c:idx val="0"/>
          <c:order val="0"/>
          <c:tx>
            <c:strRef>
              <c:f>Sheet1!$B$1</c:f>
              <c:strCache>
                <c:ptCount val="1"/>
                <c:pt idx="0">
                  <c:v>列2</c:v>
                </c:pt>
              </c:strCache>
            </c:strRef>
          </c:tx>
          <c:invertIfNegative val="0"/>
          <c:cat>
            <c:numRef>
              <c:f>Sheet1!$A$2:$A$35</c:f>
              <c:numCache>
                <c:formatCode>General</c:formatCode>
                <c:ptCount val="34"/>
                <c:pt idx="0">
                  <c:v>2500</c:v>
                </c:pt>
                <c:pt idx="1">
                  <c:v>2510</c:v>
                </c:pt>
                <c:pt idx="2">
                  <c:v>2520</c:v>
                </c:pt>
                <c:pt idx="3">
                  <c:v>2530</c:v>
                </c:pt>
                <c:pt idx="4">
                  <c:v>2540</c:v>
                </c:pt>
                <c:pt idx="5">
                  <c:v>2550</c:v>
                </c:pt>
                <c:pt idx="6">
                  <c:v>2560</c:v>
                </c:pt>
                <c:pt idx="7">
                  <c:v>2570</c:v>
                </c:pt>
                <c:pt idx="8">
                  <c:v>2770</c:v>
                </c:pt>
                <c:pt idx="9">
                  <c:v>2790</c:v>
                </c:pt>
                <c:pt idx="10">
                  <c:v>2800</c:v>
                </c:pt>
                <c:pt idx="11">
                  <c:v>2820</c:v>
                </c:pt>
                <c:pt idx="12">
                  <c:v>2830</c:v>
                </c:pt>
                <c:pt idx="13">
                  <c:v>2840</c:v>
                </c:pt>
                <c:pt idx="14">
                  <c:v>2580</c:v>
                </c:pt>
                <c:pt idx="15">
                  <c:v>2590</c:v>
                </c:pt>
                <c:pt idx="16">
                  <c:v>2600</c:v>
                </c:pt>
                <c:pt idx="17">
                  <c:v>2610</c:v>
                </c:pt>
                <c:pt idx="18">
                  <c:v>2620</c:v>
                </c:pt>
                <c:pt idx="19">
                  <c:v>2630</c:v>
                </c:pt>
                <c:pt idx="20">
                  <c:v>2750</c:v>
                </c:pt>
                <c:pt idx="21">
                  <c:v>2760</c:v>
                </c:pt>
                <c:pt idx="22">
                  <c:v>2780</c:v>
                </c:pt>
                <c:pt idx="23">
                  <c:v>2640</c:v>
                </c:pt>
                <c:pt idx="24">
                  <c:v>2650</c:v>
                </c:pt>
                <c:pt idx="25">
                  <c:v>2660</c:v>
                </c:pt>
                <c:pt idx="26">
                  <c:v>2670</c:v>
                </c:pt>
                <c:pt idx="27">
                  <c:v>2680</c:v>
                </c:pt>
                <c:pt idx="28">
                  <c:v>2690</c:v>
                </c:pt>
                <c:pt idx="29">
                  <c:v>2700</c:v>
                </c:pt>
                <c:pt idx="30">
                  <c:v>2710</c:v>
                </c:pt>
                <c:pt idx="31">
                  <c:v>2720</c:v>
                </c:pt>
                <c:pt idx="32">
                  <c:v>2730</c:v>
                </c:pt>
                <c:pt idx="33">
                  <c:v>2740</c:v>
                </c:pt>
              </c:numCache>
            </c:numRef>
          </c:cat>
          <c:val>
            <c:numRef>
              <c:f>Sheet1!$B$2:$B$35</c:f>
              <c:numCache>
                <c:formatCode>General</c:formatCode>
                <c:ptCount val="34"/>
              </c:numCache>
            </c:numRef>
          </c:val>
          <c:extLst>
            <c:ext xmlns:c16="http://schemas.microsoft.com/office/drawing/2014/chart" uri="{C3380CC4-5D6E-409C-BE32-E72D297353CC}">
              <c16:uniqueId val="{00000001-2CCC-4669-A621-FC4910F42ECE}"/>
            </c:ext>
          </c:extLst>
        </c:ser>
        <c:ser>
          <c:idx val="1"/>
          <c:order val="1"/>
          <c:tx>
            <c:strRef>
              <c:f>Sheet1!$C$1</c:f>
              <c:strCache>
                <c:ptCount val="1"/>
                <c:pt idx="0">
                  <c:v>平均寄付額</c:v>
                </c:pt>
              </c:strCache>
            </c:strRef>
          </c:tx>
          <c:spPr>
            <a:solidFill>
              <a:srgbClr val="0087FF"/>
            </a:solidFill>
            <a:ln w="22225">
              <a:noFill/>
            </a:ln>
          </c:spPr>
          <c:invertIfNegative val="0"/>
          <c:cat>
            <c:numRef>
              <c:f>Sheet1!$A$2:$A$35</c:f>
              <c:numCache>
                <c:formatCode>General</c:formatCode>
                <c:ptCount val="34"/>
                <c:pt idx="0">
                  <c:v>2500</c:v>
                </c:pt>
                <c:pt idx="1">
                  <c:v>2510</c:v>
                </c:pt>
                <c:pt idx="2">
                  <c:v>2520</c:v>
                </c:pt>
                <c:pt idx="3">
                  <c:v>2530</c:v>
                </c:pt>
                <c:pt idx="4">
                  <c:v>2540</c:v>
                </c:pt>
                <c:pt idx="5">
                  <c:v>2550</c:v>
                </c:pt>
                <c:pt idx="6">
                  <c:v>2560</c:v>
                </c:pt>
                <c:pt idx="7">
                  <c:v>2570</c:v>
                </c:pt>
                <c:pt idx="8">
                  <c:v>2770</c:v>
                </c:pt>
                <c:pt idx="9">
                  <c:v>2790</c:v>
                </c:pt>
                <c:pt idx="10">
                  <c:v>2800</c:v>
                </c:pt>
                <c:pt idx="11">
                  <c:v>2820</c:v>
                </c:pt>
                <c:pt idx="12">
                  <c:v>2830</c:v>
                </c:pt>
                <c:pt idx="13">
                  <c:v>2840</c:v>
                </c:pt>
                <c:pt idx="14">
                  <c:v>2580</c:v>
                </c:pt>
                <c:pt idx="15">
                  <c:v>2590</c:v>
                </c:pt>
                <c:pt idx="16">
                  <c:v>2600</c:v>
                </c:pt>
                <c:pt idx="17">
                  <c:v>2610</c:v>
                </c:pt>
                <c:pt idx="18">
                  <c:v>2620</c:v>
                </c:pt>
                <c:pt idx="19">
                  <c:v>2630</c:v>
                </c:pt>
                <c:pt idx="20">
                  <c:v>2750</c:v>
                </c:pt>
                <c:pt idx="21">
                  <c:v>2760</c:v>
                </c:pt>
                <c:pt idx="22">
                  <c:v>2780</c:v>
                </c:pt>
                <c:pt idx="23">
                  <c:v>2640</c:v>
                </c:pt>
                <c:pt idx="24">
                  <c:v>2650</c:v>
                </c:pt>
                <c:pt idx="25">
                  <c:v>2660</c:v>
                </c:pt>
                <c:pt idx="26">
                  <c:v>2670</c:v>
                </c:pt>
                <c:pt idx="27">
                  <c:v>2680</c:v>
                </c:pt>
                <c:pt idx="28">
                  <c:v>2690</c:v>
                </c:pt>
                <c:pt idx="29">
                  <c:v>2700</c:v>
                </c:pt>
                <c:pt idx="30">
                  <c:v>2710</c:v>
                </c:pt>
                <c:pt idx="31">
                  <c:v>2720</c:v>
                </c:pt>
                <c:pt idx="32">
                  <c:v>2730</c:v>
                </c:pt>
                <c:pt idx="33">
                  <c:v>2740</c:v>
                </c:pt>
              </c:numCache>
            </c:numRef>
          </c:cat>
          <c:val>
            <c:numRef>
              <c:f>Sheet1!$C$2:$C$35</c:f>
              <c:numCache>
                <c:formatCode>#,##0_);[Red]\(#,##0\)</c:formatCode>
                <c:ptCount val="34"/>
                <c:pt idx="0">
                  <c:v>14600</c:v>
                </c:pt>
                <c:pt idx="1">
                  <c:v>29736</c:v>
                </c:pt>
                <c:pt idx="2">
                  <c:v>19996</c:v>
                </c:pt>
                <c:pt idx="3">
                  <c:v>29633</c:v>
                </c:pt>
                <c:pt idx="4">
                  <c:v>10364</c:v>
                </c:pt>
                <c:pt idx="5">
                  <c:v>28370</c:v>
                </c:pt>
                <c:pt idx="6">
                  <c:v>36619</c:v>
                </c:pt>
                <c:pt idx="7">
                  <c:v>18875</c:v>
                </c:pt>
                <c:pt idx="8">
                  <c:v>61371</c:v>
                </c:pt>
                <c:pt idx="9">
                  <c:v>48439</c:v>
                </c:pt>
                <c:pt idx="10">
                  <c:v>17825</c:v>
                </c:pt>
                <c:pt idx="11">
                  <c:v>43227</c:v>
                </c:pt>
                <c:pt idx="12">
                  <c:v>11397</c:v>
                </c:pt>
                <c:pt idx="13">
                  <c:v>39615</c:v>
                </c:pt>
                <c:pt idx="14">
                  <c:v>49482</c:v>
                </c:pt>
                <c:pt idx="15">
                  <c:v>42213</c:v>
                </c:pt>
                <c:pt idx="16">
                  <c:v>25255</c:v>
                </c:pt>
                <c:pt idx="17">
                  <c:v>34708</c:v>
                </c:pt>
                <c:pt idx="18">
                  <c:v>44196</c:v>
                </c:pt>
                <c:pt idx="19">
                  <c:v>29531</c:v>
                </c:pt>
                <c:pt idx="20">
                  <c:v>75111</c:v>
                </c:pt>
                <c:pt idx="21">
                  <c:v>69856</c:v>
                </c:pt>
                <c:pt idx="22">
                  <c:v>47243</c:v>
                </c:pt>
                <c:pt idx="23">
                  <c:v>25060</c:v>
                </c:pt>
                <c:pt idx="24">
                  <c:v>102946</c:v>
                </c:pt>
                <c:pt idx="25">
                  <c:v>94435</c:v>
                </c:pt>
                <c:pt idx="26">
                  <c:v>42519</c:v>
                </c:pt>
                <c:pt idx="27">
                  <c:v>14731</c:v>
                </c:pt>
                <c:pt idx="28">
                  <c:v>40593</c:v>
                </c:pt>
                <c:pt idx="29">
                  <c:v>45745</c:v>
                </c:pt>
                <c:pt idx="30">
                  <c:v>43058</c:v>
                </c:pt>
                <c:pt idx="31">
                  <c:v>24454</c:v>
                </c:pt>
                <c:pt idx="32">
                  <c:v>23655</c:v>
                </c:pt>
                <c:pt idx="33">
                  <c:v>26909</c:v>
                </c:pt>
              </c:numCache>
            </c:numRef>
          </c:val>
          <c:extLst>
            <c:ext xmlns:c16="http://schemas.microsoft.com/office/drawing/2014/chart" uri="{C3380CC4-5D6E-409C-BE32-E72D297353CC}">
              <c16:uniqueId val="{00000002-2CCC-4669-A621-FC4910F42ECE}"/>
            </c:ext>
          </c:extLst>
        </c:ser>
        <c:dLbls>
          <c:showLegendKey val="0"/>
          <c:showVal val="0"/>
          <c:showCatName val="0"/>
          <c:showSerName val="0"/>
          <c:showPercent val="0"/>
          <c:showBubbleSize val="0"/>
        </c:dLbls>
        <c:gapWidth val="89"/>
        <c:overlap val="100"/>
        <c:axId val="47756032"/>
        <c:axId val="47757568"/>
      </c:barChart>
      <c:catAx>
        <c:axId val="47756032"/>
        <c:scaling>
          <c:orientation val="minMax"/>
        </c:scaling>
        <c:delete val="0"/>
        <c:axPos val="b"/>
        <c:numFmt formatCode="General" sourceLinked="1"/>
        <c:majorTickMark val="out"/>
        <c:minorTickMark val="none"/>
        <c:tickLblPos val="nextTo"/>
        <c:txPr>
          <a:bodyPr rot="0" vert="wordArtVertRtl"/>
          <a:lstStyle/>
          <a:p>
            <a:pPr>
              <a:defRPr sz="1600">
                <a:solidFill>
                  <a:schemeClr val="tx2">
                    <a:lumMod val="50000"/>
                  </a:schemeClr>
                </a:solidFill>
                <a:latin typeface="Arial" panose="020B0604020202020204" pitchFamily="34" charset="0"/>
                <a:ea typeface="Meiryo UI" panose="020B0604030504040204" pitchFamily="50" charset="-128"/>
                <a:cs typeface="Arial" panose="020B0604020202020204" pitchFamily="34" charset="0"/>
              </a:defRPr>
            </a:pPr>
            <a:endParaRPr lang="ja-JP"/>
          </a:p>
        </c:txPr>
        <c:crossAx val="47757568"/>
        <c:crosses val="autoZero"/>
        <c:auto val="1"/>
        <c:lblAlgn val="ctr"/>
        <c:lblOffset val="0"/>
        <c:noMultiLvlLbl val="0"/>
      </c:catAx>
      <c:valAx>
        <c:axId val="47757568"/>
        <c:scaling>
          <c:orientation val="minMax"/>
          <c:min val="5000"/>
        </c:scaling>
        <c:delete val="0"/>
        <c:axPos val="l"/>
        <c:majorGridlines/>
        <c:numFmt formatCode="#,##0_);[Red]\(#,##0\)" sourceLinked="1"/>
        <c:majorTickMark val="out"/>
        <c:minorTickMark val="none"/>
        <c:tickLblPos val="nextTo"/>
        <c:txPr>
          <a:bodyPr/>
          <a:lstStyle/>
          <a:p>
            <a:pPr>
              <a:defRPr sz="1400"/>
            </a:pPr>
            <a:endParaRPr lang="ja-JP"/>
          </a:p>
        </c:txPr>
        <c:crossAx val="47756032"/>
        <c:crosses val="autoZero"/>
        <c:crossBetween val="between"/>
      </c:valAx>
    </c:plotArea>
    <c:plotVisOnly val="1"/>
    <c:dispBlanksAs val="gap"/>
    <c:showDLblsOverMax val="0"/>
  </c:chart>
  <c:txPr>
    <a:bodyPr/>
    <a:lstStyle/>
    <a:p>
      <a:pPr>
        <a:defRPr sz="1800"/>
      </a:pPr>
      <a:endParaRPr lang="ja-JP"/>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0245415565742292E-2"/>
          <c:y val="3.5655449560330774E-2"/>
          <c:w val="0.82723007064255738"/>
          <c:h val="0.6516365511626403"/>
        </c:manualLayout>
      </c:layout>
      <c:areaChart>
        <c:grouping val="standard"/>
        <c:varyColors val="0"/>
        <c:ser>
          <c:idx val="2"/>
          <c:order val="2"/>
          <c:tx>
            <c:strRef>
              <c:f>Sheet1!$D$1</c:f>
              <c:strCache>
                <c:ptCount val="1"/>
                <c:pt idx="0">
                  <c:v>系列 3</c:v>
                </c:pt>
              </c:strCache>
            </c:strRef>
          </c:tx>
          <c:spPr>
            <a:solidFill>
              <a:srgbClr val="FAE7B8"/>
            </a:solidFill>
            <a:ln w="60325" cap="sq">
              <a:noFill/>
              <a:miter lim="800000"/>
            </a:ln>
          </c:spPr>
          <c:cat>
            <c:strRef>
              <c:f>Sheet1!$A$2:$A$35</c:f>
              <c:strCache>
                <c:ptCount val="34"/>
                <c:pt idx="0">
                  <c:v>△2590</c:v>
                </c:pt>
                <c:pt idx="1">
                  <c:v>▼2770</c:v>
                </c:pt>
                <c:pt idx="2">
                  <c:v>▼2660</c:v>
                </c:pt>
                <c:pt idx="3">
                  <c:v>▼2650</c:v>
                </c:pt>
                <c:pt idx="4">
                  <c:v>△2820</c:v>
                </c:pt>
                <c:pt idx="5">
                  <c:v>△2780</c:v>
                </c:pt>
                <c:pt idx="6">
                  <c:v>▼2550</c:v>
                </c:pt>
                <c:pt idx="7">
                  <c:v>△2580</c:v>
                </c:pt>
                <c:pt idx="8">
                  <c:v>▼2840</c:v>
                </c:pt>
                <c:pt idx="9">
                  <c:v>△2750</c:v>
                </c:pt>
                <c:pt idx="10">
                  <c:v>△2560</c:v>
                </c:pt>
                <c:pt idx="11">
                  <c:v>△2790</c:v>
                </c:pt>
                <c:pt idx="12">
                  <c:v>△2700</c:v>
                </c:pt>
                <c:pt idx="13">
                  <c:v>▼2680</c:v>
                </c:pt>
                <c:pt idx="14">
                  <c:v>▼2610</c:v>
                </c:pt>
                <c:pt idx="15">
                  <c:v>▼2760</c:v>
                </c:pt>
                <c:pt idx="16">
                  <c:v>▼2640</c:v>
                </c:pt>
                <c:pt idx="17">
                  <c:v>△2710</c:v>
                </c:pt>
                <c:pt idx="18">
                  <c:v>▼2690</c:v>
                </c:pt>
                <c:pt idx="19">
                  <c:v>▼2670</c:v>
                </c:pt>
                <c:pt idx="20">
                  <c:v>▼2620</c:v>
                </c:pt>
                <c:pt idx="21">
                  <c:v>▼2530</c:v>
                </c:pt>
                <c:pt idx="22">
                  <c:v>▼2600</c:v>
                </c:pt>
                <c:pt idx="23">
                  <c:v>▼2570</c:v>
                </c:pt>
                <c:pt idx="24">
                  <c:v>△2740</c:v>
                </c:pt>
                <c:pt idx="25">
                  <c:v>▼2510</c:v>
                </c:pt>
                <c:pt idx="26">
                  <c:v>△2720</c:v>
                </c:pt>
                <c:pt idx="27">
                  <c:v>▼2630</c:v>
                </c:pt>
                <c:pt idx="28">
                  <c:v>▼2800</c:v>
                </c:pt>
                <c:pt idx="29">
                  <c:v>▼2730</c:v>
                </c:pt>
                <c:pt idx="30">
                  <c:v>▼2830</c:v>
                </c:pt>
                <c:pt idx="31">
                  <c:v>△2540</c:v>
                </c:pt>
                <c:pt idx="32">
                  <c:v>▼2520</c:v>
                </c:pt>
                <c:pt idx="33">
                  <c:v>△2500</c:v>
                </c:pt>
              </c:strCache>
            </c:strRef>
          </c:cat>
          <c:val>
            <c:numRef>
              <c:f>Sheet1!$D$2:$D$35</c:f>
              <c:numCache>
                <c:formatCode>#,##0_);[Red]\(#,##0\)</c:formatCode>
                <c:ptCount val="34"/>
                <c:pt idx="0">
                  <c:v>15999</c:v>
                </c:pt>
                <c:pt idx="1">
                  <c:v>15999</c:v>
                </c:pt>
                <c:pt idx="2">
                  <c:v>15999</c:v>
                </c:pt>
                <c:pt idx="3">
                  <c:v>15999</c:v>
                </c:pt>
                <c:pt idx="4">
                  <c:v>15999</c:v>
                </c:pt>
                <c:pt idx="5">
                  <c:v>15999</c:v>
                </c:pt>
                <c:pt idx="6">
                  <c:v>15999</c:v>
                </c:pt>
                <c:pt idx="7">
                  <c:v>15999</c:v>
                </c:pt>
                <c:pt idx="8">
                  <c:v>15999</c:v>
                </c:pt>
                <c:pt idx="9">
                  <c:v>15999</c:v>
                </c:pt>
                <c:pt idx="10">
                  <c:v>15999</c:v>
                </c:pt>
                <c:pt idx="11">
                  <c:v>15999</c:v>
                </c:pt>
                <c:pt idx="12">
                  <c:v>15999</c:v>
                </c:pt>
                <c:pt idx="13">
                  <c:v>15999</c:v>
                </c:pt>
                <c:pt idx="14">
                  <c:v>15999</c:v>
                </c:pt>
                <c:pt idx="15">
                  <c:v>15999</c:v>
                </c:pt>
                <c:pt idx="16">
                  <c:v>15999</c:v>
                </c:pt>
                <c:pt idx="17">
                  <c:v>15999</c:v>
                </c:pt>
                <c:pt idx="18">
                  <c:v>15999</c:v>
                </c:pt>
                <c:pt idx="19">
                  <c:v>15999</c:v>
                </c:pt>
                <c:pt idx="20">
                  <c:v>15999</c:v>
                </c:pt>
                <c:pt idx="21">
                  <c:v>15999</c:v>
                </c:pt>
                <c:pt idx="22">
                  <c:v>15999</c:v>
                </c:pt>
                <c:pt idx="23">
                  <c:v>15999</c:v>
                </c:pt>
                <c:pt idx="24">
                  <c:v>15999</c:v>
                </c:pt>
                <c:pt idx="25">
                  <c:v>15999</c:v>
                </c:pt>
                <c:pt idx="26">
                  <c:v>15999</c:v>
                </c:pt>
                <c:pt idx="27">
                  <c:v>15999</c:v>
                </c:pt>
                <c:pt idx="28">
                  <c:v>15999</c:v>
                </c:pt>
                <c:pt idx="29">
                  <c:v>15999</c:v>
                </c:pt>
                <c:pt idx="30">
                  <c:v>15999</c:v>
                </c:pt>
                <c:pt idx="31">
                  <c:v>15999</c:v>
                </c:pt>
                <c:pt idx="32">
                  <c:v>15999</c:v>
                </c:pt>
                <c:pt idx="33">
                  <c:v>15999</c:v>
                </c:pt>
              </c:numCache>
            </c:numRef>
          </c:val>
          <c:extLst>
            <c:ext xmlns:c16="http://schemas.microsoft.com/office/drawing/2014/chart" uri="{C3380CC4-5D6E-409C-BE32-E72D297353CC}">
              <c16:uniqueId val="{00000000-CF94-417B-A4BB-61A9A743FE2E}"/>
            </c:ext>
          </c:extLst>
        </c:ser>
        <c:dLbls>
          <c:showLegendKey val="0"/>
          <c:showVal val="0"/>
          <c:showCatName val="0"/>
          <c:showSerName val="0"/>
          <c:showPercent val="0"/>
          <c:showBubbleSize val="0"/>
        </c:dLbls>
        <c:axId val="47756032"/>
        <c:axId val="47757568"/>
      </c:areaChart>
      <c:barChart>
        <c:barDir val="col"/>
        <c:grouping val="clustered"/>
        <c:varyColors val="0"/>
        <c:ser>
          <c:idx val="0"/>
          <c:order val="0"/>
          <c:tx>
            <c:strRef>
              <c:f>Sheet1!$B$1</c:f>
              <c:strCache>
                <c:ptCount val="1"/>
                <c:pt idx="0">
                  <c:v>列2</c:v>
                </c:pt>
              </c:strCache>
            </c:strRef>
          </c:tx>
          <c:invertIfNegative val="0"/>
          <c:cat>
            <c:strRef>
              <c:f>Sheet1!$A$2:$A$35</c:f>
              <c:strCache>
                <c:ptCount val="34"/>
                <c:pt idx="0">
                  <c:v>△2590</c:v>
                </c:pt>
                <c:pt idx="1">
                  <c:v>▼2770</c:v>
                </c:pt>
                <c:pt idx="2">
                  <c:v>▼2660</c:v>
                </c:pt>
                <c:pt idx="3">
                  <c:v>▼2650</c:v>
                </c:pt>
                <c:pt idx="4">
                  <c:v>△2820</c:v>
                </c:pt>
                <c:pt idx="5">
                  <c:v>△2780</c:v>
                </c:pt>
                <c:pt idx="6">
                  <c:v>▼2550</c:v>
                </c:pt>
                <c:pt idx="7">
                  <c:v>△2580</c:v>
                </c:pt>
                <c:pt idx="8">
                  <c:v>▼2840</c:v>
                </c:pt>
                <c:pt idx="9">
                  <c:v>△2750</c:v>
                </c:pt>
                <c:pt idx="10">
                  <c:v>△2560</c:v>
                </c:pt>
                <c:pt idx="11">
                  <c:v>△2790</c:v>
                </c:pt>
                <c:pt idx="12">
                  <c:v>△2700</c:v>
                </c:pt>
                <c:pt idx="13">
                  <c:v>▼2680</c:v>
                </c:pt>
                <c:pt idx="14">
                  <c:v>▼2610</c:v>
                </c:pt>
                <c:pt idx="15">
                  <c:v>▼2760</c:v>
                </c:pt>
                <c:pt idx="16">
                  <c:v>▼2640</c:v>
                </c:pt>
                <c:pt idx="17">
                  <c:v>△2710</c:v>
                </c:pt>
                <c:pt idx="18">
                  <c:v>▼2690</c:v>
                </c:pt>
                <c:pt idx="19">
                  <c:v>▼2670</c:v>
                </c:pt>
                <c:pt idx="20">
                  <c:v>▼2620</c:v>
                </c:pt>
                <c:pt idx="21">
                  <c:v>▼2530</c:v>
                </c:pt>
                <c:pt idx="22">
                  <c:v>▼2600</c:v>
                </c:pt>
                <c:pt idx="23">
                  <c:v>▼2570</c:v>
                </c:pt>
                <c:pt idx="24">
                  <c:v>△2740</c:v>
                </c:pt>
                <c:pt idx="25">
                  <c:v>▼2510</c:v>
                </c:pt>
                <c:pt idx="26">
                  <c:v>△2720</c:v>
                </c:pt>
                <c:pt idx="27">
                  <c:v>▼2630</c:v>
                </c:pt>
                <c:pt idx="28">
                  <c:v>▼2800</c:v>
                </c:pt>
                <c:pt idx="29">
                  <c:v>▼2730</c:v>
                </c:pt>
                <c:pt idx="30">
                  <c:v>▼2830</c:v>
                </c:pt>
                <c:pt idx="31">
                  <c:v>△2540</c:v>
                </c:pt>
                <c:pt idx="32">
                  <c:v>▼2520</c:v>
                </c:pt>
                <c:pt idx="33">
                  <c:v>△2500</c:v>
                </c:pt>
              </c:strCache>
            </c:strRef>
          </c:cat>
          <c:val>
            <c:numRef>
              <c:f>Sheet1!$B$2:$B$35</c:f>
              <c:numCache>
                <c:formatCode>General</c:formatCode>
                <c:ptCount val="34"/>
                <c:pt idx="0">
                  <c:v>2590</c:v>
                </c:pt>
                <c:pt idx="1">
                  <c:v>2770</c:v>
                </c:pt>
                <c:pt idx="2">
                  <c:v>2660</c:v>
                </c:pt>
                <c:pt idx="3">
                  <c:v>2650</c:v>
                </c:pt>
                <c:pt idx="4">
                  <c:v>2820</c:v>
                </c:pt>
                <c:pt idx="5">
                  <c:v>2780</c:v>
                </c:pt>
                <c:pt idx="6">
                  <c:v>2550</c:v>
                </c:pt>
                <c:pt idx="7">
                  <c:v>2580</c:v>
                </c:pt>
                <c:pt idx="8">
                  <c:v>2840</c:v>
                </c:pt>
                <c:pt idx="9">
                  <c:v>2750</c:v>
                </c:pt>
                <c:pt idx="10">
                  <c:v>2560</c:v>
                </c:pt>
                <c:pt idx="11">
                  <c:v>2790</c:v>
                </c:pt>
                <c:pt idx="12">
                  <c:v>2700</c:v>
                </c:pt>
                <c:pt idx="13">
                  <c:v>2680</c:v>
                </c:pt>
                <c:pt idx="14">
                  <c:v>2610</c:v>
                </c:pt>
                <c:pt idx="15">
                  <c:v>2760</c:v>
                </c:pt>
                <c:pt idx="16">
                  <c:v>2640</c:v>
                </c:pt>
                <c:pt idx="17">
                  <c:v>2710</c:v>
                </c:pt>
                <c:pt idx="18">
                  <c:v>2690</c:v>
                </c:pt>
                <c:pt idx="19">
                  <c:v>2670</c:v>
                </c:pt>
                <c:pt idx="20">
                  <c:v>2620</c:v>
                </c:pt>
                <c:pt idx="21">
                  <c:v>2530</c:v>
                </c:pt>
                <c:pt idx="22">
                  <c:v>2600</c:v>
                </c:pt>
                <c:pt idx="23">
                  <c:v>2570</c:v>
                </c:pt>
                <c:pt idx="24">
                  <c:v>2740</c:v>
                </c:pt>
                <c:pt idx="25">
                  <c:v>2510</c:v>
                </c:pt>
                <c:pt idx="26">
                  <c:v>2720</c:v>
                </c:pt>
                <c:pt idx="27">
                  <c:v>2630</c:v>
                </c:pt>
                <c:pt idx="28">
                  <c:v>2800</c:v>
                </c:pt>
                <c:pt idx="29">
                  <c:v>2730</c:v>
                </c:pt>
                <c:pt idx="30">
                  <c:v>2830</c:v>
                </c:pt>
                <c:pt idx="31">
                  <c:v>2540</c:v>
                </c:pt>
                <c:pt idx="32">
                  <c:v>2520</c:v>
                </c:pt>
                <c:pt idx="33">
                  <c:v>2500</c:v>
                </c:pt>
              </c:numCache>
            </c:numRef>
          </c:val>
          <c:extLst>
            <c:ext xmlns:c16="http://schemas.microsoft.com/office/drawing/2014/chart" uri="{C3380CC4-5D6E-409C-BE32-E72D297353CC}">
              <c16:uniqueId val="{00000001-CF94-417B-A4BB-61A9A743FE2E}"/>
            </c:ext>
          </c:extLst>
        </c:ser>
        <c:ser>
          <c:idx val="1"/>
          <c:order val="1"/>
          <c:tx>
            <c:strRef>
              <c:f>Sheet1!$C$1</c:f>
              <c:strCache>
                <c:ptCount val="1"/>
                <c:pt idx="0">
                  <c:v>平均寄付額</c:v>
                </c:pt>
              </c:strCache>
            </c:strRef>
          </c:tx>
          <c:spPr>
            <a:solidFill>
              <a:srgbClr val="FE696E"/>
            </a:solidFill>
            <a:ln w="6350">
              <a:noFill/>
            </a:ln>
            <a:effectLst/>
          </c:spPr>
          <c:invertIfNegative val="0"/>
          <c:dPt>
            <c:idx val="11"/>
            <c:invertIfNegative val="0"/>
            <c:bubble3D val="0"/>
            <c:spPr>
              <a:solidFill>
                <a:srgbClr val="FE696E"/>
              </a:solidFill>
              <a:ln w="6350">
                <a:solidFill>
                  <a:srgbClr val="FE696E"/>
                </a:solidFill>
              </a:ln>
              <a:effectLst/>
            </c:spPr>
            <c:extLst>
              <c:ext xmlns:c16="http://schemas.microsoft.com/office/drawing/2014/chart" uri="{C3380CC4-5D6E-409C-BE32-E72D297353CC}">
                <c16:uniqueId val="{00000001-589E-4F9B-AA4D-2BF1D44B1776}"/>
              </c:ext>
            </c:extLst>
          </c:dPt>
          <c:dLbls>
            <c:dLbl>
              <c:idx val="0"/>
              <c:layout>
                <c:manualLayout>
                  <c:x val="1.4639348774580294E-2"/>
                  <c:y val="1.37784084744806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89E-4F9B-AA4D-2BF1D44B1776}"/>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1"/>
              </c:ext>
            </c:extLst>
          </c:dLbls>
          <c:cat>
            <c:strRef>
              <c:f>Sheet1!$A$2:$A$35</c:f>
              <c:strCache>
                <c:ptCount val="34"/>
                <c:pt idx="0">
                  <c:v>△2590</c:v>
                </c:pt>
                <c:pt idx="1">
                  <c:v>▼2770</c:v>
                </c:pt>
                <c:pt idx="2">
                  <c:v>▼2660</c:v>
                </c:pt>
                <c:pt idx="3">
                  <c:v>▼2650</c:v>
                </c:pt>
                <c:pt idx="4">
                  <c:v>△2820</c:v>
                </c:pt>
                <c:pt idx="5">
                  <c:v>△2780</c:v>
                </c:pt>
                <c:pt idx="6">
                  <c:v>▼2550</c:v>
                </c:pt>
                <c:pt idx="7">
                  <c:v>△2580</c:v>
                </c:pt>
                <c:pt idx="8">
                  <c:v>▼2840</c:v>
                </c:pt>
                <c:pt idx="9">
                  <c:v>△2750</c:v>
                </c:pt>
                <c:pt idx="10">
                  <c:v>△2560</c:v>
                </c:pt>
                <c:pt idx="11">
                  <c:v>△2790</c:v>
                </c:pt>
                <c:pt idx="12">
                  <c:v>△2700</c:v>
                </c:pt>
                <c:pt idx="13">
                  <c:v>▼2680</c:v>
                </c:pt>
                <c:pt idx="14">
                  <c:v>▼2610</c:v>
                </c:pt>
                <c:pt idx="15">
                  <c:v>▼2760</c:v>
                </c:pt>
                <c:pt idx="16">
                  <c:v>▼2640</c:v>
                </c:pt>
                <c:pt idx="17">
                  <c:v>△2710</c:v>
                </c:pt>
                <c:pt idx="18">
                  <c:v>▼2690</c:v>
                </c:pt>
                <c:pt idx="19">
                  <c:v>▼2670</c:v>
                </c:pt>
                <c:pt idx="20">
                  <c:v>▼2620</c:v>
                </c:pt>
                <c:pt idx="21">
                  <c:v>▼2530</c:v>
                </c:pt>
                <c:pt idx="22">
                  <c:v>▼2600</c:v>
                </c:pt>
                <c:pt idx="23">
                  <c:v>▼2570</c:v>
                </c:pt>
                <c:pt idx="24">
                  <c:v>△2740</c:v>
                </c:pt>
                <c:pt idx="25">
                  <c:v>▼2510</c:v>
                </c:pt>
                <c:pt idx="26">
                  <c:v>△2720</c:v>
                </c:pt>
                <c:pt idx="27">
                  <c:v>▼2630</c:v>
                </c:pt>
                <c:pt idx="28">
                  <c:v>▼2800</c:v>
                </c:pt>
                <c:pt idx="29">
                  <c:v>▼2730</c:v>
                </c:pt>
                <c:pt idx="30">
                  <c:v>▼2830</c:v>
                </c:pt>
                <c:pt idx="31">
                  <c:v>△2540</c:v>
                </c:pt>
                <c:pt idx="32">
                  <c:v>▼2520</c:v>
                </c:pt>
                <c:pt idx="33">
                  <c:v>△2500</c:v>
                </c:pt>
              </c:strCache>
            </c:strRef>
          </c:cat>
          <c:val>
            <c:numRef>
              <c:f>Sheet1!$C$2:$C$35</c:f>
              <c:numCache>
                <c:formatCode>#,##0_);[Red]\(#,##0\)</c:formatCode>
                <c:ptCount val="34"/>
                <c:pt idx="0">
                  <c:v>30406</c:v>
                </c:pt>
                <c:pt idx="1">
                  <c:v>25967</c:v>
                </c:pt>
                <c:pt idx="2">
                  <c:v>25685</c:v>
                </c:pt>
                <c:pt idx="3">
                  <c:v>23223</c:v>
                </c:pt>
                <c:pt idx="4">
                  <c:v>22760</c:v>
                </c:pt>
                <c:pt idx="5">
                  <c:v>20865</c:v>
                </c:pt>
                <c:pt idx="6">
                  <c:v>18450</c:v>
                </c:pt>
                <c:pt idx="7">
                  <c:v>18413</c:v>
                </c:pt>
                <c:pt idx="8">
                  <c:v>18244</c:v>
                </c:pt>
                <c:pt idx="9">
                  <c:v>17939</c:v>
                </c:pt>
                <c:pt idx="10">
                  <c:v>17316</c:v>
                </c:pt>
                <c:pt idx="11">
                  <c:v>16571</c:v>
                </c:pt>
                <c:pt idx="12">
                  <c:v>16112</c:v>
                </c:pt>
                <c:pt idx="13">
                  <c:v>15913</c:v>
                </c:pt>
                <c:pt idx="14">
                  <c:v>15425</c:v>
                </c:pt>
                <c:pt idx="15">
                  <c:v>15317</c:v>
                </c:pt>
                <c:pt idx="16">
                  <c:v>14495</c:v>
                </c:pt>
                <c:pt idx="17">
                  <c:v>14184</c:v>
                </c:pt>
                <c:pt idx="18">
                  <c:v>14181</c:v>
                </c:pt>
                <c:pt idx="19">
                  <c:v>14005</c:v>
                </c:pt>
                <c:pt idx="20">
                  <c:v>13959</c:v>
                </c:pt>
                <c:pt idx="21">
                  <c:v>13053</c:v>
                </c:pt>
                <c:pt idx="22">
                  <c:v>12821</c:v>
                </c:pt>
                <c:pt idx="23">
                  <c:v>12337</c:v>
                </c:pt>
                <c:pt idx="24">
                  <c:v>12073</c:v>
                </c:pt>
                <c:pt idx="25">
                  <c:v>11531</c:v>
                </c:pt>
                <c:pt idx="26">
                  <c:v>11055</c:v>
                </c:pt>
                <c:pt idx="27">
                  <c:v>9542</c:v>
                </c:pt>
                <c:pt idx="28">
                  <c:v>9442</c:v>
                </c:pt>
                <c:pt idx="29">
                  <c:v>9238</c:v>
                </c:pt>
                <c:pt idx="30">
                  <c:v>9067</c:v>
                </c:pt>
                <c:pt idx="31">
                  <c:v>9056</c:v>
                </c:pt>
                <c:pt idx="32">
                  <c:v>7677</c:v>
                </c:pt>
                <c:pt idx="33">
                  <c:v>6851</c:v>
                </c:pt>
              </c:numCache>
            </c:numRef>
          </c:val>
          <c:extLst>
            <c:ext xmlns:c16="http://schemas.microsoft.com/office/drawing/2014/chart" uri="{C3380CC4-5D6E-409C-BE32-E72D297353CC}">
              <c16:uniqueId val="{00000002-CF94-417B-A4BB-61A9A743FE2E}"/>
            </c:ext>
          </c:extLst>
        </c:ser>
        <c:dLbls>
          <c:showLegendKey val="0"/>
          <c:showVal val="0"/>
          <c:showCatName val="0"/>
          <c:showSerName val="0"/>
          <c:showPercent val="0"/>
          <c:showBubbleSize val="0"/>
        </c:dLbls>
        <c:gapWidth val="60"/>
        <c:overlap val="100"/>
        <c:axId val="47756032"/>
        <c:axId val="47757568"/>
      </c:barChart>
      <c:catAx>
        <c:axId val="47756032"/>
        <c:scaling>
          <c:orientation val="minMax"/>
        </c:scaling>
        <c:delete val="0"/>
        <c:axPos val="b"/>
        <c:numFmt formatCode="General" sourceLinked="1"/>
        <c:majorTickMark val="none"/>
        <c:minorTickMark val="none"/>
        <c:tickLblPos val="nextTo"/>
        <c:txPr>
          <a:bodyPr rot="0" vert="wordArtVertRtl"/>
          <a:lstStyle/>
          <a:p>
            <a:pPr>
              <a:defRPr sz="1400" b="1">
                <a:latin typeface="Arial" panose="020B0604020202020204" pitchFamily="34" charset="0"/>
                <a:ea typeface="Meiryo UI" panose="020B0604030504040204" pitchFamily="50" charset="-128"/>
                <a:cs typeface="Arial" panose="020B0604020202020204" pitchFamily="34" charset="0"/>
              </a:defRPr>
            </a:pPr>
            <a:endParaRPr lang="ja-JP"/>
          </a:p>
        </c:txPr>
        <c:crossAx val="47757568"/>
        <c:crosses val="autoZero"/>
        <c:auto val="1"/>
        <c:lblAlgn val="ctr"/>
        <c:lblOffset val="0"/>
        <c:noMultiLvlLbl val="0"/>
      </c:catAx>
      <c:valAx>
        <c:axId val="47757568"/>
        <c:scaling>
          <c:orientation val="minMax"/>
          <c:min val="5000"/>
        </c:scaling>
        <c:delete val="0"/>
        <c:axPos val="l"/>
        <c:majorGridlines/>
        <c:numFmt formatCode="#,##0_);[Red]\(#,##0\)" sourceLinked="1"/>
        <c:majorTickMark val="out"/>
        <c:minorTickMark val="none"/>
        <c:tickLblPos val="nextTo"/>
        <c:txPr>
          <a:bodyPr/>
          <a:lstStyle/>
          <a:p>
            <a:pPr>
              <a:defRPr sz="1400"/>
            </a:pPr>
            <a:endParaRPr lang="ja-JP"/>
          </a:p>
        </c:txPr>
        <c:crossAx val="47756032"/>
        <c:crosses val="autoZero"/>
        <c:crossBetween val="between"/>
      </c:valAx>
    </c:plotArea>
    <c:plotVisOnly val="1"/>
    <c:dispBlanksAs val="gap"/>
    <c:showDLblsOverMax val="0"/>
  </c:chart>
  <c:txPr>
    <a:bodyPr/>
    <a:lstStyle/>
    <a:p>
      <a:pPr>
        <a:defRPr sz="1800"/>
      </a:pPr>
      <a:endParaRPr lang="ja-JP"/>
    </a:p>
  </c:tx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2262972429959567E-2"/>
          <c:y val="1.5841667643815439E-2"/>
          <c:w val="0.94517379744851637"/>
          <c:h val="0.75973174301821711"/>
        </c:manualLayout>
      </c:layout>
      <c:barChart>
        <c:barDir val="col"/>
        <c:grouping val="clustered"/>
        <c:varyColors val="0"/>
        <c:ser>
          <c:idx val="2"/>
          <c:order val="0"/>
          <c:tx>
            <c:strRef>
              <c:f>Sheet1!$D$1</c:f>
              <c:strCache>
                <c:ptCount val="1"/>
                <c:pt idx="0">
                  <c:v>寄付者割合</c:v>
                </c:pt>
              </c:strCache>
            </c:strRef>
          </c:tx>
          <c:spPr>
            <a:solidFill>
              <a:schemeClr val="accent3"/>
            </a:solidFill>
            <a:ln>
              <a:noFill/>
            </a:ln>
            <a:effectLst/>
          </c:spPr>
          <c:invertIfNegative val="0"/>
          <c:dLbls>
            <c:dLbl>
              <c:idx val="0"/>
              <c:spPr>
                <a:solidFill>
                  <a:schemeClr val="bg1">
                    <a:alpha val="30000"/>
                  </a:schemeClr>
                </a:solidFill>
                <a:ln>
                  <a:noFill/>
                </a:ln>
                <a:effectLst/>
              </c:spPr>
              <c:txPr>
                <a:bodyPr rot="-3780000" spcFirstLastPara="1" vertOverflow="ellipsis" vert="horz" wrap="square" lIns="0" tIns="0" rIns="0" bIns="0" anchor="ctr" anchorCtr="1">
                  <a:spAutoFit/>
                </a:bodyPr>
                <a:lstStyle/>
                <a:p>
                  <a:pPr>
                    <a:defRPr sz="2400" b="1" i="0" u="none" strike="noStrike" kern="1200" baseline="0">
                      <a:solidFill>
                        <a:schemeClr val="tx1"/>
                      </a:solidFill>
                      <a:latin typeface="+mn-lt"/>
                      <a:ea typeface="+mn-ea"/>
                      <a:cs typeface="+mn-cs"/>
                    </a:defRPr>
                  </a:pPr>
                  <a:endParaRPr lang="ja-JP"/>
                </a:p>
              </c:tx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AEE6-45BB-8853-034270CEF03F}"/>
                </c:ext>
              </c:extLst>
            </c:dLbl>
            <c:spPr>
              <a:solidFill>
                <a:schemeClr val="bg1">
                  <a:alpha val="30000"/>
                </a:schemeClr>
              </a:solidFill>
              <a:ln>
                <a:noFill/>
              </a:ln>
              <a:effectLst/>
            </c:spPr>
            <c:txPr>
              <a:bodyPr rot="-3780000" spcFirstLastPara="1" vertOverflow="ellipsis" vert="horz" wrap="square" lIns="0" tIns="0" rIns="0" bIns="0" anchor="ctr" anchorCtr="1">
                <a:spAutoFit/>
              </a:bodyPr>
              <a:lstStyle/>
              <a:p>
                <a:pPr>
                  <a:defRPr sz="1400" b="1" i="0" u="none" strike="noStrike" kern="1200" baseline="0">
                    <a:solidFill>
                      <a:schemeClr val="tx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cat>
            <c:numRef>
              <c:f>Sheet1!$A$2:$A$35</c:f>
              <c:numCache>
                <c:formatCode>General</c:formatCode>
                <c:ptCount val="34"/>
                <c:pt idx="0">
                  <c:v>2650</c:v>
                </c:pt>
                <c:pt idx="1">
                  <c:v>2840</c:v>
                </c:pt>
                <c:pt idx="2">
                  <c:v>2590</c:v>
                </c:pt>
                <c:pt idx="3">
                  <c:v>2820</c:v>
                </c:pt>
                <c:pt idx="4">
                  <c:v>2620</c:v>
                </c:pt>
                <c:pt idx="5">
                  <c:v>2660</c:v>
                </c:pt>
                <c:pt idx="6">
                  <c:v>2560</c:v>
                </c:pt>
                <c:pt idx="7">
                  <c:v>2550</c:v>
                </c:pt>
                <c:pt idx="8">
                  <c:v>2780</c:v>
                </c:pt>
                <c:pt idx="9">
                  <c:v>2770</c:v>
                </c:pt>
                <c:pt idx="10">
                  <c:v>2700</c:v>
                </c:pt>
                <c:pt idx="11">
                  <c:v>2640</c:v>
                </c:pt>
                <c:pt idx="12">
                  <c:v>2530</c:v>
                </c:pt>
                <c:pt idx="13">
                  <c:v>2790</c:v>
                </c:pt>
                <c:pt idx="14">
                  <c:v>2510</c:v>
                </c:pt>
                <c:pt idx="15">
                  <c:v>2750</c:v>
                </c:pt>
                <c:pt idx="16">
                  <c:v>2680</c:v>
                </c:pt>
                <c:pt idx="17">
                  <c:v>2710</c:v>
                </c:pt>
                <c:pt idx="18">
                  <c:v>2720</c:v>
                </c:pt>
                <c:pt idx="19">
                  <c:v>2690</c:v>
                </c:pt>
                <c:pt idx="20">
                  <c:v>2830</c:v>
                </c:pt>
                <c:pt idx="21">
                  <c:v>2630</c:v>
                </c:pt>
                <c:pt idx="22">
                  <c:v>2570</c:v>
                </c:pt>
                <c:pt idx="23">
                  <c:v>2760</c:v>
                </c:pt>
                <c:pt idx="24">
                  <c:v>2670</c:v>
                </c:pt>
                <c:pt idx="25">
                  <c:v>2540</c:v>
                </c:pt>
                <c:pt idx="26">
                  <c:v>2610</c:v>
                </c:pt>
                <c:pt idx="27">
                  <c:v>2800</c:v>
                </c:pt>
                <c:pt idx="28">
                  <c:v>2730</c:v>
                </c:pt>
                <c:pt idx="29">
                  <c:v>2580</c:v>
                </c:pt>
                <c:pt idx="30">
                  <c:v>2520</c:v>
                </c:pt>
                <c:pt idx="31">
                  <c:v>2600</c:v>
                </c:pt>
                <c:pt idx="32">
                  <c:v>2500</c:v>
                </c:pt>
                <c:pt idx="33">
                  <c:v>2740</c:v>
                </c:pt>
              </c:numCache>
            </c:numRef>
          </c:cat>
          <c:val>
            <c:numRef>
              <c:f>Sheet1!$D$2:$D$35</c:f>
              <c:numCache>
                <c:formatCode>#,##0.0_ ;[Red]\-#,##0.0\ </c:formatCode>
                <c:ptCount val="34"/>
                <c:pt idx="0">
                  <c:v>82.6</c:v>
                </c:pt>
                <c:pt idx="1">
                  <c:v>81.400000000000006</c:v>
                </c:pt>
                <c:pt idx="2">
                  <c:v>79.5</c:v>
                </c:pt>
                <c:pt idx="3">
                  <c:v>71.599999999999994</c:v>
                </c:pt>
                <c:pt idx="4">
                  <c:v>71.3</c:v>
                </c:pt>
                <c:pt idx="5">
                  <c:v>70.900000000000006</c:v>
                </c:pt>
                <c:pt idx="6">
                  <c:v>70.599999999999994</c:v>
                </c:pt>
                <c:pt idx="7">
                  <c:v>68.8</c:v>
                </c:pt>
                <c:pt idx="8">
                  <c:v>68.7</c:v>
                </c:pt>
                <c:pt idx="9">
                  <c:v>63.7</c:v>
                </c:pt>
                <c:pt idx="10">
                  <c:v>61.5</c:v>
                </c:pt>
                <c:pt idx="11">
                  <c:v>56.8</c:v>
                </c:pt>
                <c:pt idx="12">
                  <c:v>46.2</c:v>
                </c:pt>
                <c:pt idx="13">
                  <c:v>43.1</c:v>
                </c:pt>
                <c:pt idx="14">
                  <c:v>43.1</c:v>
                </c:pt>
                <c:pt idx="15">
                  <c:v>42.6</c:v>
                </c:pt>
                <c:pt idx="16">
                  <c:v>42.5</c:v>
                </c:pt>
                <c:pt idx="17">
                  <c:v>40.6</c:v>
                </c:pt>
                <c:pt idx="18">
                  <c:v>40</c:v>
                </c:pt>
                <c:pt idx="19">
                  <c:v>39.5</c:v>
                </c:pt>
                <c:pt idx="20">
                  <c:v>39.200000000000003</c:v>
                </c:pt>
                <c:pt idx="21">
                  <c:v>38.6</c:v>
                </c:pt>
                <c:pt idx="22">
                  <c:v>37.6</c:v>
                </c:pt>
                <c:pt idx="23">
                  <c:v>36.799999999999997</c:v>
                </c:pt>
                <c:pt idx="24">
                  <c:v>33.200000000000003</c:v>
                </c:pt>
                <c:pt idx="25">
                  <c:v>30.4</c:v>
                </c:pt>
                <c:pt idx="26">
                  <c:v>29.7</c:v>
                </c:pt>
                <c:pt idx="27">
                  <c:v>28.2</c:v>
                </c:pt>
                <c:pt idx="28">
                  <c:v>27.5</c:v>
                </c:pt>
                <c:pt idx="29">
                  <c:v>26.3</c:v>
                </c:pt>
                <c:pt idx="30">
                  <c:v>22.3</c:v>
                </c:pt>
                <c:pt idx="31">
                  <c:v>20.5</c:v>
                </c:pt>
                <c:pt idx="32">
                  <c:v>17.3</c:v>
                </c:pt>
                <c:pt idx="33">
                  <c:v>16.600000000000001</c:v>
                </c:pt>
              </c:numCache>
            </c:numRef>
          </c:val>
          <c:extLst>
            <c:ext xmlns:c16="http://schemas.microsoft.com/office/drawing/2014/chart" uri="{C3380CC4-5D6E-409C-BE32-E72D297353CC}">
              <c16:uniqueId val="{00000000-9975-4DCD-AE61-5D87E339DCD9}"/>
            </c:ext>
          </c:extLst>
        </c:ser>
        <c:ser>
          <c:idx val="0"/>
          <c:order val="1"/>
          <c:tx>
            <c:strRef>
              <c:f>Sheet1!$B$1</c:f>
              <c:strCache>
                <c:ptCount val="1"/>
                <c:pt idx="0">
                  <c:v>会員数</c:v>
                </c:pt>
              </c:strCache>
            </c:strRef>
          </c:tx>
          <c:spPr>
            <a:solidFill>
              <a:srgbClr val="FCC178"/>
            </a:solidFill>
            <a:ln>
              <a:solidFill>
                <a:srgbClr val="FCC178"/>
              </a:solidFill>
            </a:ln>
            <a:effectLst/>
          </c:spPr>
          <c:invertIfNegative val="0"/>
          <c:dPt>
            <c:idx val="33"/>
            <c:invertIfNegative val="0"/>
            <c:bubble3D val="0"/>
            <c:extLst>
              <c:ext xmlns:c16="http://schemas.microsoft.com/office/drawing/2014/chart" uri="{C3380CC4-5D6E-409C-BE32-E72D297353CC}">
                <c16:uniqueId val="{00000001-9975-4DCD-AE61-5D87E339DCD9}"/>
              </c:ext>
            </c:extLst>
          </c:dPt>
          <c:dLbls>
            <c:delete val="1"/>
          </c:dLbls>
          <c:cat>
            <c:numRef>
              <c:f>Sheet1!$A$2:$A$35</c:f>
              <c:numCache>
                <c:formatCode>General</c:formatCode>
                <c:ptCount val="34"/>
                <c:pt idx="0">
                  <c:v>2650</c:v>
                </c:pt>
                <c:pt idx="1">
                  <c:v>2840</c:v>
                </c:pt>
                <c:pt idx="2">
                  <c:v>2590</c:v>
                </c:pt>
                <c:pt idx="3">
                  <c:v>2820</c:v>
                </c:pt>
                <c:pt idx="4">
                  <c:v>2620</c:v>
                </c:pt>
                <c:pt idx="5">
                  <c:v>2660</c:v>
                </c:pt>
                <c:pt idx="6">
                  <c:v>2560</c:v>
                </c:pt>
                <c:pt idx="7">
                  <c:v>2550</c:v>
                </c:pt>
                <c:pt idx="8">
                  <c:v>2780</c:v>
                </c:pt>
                <c:pt idx="9">
                  <c:v>2770</c:v>
                </c:pt>
                <c:pt idx="10">
                  <c:v>2700</c:v>
                </c:pt>
                <c:pt idx="11">
                  <c:v>2640</c:v>
                </c:pt>
                <c:pt idx="12">
                  <c:v>2530</c:v>
                </c:pt>
                <c:pt idx="13">
                  <c:v>2790</c:v>
                </c:pt>
                <c:pt idx="14">
                  <c:v>2510</c:v>
                </c:pt>
                <c:pt idx="15">
                  <c:v>2750</c:v>
                </c:pt>
                <c:pt idx="16">
                  <c:v>2680</c:v>
                </c:pt>
                <c:pt idx="17">
                  <c:v>2710</c:v>
                </c:pt>
                <c:pt idx="18">
                  <c:v>2720</c:v>
                </c:pt>
                <c:pt idx="19">
                  <c:v>2690</c:v>
                </c:pt>
                <c:pt idx="20">
                  <c:v>2830</c:v>
                </c:pt>
                <c:pt idx="21">
                  <c:v>2630</c:v>
                </c:pt>
                <c:pt idx="22">
                  <c:v>2570</c:v>
                </c:pt>
                <c:pt idx="23">
                  <c:v>2760</c:v>
                </c:pt>
                <c:pt idx="24">
                  <c:v>2670</c:v>
                </c:pt>
                <c:pt idx="25">
                  <c:v>2540</c:v>
                </c:pt>
                <c:pt idx="26">
                  <c:v>2610</c:v>
                </c:pt>
                <c:pt idx="27">
                  <c:v>2800</c:v>
                </c:pt>
                <c:pt idx="28">
                  <c:v>2730</c:v>
                </c:pt>
                <c:pt idx="29">
                  <c:v>2580</c:v>
                </c:pt>
                <c:pt idx="30">
                  <c:v>2520</c:v>
                </c:pt>
                <c:pt idx="31">
                  <c:v>2600</c:v>
                </c:pt>
                <c:pt idx="32">
                  <c:v>2500</c:v>
                </c:pt>
                <c:pt idx="33">
                  <c:v>2740</c:v>
                </c:pt>
              </c:numCache>
            </c:numRef>
          </c:cat>
          <c:val>
            <c:numRef>
              <c:f>Sheet1!$B$2:$B$35</c:f>
              <c:numCache>
                <c:formatCode>#,##0_);[Red]\(#,##0\)</c:formatCode>
                <c:ptCount val="34"/>
                <c:pt idx="0">
                  <c:v>4183</c:v>
                </c:pt>
                <c:pt idx="1">
                  <c:v>2035</c:v>
                </c:pt>
                <c:pt idx="2">
                  <c:v>1837</c:v>
                </c:pt>
                <c:pt idx="3">
                  <c:v>1876</c:v>
                </c:pt>
                <c:pt idx="4">
                  <c:v>2847</c:v>
                </c:pt>
                <c:pt idx="5">
                  <c:v>3476</c:v>
                </c:pt>
                <c:pt idx="6">
                  <c:v>2021</c:v>
                </c:pt>
                <c:pt idx="7">
                  <c:v>1566</c:v>
                </c:pt>
                <c:pt idx="8">
                  <c:v>2336</c:v>
                </c:pt>
                <c:pt idx="9">
                  <c:v>2246</c:v>
                </c:pt>
                <c:pt idx="10">
                  <c:v>3153</c:v>
                </c:pt>
                <c:pt idx="11">
                  <c:v>1514</c:v>
                </c:pt>
                <c:pt idx="12">
                  <c:v>2166</c:v>
                </c:pt>
                <c:pt idx="13">
                  <c:v>2693</c:v>
                </c:pt>
                <c:pt idx="14">
                  <c:v>2334</c:v>
                </c:pt>
                <c:pt idx="15">
                  <c:v>4325</c:v>
                </c:pt>
                <c:pt idx="16">
                  <c:v>2472</c:v>
                </c:pt>
                <c:pt idx="17">
                  <c:v>3137</c:v>
                </c:pt>
                <c:pt idx="18">
                  <c:v>2286</c:v>
                </c:pt>
                <c:pt idx="19">
                  <c:v>2896</c:v>
                </c:pt>
                <c:pt idx="20">
                  <c:v>1123</c:v>
                </c:pt>
                <c:pt idx="21">
                  <c:v>3124</c:v>
                </c:pt>
                <c:pt idx="22">
                  <c:v>1565</c:v>
                </c:pt>
                <c:pt idx="23">
                  <c:v>4570</c:v>
                </c:pt>
                <c:pt idx="24">
                  <c:v>2778</c:v>
                </c:pt>
                <c:pt idx="25">
                  <c:v>1113</c:v>
                </c:pt>
                <c:pt idx="26">
                  <c:v>2484</c:v>
                </c:pt>
                <c:pt idx="27">
                  <c:v>1509</c:v>
                </c:pt>
                <c:pt idx="28">
                  <c:v>2338</c:v>
                </c:pt>
                <c:pt idx="29">
                  <c:v>3034</c:v>
                </c:pt>
                <c:pt idx="30">
                  <c:v>2039</c:v>
                </c:pt>
                <c:pt idx="31">
                  <c:v>1801</c:v>
                </c:pt>
                <c:pt idx="32">
                  <c:v>2205</c:v>
                </c:pt>
                <c:pt idx="33">
                  <c:v>2079</c:v>
                </c:pt>
              </c:numCache>
            </c:numRef>
          </c:val>
          <c:extLst>
            <c:ext xmlns:c16="http://schemas.microsoft.com/office/drawing/2014/chart" uri="{C3380CC4-5D6E-409C-BE32-E72D297353CC}">
              <c16:uniqueId val="{00000002-9975-4DCD-AE61-5D87E339DCD9}"/>
            </c:ext>
          </c:extLst>
        </c:ser>
        <c:ser>
          <c:idx val="1"/>
          <c:order val="2"/>
          <c:tx>
            <c:strRef>
              <c:f>Sheet1!$D$1</c:f>
              <c:strCache>
                <c:ptCount val="1"/>
                <c:pt idx="0">
                  <c:v>寄付者割合</c:v>
                </c:pt>
              </c:strCache>
            </c:strRef>
          </c:tx>
          <c:spPr>
            <a:solidFill>
              <a:srgbClr val="FE696E"/>
            </a:solidFill>
            <a:ln>
              <a:solidFill>
                <a:srgbClr val="FE696E"/>
              </a:solidFill>
            </a:ln>
            <a:effectLst/>
          </c:spPr>
          <c:invertIfNegative val="0"/>
          <c:dLbls>
            <c:delete val="1"/>
          </c:dLbls>
          <c:cat>
            <c:numRef>
              <c:f>Sheet1!$A$2:$A$35</c:f>
              <c:numCache>
                <c:formatCode>General</c:formatCode>
                <c:ptCount val="34"/>
                <c:pt idx="0">
                  <c:v>2650</c:v>
                </c:pt>
                <c:pt idx="1">
                  <c:v>2840</c:v>
                </c:pt>
                <c:pt idx="2">
                  <c:v>2590</c:v>
                </c:pt>
                <c:pt idx="3">
                  <c:v>2820</c:v>
                </c:pt>
                <c:pt idx="4">
                  <c:v>2620</c:v>
                </c:pt>
                <c:pt idx="5">
                  <c:v>2660</c:v>
                </c:pt>
                <c:pt idx="6">
                  <c:v>2560</c:v>
                </c:pt>
                <c:pt idx="7">
                  <c:v>2550</c:v>
                </c:pt>
                <c:pt idx="8">
                  <c:v>2780</c:v>
                </c:pt>
                <c:pt idx="9">
                  <c:v>2770</c:v>
                </c:pt>
                <c:pt idx="10">
                  <c:v>2700</c:v>
                </c:pt>
                <c:pt idx="11">
                  <c:v>2640</c:v>
                </c:pt>
                <c:pt idx="12">
                  <c:v>2530</c:v>
                </c:pt>
                <c:pt idx="13">
                  <c:v>2790</c:v>
                </c:pt>
                <c:pt idx="14">
                  <c:v>2510</c:v>
                </c:pt>
                <c:pt idx="15">
                  <c:v>2750</c:v>
                </c:pt>
                <c:pt idx="16">
                  <c:v>2680</c:v>
                </c:pt>
                <c:pt idx="17">
                  <c:v>2710</c:v>
                </c:pt>
                <c:pt idx="18">
                  <c:v>2720</c:v>
                </c:pt>
                <c:pt idx="19">
                  <c:v>2690</c:v>
                </c:pt>
                <c:pt idx="20">
                  <c:v>2830</c:v>
                </c:pt>
                <c:pt idx="21">
                  <c:v>2630</c:v>
                </c:pt>
                <c:pt idx="22">
                  <c:v>2570</c:v>
                </c:pt>
                <c:pt idx="23">
                  <c:v>2760</c:v>
                </c:pt>
                <c:pt idx="24">
                  <c:v>2670</c:v>
                </c:pt>
                <c:pt idx="25">
                  <c:v>2540</c:v>
                </c:pt>
                <c:pt idx="26">
                  <c:v>2610</c:v>
                </c:pt>
                <c:pt idx="27">
                  <c:v>2800</c:v>
                </c:pt>
                <c:pt idx="28">
                  <c:v>2730</c:v>
                </c:pt>
                <c:pt idx="29">
                  <c:v>2580</c:v>
                </c:pt>
                <c:pt idx="30">
                  <c:v>2520</c:v>
                </c:pt>
                <c:pt idx="31">
                  <c:v>2600</c:v>
                </c:pt>
                <c:pt idx="32">
                  <c:v>2500</c:v>
                </c:pt>
                <c:pt idx="33">
                  <c:v>2740</c:v>
                </c:pt>
              </c:numCache>
            </c:numRef>
          </c:cat>
          <c:val>
            <c:numRef>
              <c:f>Sheet1!$C$2:$C$35</c:f>
              <c:numCache>
                <c:formatCode>#,##0_);[Red]\(#,##0\)</c:formatCode>
                <c:ptCount val="34"/>
                <c:pt idx="0">
                  <c:v>3457</c:v>
                </c:pt>
                <c:pt idx="1">
                  <c:v>1657</c:v>
                </c:pt>
                <c:pt idx="2">
                  <c:v>1460</c:v>
                </c:pt>
                <c:pt idx="3">
                  <c:v>1343</c:v>
                </c:pt>
                <c:pt idx="4">
                  <c:v>2030</c:v>
                </c:pt>
                <c:pt idx="5">
                  <c:v>2466</c:v>
                </c:pt>
                <c:pt idx="6">
                  <c:v>1426</c:v>
                </c:pt>
                <c:pt idx="7">
                  <c:v>1078</c:v>
                </c:pt>
                <c:pt idx="8">
                  <c:v>1605</c:v>
                </c:pt>
                <c:pt idx="9">
                  <c:v>1431</c:v>
                </c:pt>
                <c:pt idx="10">
                  <c:v>1938</c:v>
                </c:pt>
                <c:pt idx="11">
                  <c:v>860</c:v>
                </c:pt>
                <c:pt idx="12">
                  <c:v>1000</c:v>
                </c:pt>
                <c:pt idx="13">
                  <c:v>1162</c:v>
                </c:pt>
                <c:pt idx="14">
                  <c:v>1005</c:v>
                </c:pt>
                <c:pt idx="15">
                  <c:v>1844</c:v>
                </c:pt>
                <c:pt idx="16">
                  <c:v>1050</c:v>
                </c:pt>
                <c:pt idx="17">
                  <c:v>1275</c:v>
                </c:pt>
                <c:pt idx="18">
                  <c:v>914</c:v>
                </c:pt>
                <c:pt idx="19">
                  <c:v>1144</c:v>
                </c:pt>
                <c:pt idx="20">
                  <c:v>440</c:v>
                </c:pt>
                <c:pt idx="21">
                  <c:v>1206</c:v>
                </c:pt>
                <c:pt idx="22">
                  <c:v>588</c:v>
                </c:pt>
                <c:pt idx="23">
                  <c:v>1682</c:v>
                </c:pt>
                <c:pt idx="24">
                  <c:v>921</c:v>
                </c:pt>
                <c:pt idx="25">
                  <c:v>338</c:v>
                </c:pt>
                <c:pt idx="26">
                  <c:v>738</c:v>
                </c:pt>
                <c:pt idx="27">
                  <c:v>426</c:v>
                </c:pt>
                <c:pt idx="28">
                  <c:v>643</c:v>
                </c:pt>
                <c:pt idx="29">
                  <c:v>799</c:v>
                </c:pt>
                <c:pt idx="30">
                  <c:v>455</c:v>
                </c:pt>
                <c:pt idx="31">
                  <c:v>369</c:v>
                </c:pt>
                <c:pt idx="32">
                  <c:v>382</c:v>
                </c:pt>
                <c:pt idx="33">
                  <c:v>346</c:v>
                </c:pt>
              </c:numCache>
            </c:numRef>
          </c:val>
          <c:extLst>
            <c:ext xmlns:c16="http://schemas.microsoft.com/office/drawing/2014/chart" uri="{C3380CC4-5D6E-409C-BE32-E72D297353CC}">
              <c16:uniqueId val="{00000003-9975-4DCD-AE61-5D87E339DCD9}"/>
            </c:ext>
          </c:extLst>
        </c:ser>
        <c:dLbls>
          <c:showLegendKey val="0"/>
          <c:showVal val="1"/>
          <c:showCatName val="0"/>
          <c:showSerName val="0"/>
          <c:showPercent val="0"/>
          <c:showBubbleSize val="0"/>
        </c:dLbls>
        <c:gapWidth val="60"/>
        <c:overlap val="100"/>
        <c:axId val="534597784"/>
        <c:axId val="534602376"/>
      </c:barChart>
      <c:catAx>
        <c:axId val="534597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wordArtVertRtl" wrap="square" anchor="ctr" anchorCtr="1"/>
          <a:lstStyle/>
          <a:p>
            <a:pPr>
              <a:defRPr sz="1600" b="1" i="0" u="none" strike="noStrike" kern="1200" baseline="0">
                <a:solidFill>
                  <a:schemeClr val="tx1"/>
                </a:solidFill>
                <a:latin typeface="Arial" panose="020B0604020202020204" pitchFamily="34" charset="0"/>
                <a:ea typeface="HGP創英角ｺﾞｼｯｸUB" panose="020B0900000000000000" pitchFamily="50" charset="-128"/>
                <a:cs typeface="Arial" panose="020B0604020202020204" pitchFamily="34" charset="0"/>
              </a:defRPr>
            </a:pPr>
            <a:endParaRPr lang="ja-JP"/>
          </a:p>
        </c:txPr>
        <c:crossAx val="534602376"/>
        <c:crosses val="autoZero"/>
        <c:auto val="1"/>
        <c:lblAlgn val="ctr"/>
        <c:lblOffset val="0"/>
        <c:noMultiLvlLbl val="0"/>
      </c:catAx>
      <c:valAx>
        <c:axId val="534602376"/>
        <c:scaling>
          <c:orientation val="minMax"/>
        </c:scaling>
        <c:delete val="1"/>
        <c:axPos val="l"/>
        <c:majorGridlines>
          <c:spPr>
            <a:ln w="9525" cap="flat" cmpd="sng" algn="ctr">
              <a:solidFill>
                <a:schemeClr val="tx1">
                  <a:lumMod val="15000"/>
                  <a:lumOff val="85000"/>
                </a:schemeClr>
              </a:solidFill>
              <a:round/>
            </a:ln>
            <a:effectLst/>
          </c:spPr>
        </c:majorGridlines>
        <c:numFmt formatCode="#,##0.0_ ;[Red]\-#,##0.0\ " sourceLinked="1"/>
        <c:majorTickMark val="none"/>
        <c:minorTickMark val="none"/>
        <c:tickLblPos val="nextTo"/>
        <c:crossAx val="534597784"/>
        <c:crosses val="autoZero"/>
        <c:crossBetween val="between"/>
      </c:valAx>
      <c:spPr>
        <a:noFill/>
        <a:ln>
          <a:noFill/>
        </a:ln>
        <a:effectLst/>
      </c:spPr>
    </c:plotArea>
    <c:legend>
      <c:legendPos val="b"/>
      <c:legendEntry>
        <c:idx val="0"/>
        <c:delete val="1"/>
      </c:legendEntry>
      <c:layout>
        <c:manualLayout>
          <c:xMode val="edge"/>
          <c:yMode val="edge"/>
          <c:x val="0.77342782882350358"/>
          <c:y val="2.6692442172761986E-2"/>
          <c:w val="0.13640958785654214"/>
          <c:h val="0.14384875656650475"/>
        </c:manualLayout>
      </c:layout>
      <c:overlay val="0"/>
      <c:txPr>
        <a:bodyPr/>
        <a:lstStyle/>
        <a:p>
          <a:pPr>
            <a:defRPr sz="1800" b="1">
              <a:latin typeface="游ゴシック" panose="020B0400000000000000" pitchFamily="50" charset="-128"/>
              <a:ea typeface="游ゴシック" panose="020B0400000000000000" pitchFamily="50" charset="-128"/>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14.png"/></Relationships>
</file>

<file path=ppt/drawings/drawing1.xml><?xml version="1.0" encoding="utf-8"?>
<c:userShapes xmlns:c="http://schemas.openxmlformats.org/drawingml/2006/chart">
  <cdr:relSizeAnchor xmlns:cdr="http://schemas.openxmlformats.org/drawingml/2006/chartDrawing">
    <cdr:from>
      <cdr:x>0.36141</cdr:x>
      <cdr:y>0.41257</cdr:y>
    </cdr:from>
    <cdr:to>
      <cdr:x>0.39391</cdr:x>
      <cdr:y>0.75145</cdr:y>
    </cdr:to>
    <cdr:pic>
      <cdr:nvPicPr>
        <cdr:cNvPr id="3" name="chart">
          <a:extLst xmlns:a="http://schemas.openxmlformats.org/drawingml/2006/main">
            <a:ext uri="{FF2B5EF4-FFF2-40B4-BE49-F238E27FC236}">
              <a16:creationId xmlns:a16="http://schemas.microsoft.com/office/drawing/2014/main" id="{CB8B9846-0C39-5922-22BC-ADABAE4F5256}"/>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4406291" y="2064041"/>
          <a:ext cx="396274" cy="1695396"/>
        </a:xfrm>
        <a:prstGeom xmlns:a="http://schemas.openxmlformats.org/drawingml/2006/main" prst="rect">
          <a:avLst/>
        </a:prstGeom>
      </cdr:spPr>
    </cdr:pic>
  </cdr:relSizeAnchor>
</c:userShapes>
</file>

<file path=ppt/drawings/drawing2.xml><?xml version="1.0" encoding="utf-8"?>
<c:userShapes xmlns:c="http://schemas.openxmlformats.org/drawingml/2006/chart">
  <cdr:relSizeAnchor xmlns:cdr="http://schemas.openxmlformats.org/drawingml/2006/chartDrawing">
    <cdr:from>
      <cdr:x>0.0741</cdr:x>
      <cdr:y>0.44642</cdr:y>
    </cdr:from>
    <cdr:to>
      <cdr:x>0.90069</cdr:x>
      <cdr:y>0.44642</cdr:y>
    </cdr:to>
    <cdr:cxnSp macro="">
      <cdr:nvCxnSpPr>
        <cdr:cNvPr id="3" name="直線コネクタ 2">
          <a:extLst xmlns:a="http://schemas.openxmlformats.org/drawingml/2006/main">
            <a:ext uri="{FF2B5EF4-FFF2-40B4-BE49-F238E27FC236}">
              <a16:creationId xmlns:a16="http://schemas.microsoft.com/office/drawing/2014/main" id="{68BE05A4-3B0A-FEB7-DEDB-A6D275EFF811}"/>
            </a:ext>
          </a:extLst>
        </cdr:cNvPr>
        <cdr:cNvCxnSpPr/>
      </cdr:nvCxnSpPr>
      <cdr:spPr>
        <a:xfrm xmlns:a="http://schemas.openxmlformats.org/drawingml/2006/main">
          <a:off x="899968" y="2057400"/>
          <a:ext cx="10039224" cy="0"/>
        </a:xfrm>
        <a:prstGeom xmlns:a="http://schemas.openxmlformats.org/drawingml/2006/main" prst="line">
          <a:avLst/>
        </a:prstGeom>
        <a:ln xmlns:a="http://schemas.openxmlformats.org/drawingml/2006/main" w="38100">
          <a:solidFill>
            <a:srgbClr val="FE696E"/>
          </a:solidFill>
          <a:prstDash val="sys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24C8A195-D3C7-F974-5224-9BF1C89B71EA}"/>
              </a:ext>
            </a:extLst>
          </p:cNvPr>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r>
              <a:rPr kumimoji="1" lang="en-US" altLang="ja-JP"/>
              <a:t>2025-26</a:t>
            </a:r>
            <a:r>
              <a:rPr kumimoji="1" lang="ja-JP" altLang="en-US"/>
              <a:t>年度豆辞典</a:t>
            </a:r>
            <a:r>
              <a:rPr kumimoji="1" lang="en-US" altLang="ja-JP"/>
              <a:t>PPT</a:t>
            </a:r>
            <a:endParaRPr kumimoji="1" lang="ja-JP" altLang="en-US"/>
          </a:p>
        </p:txBody>
      </p:sp>
      <p:sp>
        <p:nvSpPr>
          <p:cNvPr id="3" name="日付プレースホルダー 2">
            <a:extLst>
              <a:ext uri="{FF2B5EF4-FFF2-40B4-BE49-F238E27FC236}">
                <a16:creationId xmlns:a16="http://schemas.microsoft.com/office/drawing/2014/main" id="{1181703E-A82E-5F23-81DF-15260648299D}"/>
              </a:ext>
            </a:extLst>
          </p:cNvPr>
          <p:cNvSpPr>
            <a:spLocks noGrp="1"/>
          </p:cNvSpPr>
          <p:nvPr>
            <p:ph type="dt" sz="quarter" idx="1"/>
          </p:nvPr>
        </p:nvSpPr>
        <p:spPr>
          <a:xfrm>
            <a:off x="3815572" y="0"/>
            <a:ext cx="2918621" cy="494813"/>
          </a:xfrm>
          <a:prstGeom prst="rect">
            <a:avLst/>
          </a:prstGeom>
        </p:spPr>
        <p:txBody>
          <a:bodyPr vert="horz" lIns="90644" tIns="45322" rIns="90644" bIns="45322" rtlCol="0"/>
          <a:lstStyle>
            <a:lvl1pPr algn="r">
              <a:defRPr sz="1200"/>
            </a:lvl1pPr>
          </a:lstStyle>
          <a:p>
            <a:fld id="{9938E804-8C9C-4546-862B-D6821B9B0E55}" type="datetimeFigureOut">
              <a:rPr kumimoji="1" lang="ja-JP" altLang="en-US" smtClean="0"/>
              <a:t>2026/2/27</a:t>
            </a:fld>
            <a:endParaRPr kumimoji="1" lang="ja-JP" altLang="en-US"/>
          </a:p>
        </p:txBody>
      </p:sp>
      <p:sp>
        <p:nvSpPr>
          <p:cNvPr id="4" name="フッター プレースホルダー 3">
            <a:extLst>
              <a:ext uri="{FF2B5EF4-FFF2-40B4-BE49-F238E27FC236}">
                <a16:creationId xmlns:a16="http://schemas.microsoft.com/office/drawing/2014/main" id="{585EA95C-0886-4345-B58A-E173B0E6FD94}"/>
              </a:ext>
            </a:extLst>
          </p:cNvPr>
          <p:cNvSpPr>
            <a:spLocks noGrp="1"/>
          </p:cNvSpPr>
          <p:nvPr>
            <p:ph type="ftr" sz="quarter" idx="2"/>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1F57841F-FC41-6749-E9F2-4D4350CBB986}"/>
              </a:ext>
            </a:extLst>
          </p:cNvPr>
          <p:cNvSpPr>
            <a:spLocks noGrp="1"/>
          </p:cNvSpPr>
          <p:nvPr>
            <p:ph type="sldNum" sz="quarter" idx="3"/>
          </p:nvPr>
        </p:nvSpPr>
        <p:spPr>
          <a:xfrm>
            <a:off x="3815572" y="9371501"/>
            <a:ext cx="2918621" cy="494813"/>
          </a:xfrm>
          <a:prstGeom prst="rect">
            <a:avLst/>
          </a:prstGeom>
        </p:spPr>
        <p:txBody>
          <a:bodyPr vert="horz" lIns="90644" tIns="45322" rIns="90644" bIns="45322" rtlCol="0" anchor="b"/>
          <a:lstStyle>
            <a:lvl1pPr algn="r">
              <a:defRPr sz="1200"/>
            </a:lvl1pPr>
          </a:lstStyle>
          <a:p>
            <a:fld id="{9F93DFAF-7591-440B-8A3B-620B9AC9979E}" type="slidenum">
              <a:rPr kumimoji="1" lang="ja-JP" altLang="en-US" smtClean="0"/>
              <a:t>‹#›</a:t>
            </a:fld>
            <a:endParaRPr kumimoji="1" lang="ja-JP" altLang="en-US"/>
          </a:p>
        </p:txBody>
      </p:sp>
    </p:spTree>
    <p:extLst>
      <p:ext uri="{BB962C8B-B14F-4D97-AF65-F5344CB8AC3E}">
        <p14:creationId xmlns:p14="http://schemas.microsoft.com/office/powerpoint/2010/main" val="2574510497"/>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18831" cy="495029"/>
          </a:xfrm>
          <a:prstGeom prst="rect">
            <a:avLst/>
          </a:prstGeom>
        </p:spPr>
        <p:txBody>
          <a:bodyPr vert="horz" lIns="90644" tIns="45322" rIns="90644" bIns="45322"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15374" y="1"/>
            <a:ext cx="2918831" cy="495029"/>
          </a:xfrm>
          <a:prstGeom prst="rect">
            <a:avLst/>
          </a:prstGeom>
        </p:spPr>
        <p:txBody>
          <a:bodyPr vert="horz" lIns="90644" tIns="45322" rIns="90644" bIns="45322" rtlCol="0"/>
          <a:lstStyle>
            <a:lvl1pPr algn="r">
              <a:defRPr sz="1200"/>
            </a:lvl1pPr>
          </a:lstStyle>
          <a:p>
            <a:r>
              <a:rPr kumimoji="1" lang="en-US" altLang="ja-JP" dirty="0"/>
              <a:t>2025-26</a:t>
            </a:r>
            <a:r>
              <a:rPr kumimoji="1" lang="ja-JP" altLang="en-US" dirty="0"/>
              <a:t>年度豆辞典</a:t>
            </a:r>
            <a:r>
              <a:rPr kumimoji="1" lang="en-US" altLang="ja-JP" dirty="0"/>
              <a:t>PPT</a:t>
            </a:r>
            <a:endParaRPr kumimoji="1" lang="ja-JP" altLang="en-US" dirty="0"/>
          </a:p>
        </p:txBody>
      </p:sp>
      <p:sp>
        <p:nvSpPr>
          <p:cNvPr id="4" name="スライド イメージ プレースホルダー 3"/>
          <p:cNvSpPr>
            <a:spLocks noGrp="1" noRot="1" noChangeAspect="1"/>
          </p:cNvSpPr>
          <p:nvPr>
            <p:ph type="sldImg" idx="2"/>
          </p:nvPr>
        </p:nvSpPr>
        <p:spPr>
          <a:xfrm>
            <a:off x="436563" y="508000"/>
            <a:ext cx="591978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577" y="3850995"/>
            <a:ext cx="5388610" cy="5520291"/>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4" y="9371286"/>
            <a:ext cx="2918831" cy="495028"/>
          </a:xfrm>
          <a:prstGeom prst="rect">
            <a:avLst/>
          </a:prstGeom>
        </p:spPr>
        <p:txBody>
          <a:bodyPr vert="horz" lIns="90644" tIns="45322" rIns="90644" bIns="45322" rtlCol="0" anchor="b"/>
          <a:lstStyle>
            <a:lvl1pPr algn="r">
              <a:defRPr sz="1200"/>
            </a:lvl1pPr>
          </a:lstStyle>
          <a:p>
            <a:fld id="{F8505084-C8FE-4CFE-8751-3A1553B02A56}" type="slidenum">
              <a:rPr kumimoji="1" lang="ja-JP" altLang="en-US" smtClean="0"/>
              <a:t>‹#›</a:t>
            </a:fld>
            <a:endParaRPr kumimoji="1" lang="ja-JP" altLang="en-US"/>
          </a:p>
        </p:txBody>
      </p:sp>
    </p:spTree>
    <p:extLst>
      <p:ext uri="{BB962C8B-B14F-4D97-AF65-F5344CB8AC3E}">
        <p14:creationId xmlns:p14="http://schemas.microsoft.com/office/powerpoint/2010/main" val="3389947738"/>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107" userDrawn="1">
          <p15:clr>
            <a:srgbClr val="F26B43"/>
          </p15:clr>
        </p15:guide>
        <p15:guide id="2" pos="2139"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38150" y="508000"/>
            <a:ext cx="5916613" cy="3328988"/>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8505084-C8FE-4CFE-8751-3A1553B02A56}" type="slidenum">
              <a:rPr kumimoji="1" lang="ja-JP" altLang="en-US" smtClean="0"/>
              <a:t>1</a:t>
            </a:fld>
            <a:endParaRPr kumimoji="1" lang="ja-JP" altLang="en-US"/>
          </a:p>
        </p:txBody>
      </p:sp>
      <p:sp>
        <p:nvSpPr>
          <p:cNvPr id="5" name="ヘッダー プレースホルダー 4">
            <a:extLst>
              <a:ext uri="{FF2B5EF4-FFF2-40B4-BE49-F238E27FC236}">
                <a16:creationId xmlns:a16="http://schemas.microsoft.com/office/drawing/2014/main" id="{A201D31F-795E-7CBB-57D8-01E673D082AD}"/>
              </a:ext>
            </a:extLst>
          </p:cNvPr>
          <p:cNvSpPr>
            <a:spLocks noGrp="1"/>
          </p:cNvSpPr>
          <p:nvPr>
            <p:ph type="hdr" sz="quarter"/>
          </p:nvPr>
        </p:nvSpPr>
        <p:spPr/>
        <p:txBody>
          <a:bodyPr/>
          <a:lstStyle/>
          <a:p>
            <a:r>
              <a:rPr kumimoji="1" lang="en-US" altLang="ja-JP"/>
              <a:t>2025-26</a:t>
            </a:r>
            <a:r>
              <a:rPr kumimoji="1" lang="ja-JP" altLang="en-US"/>
              <a:t>年度豆辞典</a:t>
            </a:r>
            <a:r>
              <a:rPr kumimoji="1" lang="en-US" altLang="ja-JP"/>
              <a:t>PPT</a:t>
            </a:r>
            <a:endParaRPr kumimoji="1" lang="ja-JP" altLang="en-US"/>
          </a:p>
        </p:txBody>
      </p:sp>
    </p:spTree>
    <p:extLst>
      <p:ext uri="{BB962C8B-B14F-4D97-AF65-F5344CB8AC3E}">
        <p14:creationId xmlns:p14="http://schemas.microsoft.com/office/powerpoint/2010/main" val="12491940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A921F9F1-0516-7249-8BD1-DDD6B224F66A}" type="slidenum">
              <a:rPr lang="en-US" smtClean="0"/>
              <a:pPr>
                <a:defRPr/>
              </a:pPr>
              <a:t>10</a:t>
            </a:fld>
            <a:endParaRPr lang="en-US"/>
          </a:p>
        </p:txBody>
      </p:sp>
    </p:spTree>
    <p:extLst>
      <p:ext uri="{BB962C8B-B14F-4D97-AF65-F5344CB8AC3E}">
        <p14:creationId xmlns:p14="http://schemas.microsoft.com/office/powerpoint/2010/main" val="14778713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38150" y="508000"/>
            <a:ext cx="5916613" cy="3328988"/>
          </a:xfrm>
        </p:spPr>
      </p:sp>
      <p:sp>
        <p:nvSpPr>
          <p:cNvPr id="3" name="ノート プレースホルダー 2"/>
          <p:cNvSpPr>
            <a:spLocks noGrp="1"/>
          </p:cNvSpPr>
          <p:nvPr>
            <p:ph type="body" idx="1"/>
          </p:nvPr>
        </p:nvSpPr>
        <p:spPr/>
        <p:txBody>
          <a:bodyPr/>
          <a:lstStyle/>
          <a:p>
            <a:pPr defTabSz="914173"/>
            <a:r>
              <a:rPr lang="ja-JP" altLang="en-US" dirty="0">
                <a:latin typeface="+mn-lt"/>
              </a:rPr>
              <a:t>★豆</a:t>
            </a:r>
            <a:r>
              <a:rPr lang="ja-JP" altLang="en-US" b="0" dirty="0">
                <a:latin typeface="+mn-lt"/>
              </a:rPr>
              <a:t>辞典</a:t>
            </a:r>
            <a:r>
              <a:rPr lang="en-US" altLang="ja-JP" b="0" dirty="0">
                <a:latin typeface="+mn-lt"/>
              </a:rPr>
              <a:t>p12</a:t>
            </a:r>
          </a:p>
          <a:p>
            <a:r>
              <a:rPr kumimoji="1" lang="en-US" altLang="ja-JP" dirty="0">
                <a:latin typeface="+mn-lt"/>
              </a:rPr>
              <a:t>※</a:t>
            </a:r>
            <a:r>
              <a:rPr kumimoji="1" lang="ja-JP" altLang="en-US" dirty="0">
                <a:latin typeface="+mn-lt"/>
              </a:rPr>
              <a:t>自動的に、採用基準項目が黄色く強調されます</a:t>
            </a:r>
            <a:endParaRPr kumimoji="1" lang="en-US" altLang="ja-JP" dirty="0">
              <a:latin typeface="+mn-lt"/>
            </a:endParaRPr>
          </a:p>
          <a:p>
            <a:endParaRPr kumimoji="1" lang="en-US" altLang="ja-JP" dirty="0">
              <a:latin typeface="+mn-lt"/>
            </a:endParaRPr>
          </a:p>
          <a:p>
            <a:pPr defTabSz="914173">
              <a:defRPr/>
            </a:pPr>
            <a:r>
              <a:rPr kumimoji="1" lang="ja-JP" altLang="en-US" dirty="0">
                <a:latin typeface="+mn-lt"/>
              </a:rPr>
              <a:t>さて、米山奨学生の採用は、全国統一の基準があります。</a:t>
            </a:r>
            <a:endParaRPr kumimoji="1" lang="en-US" altLang="ja-JP" dirty="0">
              <a:latin typeface="+mn-lt"/>
            </a:endParaRPr>
          </a:p>
          <a:p>
            <a:endParaRPr kumimoji="1" lang="en-US" altLang="ja-JP" dirty="0">
              <a:latin typeface="+mn-lt"/>
            </a:endParaRPr>
          </a:p>
          <a:p>
            <a:r>
              <a:rPr kumimoji="1" lang="ja-JP" altLang="en-US" dirty="0">
                <a:latin typeface="+mn-lt"/>
              </a:rPr>
              <a:t>「将来の目標・留学の目的がきちんとしているかどうか」</a:t>
            </a:r>
            <a:endParaRPr kumimoji="1" lang="en-US" altLang="ja-JP" dirty="0">
              <a:latin typeface="+mn-lt"/>
            </a:endParaRPr>
          </a:p>
          <a:p>
            <a:r>
              <a:rPr kumimoji="1" lang="ja-JP" altLang="en-US" dirty="0">
                <a:latin typeface="+mn-lt"/>
              </a:rPr>
              <a:t>「交流への熱意があるかどうか」</a:t>
            </a:r>
            <a:endParaRPr kumimoji="1" lang="en-US" altLang="ja-JP" dirty="0">
              <a:latin typeface="+mn-lt"/>
            </a:endParaRPr>
          </a:p>
          <a:p>
            <a:r>
              <a:rPr kumimoji="1" lang="ja-JP" altLang="en-US" dirty="0">
                <a:latin typeface="+mn-lt"/>
              </a:rPr>
              <a:t>「人柄の良さ」</a:t>
            </a:r>
            <a:endParaRPr kumimoji="1" lang="en-US" altLang="ja-JP" dirty="0">
              <a:latin typeface="+mn-lt"/>
            </a:endParaRPr>
          </a:p>
          <a:p>
            <a:r>
              <a:rPr kumimoji="1" lang="ja-JP" altLang="en-US" dirty="0">
                <a:latin typeface="+mn-lt"/>
              </a:rPr>
              <a:t>「コミュニケーション能力の高さ」</a:t>
            </a:r>
            <a:endParaRPr kumimoji="1" lang="en-US" altLang="ja-JP" dirty="0">
              <a:latin typeface="+mn-lt"/>
            </a:endParaRPr>
          </a:p>
          <a:p>
            <a:pPr defTabSz="914173">
              <a:defRPr/>
            </a:pPr>
            <a:br>
              <a:rPr lang="en-US" altLang="ja-JP" dirty="0">
                <a:latin typeface="+mn-lt"/>
              </a:rPr>
            </a:br>
            <a:r>
              <a:rPr lang="ja-JP" altLang="en-US" dirty="0">
                <a:latin typeface="+mn-lt"/>
              </a:rPr>
              <a:t>詳しい評価項目は公表していませんが、全国統一の評価</a:t>
            </a:r>
            <a:r>
              <a:rPr kumimoji="1" lang="ja-JP" altLang="en-US" dirty="0">
                <a:latin typeface="+mn-lt"/>
              </a:rPr>
              <a:t>項目を使って、各地区の選考委員会が面接選考をしています。もちろん、応募書類の審査もしています。</a:t>
            </a:r>
            <a:endParaRPr kumimoji="1" lang="en-US" altLang="ja-JP" dirty="0">
              <a:latin typeface="+mn-lt"/>
            </a:endParaRPr>
          </a:p>
          <a:p>
            <a:endParaRPr kumimoji="1" lang="en-US" altLang="ja-JP" dirty="0">
              <a:latin typeface="+mn-lt"/>
            </a:endParaRPr>
          </a:p>
          <a:p>
            <a:r>
              <a:rPr kumimoji="1" lang="ja-JP" altLang="en-US" dirty="0">
                <a:latin typeface="+mn-lt"/>
              </a:rPr>
              <a:t>ロータリー米山記念奨学会は</a:t>
            </a:r>
            <a:r>
              <a:rPr kumimoji="1" lang="en-US" altLang="ja-JP" dirty="0">
                <a:latin typeface="+mn-lt"/>
              </a:rPr>
              <a:t>2012</a:t>
            </a:r>
            <a:r>
              <a:rPr kumimoji="1" lang="ja-JP" altLang="en-US" dirty="0">
                <a:latin typeface="+mn-lt"/>
              </a:rPr>
              <a:t>年に公益財団法人となり、より一層の公平性・透明性を確保するため、このように全地区共通の選考基準で選考をしています。</a:t>
            </a:r>
            <a:endParaRPr kumimoji="1" lang="en-US" altLang="ja-JP" dirty="0">
              <a:latin typeface="+mn-lt"/>
            </a:endParaRPr>
          </a:p>
          <a:p>
            <a:pPr defTabSz="914173">
              <a:defRPr/>
            </a:pPr>
            <a:endParaRPr kumimoji="1" lang="en-US" altLang="ja-JP" dirty="0">
              <a:latin typeface="+mn-lt"/>
            </a:endParaRPr>
          </a:p>
          <a:p>
            <a:pPr defTabSz="914173">
              <a:defRPr/>
            </a:pPr>
            <a:r>
              <a:rPr kumimoji="1" lang="ja-JP" altLang="en-US" b="1" dirty="0">
                <a:latin typeface="+mn-lt"/>
              </a:rPr>
              <a:t>クリック！</a:t>
            </a:r>
            <a:r>
              <a:rPr kumimoji="1" lang="ja-JP" altLang="en-US" dirty="0">
                <a:latin typeface="+mn-lt"/>
              </a:rPr>
              <a:t>（＋「地区裁量」が表示されます）</a:t>
            </a:r>
            <a:endParaRPr kumimoji="1" lang="en-US" altLang="ja-JP" dirty="0">
              <a:latin typeface="+mn-lt"/>
            </a:endParaRPr>
          </a:p>
          <a:p>
            <a:pPr defTabSz="914173">
              <a:defRPr/>
            </a:pPr>
            <a:endParaRPr kumimoji="1" lang="en-US" altLang="ja-JP" dirty="0">
              <a:latin typeface="+mn-lt"/>
            </a:endParaRPr>
          </a:p>
          <a:p>
            <a:pPr defTabSz="914173">
              <a:defRPr/>
            </a:pPr>
            <a:r>
              <a:rPr kumimoji="1" lang="ja-JP" altLang="en-US" dirty="0">
                <a:latin typeface="+mn-lt"/>
              </a:rPr>
              <a:t>そのうえで、例えば「国籍や県別割合の調整」「地区独自に実施するグループディスカッションの評価」など、地区の裁量を加えて良いことになっています。</a:t>
            </a:r>
            <a:endParaRPr kumimoji="1" lang="en-US" altLang="ja-JP" dirty="0">
              <a:latin typeface="+mn-lt"/>
            </a:endParaRPr>
          </a:p>
          <a:p>
            <a:endParaRPr kumimoji="1" lang="en-US" altLang="ja-JP" dirty="0">
              <a:latin typeface="+mn-lt"/>
            </a:endParaRPr>
          </a:p>
          <a:p>
            <a:r>
              <a:rPr kumimoji="1" lang="ja-JP" altLang="en-US" dirty="0">
                <a:latin typeface="+mn-lt"/>
              </a:rPr>
              <a:t>米山奨学金はお金に困っている留学生の経済支援ではありません。</a:t>
            </a:r>
          </a:p>
          <a:p>
            <a:r>
              <a:rPr kumimoji="1" lang="ja-JP" altLang="en-US" dirty="0">
                <a:latin typeface="+mn-lt"/>
              </a:rPr>
              <a:t>珍しい国だから、生活に困っているから、あるいは、学校の成績が優秀だから･･･。ただそれだけでは米山奨学生に合格しないのです。</a:t>
            </a:r>
            <a:endParaRPr kumimoji="1" lang="en-US" altLang="ja-JP" dirty="0">
              <a:latin typeface="+mn-lt"/>
            </a:endParaRPr>
          </a:p>
          <a:p>
            <a:r>
              <a:rPr lang="ja-JP" altLang="en-US" dirty="0">
                <a:latin typeface="+mn-lt"/>
              </a:rPr>
              <a:t>将来、日本と世界とを結ぶ架け橋となって国際社会で活躍し、ロータリーの良き理解者となる人材を育てる事業なのです。</a:t>
            </a:r>
            <a:endParaRPr kumimoji="1" lang="ja-JP" altLang="en-US" dirty="0">
              <a:latin typeface="+mn-lt"/>
            </a:endParaRPr>
          </a:p>
          <a:p>
            <a:endParaRPr kumimoji="1" lang="ja-JP" altLang="en-US" dirty="0">
              <a:latin typeface="+mn-lt"/>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F8505084-C8FE-4CFE-8751-3A1553B02A56}" type="slidenum">
              <a:rPr kumimoji="1" lang="ja-JP" altLang="en-US" smtClean="0"/>
              <a:t>11</a:t>
            </a:fld>
            <a:endParaRPr kumimoji="1" lang="ja-JP" altLang="en-US"/>
          </a:p>
        </p:txBody>
      </p:sp>
      <p:sp>
        <p:nvSpPr>
          <p:cNvPr id="5" name="ヘッダー プレースホルダー 4">
            <a:extLst>
              <a:ext uri="{FF2B5EF4-FFF2-40B4-BE49-F238E27FC236}">
                <a16:creationId xmlns:a16="http://schemas.microsoft.com/office/drawing/2014/main" id="{253DFD99-2F70-C609-5F7C-D7D1512475B8}"/>
              </a:ext>
            </a:extLst>
          </p:cNvPr>
          <p:cNvSpPr>
            <a:spLocks noGrp="1"/>
          </p:cNvSpPr>
          <p:nvPr>
            <p:ph type="hdr" sz="quarter"/>
          </p:nvPr>
        </p:nvSpPr>
        <p:spPr/>
        <p:txBody>
          <a:bodyPr/>
          <a:lstStyle/>
          <a:p>
            <a:r>
              <a:rPr kumimoji="1" lang="en-US" altLang="ja-JP"/>
              <a:t>2025-26</a:t>
            </a:r>
            <a:r>
              <a:rPr kumimoji="1" lang="ja-JP" altLang="en-US"/>
              <a:t>年度豆辞典</a:t>
            </a:r>
            <a:r>
              <a:rPr kumimoji="1" lang="en-US" altLang="ja-JP"/>
              <a:t>PPT</a:t>
            </a:r>
            <a:endParaRPr kumimoji="1" lang="ja-JP" altLang="en-US"/>
          </a:p>
        </p:txBody>
      </p:sp>
    </p:spTree>
    <p:extLst>
      <p:ext uri="{BB962C8B-B14F-4D97-AF65-F5344CB8AC3E}">
        <p14:creationId xmlns:p14="http://schemas.microsoft.com/office/powerpoint/2010/main" val="3108660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38150" y="508000"/>
            <a:ext cx="5916613" cy="3328988"/>
          </a:xfrm>
        </p:spPr>
      </p:sp>
      <p:sp>
        <p:nvSpPr>
          <p:cNvPr id="3" name="ノート プレースホルダー 2"/>
          <p:cNvSpPr>
            <a:spLocks noGrp="1"/>
          </p:cNvSpPr>
          <p:nvPr>
            <p:ph type="body" idx="1"/>
          </p:nvPr>
        </p:nvSpPr>
        <p:spPr/>
        <p:txBody>
          <a:bodyPr/>
          <a:lstStyle/>
          <a:p>
            <a:pPr defTabSz="906445">
              <a:defRPr/>
            </a:pPr>
            <a:r>
              <a:rPr kumimoji="1" lang="ja-JP" altLang="en-US" dirty="0">
                <a:latin typeface="游ゴシック" panose="020B0400000000000000" pitchFamily="50" charset="-128"/>
                <a:ea typeface="+mn-ea"/>
              </a:rPr>
              <a:t>次に、寄付金についてお話しします</a:t>
            </a:r>
            <a:endParaRPr kumimoji="1" lang="en-US" altLang="ja-JP" dirty="0">
              <a:latin typeface="游ゴシック" panose="020B0400000000000000" pitchFamily="50" charset="-128"/>
              <a:ea typeface="+mn-ea"/>
            </a:endParaRPr>
          </a:p>
          <a:p>
            <a:endParaRPr kumimoji="1" lang="ja-JP" altLang="en-US" dirty="0">
              <a:latin typeface="游ゴシック" panose="020B0400000000000000" pitchFamily="50" charset="-128"/>
              <a:ea typeface="+mn-ea"/>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F8505084-C8FE-4CFE-8751-3A1553B02A56}" type="slidenum">
              <a:rPr kumimoji="1" lang="ja-JP" altLang="en-US" smtClean="0"/>
              <a:t>12</a:t>
            </a:fld>
            <a:endParaRPr kumimoji="1" lang="ja-JP" altLang="en-US"/>
          </a:p>
        </p:txBody>
      </p:sp>
      <p:sp>
        <p:nvSpPr>
          <p:cNvPr id="5" name="ヘッダー プレースホルダー 4">
            <a:extLst>
              <a:ext uri="{FF2B5EF4-FFF2-40B4-BE49-F238E27FC236}">
                <a16:creationId xmlns:a16="http://schemas.microsoft.com/office/drawing/2014/main" id="{987B99CD-5E25-0282-AED6-661C9459AA2D}"/>
              </a:ext>
            </a:extLst>
          </p:cNvPr>
          <p:cNvSpPr>
            <a:spLocks noGrp="1"/>
          </p:cNvSpPr>
          <p:nvPr>
            <p:ph type="hdr" sz="quarter"/>
          </p:nvPr>
        </p:nvSpPr>
        <p:spPr/>
        <p:txBody>
          <a:bodyPr/>
          <a:lstStyle/>
          <a:p>
            <a:r>
              <a:rPr kumimoji="1" lang="en-US" altLang="ja-JP"/>
              <a:t>2025-26</a:t>
            </a:r>
            <a:r>
              <a:rPr kumimoji="1" lang="ja-JP" altLang="en-US"/>
              <a:t>年度豆辞典</a:t>
            </a:r>
            <a:r>
              <a:rPr kumimoji="1" lang="en-US" altLang="ja-JP"/>
              <a:t>PPT</a:t>
            </a:r>
            <a:endParaRPr kumimoji="1" lang="ja-JP" altLang="en-US"/>
          </a:p>
        </p:txBody>
      </p:sp>
    </p:spTree>
    <p:extLst>
      <p:ext uri="{BB962C8B-B14F-4D97-AF65-F5344CB8AC3E}">
        <p14:creationId xmlns:p14="http://schemas.microsoft.com/office/powerpoint/2010/main" val="7605735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38150" y="508000"/>
            <a:ext cx="5916613" cy="3328988"/>
          </a:xfrm>
        </p:spPr>
      </p:sp>
      <p:sp>
        <p:nvSpPr>
          <p:cNvPr id="3" name="ノート プレースホルダー 2"/>
          <p:cNvSpPr>
            <a:spLocks noGrp="1"/>
          </p:cNvSpPr>
          <p:nvPr>
            <p:ph type="body" idx="1"/>
          </p:nvPr>
        </p:nvSpPr>
        <p:spPr/>
        <p:txBody>
          <a:bodyPr/>
          <a:lstStyle/>
          <a:p>
            <a:pPr defTabSz="906366">
              <a:defRPr/>
            </a:pPr>
            <a:r>
              <a:rPr lang="ja-JP" altLang="en-US" dirty="0">
                <a:latin typeface="游ゴシック" panose="020B0400000000000000" pitchFamily="50" charset="-128"/>
                <a:ea typeface="+mn-ea"/>
              </a:rPr>
              <a:t>★豆</a:t>
            </a:r>
            <a:r>
              <a:rPr lang="ja-JP" altLang="en-US" b="0" dirty="0">
                <a:latin typeface="游ゴシック" panose="020B0400000000000000" pitchFamily="50" charset="-128"/>
                <a:ea typeface="+mn-ea"/>
              </a:rPr>
              <a:t>辞典</a:t>
            </a:r>
            <a:r>
              <a:rPr lang="en-US" altLang="ja-JP" b="0" dirty="0">
                <a:latin typeface="游ゴシック" panose="020B0400000000000000" pitchFamily="50" charset="-128"/>
                <a:ea typeface="+mn-ea"/>
              </a:rPr>
              <a:t>p22</a:t>
            </a:r>
            <a:r>
              <a:rPr lang="ja-JP" altLang="en-US" b="0" dirty="0">
                <a:latin typeface="游ゴシック" panose="020B0400000000000000" pitchFamily="50" charset="-128"/>
                <a:ea typeface="+mn-ea"/>
              </a:rPr>
              <a:t>に対応</a:t>
            </a:r>
            <a:endParaRPr lang="en-US" altLang="ja-JP" b="0" dirty="0">
              <a:latin typeface="游ゴシック" panose="020B0400000000000000" pitchFamily="50" charset="-128"/>
              <a:ea typeface="+mn-ea"/>
            </a:endParaRPr>
          </a:p>
          <a:p>
            <a:endParaRPr kumimoji="1" lang="en-US" altLang="ja-JP" dirty="0">
              <a:latin typeface="游ゴシック" panose="020B0400000000000000" pitchFamily="50" charset="-128"/>
              <a:ea typeface="+mn-ea"/>
            </a:endParaRPr>
          </a:p>
          <a:p>
            <a:r>
              <a:rPr kumimoji="1" lang="ja-JP" altLang="en-US" dirty="0">
                <a:latin typeface="游ゴシック" panose="020B0400000000000000" pitchFamily="50" charset="-128"/>
                <a:ea typeface="+mn-ea"/>
              </a:rPr>
              <a:t>米山奨学会への寄付は大きく</a:t>
            </a:r>
            <a:r>
              <a:rPr kumimoji="1" lang="en-US" altLang="ja-JP" dirty="0">
                <a:latin typeface="游ゴシック" panose="020B0400000000000000" pitchFamily="50" charset="-128"/>
                <a:ea typeface="+mn-ea"/>
              </a:rPr>
              <a:t>2</a:t>
            </a:r>
            <a:r>
              <a:rPr kumimoji="1" lang="ja-JP" altLang="en-US" dirty="0">
                <a:latin typeface="游ゴシック" panose="020B0400000000000000" pitchFamily="50" charset="-128"/>
                <a:ea typeface="+mn-ea"/>
              </a:rPr>
              <a:t>種類です。</a:t>
            </a:r>
            <a:endParaRPr kumimoji="1" lang="en-US" altLang="ja-JP" dirty="0">
              <a:latin typeface="游ゴシック" panose="020B0400000000000000" pitchFamily="50" charset="-128"/>
              <a:ea typeface="+mn-ea"/>
            </a:endParaRPr>
          </a:p>
          <a:p>
            <a:r>
              <a:rPr kumimoji="1" lang="ja-JP" altLang="en-US" dirty="0">
                <a:latin typeface="游ゴシック" panose="020B0400000000000000" pitchFamily="50" charset="-128"/>
                <a:ea typeface="+mn-ea"/>
              </a:rPr>
              <a:t>クラブから会員数分を納める「普通寄付金」と、それ以外に、個人・法人・クラブから任意で出す「特別寄付金」です。</a:t>
            </a:r>
            <a:endParaRPr kumimoji="1" lang="en-US" altLang="ja-JP" dirty="0">
              <a:latin typeface="游ゴシック" panose="020B0400000000000000" pitchFamily="50" charset="-128"/>
              <a:ea typeface="+mn-ea"/>
            </a:endParaRPr>
          </a:p>
          <a:p>
            <a:endParaRPr kumimoji="1" lang="en-US" altLang="ja-JP" dirty="0">
              <a:latin typeface="游ゴシック" panose="020B0400000000000000" pitchFamily="50" charset="-128"/>
              <a:ea typeface="+mn-ea"/>
            </a:endParaRPr>
          </a:p>
          <a:p>
            <a:r>
              <a:rPr kumimoji="1" lang="ja-JP" altLang="en-US" dirty="0">
                <a:latin typeface="游ゴシック" panose="020B0400000000000000" pitchFamily="50" charset="-128"/>
                <a:ea typeface="+mn-ea"/>
              </a:rPr>
              <a:t>「普通寄付金」は、かつて米山奨学会が財団法人を設立しようとした際、当時の文部省はなかなか首を縦にふってくれませんでした。そこで、普通寄付金の確約を国内全クラブからもらい、安定財源とすることを約束したことにより、ようやく財団法人の設立の認可が下りたという経緯があるもので、大切な役割を担っています。</a:t>
            </a:r>
            <a:endParaRPr kumimoji="1" lang="en-US" altLang="ja-JP" dirty="0">
              <a:latin typeface="游ゴシック" panose="020B0400000000000000" pitchFamily="50" charset="-128"/>
              <a:ea typeface="+mn-ea"/>
            </a:endParaRPr>
          </a:p>
          <a:p>
            <a:endParaRPr kumimoji="1" lang="en-US" altLang="ja-JP" dirty="0">
              <a:latin typeface="游ゴシック" panose="020B0400000000000000" pitchFamily="50" charset="-128"/>
              <a:ea typeface="+mn-ea"/>
            </a:endParaRPr>
          </a:p>
          <a:p>
            <a:r>
              <a:rPr kumimoji="1" lang="ja-JP" altLang="en-US" dirty="0">
                <a:latin typeface="游ゴシック" panose="020B0400000000000000" pitchFamily="50" charset="-128"/>
                <a:ea typeface="+mn-ea"/>
              </a:rPr>
              <a:t>「特別寄付金」は、任意でしていただくものです。こちらは個人やクラブ、法人の実績となり、表彰の対象となります。</a:t>
            </a:r>
            <a:endParaRPr kumimoji="1" lang="en-US" altLang="ja-JP" dirty="0">
              <a:latin typeface="游ゴシック" panose="020B0400000000000000" pitchFamily="50" charset="-128"/>
              <a:ea typeface="+mn-ea"/>
            </a:endParaRPr>
          </a:p>
          <a:p>
            <a:endParaRPr kumimoji="1" lang="en-US" altLang="ja-JP" dirty="0">
              <a:latin typeface="游ゴシック" panose="020B0400000000000000" pitchFamily="50" charset="-128"/>
              <a:ea typeface="+mn-ea"/>
            </a:endParaRPr>
          </a:p>
          <a:p>
            <a:r>
              <a:rPr kumimoji="1" lang="ja-JP" altLang="en-US" dirty="0">
                <a:latin typeface="游ゴシック" panose="020B0400000000000000" pitchFamily="50" charset="-128"/>
                <a:ea typeface="+mn-ea"/>
              </a:rPr>
              <a:t>米山奨学会への寄付は寄付金控除の対象となり、確定申告をすれば、所得税、法人税の税制優遇を受けることができます。相続税も非課税となります。</a:t>
            </a:r>
            <a:endParaRPr kumimoji="1" lang="en-US" altLang="ja-JP" dirty="0">
              <a:latin typeface="游ゴシック" panose="020B0400000000000000" pitchFamily="50" charset="-128"/>
              <a:ea typeface="+mn-ea"/>
            </a:endParaRPr>
          </a:p>
          <a:p>
            <a:endParaRPr kumimoji="1" lang="en-US" altLang="ja-JP" dirty="0">
              <a:latin typeface="游ゴシック" panose="020B0400000000000000" pitchFamily="50" charset="-128"/>
              <a:ea typeface="+mn-ea"/>
            </a:endParaRPr>
          </a:p>
          <a:p>
            <a:endParaRPr kumimoji="1" lang="en-US" altLang="ja-JP" dirty="0">
              <a:latin typeface="游ゴシック" panose="020B0400000000000000" pitchFamily="50" charset="-128"/>
              <a:ea typeface="+mn-ea"/>
            </a:endParaRPr>
          </a:p>
          <a:p>
            <a:r>
              <a:rPr kumimoji="1" lang="en-US" altLang="ja-JP" dirty="0">
                <a:latin typeface="游ゴシック" panose="020B0400000000000000" pitchFamily="50" charset="-128"/>
                <a:ea typeface="+mn-ea"/>
              </a:rPr>
              <a:t>※</a:t>
            </a:r>
            <a:r>
              <a:rPr kumimoji="1" lang="ja-JP" altLang="en-US" dirty="0">
                <a:latin typeface="游ゴシック" panose="020B0400000000000000" pitchFamily="50" charset="-128"/>
                <a:ea typeface="+mn-ea"/>
              </a:rPr>
              <a:t>どの程度軽減されるかは豆辞典</a:t>
            </a:r>
            <a:r>
              <a:rPr kumimoji="1" lang="ja-JP" altLang="en-US" b="0" dirty="0">
                <a:latin typeface="游ゴシック" panose="020B0400000000000000" pitchFamily="50" charset="-128"/>
                <a:ea typeface="+mn-ea"/>
              </a:rPr>
              <a:t>の</a:t>
            </a:r>
            <a:r>
              <a:rPr kumimoji="1" lang="en-US" altLang="ja-JP" b="0" dirty="0">
                <a:latin typeface="游ゴシック" panose="020B0400000000000000" pitchFamily="50" charset="-128"/>
                <a:ea typeface="+mn-ea"/>
              </a:rPr>
              <a:t>p24</a:t>
            </a:r>
            <a:r>
              <a:rPr kumimoji="1" lang="ja-JP" altLang="en-US" b="0" dirty="0">
                <a:latin typeface="游ゴシック" panose="020B0400000000000000" pitchFamily="50" charset="-128"/>
                <a:ea typeface="+mn-ea"/>
              </a:rPr>
              <a:t>をご参照</a:t>
            </a:r>
            <a:r>
              <a:rPr kumimoji="1" lang="ja-JP" altLang="en-US" dirty="0">
                <a:latin typeface="游ゴシック" panose="020B0400000000000000" pitchFamily="50" charset="-128"/>
                <a:ea typeface="+mn-ea"/>
              </a:rPr>
              <a:t>ください</a:t>
            </a:r>
          </a:p>
          <a:p>
            <a:endParaRPr kumimoji="1" lang="ja-JP" altLang="en-US" dirty="0">
              <a:latin typeface="游ゴシック" panose="020B0400000000000000" pitchFamily="50" charset="-128"/>
              <a:ea typeface="+mn-ea"/>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F8505084-C8FE-4CFE-8751-3A1553B02A56}" type="slidenum">
              <a:rPr kumimoji="1" lang="ja-JP" altLang="en-US" smtClean="0"/>
              <a:t>13</a:t>
            </a:fld>
            <a:endParaRPr kumimoji="1" lang="ja-JP" altLang="en-US"/>
          </a:p>
        </p:txBody>
      </p:sp>
      <p:sp>
        <p:nvSpPr>
          <p:cNvPr id="5" name="ヘッダー プレースホルダー 4">
            <a:extLst>
              <a:ext uri="{FF2B5EF4-FFF2-40B4-BE49-F238E27FC236}">
                <a16:creationId xmlns:a16="http://schemas.microsoft.com/office/drawing/2014/main" id="{0E93D91B-3101-F5EB-024B-C5B1F4350176}"/>
              </a:ext>
            </a:extLst>
          </p:cNvPr>
          <p:cNvSpPr>
            <a:spLocks noGrp="1"/>
          </p:cNvSpPr>
          <p:nvPr>
            <p:ph type="hdr" sz="quarter"/>
          </p:nvPr>
        </p:nvSpPr>
        <p:spPr/>
        <p:txBody>
          <a:bodyPr/>
          <a:lstStyle/>
          <a:p>
            <a:r>
              <a:rPr kumimoji="1" lang="en-US" altLang="ja-JP"/>
              <a:t>2025-26</a:t>
            </a:r>
            <a:r>
              <a:rPr kumimoji="1" lang="ja-JP" altLang="en-US"/>
              <a:t>年度豆辞典</a:t>
            </a:r>
            <a:r>
              <a:rPr kumimoji="1" lang="en-US" altLang="ja-JP"/>
              <a:t>PPT</a:t>
            </a:r>
            <a:endParaRPr kumimoji="1" lang="ja-JP" altLang="en-US"/>
          </a:p>
        </p:txBody>
      </p:sp>
    </p:spTree>
    <p:extLst>
      <p:ext uri="{BB962C8B-B14F-4D97-AF65-F5344CB8AC3E}">
        <p14:creationId xmlns:p14="http://schemas.microsoft.com/office/powerpoint/2010/main" val="6653051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2:notes"/>
          <p:cNvSpPr txBox="1">
            <a:spLocks noGrp="1"/>
          </p:cNvSpPr>
          <p:nvPr>
            <p:ph type="body" idx="1"/>
          </p:nvPr>
        </p:nvSpPr>
        <p:spPr>
          <a:xfrm>
            <a:off x="673577" y="4748163"/>
            <a:ext cx="5388610" cy="3884861"/>
          </a:xfrm>
          <a:prstGeom prst="rect">
            <a:avLst/>
          </a:prstGeom>
        </p:spPr>
        <p:txBody>
          <a:bodyPr spcFirstLastPara="1" wrap="square" lIns="90748" tIns="45362" rIns="90748" bIns="45362" anchor="t" anchorCtr="0">
            <a:noAutofit/>
          </a:bodyPr>
          <a:lstStyle/>
          <a:p>
            <a:r>
              <a:rPr kumimoji="1" lang="ja-JP" altLang="en-US" sz="1800" dirty="0"/>
              <a:t>★豆辞典</a:t>
            </a:r>
            <a:r>
              <a:rPr kumimoji="1" lang="en-US" altLang="ja-JP" sz="1800" dirty="0"/>
              <a:t>p24</a:t>
            </a:r>
            <a:r>
              <a:rPr kumimoji="1" lang="ja-JP" altLang="en-US" sz="1800" dirty="0"/>
              <a:t>に対応</a:t>
            </a:r>
            <a:endParaRPr kumimoji="1" lang="en-US" altLang="ja-JP" sz="1800" dirty="0"/>
          </a:p>
          <a:p>
            <a:pPr defTabSz="907555"/>
            <a:r>
              <a:rPr kumimoji="1" lang="en-US" altLang="ja-JP" sz="1800" dirty="0"/>
              <a:t>※</a:t>
            </a:r>
            <a:r>
              <a:rPr kumimoji="1" lang="ja-JP" altLang="en-US" sz="1800" dirty="0"/>
              <a:t>四角の枠内は、貴地区の数字を入れてください。また、ピンク色の矢印を貴地区の棒グラフの上へ移動してください</a:t>
            </a:r>
            <a:endParaRPr kumimoji="1" lang="en-US" altLang="ja-JP" sz="1800" dirty="0"/>
          </a:p>
          <a:p>
            <a:r>
              <a:rPr kumimoji="1" lang="ja-JP" altLang="en-US" sz="1800" dirty="0"/>
              <a:t>これは、地区別の個人平均寄付額です。</a:t>
            </a:r>
            <a:endParaRPr kumimoji="1" lang="en-US" altLang="ja-JP" sz="1800" dirty="0"/>
          </a:p>
          <a:p>
            <a:r>
              <a:rPr kumimoji="1" lang="ja-JP" altLang="en-US" sz="1800" dirty="0"/>
              <a:t>昨年度の全国平均は</a:t>
            </a:r>
            <a:r>
              <a:rPr kumimoji="1" lang="en-US" altLang="ja-JP" sz="1800" dirty="0"/>
              <a:t>17,293</a:t>
            </a:r>
            <a:r>
              <a:rPr kumimoji="1" lang="ja-JP" altLang="en-US" sz="1800" dirty="0"/>
              <a:t>円です。</a:t>
            </a:r>
            <a:endParaRPr lang="en-US" altLang="ja-JP" sz="1800" b="1" dirty="0">
              <a:latin typeface="メイリオ" panose="020B0604030504040204" pitchFamily="50" charset="-128"/>
              <a:ea typeface="メイリオ" panose="020B0604030504040204" pitchFamily="50" charset="-128"/>
            </a:endParaRPr>
          </a:p>
          <a:p>
            <a:r>
              <a:rPr kumimoji="1" lang="ja-JP" altLang="en-US" sz="1800" dirty="0"/>
              <a:t>最も高かったのは、第</a:t>
            </a:r>
            <a:r>
              <a:rPr kumimoji="1" lang="en-US" altLang="ja-JP" sz="1800" dirty="0"/>
              <a:t>2760</a:t>
            </a:r>
            <a:r>
              <a:rPr kumimoji="1" lang="ja-JP" altLang="en-US" sz="1800" dirty="0"/>
              <a:t>地区で</a:t>
            </a:r>
            <a:r>
              <a:rPr kumimoji="1" lang="en-US" altLang="ja-JP" sz="1800" dirty="0"/>
              <a:t>36,935</a:t>
            </a:r>
            <a:r>
              <a:rPr kumimoji="1" lang="ja-JP" altLang="en-US" sz="1800" dirty="0"/>
              <a:t>円でした。</a:t>
            </a:r>
            <a:endParaRPr kumimoji="1" lang="en-US" altLang="ja-JP" sz="1800" dirty="0"/>
          </a:p>
          <a:p>
            <a:endParaRPr kumimoji="1" lang="en-US" altLang="ja-JP" sz="1800" dirty="0"/>
          </a:p>
          <a:p>
            <a:r>
              <a:rPr kumimoji="1" lang="ja-JP" altLang="en-US" sz="1800" dirty="0"/>
              <a:t>当地区はピンク色の矢印のところで、一人あたりの平均は</a:t>
            </a:r>
            <a:r>
              <a:rPr kumimoji="1" lang="en-US" altLang="ja-JP" sz="1800" dirty="0"/>
              <a:t>12,318</a:t>
            </a:r>
            <a:r>
              <a:rPr kumimoji="1" lang="ja-JP" altLang="en-US" sz="1800" dirty="0"/>
              <a:t>円、全国で</a:t>
            </a:r>
            <a:r>
              <a:rPr kumimoji="1" lang="en-US" altLang="ja-JP" sz="1800" dirty="0"/>
              <a:t>25</a:t>
            </a:r>
            <a:r>
              <a:rPr kumimoji="1" lang="ja-JP" altLang="en-US" sz="1800" dirty="0"/>
              <a:t>番目のご寄付をいただきました。皆さまのご協力に心より感謝申し上げます。</a:t>
            </a:r>
          </a:p>
          <a:p>
            <a:pPr marL="0" indent="0"/>
            <a:endParaRPr sz="1800" dirty="0"/>
          </a:p>
        </p:txBody>
      </p:sp>
      <p:sp>
        <p:nvSpPr>
          <p:cNvPr id="157" name="Google Shape;157;p2: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53894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38150" y="508000"/>
            <a:ext cx="5916613" cy="3328988"/>
          </a:xfrm>
        </p:spPr>
      </p:sp>
      <p:sp>
        <p:nvSpPr>
          <p:cNvPr id="3" name="ノート プレースホルダー 2"/>
          <p:cNvSpPr>
            <a:spLocks noGrp="1"/>
          </p:cNvSpPr>
          <p:nvPr>
            <p:ph type="body" idx="1"/>
          </p:nvPr>
        </p:nvSpPr>
        <p:spPr/>
        <p:txBody>
          <a:bodyPr/>
          <a:lstStyle/>
          <a:p>
            <a:r>
              <a:rPr lang="ja-JP" altLang="en-US" dirty="0"/>
              <a:t>★豆辞典</a:t>
            </a:r>
            <a:r>
              <a:rPr lang="en-US" altLang="ja-JP" dirty="0"/>
              <a:t>p26</a:t>
            </a:r>
            <a:r>
              <a:rPr lang="ja-JP" altLang="en-US" dirty="0"/>
              <a:t>に対応</a:t>
            </a:r>
            <a:endParaRPr lang="en-US" altLang="ja-JP" dirty="0"/>
          </a:p>
          <a:p>
            <a:endParaRPr lang="en-US" altLang="ja-JP" dirty="0"/>
          </a:p>
          <a:p>
            <a:r>
              <a:rPr lang="en-US" altLang="ja-JP" dirty="0"/>
              <a:t>※</a:t>
            </a:r>
            <a:r>
              <a:rPr lang="ja-JP" altLang="en-US" dirty="0"/>
              <a:t>四角の枠内は、貴地区の数字を入れてください。また、ピンク色の矢印を貴地区の棒グラフの上へ移動してください。</a:t>
            </a:r>
            <a:endParaRPr lang="en-US" altLang="ja-JP" dirty="0"/>
          </a:p>
          <a:p>
            <a:endParaRPr lang="en-US" altLang="ja-JP" dirty="0"/>
          </a:p>
          <a:p>
            <a:r>
              <a:rPr lang="ja-JP" altLang="en-US" dirty="0"/>
              <a:t>これは、地区別の個人平均寄付額です。</a:t>
            </a:r>
            <a:endParaRPr lang="en-US" altLang="ja-JP" dirty="0"/>
          </a:p>
          <a:p>
            <a:endParaRPr lang="en-US" altLang="ja-JP" dirty="0"/>
          </a:p>
          <a:p>
            <a:r>
              <a:rPr lang="ja-JP" altLang="en-US" dirty="0"/>
              <a:t>昨年度の全国平均は</a:t>
            </a:r>
            <a:r>
              <a:rPr lang="en-US" altLang="ja-JP" dirty="0"/>
              <a:t>15,999</a:t>
            </a:r>
            <a:r>
              <a:rPr lang="ja-JP" altLang="en-US" dirty="0"/>
              <a:t>円で、前年度より低い寄付額となりました。</a:t>
            </a:r>
            <a:endParaRPr lang="en-US" altLang="ja-JP" dirty="0"/>
          </a:p>
          <a:p>
            <a:endParaRPr lang="en-US" altLang="ja-JP" dirty="0"/>
          </a:p>
          <a:p>
            <a:pPr defTabSz="906445">
              <a:defRPr/>
            </a:pPr>
            <a:r>
              <a:rPr lang="ja-JP" altLang="en-US" dirty="0"/>
              <a:t>最も高かったのは、第</a:t>
            </a:r>
            <a:r>
              <a:rPr lang="en-US" altLang="ja-JP" dirty="0"/>
              <a:t>2590</a:t>
            </a:r>
            <a:r>
              <a:rPr lang="ja-JP" altLang="en-US" dirty="0"/>
              <a:t>地区（神奈川県（横浜市・川崎市））で、</a:t>
            </a:r>
            <a:r>
              <a:rPr lang="en-US" altLang="ja-JP" dirty="0"/>
              <a:t>30,406</a:t>
            </a:r>
            <a:r>
              <a:rPr lang="ja-JP" altLang="en-US" dirty="0"/>
              <a:t>円でした。</a:t>
            </a:r>
            <a:endParaRPr lang="en-US" altLang="ja-JP" dirty="0"/>
          </a:p>
          <a:p>
            <a:r>
              <a:rPr lang="ja-JP" altLang="en-US" dirty="0"/>
              <a:t>大口の寄付や地区の寄付増進委員会による呼びかけの効果によるものです。</a:t>
            </a:r>
            <a:endParaRPr lang="en-US" altLang="ja-JP" dirty="0"/>
          </a:p>
          <a:p>
            <a:endParaRPr lang="en-US" altLang="ja-JP" dirty="0"/>
          </a:p>
          <a:p>
            <a:r>
              <a:rPr lang="ja-JP" altLang="en-US" dirty="0"/>
              <a:t>当地区はピンク色の矢印のところで、一人あたりの平均は＊＊＊円、全国で＊＊番目のご寄付をいただきました。皆さまのご協力に心より感謝申し上げます。</a:t>
            </a:r>
            <a:endParaRPr lang="en-US" altLang="ja-JP" dirty="0"/>
          </a:p>
          <a:p>
            <a:endParaRPr lang="en-US" altLang="ja-JP" dirty="0"/>
          </a:p>
          <a:p>
            <a:r>
              <a:rPr lang="en-US" altLang="ja-JP" dirty="0"/>
              <a:t>※</a:t>
            </a:r>
            <a:r>
              <a:rPr lang="ja-JP" altLang="en-US" dirty="0"/>
              <a:t>地区番号の上にある印は、△＝前年度からアップ、▼＝前年度よりダウン を表しています。</a:t>
            </a:r>
          </a:p>
          <a:p>
            <a:endParaRPr lang="en-US" altLang="ja-JP" dirty="0"/>
          </a:p>
          <a:p>
            <a:r>
              <a:rPr lang="en-US" altLang="ja-JP" dirty="0"/>
              <a:t>【</a:t>
            </a:r>
            <a:r>
              <a:rPr lang="ja-JP" altLang="en-US" dirty="0"/>
              <a:t>参考</a:t>
            </a:r>
            <a:r>
              <a:rPr lang="en-US" altLang="ja-JP" dirty="0"/>
              <a:t>】</a:t>
            </a:r>
            <a:endParaRPr lang="ja-JP" altLang="en-US" dirty="0"/>
          </a:p>
          <a:p>
            <a:pPr defTabSz="906445">
              <a:defRPr/>
            </a:pPr>
            <a:r>
              <a:rPr lang="en-US" altLang="ja-JP" dirty="0"/>
              <a:t>『2025-26</a:t>
            </a:r>
            <a:r>
              <a:rPr lang="ja-JP" altLang="en-US" dirty="0"/>
              <a:t>年度版　米山寄付金マニュアル</a:t>
            </a:r>
            <a:r>
              <a:rPr lang="en-US" altLang="ja-JP" dirty="0"/>
              <a:t>』</a:t>
            </a:r>
            <a:r>
              <a:rPr lang="ja-JP" altLang="en-US" dirty="0"/>
              <a:t>でも寄付金増進成功事例を紹介しております。</a:t>
            </a:r>
            <a:endParaRPr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F8505084-C8FE-4CFE-8751-3A1553B02A56}" type="slidenum">
              <a:rPr kumimoji="1" lang="ja-JP" altLang="en-US" smtClean="0"/>
              <a:t>15</a:t>
            </a:fld>
            <a:endParaRPr kumimoji="1" lang="ja-JP" altLang="en-US"/>
          </a:p>
        </p:txBody>
      </p:sp>
      <p:sp>
        <p:nvSpPr>
          <p:cNvPr id="5" name="ヘッダー プレースホルダー 4">
            <a:extLst>
              <a:ext uri="{FF2B5EF4-FFF2-40B4-BE49-F238E27FC236}">
                <a16:creationId xmlns:a16="http://schemas.microsoft.com/office/drawing/2014/main" id="{3DFC0EB9-BFCC-4E0C-3A56-CB15655F5218}"/>
              </a:ext>
            </a:extLst>
          </p:cNvPr>
          <p:cNvSpPr>
            <a:spLocks noGrp="1"/>
          </p:cNvSpPr>
          <p:nvPr>
            <p:ph type="hdr" sz="quarter"/>
          </p:nvPr>
        </p:nvSpPr>
        <p:spPr/>
        <p:txBody>
          <a:bodyPr/>
          <a:lstStyle/>
          <a:p>
            <a:r>
              <a:rPr kumimoji="1" lang="en-US" altLang="ja-JP"/>
              <a:t>2025-26</a:t>
            </a:r>
            <a:r>
              <a:rPr kumimoji="1" lang="ja-JP" altLang="en-US"/>
              <a:t>年度豆辞典</a:t>
            </a:r>
            <a:r>
              <a:rPr kumimoji="1" lang="en-US" altLang="ja-JP"/>
              <a:t>PPT</a:t>
            </a:r>
            <a:endParaRPr kumimoji="1" lang="ja-JP" altLang="en-US"/>
          </a:p>
        </p:txBody>
      </p:sp>
    </p:spTree>
    <p:extLst>
      <p:ext uri="{BB962C8B-B14F-4D97-AF65-F5344CB8AC3E}">
        <p14:creationId xmlns:p14="http://schemas.microsoft.com/office/powerpoint/2010/main" val="24412317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38150" y="508000"/>
            <a:ext cx="5916613" cy="3328988"/>
          </a:xfrm>
        </p:spPr>
      </p:sp>
      <p:sp>
        <p:nvSpPr>
          <p:cNvPr id="3" name="ノート プレースホルダー 2"/>
          <p:cNvSpPr>
            <a:spLocks noGrp="1"/>
          </p:cNvSpPr>
          <p:nvPr>
            <p:ph type="body" idx="1"/>
          </p:nvPr>
        </p:nvSpPr>
        <p:spPr/>
        <p:txBody>
          <a:bodyPr/>
          <a:lstStyle/>
          <a:p>
            <a:r>
              <a:rPr lang="ja-JP" altLang="en-US" dirty="0"/>
              <a:t>★豆辞典</a:t>
            </a:r>
            <a:r>
              <a:rPr lang="en-US" altLang="ja-JP" dirty="0"/>
              <a:t>p26</a:t>
            </a:r>
            <a:r>
              <a:rPr lang="ja-JP" altLang="en-US" dirty="0"/>
              <a:t>に対応</a:t>
            </a:r>
            <a:endParaRPr lang="en-US" altLang="ja-JP" dirty="0"/>
          </a:p>
          <a:p>
            <a:endParaRPr lang="en-US" altLang="ja-JP" dirty="0"/>
          </a:p>
          <a:p>
            <a:r>
              <a:rPr lang="en-US" altLang="ja-JP" dirty="0"/>
              <a:t>※</a:t>
            </a:r>
            <a:r>
              <a:rPr lang="ja-JP" altLang="en-US" dirty="0"/>
              <a:t>四角の枠内は、貴地区の数字を入れてください。また、ピンク色の矢印を貴地区の棒グラフの上へ移動してください。</a:t>
            </a:r>
            <a:endParaRPr lang="en-US" altLang="ja-JP" dirty="0"/>
          </a:p>
          <a:p>
            <a:endParaRPr lang="en-US" altLang="ja-JP" dirty="0"/>
          </a:p>
          <a:p>
            <a:r>
              <a:rPr lang="ja-JP" altLang="en-US" dirty="0"/>
              <a:t>次は、特別寄付者の割合です。</a:t>
            </a:r>
            <a:endParaRPr lang="en-US" altLang="ja-JP" dirty="0"/>
          </a:p>
          <a:p>
            <a:r>
              <a:rPr lang="ja-JP" altLang="en-US" dirty="0"/>
              <a:t>棒の高さは会員数の多さを示しています。会員の中で、個人として特別寄付をした人の割合がピンク色の部分です。</a:t>
            </a:r>
            <a:endParaRPr lang="en-US" altLang="ja-JP" dirty="0"/>
          </a:p>
          <a:p>
            <a:endParaRPr lang="en-US" altLang="ja-JP" dirty="0"/>
          </a:p>
          <a:p>
            <a:r>
              <a:rPr lang="ja-JP" altLang="en-US" dirty="0"/>
              <a:t>全国平均は</a:t>
            </a:r>
            <a:r>
              <a:rPr lang="en-US" altLang="ja-JP" dirty="0"/>
              <a:t>2006</a:t>
            </a:r>
            <a:r>
              <a:rPr lang="ja-JP" altLang="en-US" dirty="0"/>
              <a:t>年の統計開始以来、最高の</a:t>
            </a:r>
            <a:r>
              <a:rPr lang="en-US" altLang="ja-JP" dirty="0"/>
              <a:t>47.5</a:t>
            </a:r>
            <a:r>
              <a:rPr lang="ja-JP" altLang="en-US" dirty="0"/>
              <a:t>％、当地区は＊＊＊％でした。</a:t>
            </a:r>
            <a:endParaRPr lang="en-US" altLang="ja-JP" dirty="0"/>
          </a:p>
          <a:p>
            <a:endParaRPr lang="en-US" altLang="ja-JP" dirty="0"/>
          </a:p>
          <a:p>
            <a:r>
              <a:rPr lang="ja-JP" altLang="en-US" dirty="0"/>
              <a:t>全国トップは第</a:t>
            </a:r>
            <a:r>
              <a:rPr lang="en-US" altLang="ja-JP" dirty="0"/>
              <a:t>2650</a:t>
            </a:r>
            <a:r>
              <a:rPr lang="ja-JP" altLang="en-US" dirty="0"/>
              <a:t>地区（福井県・京都府・奈良県・滋賀県）で、</a:t>
            </a:r>
            <a:r>
              <a:rPr lang="en-US" altLang="ja-JP" dirty="0"/>
              <a:t>82.6</a:t>
            </a:r>
            <a:r>
              <a:rPr lang="ja-JP" altLang="en-US" dirty="0"/>
              <a:t>％もの会員が特別寄付をしています。</a:t>
            </a:r>
            <a:endParaRPr lang="en-US" altLang="ja-JP" dirty="0"/>
          </a:p>
          <a:p>
            <a:endParaRPr lang="en-US" altLang="ja-JP" dirty="0"/>
          </a:p>
          <a:p>
            <a:r>
              <a:rPr lang="ja-JP" altLang="en-US" dirty="0"/>
              <a:t>寄付の裾野を少しでも広げることが理解を広めることでもあり、地区奨学生採用数アップにもつながります。</a:t>
            </a:r>
            <a:endParaRPr lang="en-US" altLang="ja-JP" dirty="0"/>
          </a:p>
          <a:p>
            <a:r>
              <a:rPr lang="ja-JP" altLang="en-US" dirty="0"/>
              <a:t>皆さんのご協力をよろしくお願いします。</a:t>
            </a:r>
            <a:endParaRPr lang="en-US" altLang="ja-JP" dirty="0"/>
          </a:p>
          <a:p>
            <a:endParaRPr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F8505084-C8FE-4CFE-8751-3A1553B02A56}" type="slidenum">
              <a:rPr kumimoji="1" lang="ja-JP" altLang="en-US" smtClean="0"/>
              <a:t>16</a:t>
            </a:fld>
            <a:endParaRPr kumimoji="1" lang="ja-JP" altLang="en-US"/>
          </a:p>
        </p:txBody>
      </p:sp>
      <p:sp>
        <p:nvSpPr>
          <p:cNvPr id="5" name="ヘッダー プレースホルダー 4">
            <a:extLst>
              <a:ext uri="{FF2B5EF4-FFF2-40B4-BE49-F238E27FC236}">
                <a16:creationId xmlns:a16="http://schemas.microsoft.com/office/drawing/2014/main" id="{3D60AA02-7501-C680-221C-A1A1E002030F}"/>
              </a:ext>
            </a:extLst>
          </p:cNvPr>
          <p:cNvSpPr>
            <a:spLocks noGrp="1"/>
          </p:cNvSpPr>
          <p:nvPr>
            <p:ph type="hdr" sz="quarter"/>
          </p:nvPr>
        </p:nvSpPr>
        <p:spPr/>
        <p:txBody>
          <a:bodyPr/>
          <a:lstStyle/>
          <a:p>
            <a:r>
              <a:rPr kumimoji="1" lang="en-US" altLang="ja-JP"/>
              <a:t>2025-26</a:t>
            </a:r>
            <a:r>
              <a:rPr kumimoji="1" lang="ja-JP" altLang="en-US"/>
              <a:t>年度豆辞典</a:t>
            </a:r>
            <a:r>
              <a:rPr kumimoji="1" lang="en-US" altLang="ja-JP"/>
              <a:t>PPT</a:t>
            </a:r>
            <a:endParaRPr kumimoji="1" lang="ja-JP" altLang="en-US"/>
          </a:p>
        </p:txBody>
      </p:sp>
    </p:spTree>
    <p:extLst>
      <p:ext uri="{BB962C8B-B14F-4D97-AF65-F5344CB8AC3E}">
        <p14:creationId xmlns:p14="http://schemas.microsoft.com/office/powerpoint/2010/main" val="30971723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38150" y="508000"/>
            <a:ext cx="5916613" cy="3328988"/>
          </a:xfrm>
        </p:spPr>
      </p:sp>
      <p:sp>
        <p:nvSpPr>
          <p:cNvPr id="3" name="ノート プレースホルダー 2"/>
          <p:cNvSpPr>
            <a:spLocks noGrp="1"/>
          </p:cNvSpPr>
          <p:nvPr>
            <p:ph type="body" idx="1"/>
          </p:nvPr>
        </p:nvSpPr>
        <p:spPr/>
        <p:txBody>
          <a:bodyPr/>
          <a:lstStyle/>
          <a:p>
            <a:r>
              <a:rPr kumimoji="1" lang="ja-JP" altLang="en-US" dirty="0"/>
              <a:t>★豆辞典</a:t>
            </a:r>
            <a:r>
              <a:rPr kumimoji="1" lang="en-US" altLang="ja-JP" dirty="0"/>
              <a:t>p10</a:t>
            </a:r>
            <a:br>
              <a:rPr kumimoji="1" lang="en-US" altLang="ja-JP" dirty="0"/>
            </a:br>
            <a:br>
              <a:rPr kumimoji="1" lang="en-US" altLang="ja-JP" dirty="0"/>
            </a:br>
            <a:r>
              <a:rPr kumimoji="1" lang="ja-JP" altLang="en-US" dirty="0"/>
              <a:t>米山奨学生は、ほとんどが成人しているとはいえ、外国から来て勉学に励む学生です。彼ら</a:t>
            </a:r>
            <a:r>
              <a:rPr kumimoji="1" lang="en-US" altLang="ja-JP" dirty="0"/>
              <a:t>/</a:t>
            </a:r>
            <a:r>
              <a:rPr kumimoji="1" lang="ja-JP" altLang="en-US" dirty="0"/>
              <a:t>彼女らの安全について、常に気にかけてくださいますようお願いします。</a:t>
            </a:r>
            <a:endParaRPr kumimoji="1" lang="en-US" altLang="ja-JP" dirty="0"/>
          </a:p>
          <a:p>
            <a:endParaRPr kumimoji="1" lang="en-US" altLang="ja-JP" dirty="0"/>
          </a:p>
          <a:p>
            <a:r>
              <a:rPr kumimoji="1" lang="ja-JP" altLang="en-US" dirty="0"/>
              <a:t>①自然災害の場合</a:t>
            </a:r>
            <a:endParaRPr kumimoji="1" lang="en-US" altLang="ja-JP" dirty="0"/>
          </a:p>
          <a:p>
            <a:r>
              <a:rPr kumimoji="1" lang="ja-JP" altLang="en-US" dirty="0"/>
              <a:t>有事の際には、奨学生と関係者を含めた</a:t>
            </a:r>
            <a:r>
              <a:rPr kumimoji="1" lang="en-US" altLang="ja-JP" dirty="0"/>
              <a:t>SNS</a:t>
            </a:r>
            <a:r>
              <a:rPr kumimoji="1" lang="ja-JP" altLang="en-US" dirty="0"/>
              <a:t>グループを作っておくと、いざというときに迅速に確認を取ることができます。</a:t>
            </a:r>
            <a:endParaRPr kumimoji="1" lang="en-US" altLang="ja-JP" dirty="0"/>
          </a:p>
          <a:p>
            <a:endParaRPr kumimoji="1" lang="en-US" altLang="ja-JP" dirty="0"/>
          </a:p>
          <a:p>
            <a:r>
              <a:rPr kumimoji="1" lang="ja-JP" altLang="en-US" dirty="0"/>
              <a:t>②病気や事故の場合</a:t>
            </a:r>
            <a:endParaRPr kumimoji="1" lang="en-US" altLang="ja-JP" dirty="0"/>
          </a:p>
          <a:p>
            <a:r>
              <a:rPr kumimoji="1" lang="ja-JP" altLang="en-US" dirty="0"/>
              <a:t>留学生は国民健康保険に加入が義務付けられており、医療費は</a:t>
            </a:r>
            <a:r>
              <a:rPr kumimoji="1" lang="en-US" altLang="ja-JP" dirty="0"/>
              <a:t>3</a:t>
            </a:r>
            <a:r>
              <a:rPr kumimoji="1" lang="ja-JP" altLang="en-US" dirty="0"/>
              <a:t>割負担となっています。</a:t>
            </a:r>
            <a:endParaRPr kumimoji="1" lang="en-US" altLang="ja-JP" dirty="0"/>
          </a:p>
          <a:p>
            <a:r>
              <a:rPr kumimoji="1" lang="ja-JP" altLang="en-US" dirty="0"/>
              <a:t>米山記念奨学会では、現役奨学生に対する傷害保険に加入しており、「例会出席」「新規奨学生オリエンテーション」「奨学期間終了式」に際して適応されますので、何かあれば相談してください。</a:t>
            </a:r>
            <a:endParaRPr kumimoji="1" lang="en-US" altLang="ja-JP" dirty="0"/>
          </a:p>
          <a:p>
            <a:endParaRPr kumimoji="1" lang="en-US" altLang="ja-JP" dirty="0"/>
          </a:p>
          <a:p>
            <a:r>
              <a:rPr kumimoji="1" lang="ja-JP" altLang="en-US" dirty="0"/>
              <a:t>③ハラスメントについて</a:t>
            </a:r>
            <a:endParaRPr kumimoji="1" lang="en-US" altLang="ja-JP" dirty="0"/>
          </a:p>
          <a:p>
            <a:r>
              <a:rPr kumimoji="1" lang="ja-JP" altLang="en-US" dirty="0"/>
              <a:t>セクハラ・パワハラに巻き込まれないために、できるだけ奨学生と接しないようにしたい</a:t>
            </a:r>
            <a:r>
              <a:rPr kumimoji="1" lang="en-US" altLang="ja-JP" dirty="0"/>
              <a:t>…</a:t>
            </a:r>
            <a:r>
              <a:rPr kumimoji="1" lang="ja-JP" altLang="en-US" dirty="0"/>
              <a:t>と思う方もいらっしゃるかもしれませんが、米山奨学金の最大の価値は「交流」にあります。奨学生はロータリー会員との交流を通じて、日本社会を学び、国を超えた信頼関係を築いていくからです。</a:t>
            </a:r>
          </a:p>
          <a:p>
            <a:r>
              <a:rPr kumimoji="1" lang="ja-JP" altLang="en-US" dirty="0"/>
              <a:t>しかし一方、外国人である米山奨学生とは、文化や習慣、年代の違いもあります。相手の気持ちを考え、尊重する気持ちを持って接するようにお願いします。何か問題が発生した場合は、まずは地区米山奨学委員会へ報告・相談をしてください。</a:t>
            </a:r>
          </a:p>
          <a:p>
            <a:pPr algn="l"/>
            <a:endParaRPr lang="en-US" altLang="ja-JP" sz="1100" dirty="0"/>
          </a:p>
          <a:p>
            <a:pPr algn="l"/>
            <a:r>
              <a:rPr lang="en-US" altLang="ja-JP" sz="1100" dirty="0"/>
              <a:t>【</a:t>
            </a:r>
            <a:r>
              <a:rPr lang="ja-JP" altLang="en-US" sz="1100" dirty="0"/>
              <a:t>参考</a:t>
            </a:r>
            <a:r>
              <a:rPr lang="en-US" altLang="ja-JP" sz="1100" dirty="0"/>
              <a:t>】</a:t>
            </a:r>
          </a:p>
          <a:p>
            <a:pPr algn="l"/>
            <a:r>
              <a:rPr lang="en-US" altLang="ja-JP" sz="1100" dirty="0"/>
              <a:t>『</a:t>
            </a:r>
            <a:r>
              <a:rPr lang="ja-JP" altLang="en-US" sz="1100" dirty="0"/>
              <a:t>カウンセラー・ハンドブック </a:t>
            </a:r>
            <a:r>
              <a:rPr lang="en-US" altLang="ja-JP" sz="1100" dirty="0"/>
              <a:t>2025</a:t>
            </a:r>
            <a:r>
              <a:rPr lang="ja-JP" altLang="en-US" sz="1100" dirty="0"/>
              <a:t>学年度</a:t>
            </a:r>
            <a:r>
              <a:rPr lang="en-US" altLang="ja-JP" sz="1100" dirty="0"/>
              <a:t>』 p21-23</a:t>
            </a:r>
          </a:p>
          <a:p>
            <a:r>
              <a:rPr kumimoji="1" lang="en-US" altLang="ja-JP" dirty="0"/>
              <a:t>『</a:t>
            </a:r>
            <a:r>
              <a:rPr kumimoji="1" lang="ja-JP" altLang="en-US" dirty="0"/>
              <a:t>奨学事業ハンドブック</a:t>
            </a:r>
            <a:r>
              <a:rPr kumimoji="1" lang="en-US" altLang="ja-JP" dirty="0"/>
              <a:t>2025-26</a:t>
            </a:r>
            <a:r>
              <a:rPr kumimoji="1" lang="ja-JP" altLang="en-US" dirty="0"/>
              <a:t>年度</a:t>
            </a:r>
            <a:r>
              <a:rPr kumimoji="1" lang="en-US" altLang="ja-JP" dirty="0"/>
              <a:t>』p.87-92</a:t>
            </a:r>
            <a:endParaRPr kumimoji="1" lang="ja-JP" altLang="en-US" dirty="0"/>
          </a:p>
        </p:txBody>
      </p:sp>
      <p:sp>
        <p:nvSpPr>
          <p:cNvPr id="4" name="スライド番号プレースホルダー 3"/>
          <p:cNvSpPr>
            <a:spLocks noGrp="1"/>
          </p:cNvSpPr>
          <p:nvPr>
            <p:ph type="sldNum" sz="quarter" idx="5"/>
          </p:nvPr>
        </p:nvSpPr>
        <p:spPr/>
        <p:txBody>
          <a:bodyPr/>
          <a:lstStyle/>
          <a:p>
            <a:fld id="{F8505084-C8FE-4CFE-8751-3A1553B02A56}" type="slidenum">
              <a:rPr kumimoji="1" lang="ja-JP" altLang="en-US" smtClean="0"/>
              <a:t>17</a:t>
            </a:fld>
            <a:endParaRPr kumimoji="1" lang="ja-JP" altLang="en-US"/>
          </a:p>
        </p:txBody>
      </p:sp>
      <p:sp>
        <p:nvSpPr>
          <p:cNvPr id="5" name="ヘッダー プレースホルダー 4">
            <a:extLst>
              <a:ext uri="{FF2B5EF4-FFF2-40B4-BE49-F238E27FC236}">
                <a16:creationId xmlns:a16="http://schemas.microsoft.com/office/drawing/2014/main" id="{2ADC6499-605A-9B5E-9E06-0D5C4A96E06D}"/>
              </a:ext>
            </a:extLst>
          </p:cNvPr>
          <p:cNvSpPr>
            <a:spLocks noGrp="1"/>
          </p:cNvSpPr>
          <p:nvPr>
            <p:ph type="hdr" sz="quarter"/>
          </p:nvPr>
        </p:nvSpPr>
        <p:spPr/>
        <p:txBody>
          <a:bodyPr/>
          <a:lstStyle/>
          <a:p>
            <a:r>
              <a:rPr kumimoji="1" lang="en-US" altLang="ja-JP"/>
              <a:t>2025-26</a:t>
            </a:r>
            <a:r>
              <a:rPr kumimoji="1" lang="ja-JP" altLang="en-US"/>
              <a:t>年度豆辞典</a:t>
            </a:r>
            <a:r>
              <a:rPr kumimoji="1" lang="en-US" altLang="ja-JP"/>
              <a:t>PPT</a:t>
            </a:r>
            <a:endParaRPr kumimoji="1" lang="ja-JP" altLang="en-US"/>
          </a:p>
        </p:txBody>
      </p:sp>
    </p:spTree>
    <p:extLst>
      <p:ext uri="{BB962C8B-B14F-4D97-AF65-F5344CB8AC3E}">
        <p14:creationId xmlns:p14="http://schemas.microsoft.com/office/powerpoint/2010/main" val="6383825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38150" y="508000"/>
            <a:ext cx="5916613" cy="3328988"/>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8505084-C8FE-4CFE-8751-3A1553B02A56}" type="slidenum">
              <a:rPr kumimoji="1" lang="ja-JP" altLang="en-US" smtClean="0"/>
              <a:t>2</a:t>
            </a:fld>
            <a:endParaRPr kumimoji="1" lang="ja-JP" altLang="en-US"/>
          </a:p>
        </p:txBody>
      </p:sp>
      <p:sp>
        <p:nvSpPr>
          <p:cNvPr id="5" name="ヘッダー プレースホルダー 4">
            <a:extLst>
              <a:ext uri="{FF2B5EF4-FFF2-40B4-BE49-F238E27FC236}">
                <a16:creationId xmlns:a16="http://schemas.microsoft.com/office/drawing/2014/main" id="{C30457FD-B53F-0DE1-8C30-2880F089152D}"/>
              </a:ext>
            </a:extLst>
          </p:cNvPr>
          <p:cNvSpPr>
            <a:spLocks noGrp="1"/>
          </p:cNvSpPr>
          <p:nvPr>
            <p:ph type="hdr" sz="quarter"/>
          </p:nvPr>
        </p:nvSpPr>
        <p:spPr/>
        <p:txBody>
          <a:bodyPr/>
          <a:lstStyle/>
          <a:p>
            <a:r>
              <a:rPr kumimoji="1" lang="en-US" altLang="ja-JP"/>
              <a:t>2025-26</a:t>
            </a:r>
            <a:r>
              <a:rPr kumimoji="1" lang="ja-JP" altLang="en-US"/>
              <a:t>年度豆辞典</a:t>
            </a:r>
            <a:r>
              <a:rPr kumimoji="1" lang="en-US" altLang="ja-JP"/>
              <a:t>PPT</a:t>
            </a:r>
            <a:endParaRPr kumimoji="1" lang="ja-JP" altLang="en-US"/>
          </a:p>
        </p:txBody>
      </p:sp>
    </p:spTree>
    <p:extLst>
      <p:ext uri="{BB962C8B-B14F-4D97-AF65-F5344CB8AC3E}">
        <p14:creationId xmlns:p14="http://schemas.microsoft.com/office/powerpoint/2010/main" val="39100890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38150" y="508000"/>
            <a:ext cx="5916613" cy="3328988"/>
          </a:xfrm>
        </p:spPr>
      </p:sp>
      <p:sp>
        <p:nvSpPr>
          <p:cNvPr id="3" name="ノート プレースホルダー 2"/>
          <p:cNvSpPr>
            <a:spLocks noGrp="1"/>
          </p:cNvSpPr>
          <p:nvPr>
            <p:ph type="body" idx="1"/>
          </p:nvPr>
        </p:nvSpPr>
        <p:spPr/>
        <p:txBody>
          <a:bodyPr/>
          <a:lstStyle/>
          <a:p>
            <a:pPr marL="0" lvl="1" defTabSz="914173">
              <a:defRPr/>
            </a:pPr>
            <a:r>
              <a:rPr lang="ja-JP" altLang="en-US" dirty="0">
                <a:latin typeface="游ゴシック" panose="020B0400000000000000" pitchFamily="50" charset="-128"/>
                <a:ea typeface="+mn-ea"/>
              </a:rPr>
              <a:t>★豆辞典</a:t>
            </a:r>
            <a:r>
              <a:rPr lang="en-US" altLang="ja-JP" b="0" dirty="0">
                <a:solidFill>
                  <a:schemeClr val="tx1"/>
                </a:solidFill>
                <a:latin typeface="游ゴシック" panose="020B0400000000000000" pitchFamily="50" charset="-128"/>
                <a:ea typeface="+mn-ea"/>
              </a:rPr>
              <a:t>p4-6</a:t>
            </a:r>
            <a:r>
              <a:rPr lang="ja-JP" altLang="en-US" b="0" dirty="0">
                <a:latin typeface="游ゴシック" panose="020B0400000000000000" pitchFamily="50" charset="-128"/>
                <a:ea typeface="+mn-ea"/>
              </a:rPr>
              <a:t>に対応</a:t>
            </a:r>
            <a:endParaRPr lang="en-US" altLang="ja-JP" b="0" dirty="0">
              <a:latin typeface="游ゴシック" panose="020B0400000000000000" pitchFamily="50" charset="-128"/>
              <a:ea typeface="+mn-ea"/>
            </a:endParaRPr>
          </a:p>
          <a:p>
            <a:endParaRPr lang="en-US" altLang="ja-JP" dirty="0">
              <a:latin typeface="游ゴシック" panose="020B0400000000000000" pitchFamily="50" charset="-128"/>
              <a:ea typeface="+mn-ea"/>
            </a:endParaRPr>
          </a:p>
          <a:p>
            <a:r>
              <a:rPr lang="ja-JP" altLang="en-US" dirty="0">
                <a:latin typeface="游ゴシック" panose="020B0400000000000000" pitchFamily="50" charset="-128"/>
                <a:ea typeface="+mn-ea"/>
              </a:rPr>
              <a:t>まずは概要を説明します。</a:t>
            </a:r>
            <a:endParaRPr lang="en-US" altLang="ja-JP" dirty="0">
              <a:latin typeface="游ゴシック" panose="020B0400000000000000" pitchFamily="50" charset="-128"/>
              <a:ea typeface="+mn-ea"/>
            </a:endParaRPr>
          </a:p>
          <a:p>
            <a:r>
              <a:rPr lang="ja-JP" altLang="en-US" dirty="0">
                <a:latin typeface="游ゴシック" panose="020B0400000000000000" pitchFamily="50" charset="-128"/>
                <a:ea typeface="+mn-ea"/>
              </a:rPr>
              <a:t>ロータリー米山記念奨学事業は、</a:t>
            </a:r>
            <a:r>
              <a:rPr kumimoji="1" lang="ja-JP" altLang="en-US" dirty="0">
                <a:latin typeface="游ゴシック" panose="020B0400000000000000" pitchFamily="50" charset="-128"/>
                <a:ea typeface="+mn-ea"/>
              </a:rPr>
              <a:t>日本のロータリーが作り育てた独自の事業で、</a:t>
            </a:r>
            <a:r>
              <a:rPr kumimoji="1" lang="en-US" altLang="ja-JP" dirty="0">
                <a:latin typeface="游ゴシック" panose="020B0400000000000000" pitchFamily="50" charset="-128"/>
                <a:ea typeface="+mn-ea"/>
              </a:rPr>
              <a:t>34</a:t>
            </a:r>
            <a:r>
              <a:rPr kumimoji="1" lang="ja-JP" altLang="en-US" dirty="0">
                <a:latin typeface="游ゴシック" panose="020B0400000000000000" pitchFamily="50" charset="-128"/>
                <a:ea typeface="+mn-ea"/>
              </a:rPr>
              <a:t>地区、全地区が参加する多地区合同活動です。</a:t>
            </a:r>
            <a:endParaRPr kumimoji="1" lang="en-US" altLang="ja-JP" dirty="0">
              <a:latin typeface="游ゴシック" panose="020B0400000000000000" pitchFamily="50" charset="-128"/>
              <a:ea typeface="+mn-ea"/>
            </a:endParaRPr>
          </a:p>
          <a:p>
            <a:endParaRPr lang="en-US" altLang="ja-JP" dirty="0">
              <a:latin typeface="游ゴシック" panose="020B0400000000000000" pitchFamily="50" charset="-128"/>
              <a:ea typeface="+mn-ea"/>
            </a:endParaRPr>
          </a:p>
          <a:p>
            <a:r>
              <a:rPr lang="en-US" altLang="ja-JP" dirty="0">
                <a:latin typeface="游ゴシック" panose="020B0400000000000000" pitchFamily="50" charset="-128"/>
                <a:ea typeface="+mn-ea"/>
              </a:rPr>
              <a:t>1952</a:t>
            </a:r>
            <a:r>
              <a:rPr lang="ja-JP" altLang="en-US" dirty="0">
                <a:latin typeface="游ゴシック" panose="020B0400000000000000" pitchFamily="50" charset="-128"/>
                <a:ea typeface="+mn-ea"/>
              </a:rPr>
              <a:t>年に事業が始まって以来、一貫して、日本で学ぶ外国人留学生を支援しています。</a:t>
            </a:r>
            <a:endParaRPr lang="en-US" altLang="ja-JP" dirty="0">
              <a:latin typeface="游ゴシック" panose="020B0400000000000000" pitchFamily="50" charset="-128"/>
              <a:ea typeface="+mn-ea"/>
            </a:endParaRPr>
          </a:p>
          <a:p>
            <a:r>
              <a:rPr kumimoji="1" lang="ja-JP" altLang="en-US" b="0" dirty="0">
                <a:latin typeface="游ゴシック" panose="020B0400000000000000" pitchFamily="50" charset="-128"/>
                <a:ea typeface="+mn-ea"/>
              </a:rPr>
              <a:t>「公益財団法人ロータリー米山記念奨学会」というのは、この事業をおこなうために、日本のロータリーが協同して運営する奨学</a:t>
            </a:r>
            <a:r>
              <a:rPr lang="ja-JP" altLang="en-US" dirty="0">
                <a:latin typeface="游ゴシック" panose="020B0400000000000000" pitchFamily="50" charset="-128"/>
                <a:ea typeface="+mn-ea"/>
              </a:rPr>
              <a:t>財団</a:t>
            </a:r>
            <a:r>
              <a:rPr kumimoji="1" lang="ja-JP" altLang="en-US" b="0" dirty="0">
                <a:latin typeface="游ゴシック" panose="020B0400000000000000" pitchFamily="50" charset="-128"/>
                <a:ea typeface="+mn-ea"/>
              </a:rPr>
              <a:t>で、財源はすべてみなさんからのご寄付で成り立っています。</a:t>
            </a:r>
            <a:endParaRPr kumimoji="1" lang="en-US" altLang="ja-JP" b="0" dirty="0">
              <a:latin typeface="游ゴシック" panose="020B0400000000000000" pitchFamily="50" charset="-128"/>
              <a:ea typeface="+mn-ea"/>
            </a:endParaRPr>
          </a:p>
          <a:p>
            <a:endParaRPr kumimoji="1" lang="en-US" altLang="ja-JP" b="1" dirty="0">
              <a:latin typeface="游ゴシック" panose="020B0400000000000000" pitchFamily="50" charset="-128"/>
              <a:ea typeface="+mn-ea"/>
            </a:endParaRPr>
          </a:p>
          <a:p>
            <a:r>
              <a:rPr kumimoji="1" lang="ja-JP" altLang="en-US" b="0" dirty="0">
                <a:solidFill>
                  <a:schemeClr val="tx1"/>
                </a:solidFill>
                <a:latin typeface="游ゴシック" panose="020B0400000000000000" pitchFamily="50" charset="-128"/>
                <a:ea typeface="+mn-ea"/>
              </a:rPr>
              <a:t>この奨学金の最大の特長は「世話クラブ・カウンセラー制度」です。米山奨学生には世話クラブの例会や活動に参加してもらい、交流することを大切にしています。</a:t>
            </a:r>
            <a:endParaRPr kumimoji="1" lang="en-US" altLang="ja-JP" b="0" dirty="0">
              <a:solidFill>
                <a:schemeClr val="tx1"/>
              </a:solidFill>
              <a:latin typeface="游ゴシック" panose="020B0400000000000000" pitchFamily="50" charset="-128"/>
              <a:ea typeface="+mn-ea"/>
            </a:endParaRPr>
          </a:p>
          <a:p>
            <a:pPr defTabSz="906445">
              <a:defRPr/>
            </a:pPr>
            <a:r>
              <a:rPr lang="ja-JP" altLang="en-US" b="0" dirty="0">
                <a:solidFill>
                  <a:schemeClr val="tx1"/>
                </a:solidFill>
                <a:latin typeface="游ゴシック" panose="020B0400000000000000" pitchFamily="50" charset="-128"/>
                <a:ea typeface="+mn-ea"/>
              </a:rPr>
              <a:t>カウンセラーを経験した方からは、「</a:t>
            </a:r>
            <a:r>
              <a:rPr lang="ja-JP" altLang="en-US" b="0" dirty="0">
                <a:solidFill>
                  <a:schemeClr val="tx1"/>
                </a:solidFill>
              </a:rPr>
              <a:t>文化や言葉の違いなどを越えて交流ができて自分の人生が豊かになったと思う。</a:t>
            </a:r>
            <a:r>
              <a:rPr lang="ja-JP" altLang="en-US" b="0" dirty="0">
                <a:solidFill>
                  <a:schemeClr val="tx1"/>
                </a:solidFill>
                <a:latin typeface="游ゴシック" panose="020B0400000000000000" pitchFamily="50" charset="-128"/>
                <a:ea typeface="+mn-ea"/>
              </a:rPr>
              <a:t>」「</a:t>
            </a:r>
            <a:r>
              <a:rPr lang="ja-JP" altLang="en-US" dirty="0">
                <a:latin typeface="游ゴシック" panose="020B0400000000000000" pitchFamily="50" charset="-128"/>
              </a:rPr>
              <a:t>家族が増えたような気持ちになり、国際交流の理解が深まった</a:t>
            </a:r>
            <a:r>
              <a:rPr lang="ja-JP" altLang="en-US" b="0" dirty="0">
                <a:solidFill>
                  <a:schemeClr val="tx1"/>
                </a:solidFill>
                <a:latin typeface="游ゴシック" panose="020B0400000000000000" pitchFamily="50" charset="-128"/>
                <a:ea typeface="+mn-ea"/>
              </a:rPr>
              <a:t>」など、肯定的意見が多く寄せられました。（</a:t>
            </a:r>
            <a:r>
              <a:rPr lang="en-US" altLang="ja-JP" b="0" dirty="0">
                <a:solidFill>
                  <a:schemeClr val="tx1"/>
                </a:solidFill>
                <a:latin typeface="游ゴシック" panose="020B0400000000000000" pitchFamily="50" charset="-128"/>
                <a:ea typeface="+mn-ea"/>
              </a:rPr>
              <a:t>2024</a:t>
            </a:r>
            <a:r>
              <a:rPr lang="ja-JP" altLang="en-US" b="0" dirty="0">
                <a:solidFill>
                  <a:schemeClr val="tx1"/>
                </a:solidFill>
                <a:latin typeface="游ゴシック" panose="020B0400000000000000" pitchFamily="50" charset="-128"/>
                <a:ea typeface="+mn-ea"/>
              </a:rPr>
              <a:t>学年度カウンセラーアンケートより）</a:t>
            </a:r>
            <a:endParaRPr lang="en-US" altLang="ja-JP" b="0" dirty="0">
              <a:solidFill>
                <a:schemeClr val="tx1"/>
              </a:solidFill>
              <a:latin typeface="游ゴシック" panose="020B0400000000000000" pitchFamily="50" charset="-128"/>
              <a:ea typeface="+mn-ea"/>
            </a:endParaRPr>
          </a:p>
          <a:p>
            <a:endParaRPr kumimoji="1" lang="ja-JP" altLang="en-US" dirty="0">
              <a:solidFill>
                <a:schemeClr val="tx1"/>
              </a:solidFill>
              <a:latin typeface="游ゴシック" panose="020B0400000000000000" pitchFamily="50" charset="-128"/>
              <a:ea typeface="+mn-ea"/>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F8505084-C8FE-4CFE-8751-3A1553B02A56}" type="slidenum">
              <a:rPr kumimoji="1" lang="ja-JP" altLang="en-US" smtClean="0"/>
              <a:t>3</a:t>
            </a:fld>
            <a:endParaRPr kumimoji="1" lang="ja-JP" altLang="en-US"/>
          </a:p>
        </p:txBody>
      </p:sp>
      <p:sp>
        <p:nvSpPr>
          <p:cNvPr id="5" name="ヘッダー プレースホルダー 4">
            <a:extLst>
              <a:ext uri="{FF2B5EF4-FFF2-40B4-BE49-F238E27FC236}">
                <a16:creationId xmlns:a16="http://schemas.microsoft.com/office/drawing/2014/main" id="{A0E043D3-1454-FFD3-F922-1B09A6442030}"/>
              </a:ext>
            </a:extLst>
          </p:cNvPr>
          <p:cNvSpPr>
            <a:spLocks noGrp="1"/>
          </p:cNvSpPr>
          <p:nvPr>
            <p:ph type="hdr" sz="quarter"/>
          </p:nvPr>
        </p:nvSpPr>
        <p:spPr/>
        <p:txBody>
          <a:bodyPr/>
          <a:lstStyle/>
          <a:p>
            <a:r>
              <a:rPr kumimoji="1" lang="en-US" altLang="ja-JP"/>
              <a:t>2025-26</a:t>
            </a:r>
            <a:r>
              <a:rPr kumimoji="1" lang="ja-JP" altLang="en-US"/>
              <a:t>年度豆辞典</a:t>
            </a:r>
            <a:r>
              <a:rPr kumimoji="1" lang="en-US" altLang="ja-JP"/>
              <a:t>PPT</a:t>
            </a:r>
            <a:endParaRPr kumimoji="1" lang="ja-JP" altLang="en-US"/>
          </a:p>
        </p:txBody>
      </p:sp>
    </p:spTree>
    <p:extLst>
      <p:ext uri="{BB962C8B-B14F-4D97-AF65-F5344CB8AC3E}">
        <p14:creationId xmlns:p14="http://schemas.microsoft.com/office/powerpoint/2010/main" val="36922071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2:notes"/>
          <p:cNvSpPr txBox="1">
            <a:spLocks noGrp="1"/>
          </p:cNvSpPr>
          <p:nvPr>
            <p:ph type="body" idx="1"/>
          </p:nvPr>
        </p:nvSpPr>
        <p:spPr>
          <a:xfrm>
            <a:off x="673577" y="4748163"/>
            <a:ext cx="5388610" cy="3884861"/>
          </a:xfrm>
          <a:prstGeom prst="rect">
            <a:avLst/>
          </a:prstGeom>
        </p:spPr>
        <p:txBody>
          <a:bodyPr spcFirstLastPara="1" wrap="square" lIns="90748" tIns="45362" rIns="90748" bIns="45362" anchor="t" anchorCtr="0">
            <a:noAutofit/>
          </a:bodyPr>
          <a:lstStyle/>
          <a:p>
            <a:pPr marL="0" indent="0" defTabSz="875614" eaLnBrk="0" fontAlgn="base" hangingPunct="0">
              <a:spcBef>
                <a:spcPct val="30000"/>
              </a:spcBef>
              <a:spcAft>
                <a:spcPct val="0"/>
              </a:spcAft>
              <a:buClrTx/>
              <a:buSzTx/>
              <a:defRPr/>
            </a:pPr>
            <a:r>
              <a:rPr lang="ja-JP" altLang="en-US" b="1" kern="1200" dirty="0">
                <a:solidFill>
                  <a:srgbClr val="000000"/>
                </a:solidFill>
                <a:latin typeface="HG丸ｺﾞｼｯｸM-PRO" panose="020F0600000000000000" pitchFamily="50" charset="-128"/>
                <a:ea typeface="HG丸ｺﾞｼｯｸM-PRO" panose="020F0600000000000000" pitchFamily="50" charset="-128"/>
              </a:rPr>
              <a:t>国際理解</a:t>
            </a:r>
            <a:endParaRPr lang="en-US" altLang="ja-JP" b="1" kern="1200" dirty="0">
              <a:solidFill>
                <a:srgbClr val="000000"/>
              </a:solidFill>
              <a:latin typeface="HG丸ｺﾞｼｯｸM-PRO" panose="020F0600000000000000" pitchFamily="50" charset="-128"/>
              <a:ea typeface="HG丸ｺﾞｼｯｸM-PRO" panose="020F0600000000000000" pitchFamily="50" charset="-128"/>
            </a:endParaRPr>
          </a:p>
          <a:p>
            <a:pPr marL="0" indent="0" defTabSz="907633" eaLnBrk="0" fontAlgn="base" hangingPunct="0">
              <a:spcBef>
                <a:spcPct val="30000"/>
              </a:spcBef>
              <a:spcAft>
                <a:spcPct val="0"/>
              </a:spcAft>
              <a:buClrTx/>
              <a:buSzTx/>
              <a:defRPr/>
            </a:pPr>
            <a:r>
              <a:rPr lang="ja-JP" altLang="en-US" kern="1200" dirty="0">
                <a:solidFill>
                  <a:srgbClr val="040C28"/>
                </a:solidFill>
                <a:latin typeface="HG丸ｺﾞｼｯｸM-PRO" panose="020F0600000000000000" pitchFamily="50" charset="-128"/>
                <a:ea typeface="HG丸ｺﾞｼｯｸM-PRO" panose="020F0600000000000000" pitchFamily="50" charset="-128"/>
              </a:rPr>
              <a:t>多様な文化や生活をお互いに尊重することが、平和で、豊かな社会をつくることを理解する</a:t>
            </a:r>
            <a:endParaRPr lang="en-US" altLang="ja-JP" kern="1200" dirty="0">
              <a:solidFill>
                <a:srgbClr val="040C28"/>
              </a:solidFill>
              <a:latin typeface="HG丸ｺﾞｼｯｸM-PRO" panose="020F0600000000000000" pitchFamily="50" charset="-128"/>
              <a:ea typeface="HG丸ｺﾞｼｯｸM-PRO" panose="020F0600000000000000" pitchFamily="50" charset="-128"/>
            </a:endParaRPr>
          </a:p>
          <a:p>
            <a:pPr marL="0" indent="0" defTabSz="907633">
              <a:defRPr/>
            </a:pPr>
            <a:r>
              <a:rPr lang="ja-JP" altLang="en-US" b="1" dirty="0">
                <a:solidFill>
                  <a:schemeClr val="tx2"/>
                </a:solidFill>
                <a:latin typeface="HG丸ｺﾞｼｯｸM-PRO" panose="020F0600000000000000" pitchFamily="50" charset="-128"/>
                <a:ea typeface="HG丸ｺﾞｼｯｸM-PRO" panose="020F0600000000000000" pitchFamily="50" charset="-128"/>
              </a:rPr>
              <a:t>国際親善</a:t>
            </a:r>
            <a:endParaRPr lang="en-US" altLang="ja-JP" b="1" dirty="0">
              <a:solidFill>
                <a:schemeClr val="tx2"/>
              </a:solidFill>
              <a:latin typeface="HG丸ｺﾞｼｯｸM-PRO" panose="020F0600000000000000" pitchFamily="50" charset="-128"/>
              <a:ea typeface="HG丸ｺﾞｼｯｸM-PRO" panose="020F0600000000000000" pitchFamily="50" charset="-128"/>
            </a:endParaRPr>
          </a:p>
          <a:p>
            <a:pPr marL="0" indent="0" defTabSz="907633">
              <a:defRPr/>
            </a:pPr>
            <a:r>
              <a:rPr lang="ja-JP" altLang="en-US" dirty="0">
                <a:solidFill>
                  <a:srgbClr val="040C28"/>
                </a:solidFill>
                <a:latin typeface="HG丸ｺﾞｼｯｸM-PRO" panose="020F0600000000000000" pitchFamily="50" charset="-128"/>
                <a:ea typeface="HG丸ｺﾞｼｯｸM-PRO" panose="020F0600000000000000" pitchFamily="50" charset="-128"/>
              </a:rPr>
              <a:t>世界の人々との交流を深め、親善に努めようとする態度を養い、それぞれの国の文化 や伝統を認め合いながら、お互いに尊重し合い助け合おうとする心情を育てる</a:t>
            </a:r>
            <a:r>
              <a:rPr lang="ja-JP" altLang="en-US" dirty="0">
                <a:solidFill>
                  <a:srgbClr val="4D5156"/>
                </a:solidFill>
                <a:latin typeface="HG丸ｺﾞｼｯｸM-PRO" panose="020F0600000000000000" pitchFamily="50" charset="-128"/>
                <a:ea typeface="HG丸ｺﾞｼｯｸM-PRO" panose="020F0600000000000000" pitchFamily="50" charset="-128"/>
              </a:rPr>
              <a:t>。</a:t>
            </a:r>
            <a:endParaRPr lang="en-US" altLang="ja-JP" dirty="0">
              <a:solidFill>
                <a:srgbClr val="4D5156"/>
              </a:solidFill>
              <a:latin typeface="HG丸ｺﾞｼｯｸM-PRO" panose="020F0600000000000000" pitchFamily="50" charset="-128"/>
              <a:ea typeface="HG丸ｺﾞｼｯｸM-PRO" panose="020F0600000000000000" pitchFamily="50" charset="-128"/>
            </a:endParaRPr>
          </a:p>
          <a:p>
            <a:pPr defTabSz="875614"/>
            <a:r>
              <a:rPr lang="ja-JP" altLang="en-US" dirty="0">
                <a:solidFill>
                  <a:srgbClr val="4D5156"/>
                </a:solidFill>
                <a:latin typeface="HG丸ｺﾞｼｯｸM-PRO" panose="020F0600000000000000" pitchFamily="50" charset="-128"/>
                <a:ea typeface="HG丸ｺﾞｼｯｸM-PRO" panose="020F0600000000000000" pitchFamily="50" charset="-128"/>
              </a:rPr>
              <a:t>ロータリーの目的・・・ロータリーの友　横組</a:t>
            </a:r>
            <a:r>
              <a:rPr lang="en-US" altLang="ja-JP" dirty="0">
                <a:solidFill>
                  <a:srgbClr val="4D5156"/>
                </a:solidFill>
                <a:latin typeface="HG丸ｺﾞｼｯｸM-PRO" panose="020F0600000000000000" pitchFamily="50" charset="-128"/>
                <a:ea typeface="HG丸ｺﾞｼｯｸM-PRO" panose="020F0600000000000000" pitchFamily="50" charset="-128"/>
              </a:rPr>
              <a:t>6</a:t>
            </a:r>
            <a:r>
              <a:rPr lang="ja-JP" altLang="en-US" dirty="0">
                <a:solidFill>
                  <a:srgbClr val="4D5156"/>
                </a:solidFill>
                <a:latin typeface="HG丸ｺﾞｼｯｸM-PRO" panose="020F0600000000000000" pitchFamily="50" charset="-128"/>
                <a:ea typeface="HG丸ｺﾞｼｯｸM-PRO" panose="020F0600000000000000" pitchFamily="50" charset="-128"/>
              </a:rPr>
              <a:t>ページぐらいに毎回掲載</a:t>
            </a:r>
            <a:endParaRPr lang="en-US" altLang="ja-JP" dirty="0">
              <a:solidFill>
                <a:srgbClr val="4D5156"/>
              </a:solidFill>
              <a:latin typeface="HG丸ｺﾞｼｯｸM-PRO" panose="020F0600000000000000" pitchFamily="50" charset="-128"/>
              <a:ea typeface="HG丸ｺﾞｼｯｸM-PRO" panose="020F0600000000000000" pitchFamily="50" charset="-128"/>
            </a:endParaRPr>
          </a:p>
          <a:p>
            <a:pPr defTabSz="875614"/>
            <a:r>
              <a:rPr lang="ja-JP" altLang="en-US" dirty="0">
                <a:solidFill>
                  <a:srgbClr val="4D5156"/>
                </a:solidFill>
                <a:latin typeface="HG丸ｺﾞｼｯｸM-PRO" panose="020F0600000000000000" pitchFamily="50" charset="-128"/>
                <a:ea typeface="HG丸ｺﾞｼｯｸM-PRO" panose="020F0600000000000000" pitchFamily="50" charset="-128"/>
              </a:rPr>
              <a:t>第一　知り合いを広めることによって奉仕の機会とすること：</a:t>
            </a:r>
            <a:endParaRPr lang="en-US" altLang="ja-JP" dirty="0">
              <a:solidFill>
                <a:srgbClr val="4D5156"/>
              </a:solidFill>
              <a:latin typeface="HG丸ｺﾞｼｯｸM-PRO" panose="020F0600000000000000" pitchFamily="50" charset="-128"/>
              <a:ea typeface="HG丸ｺﾞｼｯｸM-PRO" panose="020F0600000000000000" pitchFamily="50" charset="-128"/>
            </a:endParaRPr>
          </a:p>
          <a:p>
            <a:pPr defTabSz="875614"/>
            <a:r>
              <a:rPr lang="ja-JP" altLang="en-US" dirty="0">
                <a:solidFill>
                  <a:srgbClr val="4D5156"/>
                </a:solidFill>
                <a:latin typeface="HG丸ｺﾞｼｯｸM-PRO" panose="020F0600000000000000" pitchFamily="50" charset="-128"/>
                <a:ea typeface="HG丸ｺﾞｼｯｸM-PRO" panose="020F0600000000000000" pitchFamily="50" charset="-128"/>
              </a:rPr>
              <a:t>第二　職業上の高い倫理基準を保ち、役立つ仕事は全て価値あるものと認識し、社会に奉仕する機会としてロータリアン各自の職業を高潔なものにする</a:t>
            </a:r>
            <a:endParaRPr lang="en-US" altLang="ja-JP" dirty="0">
              <a:solidFill>
                <a:srgbClr val="4D5156"/>
              </a:solidFill>
              <a:latin typeface="HG丸ｺﾞｼｯｸM-PRO" panose="020F0600000000000000" pitchFamily="50" charset="-128"/>
              <a:ea typeface="HG丸ｺﾞｼｯｸM-PRO" panose="020F0600000000000000" pitchFamily="50" charset="-128"/>
            </a:endParaRPr>
          </a:p>
          <a:p>
            <a:pPr defTabSz="875614"/>
            <a:r>
              <a:rPr kumimoji="1" lang="ja-JP" altLang="en-US" dirty="0">
                <a:latin typeface="HG丸ｺﾞｼｯｸM-PRO" panose="020F0600000000000000" pitchFamily="50" charset="-128"/>
                <a:ea typeface="HG丸ｺﾞｼｯｸM-PRO" panose="020F0600000000000000" pitchFamily="50" charset="-128"/>
              </a:rPr>
              <a:t>第三　ロータリアンの一人ひとりが、個人として、また事業及び社会生活において、日々、奉仕の理念を実践する</a:t>
            </a:r>
            <a:endParaRPr kumimoji="1" lang="en-US" altLang="ja-JP" dirty="0">
              <a:latin typeface="HG丸ｺﾞｼｯｸM-PRO" panose="020F0600000000000000" pitchFamily="50" charset="-128"/>
              <a:ea typeface="HG丸ｺﾞｼｯｸM-PRO" panose="020F0600000000000000" pitchFamily="50" charset="-128"/>
            </a:endParaRPr>
          </a:p>
          <a:p>
            <a:pPr defTabSz="875614"/>
            <a:r>
              <a:rPr kumimoji="1" lang="ja-JP" altLang="en-US" b="1" dirty="0">
                <a:latin typeface="HG丸ｺﾞｼｯｸM-PRO" panose="020F0600000000000000" pitchFamily="50" charset="-128"/>
                <a:ea typeface="HG丸ｺﾞｼｯｸM-PRO" panose="020F0600000000000000" pitchFamily="50" charset="-128"/>
              </a:rPr>
              <a:t>第四　奉仕の理念で結ばれた職業人が世界的ネットワークを通じて、</a:t>
            </a:r>
            <a:r>
              <a:rPr kumimoji="1" lang="ja-JP" altLang="en-US" b="1" u="sng" dirty="0">
                <a:solidFill>
                  <a:srgbClr val="FF0000"/>
                </a:solidFill>
                <a:latin typeface="HG丸ｺﾞｼｯｸM-PRO" panose="020F0600000000000000" pitchFamily="50" charset="-128"/>
                <a:ea typeface="HG丸ｺﾞｼｯｸM-PRO" panose="020F0600000000000000" pitchFamily="50" charset="-128"/>
              </a:rPr>
              <a:t>国際理解、親善、平和を推進する</a:t>
            </a:r>
          </a:p>
          <a:p>
            <a:pPr marL="0" indent="0"/>
            <a:endParaRPr sz="1800" dirty="0"/>
          </a:p>
        </p:txBody>
      </p:sp>
      <p:sp>
        <p:nvSpPr>
          <p:cNvPr id="157" name="Google Shape;157;p2: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983052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38150" y="508000"/>
            <a:ext cx="5916613" cy="3328988"/>
          </a:xfrm>
        </p:spPr>
      </p:sp>
      <p:sp>
        <p:nvSpPr>
          <p:cNvPr id="3" name="ノート プレースホルダー 2"/>
          <p:cNvSpPr>
            <a:spLocks noGrp="1"/>
          </p:cNvSpPr>
          <p:nvPr>
            <p:ph type="body" idx="1"/>
          </p:nvPr>
        </p:nvSpPr>
        <p:spPr/>
        <p:txBody>
          <a:bodyPr/>
          <a:lstStyle/>
          <a:p>
            <a:pPr marL="0" lvl="1" defTabSz="914173">
              <a:defRPr/>
            </a:pPr>
            <a:r>
              <a:rPr lang="ja-JP" altLang="en-US" dirty="0">
                <a:latin typeface="游ゴシック" panose="020B0400000000000000" pitchFamily="50" charset="-128"/>
                <a:ea typeface="+mn-ea"/>
              </a:rPr>
              <a:t>★豆辞典</a:t>
            </a:r>
            <a:r>
              <a:rPr lang="en-US" altLang="ja-JP" b="0" dirty="0">
                <a:solidFill>
                  <a:schemeClr val="tx1"/>
                </a:solidFill>
                <a:latin typeface="游ゴシック" panose="020B0400000000000000" pitchFamily="50" charset="-128"/>
                <a:ea typeface="+mn-ea"/>
              </a:rPr>
              <a:t>p5</a:t>
            </a:r>
            <a:r>
              <a:rPr lang="ja-JP" altLang="en-US" dirty="0">
                <a:latin typeface="游ゴシック" panose="020B0400000000000000" pitchFamily="50" charset="-128"/>
                <a:ea typeface="+mn-ea"/>
              </a:rPr>
              <a:t>に対応</a:t>
            </a:r>
            <a:endParaRPr lang="en-US" altLang="ja-JP" dirty="0">
              <a:latin typeface="游ゴシック" panose="020B0400000000000000" pitchFamily="50" charset="-128"/>
              <a:ea typeface="+mn-ea"/>
            </a:endParaRPr>
          </a:p>
          <a:p>
            <a:endParaRPr kumimoji="1" lang="en-US" altLang="ja-JP" dirty="0">
              <a:latin typeface="游ゴシック" panose="020B0400000000000000" pitchFamily="50" charset="-128"/>
              <a:ea typeface="+mn-ea"/>
            </a:endParaRPr>
          </a:p>
          <a:p>
            <a:r>
              <a:rPr kumimoji="1" lang="ja-JP" altLang="en-US" dirty="0">
                <a:latin typeface="游ゴシック" panose="020B0400000000000000" pitchFamily="50" charset="-128"/>
                <a:ea typeface="+mn-ea"/>
              </a:rPr>
              <a:t>ロータリー米山記念奨学金は、日本のロータリーの父、米山梅吉翁の名前を冠した事業です。</a:t>
            </a:r>
            <a:endParaRPr kumimoji="1" lang="en-US" altLang="ja-JP" dirty="0">
              <a:latin typeface="游ゴシック" panose="020B0400000000000000" pitchFamily="50" charset="-128"/>
              <a:ea typeface="+mn-ea"/>
            </a:endParaRPr>
          </a:p>
          <a:p>
            <a:r>
              <a:rPr kumimoji="1" lang="ja-JP" altLang="en-US" dirty="0">
                <a:latin typeface="游ゴシック" panose="020B0400000000000000" pitchFamily="50" charset="-128"/>
                <a:ea typeface="+mn-ea"/>
              </a:rPr>
              <a:t>と言いましても、梅吉さんの財産で作られたものではありません。</a:t>
            </a:r>
            <a:endParaRPr kumimoji="1" lang="en-US" altLang="ja-JP" dirty="0">
              <a:latin typeface="游ゴシック" panose="020B0400000000000000" pitchFamily="50" charset="-128"/>
              <a:ea typeface="+mn-ea"/>
            </a:endParaRPr>
          </a:p>
          <a:p>
            <a:endParaRPr kumimoji="1" lang="en-US" altLang="ja-JP" dirty="0">
              <a:latin typeface="游ゴシック" panose="020B0400000000000000" pitchFamily="50" charset="-128"/>
              <a:ea typeface="+mn-ea"/>
            </a:endParaRPr>
          </a:p>
          <a:p>
            <a:r>
              <a:rPr kumimoji="1" lang="ja-JP" altLang="en-US" dirty="0">
                <a:latin typeface="游ゴシック" panose="020B0400000000000000" pitchFamily="50" charset="-128"/>
                <a:ea typeface="+mn-ea"/>
              </a:rPr>
              <a:t>米山梅吉翁は</a:t>
            </a:r>
            <a:r>
              <a:rPr kumimoji="1" lang="en-US" altLang="ja-JP" dirty="0">
                <a:latin typeface="游ゴシック" panose="020B0400000000000000" pitchFamily="50" charset="-128"/>
                <a:ea typeface="+mn-ea"/>
              </a:rPr>
              <a:t>1868</a:t>
            </a:r>
            <a:r>
              <a:rPr kumimoji="1" lang="ja-JP" altLang="en-US" dirty="0">
                <a:latin typeface="游ゴシック" panose="020B0400000000000000" pitchFamily="50" charset="-128"/>
                <a:ea typeface="+mn-ea"/>
              </a:rPr>
              <a:t>年、ロータリーの創設者、ポール・ハリス氏と同じ年に生まれました。</a:t>
            </a:r>
            <a:endParaRPr kumimoji="1" lang="en-US" altLang="ja-JP" dirty="0">
              <a:latin typeface="游ゴシック" panose="020B0400000000000000" pitchFamily="50" charset="-128"/>
              <a:ea typeface="+mn-ea"/>
            </a:endParaRPr>
          </a:p>
          <a:p>
            <a:r>
              <a:rPr kumimoji="1" lang="ja-JP" altLang="en-US" dirty="0">
                <a:latin typeface="游ゴシック" panose="020B0400000000000000" pitchFamily="50" charset="-128"/>
                <a:ea typeface="+mn-ea"/>
              </a:rPr>
              <a:t>遣米使節団の一員としてアメリカ滞在中、ダラスロータリークラブの会員となっていた日本人の福島喜三次（ふくしま きさじ）氏と出会い、</a:t>
            </a:r>
            <a:r>
              <a:rPr kumimoji="1" lang="en-US" altLang="ja-JP" dirty="0">
                <a:latin typeface="游ゴシック" panose="020B0400000000000000" pitchFamily="50" charset="-128"/>
                <a:ea typeface="+mn-ea"/>
              </a:rPr>
              <a:t>1920</a:t>
            </a:r>
            <a:r>
              <a:rPr kumimoji="1" lang="ja-JP" altLang="en-US" dirty="0">
                <a:latin typeface="游ゴシック" panose="020B0400000000000000" pitchFamily="50" charset="-128"/>
                <a:ea typeface="+mn-ea"/>
              </a:rPr>
              <a:t>年に日本で最初のロータリークラブ、東京ロータリークラブを設立しました。そのため、日本のロータリーの父と呼ばれています。</a:t>
            </a:r>
            <a:endParaRPr kumimoji="1" lang="en-US" altLang="ja-JP" dirty="0">
              <a:latin typeface="游ゴシック" panose="020B0400000000000000" pitchFamily="50" charset="-128"/>
              <a:ea typeface="+mn-ea"/>
            </a:endParaRPr>
          </a:p>
          <a:p>
            <a:endParaRPr kumimoji="1" lang="en-US" altLang="ja-JP" dirty="0">
              <a:latin typeface="游ゴシック" panose="020B0400000000000000" pitchFamily="50" charset="-128"/>
              <a:ea typeface="+mn-ea"/>
            </a:endParaRPr>
          </a:p>
          <a:p>
            <a:r>
              <a:rPr kumimoji="1" lang="ja-JP" altLang="en-US" dirty="0">
                <a:latin typeface="游ゴシック" panose="020B0400000000000000" pitchFamily="50" charset="-128"/>
                <a:ea typeface="+mn-ea"/>
              </a:rPr>
              <a:t>梅吉さんは、日本で初めての信託会社、三井信託株式会社を設立したことで知られています。晩年は、三井報恩会を通じて、ハンセン病や結核の患者を救う助成事業を行い、</a:t>
            </a:r>
            <a:r>
              <a:rPr kumimoji="1" lang="ja-JP" altLang="en-US" dirty="0">
                <a:solidFill>
                  <a:schemeClr val="tx1"/>
                </a:solidFill>
                <a:latin typeface="游ゴシック" panose="020B0400000000000000" pitchFamily="50" charset="-128"/>
                <a:ea typeface="+mn-ea"/>
              </a:rPr>
              <a:t>私財を投じて小学校を設立するなど、人生を通じて</a:t>
            </a:r>
            <a:r>
              <a:rPr lang="ja-JP" altLang="en-US" b="0" i="0" dirty="0">
                <a:solidFill>
                  <a:schemeClr val="tx1"/>
                </a:solidFill>
                <a:effectLst/>
                <a:latin typeface="游ゴシック" panose="020B0400000000000000" pitchFamily="50" charset="-128"/>
                <a:ea typeface="+mn-ea"/>
              </a:rPr>
              <a:t>常に、奉仕に情熱を傾ける人物でありました。</a:t>
            </a:r>
            <a:endParaRPr lang="en-US" altLang="ja-JP" b="0" i="0" dirty="0">
              <a:solidFill>
                <a:schemeClr val="tx1"/>
              </a:solidFill>
              <a:effectLst/>
              <a:latin typeface="游ゴシック" panose="020B0400000000000000" pitchFamily="50" charset="-128"/>
              <a:ea typeface="+mn-ea"/>
            </a:endParaRPr>
          </a:p>
          <a:p>
            <a:endParaRPr kumimoji="1" lang="ja-JP" altLang="en-US" dirty="0">
              <a:latin typeface="游ゴシック" panose="020B0400000000000000" pitchFamily="50" charset="-128"/>
              <a:ea typeface="+mn-ea"/>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F8505084-C8FE-4CFE-8751-3A1553B02A56}" type="slidenum">
              <a:rPr kumimoji="1" lang="ja-JP" altLang="en-US" smtClean="0"/>
              <a:t>5</a:t>
            </a:fld>
            <a:endParaRPr kumimoji="1" lang="ja-JP" altLang="en-US"/>
          </a:p>
        </p:txBody>
      </p:sp>
      <p:sp>
        <p:nvSpPr>
          <p:cNvPr id="5" name="ヘッダー プレースホルダー 4">
            <a:extLst>
              <a:ext uri="{FF2B5EF4-FFF2-40B4-BE49-F238E27FC236}">
                <a16:creationId xmlns:a16="http://schemas.microsoft.com/office/drawing/2014/main" id="{DE3846A6-9713-2785-5825-399D82ADD967}"/>
              </a:ext>
            </a:extLst>
          </p:cNvPr>
          <p:cNvSpPr>
            <a:spLocks noGrp="1"/>
          </p:cNvSpPr>
          <p:nvPr>
            <p:ph type="hdr" sz="quarter"/>
          </p:nvPr>
        </p:nvSpPr>
        <p:spPr/>
        <p:txBody>
          <a:bodyPr/>
          <a:lstStyle/>
          <a:p>
            <a:r>
              <a:rPr kumimoji="1" lang="en-US" altLang="ja-JP"/>
              <a:t>2025-26</a:t>
            </a:r>
            <a:r>
              <a:rPr kumimoji="1" lang="ja-JP" altLang="en-US"/>
              <a:t>年度豆辞典</a:t>
            </a:r>
            <a:r>
              <a:rPr kumimoji="1" lang="en-US" altLang="ja-JP"/>
              <a:t>PPT</a:t>
            </a:r>
            <a:endParaRPr kumimoji="1" lang="ja-JP" altLang="en-US"/>
          </a:p>
        </p:txBody>
      </p:sp>
    </p:spTree>
    <p:extLst>
      <p:ext uri="{BB962C8B-B14F-4D97-AF65-F5344CB8AC3E}">
        <p14:creationId xmlns:p14="http://schemas.microsoft.com/office/powerpoint/2010/main" val="10058402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38150" y="508000"/>
            <a:ext cx="5916613" cy="3328988"/>
          </a:xfrm>
        </p:spPr>
      </p:sp>
      <p:sp>
        <p:nvSpPr>
          <p:cNvPr id="3" name="ノート プレースホルダー 2"/>
          <p:cNvSpPr>
            <a:spLocks noGrp="1"/>
          </p:cNvSpPr>
          <p:nvPr>
            <p:ph type="body" idx="1"/>
          </p:nvPr>
        </p:nvSpPr>
        <p:spPr/>
        <p:txBody>
          <a:bodyPr/>
          <a:lstStyle/>
          <a:p>
            <a:pPr marL="0" lvl="1">
              <a:defRPr/>
            </a:pPr>
            <a:r>
              <a:rPr lang="ja-JP" altLang="en-US" dirty="0">
                <a:latin typeface="游ゴシック" panose="020B0400000000000000" pitchFamily="50" charset="-128"/>
                <a:ea typeface="+mn-ea"/>
              </a:rPr>
              <a:t>★豆辞典</a:t>
            </a:r>
            <a:r>
              <a:rPr lang="en-US" altLang="ja-JP" dirty="0">
                <a:latin typeface="游ゴシック" panose="020B0400000000000000" pitchFamily="50" charset="-128"/>
                <a:ea typeface="+mn-ea"/>
              </a:rPr>
              <a:t>p1-2</a:t>
            </a:r>
            <a:r>
              <a:rPr lang="ja-JP" altLang="en-US" dirty="0">
                <a:latin typeface="游ゴシック" panose="020B0400000000000000" pitchFamily="50" charset="-128"/>
                <a:ea typeface="+mn-ea"/>
              </a:rPr>
              <a:t>（年表）に対応  </a:t>
            </a:r>
            <a:r>
              <a:rPr lang="en-US" altLang="ja-JP" dirty="0">
                <a:latin typeface="游ゴシック" panose="020B0400000000000000" pitchFamily="50" charset="-128"/>
                <a:ea typeface="+mn-ea"/>
              </a:rPr>
              <a:t>※</a:t>
            </a:r>
            <a:r>
              <a:rPr lang="ja-JP" altLang="en-US" dirty="0">
                <a:latin typeface="游ゴシック" panose="020B0400000000000000" pitchFamily="50" charset="-128"/>
                <a:ea typeface="+mn-ea"/>
              </a:rPr>
              <a:t>自動的に道程のみがアニメーションで表示されます</a:t>
            </a:r>
            <a:endParaRPr lang="en-US" altLang="ja-JP" dirty="0">
              <a:latin typeface="游ゴシック" panose="020B0400000000000000" pitchFamily="50" charset="-128"/>
              <a:ea typeface="+mn-ea"/>
            </a:endParaRPr>
          </a:p>
          <a:p>
            <a:pPr marL="0" lvl="1">
              <a:defRPr/>
            </a:pPr>
            <a:endParaRPr lang="en-US" altLang="ja-JP" dirty="0">
              <a:latin typeface="游ゴシック" panose="020B0400000000000000" pitchFamily="50" charset="-128"/>
              <a:ea typeface="+mn-ea"/>
            </a:endParaRPr>
          </a:p>
          <a:p>
            <a:pPr defTabSz="875423">
              <a:defRPr/>
            </a:pPr>
            <a:r>
              <a:rPr lang="ja-JP" altLang="en-US" b="1" dirty="0">
                <a:latin typeface="游ゴシック" panose="020B0400000000000000" pitchFamily="50" charset="-128"/>
                <a:ea typeface="+mn-ea"/>
              </a:rPr>
              <a:t>クリック！（年代のアニメーションが表示されます）</a:t>
            </a:r>
            <a:endParaRPr lang="en-US" altLang="ja-JP" b="1" dirty="0">
              <a:latin typeface="游ゴシック" panose="020B0400000000000000" pitchFamily="50" charset="-128"/>
              <a:ea typeface="+mn-ea"/>
            </a:endParaRPr>
          </a:p>
          <a:p>
            <a:pPr defTabSz="875423">
              <a:defRPr/>
            </a:pPr>
            <a:endParaRPr lang="en-US" altLang="ja-JP" dirty="0">
              <a:latin typeface="游ゴシック" panose="020B0400000000000000" pitchFamily="50" charset="-128"/>
              <a:ea typeface="+mn-ea"/>
            </a:endParaRPr>
          </a:p>
          <a:p>
            <a:pPr defTabSz="875423">
              <a:defRPr/>
            </a:pPr>
            <a:r>
              <a:rPr lang="ja-JP" altLang="en-US" dirty="0">
                <a:latin typeface="游ゴシック" panose="020B0400000000000000" pitchFamily="50" charset="-128"/>
                <a:ea typeface="+mn-ea"/>
              </a:rPr>
              <a:t>終戦翌年の</a:t>
            </a:r>
            <a:r>
              <a:rPr lang="en-US" altLang="ja-JP" dirty="0">
                <a:latin typeface="游ゴシック" panose="020B0400000000000000" pitchFamily="50" charset="-128"/>
                <a:ea typeface="+mn-ea"/>
              </a:rPr>
              <a:t>1946</a:t>
            </a:r>
            <a:r>
              <a:rPr lang="ja-JP" altLang="en-US" dirty="0">
                <a:latin typeface="游ゴシック" panose="020B0400000000000000" pitchFamily="50" charset="-128"/>
                <a:ea typeface="+mn-ea"/>
              </a:rPr>
              <a:t>年、米山梅吉さんが亡くなりました。</a:t>
            </a:r>
            <a:endParaRPr lang="en-US" altLang="ja-JP" dirty="0">
              <a:latin typeface="游ゴシック" panose="020B0400000000000000" pitchFamily="50" charset="-128"/>
              <a:ea typeface="+mn-ea"/>
            </a:endParaRPr>
          </a:p>
          <a:p>
            <a:pPr defTabSz="875423">
              <a:defRPr/>
            </a:pPr>
            <a:r>
              <a:rPr lang="en-US" altLang="ja-JP" dirty="0">
                <a:latin typeface="游ゴシック" panose="020B0400000000000000" pitchFamily="50" charset="-128"/>
                <a:ea typeface="+mn-ea"/>
              </a:rPr>
              <a:t>3</a:t>
            </a:r>
            <a:r>
              <a:rPr lang="ja-JP" altLang="en-US" dirty="0">
                <a:latin typeface="游ゴシック" panose="020B0400000000000000" pitchFamily="50" charset="-128"/>
                <a:ea typeface="+mn-ea"/>
              </a:rPr>
              <a:t>年後の</a:t>
            </a:r>
            <a:r>
              <a:rPr lang="en-US" altLang="ja-JP" dirty="0">
                <a:latin typeface="游ゴシック" panose="020B0400000000000000" pitchFamily="50" charset="-128"/>
                <a:ea typeface="+mn-ea"/>
              </a:rPr>
              <a:t>1949</a:t>
            </a:r>
            <a:r>
              <a:rPr lang="ja-JP" altLang="en-US" dirty="0">
                <a:latin typeface="游ゴシック" panose="020B0400000000000000" pitchFamily="50" charset="-128"/>
                <a:ea typeface="+mn-ea"/>
              </a:rPr>
              <a:t>年、戦争のため解散を余儀なくされていた日本のロータリーが、国際ロータリーへ復帰します。</a:t>
            </a:r>
            <a:endParaRPr lang="en-US" altLang="ja-JP" dirty="0">
              <a:latin typeface="游ゴシック" panose="020B0400000000000000" pitchFamily="50" charset="-128"/>
              <a:ea typeface="+mn-ea"/>
            </a:endParaRPr>
          </a:p>
          <a:p>
            <a:pPr defTabSz="875423">
              <a:defRPr/>
            </a:pPr>
            <a:r>
              <a:rPr lang="ja-JP" altLang="en-US" dirty="0">
                <a:latin typeface="游ゴシック" panose="020B0400000000000000" pitchFamily="50" charset="-128"/>
                <a:ea typeface="+mn-ea"/>
              </a:rPr>
              <a:t>戦後の落ち着きを取り戻すにつれ、梅吉さんの功績を永遠に偲ぶことができるような、何か有益な事業をやろうではないかという声が大きくなってきました。</a:t>
            </a:r>
            <a:endParaRPr lang="en-US" altLang="ja-JP" dirty="0">
              <a:latin typeface="游ゴシック" panose="020B0400000000000000" pitchFamily="50" charset="-128"/>
              <a:ea typeface="+mn-ea"/>
            </a:endParaRPr>
          </a:p>
          <a:p>
            <a:pPr defTabSz="875423">
              <a:defRPr/>
            </a:pPr>
            <a:r>
              <a:rPr lang="ja-JP" altLang="en-US" dirty="0">
                <a:latin typeface="游ゴシック" panose="020B0400000000000000" pitchFamily="50" charset="-128"/>
                <a:ea typeface="+mn-ea"/>
              </a:rPr>
              <a:t>当時の日本はまだ食糧事情もはかばかしくなく、会員たちは「クラブへ行けばお茶を入れてもらえる」と、弁当を持参し、ストーブを囲みながら熱心に議論をしていたそうです。（</a:t>
            </a:r>
            <a:r>
              <a:rPr lang="en-US" altLang="ja-JP" dirty="0">
                <a:latin typeface="游ゴシック" panose="020B0400000000000000" pitchFamily="50" charset="-128"/>
                <a:ea typeface="+mn-ea"/>
              </a:rPr>
              <a:t>『</a:t>
            </a:r>
            <a:r>
              <a:rPr lang="ja-JP" altLang="en-US" dirty="0">
                <a:latin typeface="游ゴシック" panose="020B0400000000000000" pitchFamily="50" charset="-128"/>
                <a:ea typeface="+mn-ea"/>
              </a:rPr>
              <a:t>ロータリー米山記念奨学会</a:t>
            </a:r>
            <a:r>
              <a:rPr lang="en-US" altLang="ja-JP" dirty="0">
                <a:latin typeface="游ゴシック" panose="020B0400000000000000" pitchFamily="50" charset="-128"/>
                <a:ea typeface="+mn-ea"/>
              </a:rPr>
              <a:t>25</a:t>
            </a:r>
            <a:r>
              <a:rPr lang="ja-JP" altLang="en-US" dirty="0">
                <a:latin typeface="游ゴシック" panose="020B0400000000000000" pitchFamily="50" charset="-128"/>
                <a:ea typeface="+mn-ea"/>
              </a:rPr>
              <a:t>年史</a:t>
            </a:r>
            <a:r>
              <a:rPr lang="en-US" altLang="ja-JP" dirty="0">
                <a:latin typeface="游ゴシック" panose="020B0400000000000000" pitchFamily="50" charset="-128"/>
                <a:ea typeface="+mn-ea"/>
              </a:rPr>
              <a:t>』</a:t>
            </a:r>
            <a:r>
              <a:rPr lang="ja-JP" altLang="en-US" dirty="0">
                <a:latin typeface="游ゴシック" panose="020B0400000000000000" pitchFamily="50" charset="-128"/>
                <a:ea typeface="+mn-ea"/>
              </a:rPr>
              <a:t>より）</a:t>
            </a:r>
            <a:endParaRPr lang="en-US" altLang="ja-JP" dirty="0">
              <a:latin typeface="游ゴシック" panose="020B0400000000000000" pitchFamily="50" charset="-128"/>
              <a:ea typeface="+mn-ea"/>
            </a:endParaRPr>
          </a:p>
          <a:p>
            <a:pPr defTabSz="875423">
              <a:defRPr/>
            </a:pPr>
            <a:endParaRPr lang="en-US" altLang="ja-JP" dirty="0">
              <a:latin typeface="游ゴシック" panose="020B0400000000000000" pitchFamily="50" charset="-128"/>
              <a:ea typeface="+mn-ea"/>
            </a:endParaRPr>
          </a:p>
          <a:p>
            <a:pPr defTabSz="875423">
              <a:defRPr/>
            </a:pPr>
            <a:r>
              <a:rPr lang="ja-JP" altLang="en-US" dirty="0">
                <a:latin typeface="游ゴシック" panose="020B0400000000000000" pitchFamily="50" charset="-128"/>
                <a:ea typeface="+mn-ea"/>
              </a:rPr>
              <a:t>そして</a:t>
            </a:r>
            <a:r>
              <a:rPr lang="en-US" altLang="ja-JP" dirty="0">
                <a:latin typeface="游ゴシック" panose="020B0400000000000000" pitchFamily="50" charset="-128"/>
                <a:ea typeface="+mn-ea"/>
              </a:rPr>
              <a:t>1952</a:t>
            </a:r>
            <a:r>
              <a:rPr lang="ja-JP" altLang="en-US" dirty="0">
                <a:latin typeface="游ゴシック" panose="020B0400000000000000" pitchFamily="50" charset="-128"/>
                <a:ea typeface="+mn-ea"/>
              </a:rPr>
              <a:t>年、東京</a:t>
            </a:r>
            <a:r>
              <a:rPr lang="en-US" altLang="ja-JP" dirty="0">
                <a:latin typeface="游ゴシック" panose="020B0400000000000000" pitchFamily="50" charset="-128"/>
                <a:ea typeface="+mn-ea"/>
              </a:rPr>
              <a:t>RC</a:t>
            </a:r>
            <a:r>
              <a:rPr lang="ja-JP" altLang="en-US" dirty="0">
                <a:latin typeface="游ゴシック" panose="020B0400000000000000" pitchFamily="50" charset="-128"/>
                <a:ea typeface="+mn-ea"/>
              </a:rPr>
              <a:t>が「米山基金」の構想を発表しました。これは、アジアから優秀な学生を招いて学費を援助するとともに、二度と戦争の悲劇を繰り返さないために“平和日本”を肌で感じてもらいたい、というものでした。</a:t>
            </a:r>
            <a:endParaRPr lang="en-US" altLang="ja-JP" dirty="0">
              <a:latin typeface="游ゴシック" panose="020B0400000000000000" pitchFamily="50" charset="-128"/>
              <a:ea typeface="+mn-ea"/>
            </a:endParaRPr>
          </a:p>
          <a:p>
            <a:pPr defTabSz="875423">
              <a:defRPr/>
            </a:pPr>
            <a:r>
              <a:rPr lang="ja-JP" altLang="en-US" dirty="0">
                <a:latin typeface="游ゴシック" panose="020B0400000000000000" pitchFamily="50" charset="-128"/>
                <a:ea typeface="+mn-ea"/>
              </a:rPr>
              <a:t>この「米山基金」が、わずか</a:t>
            </a:r>
            <a:r>
              <a:rPr lang="en-US" altLang="ja-JP" dirty="0">
                <a:latin typeface="游ゴシック" panose="020B0400000000000000" pitchFamily="50" charset="-128"/>
                <a:ea typeface="+mn-ea"/>
              </a:rPr>
              <a:t>5</a:t>
            </a:r>
            <a:r>
              <a:rPr lang="ja-JP" altLang="en-US" dirty="0">
                <a:latin typeface="游ゴシック" panose="020B0400000000000000" pitchFamily="50" charset="-128"/>
                <a:ea typeface="+mn-ea"/>
              </a:rPr>
              <a:t>年で日本の全ロータリークラブの共同事業となり、</a:t>
            </a:r>
            <a:r>
              <a:rPr lang="en-US" altLang="ja-JP" dirty="0">
                <a:latin typeface="游ゴシック" panose="020B0400000000000000" pitchFamily="50" charset="-128"/>
                <a:ea typeface="+mn-ea"/>
              </a:rPr>
              <a:t>1967</a:t>
            </a:r>
            <a:r>
              <a:rPr lang="ja-JP" altLang="en-US" dirty="0">
                <a:latin typeface="游ゴシック" panose="020B0400000000000000" pitchFamily="50" charset="-128"/>
                <a:ea typeface="+mn-ea"/>
              </a:rPr>
              <a:t>年には財団法人ロータリー米山記念奨学会が設立されました。</a:t>
            </a:r>
            <a:endParaRPr lang="en-US" altLang="ja-JP" dirty="0">
              <a:latin typeface="游ゴシック" panose="020B0400000000000000" pitchFamily="50" charset="-128"/>
              <a:ea typeface="+mn-ea"/>
            </a:endParaRPr>
          </a:p>
          <a:p>
            <a:pPr defTabSz="875423">
              <a:defRPr/>
            </a:pPr>
            <a:endParaRPr lang="en-US" altLang="ja-JP" dirty="0">
              <a:latin typeface="游ゴシック" panose="020B0400000000000000" pitchFamily="50" charset="-128"/>
              <a:ea typeface="+mn-ea"/>
            </a:endParaRPr>
          </a:p>
          <a:p>
            <a:pPr defTabSz="875423">
              <a:defRPr/>
            </a:pPr>
            <a:endParaRPr lang="en-US" altLang="ja-JP" dirty="0">
              <a:latin typeface="游ゴシック" panose="020B0400000000000000" pitchFamily="50" charset="-128"/>
              <a:ea typeface="+mn-ea"/>
            </a:endParaRPr>
          </a:p>
          <a:p>
            <a:pPr defTabSz="875423">
              <a:defRPr/>
            </a:pPr>
            <a:r>
              <a:rPr lang="en-US" altLang="ja-JP" sz="1100" dirty="0">
                <a:latin typeface="游ゴシック" panose="020B0400000000000000" pitchFamily="50" charset="-128"/>
              </a:rPr>
              <a:t>【</a:t>
            </a:r>
            <a:r>
              <a:rPr lang="ja-JP" altLang="en-US" sz="1100" dirty="0">
                <a:latin typeface="游ゴシック" panose="020B0400000000000000" pitchFamily="50" charset="-128"/>
              </a:rPr>
              <a:t>参考</a:t>
            </a:r>
            <a:r>
              <a:rPr lang="en-US" altLang="ja-JP" sz="1100" dirty="0">
                <a:latin typeface="游ゴシック" panose="020B0400000000000000" pitchFamily="50" charset="-128"/>
              </a:rPr>
              <a:t>】</a:t>
            </a:r>
          </a:p>
          <a:p>
            <a:pPr marL="169916" indent="-169916" defTabSz="875423">
              <a:buFont typeface="Arial" panose="020B0604020202020204" pitchFamily="34" charset="0"/>
              <a:buChar char="•"/>
              <a:defRPr/>
            </a:pPr>
            <a:r>
              <a:rPr lang="ja-JP" altLang="en-US" sz="1100" dirty="0">
                <a:latin typeface="游ゴシック" panose="020B0400000000000000" pitchFamily="50" charset="-128"/>
              </a:rPr>
              <a:t>写真は、米山梅吉翁（上）と、米山基金の構想を発表した古澤丈作氏（下）</a:t>
            </a:r>
            <a:endParaRPr lang="en-US" altLang="ja-JP" sz="1100" dirty="0">
              <a:latin typeface="游ゴシック" panose="020B0400000000000000" pitchFamily="50" charset="-128"/>
            </a:endParaRPr>
          </a:p>
          <a:p>
            <a:pPr marL="169916" indent="-169916" defTabSz="875423">
              <a:buFont typeface="Arial" panose="020B0604020202020204" pitchFamily="34" charset="0"/>
              <a:buChar char="•"/>
              <a:defRPr/>
            </a:pPr>
            <a:r>
              <a:rPr lang="ja-JP" altLang="en-US" sz="1100" dirty="0">
                <a:latin typeface="游ゴシック" panose="020B0400000000000000" pitchFamily="50" charset="-128"/>
              </a:rPr>
              <a:t>米山梅吉氏（</a:t>
            </a:r>
            <a:r>
              <a:rPr lang="en-US" altLang="ja-JP" sz="1100" dirty="0">
                <a:latin typeface="游ゴシック" panose="020B0400000000000000" pitchFamily="50" charset="-128"/>
              </a:rPr>
              <a:t>1868-1946</a:t>
            </a:r>
            <a:r>
              <a:rPr lang="ja-JP" altLang="en-US" sz="1100" dirty="0">
                <a:latin typeface="游ゴシック" panose="020B0400000000000000" pitchFamily="50" charset="-128"/>
              </a:rPr>
              <a:t>）</a:t>
            </a:r>
            <a:endParaRPr lang="en-US" altLang="ja-JP" sz="1100" dirty="0">
              <a:latin typeface="游ゴシック" panose="020B0400000000000000" pitchFamily="50" charset="-128"/>
            </a:endParaRPr>
          </a:p>
          <a:p>
            <a:pPr marL="169916" indent="-169916" defTabSz="875423">
              <a:buFont typeface="Arial" panose="020B0604020202020204" pitchFamily="34" charset="0"/>
              <a:buChar char="•"/>
              <a:defRPr/>
            </a:pPr>
            <a:r>
              <a:rPr lang="ja-JP" altLang="en-US" sz="1100" dirty="0">
                <a:latin typeface="游ゴシック" panose="020B0400000000000000" pitchFamily="50" charset="-128"/>
              </a:rPr>
              <a:t>古澤丈作氏（</a:t>
            </a:r>
            <a:r>
              <a:rPr lang="en-US" altLang="ja-JP" sz="1100" dirty="0">
                <a:latin typeface="游ゴシック" panose="020B0400000000000000" pitchFamily="50" charset="-128"/>
              </a:rPr>
              <a:t>1881-1955</a:t>
            </a:r>
            <a:r>
              <a:rPr lang="ja-JP" altLang="en-US" sz="1100" dirty="0">
                <a:latin typeface="游ゴシック" panose="020B0400000000000000" pitchFamily="50" charset="-128"/>
              </a:rPr>
              <a:t>）　</a:t>
            </a:r>
            <a:r>
              <a:rPr lang="en-US" altLang="ja-JP" sz="1100" dirty="0">
                <a:latin typeface="游ゴシック" panose="020B0400000000000000" pitchFamily="50" charset="-128"/>
              </a:rPr>
              <a:t>1928</a:t>
            </a:r>
            <a:r>
              <a:rPr lang="ja-JP" altLang="en-US" sz="1100" dirty="0">
                <a:latin typeface="游ゴシック" panose="020B0400000000000000" pitchFamily="50" charset="-128"/>
              </a:rPr>
              <a:t>年に大連宣言</a:t>
            </a:r>
            <a:endParaRPr lang="en-US" altLang="ja-JP" dirty="0">
              <a:latin typeface="游ゴシック" panose="020B0400000000000000" pitchFamily="50" charset="-128"/>
              <a:ea typeface="+mn-ea"/>
            </a:endParaRPr>
          </a:p>
          <a:p>
            <a:endParaRPr kumimoji="1" lang="ja-JP" altLang="en-US" dirty="0">
              <a:latin typeface="游ゴシック" panose="020B0400000000000000" pitchFamily="50" charset="-128"/>
              <a:ea typeface="+mn-ea"/>
            </a:endParaRPr>
          </a:p>
          <a:p>
            <a:endParaRPr kumimoji="1" lang="ja-JP" altLang="en-US" dirty="0">
              <a:latin typeface="游ゴシック" panose="020B0400000000000000" pitchFamily="50" charset="-128"/>
              <a:ea typeface="+mn-ea"/>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F8505084-C8FE-4CFE-8751-3A1553B02A56}" type="slidenum">
              <a:rPr kumimoji="1" lang="ja-JP" altLang="en-US" smtClean="0"/>
              <a:t>6</a:t>
            </a:fld>
            <a:endParaRPr kumimoji="1" lang="ja-JP" altLang="en-US"/>
          </a:p>
        </p:txBody>
      </p:sp>
      <p:sp>
        <p:nvSpPr>
          <p:cNvPr id="5" name="ヘッダー プレースホルダー 4">
            <a:extLst>
              <a:ext uri="{FF2B5EF4-FFF2-40B4-BE49-F238E27FC236}">
                <a16:creationId xmlns:a16="http://schemas.microsoft.com/office/drawing/2014/main" id="{E6A559DC-80BA-990E-7778-9BA6E252BB15}"/>
              </a:ext>
            </a:extLst>
          </p:cNvPr>
          <p:cNvSpPr>
            <a:spLocks noGrp="1"/>
          </p:cNvSpPr>
          <p:nvPr>
            <p:ph type="hdr" sz="quarter"/>
          </p:nvPr>
        </p:nvSpPr>
        <p:spPr/>
        <p:txBody>
          <a:bodyPr/>
          <a:lstStyle/>
          <a:p>
            <a:r>
              <a:rPr kumimoji="1" lang="en-US" altLang="ja-JP"/>
              <a:t>2025-26</a:t>
            </a:r>
            <a:r>
              <a:rPr kumimoji="1" lang="ja-JP" altLang="en-US"/>
              <a:t>年度豆辞典</a:t>
            </a:r>
            <a:r>
              <a:rPr kumimoji="1" lang="en-US" altLang="ja-JP"/>
              <a:t>PPT</a:t>
            </a:r>
            <a:endParaRPr kumimoji="1" lang="ja-JP" altLang="en-US"/>
          </a:p>
        </p:txBody>
      </p:sp>
    </p:spTree>
    <p:extLst>
      <p:ext uri="{BB962C8B-B14F-4D97-AF65-F5344CB8AC3E}">
        <p14:creationId xmlns:p14="http://schemas.microsoft.com/office/powerpoint/2010/main" val="13651446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38150" y="508000"/>
            <a:ext cx="5916613" cy="3328988"/>
          </a:xfrm>
        </p:spPr>
      </p:sp>
      <p:sp>
        <p:nvSpPr>
          <p:cNvPr id="3" name="ノート プレースホルダー 2"/>
          <p:cNvSpPr>
            <a:spLocks noGrp="1"/>
          </p:cNvSpPr>
          <p:nvPr>
            <p:ph type="body" idx="1"/>
          </p:nvPr>
        </p:nvSpPr>
        <p:spPr/>
        <p:txBody>
          <a:bodyPr/>
          <a:lstStyle/>
          <a:p>
            <a:pPr defTabSz="906445">
              <a:defRPr/>
            </a:pPr>
            <a:r>
              <a:rPr kumimoji="1" lang="ja-JP" altLang="en-US" dirty="0">
                <a:latin typeface="游ゴシック" panose="020B0400000000000000" pitchFamily="50" charset="-128"/>
                <a:ea typeface="+mn-ea"/>
              </a:rPr>
              <a:t>続いて、奨学生の人数や選考プロセスについて説明します。</a:t>
            </a:r>
            <a:endParaRPr kumimoji="1" lang="en-US" altLang="ja-JP" dirty="0">
              <a:latin typeface="游ゴシック" panose="020B0400000000000000" pitchFamily="50" charset="-128"/>
              <a:ea typeface="+mn-ea"/>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F8505084-C8FE-4CFE-8751-3A1553B02A56}" type="slidenum">
              <a:rPr kumimoji="1" lang="ja-JP" altLang="en-US" smtClean="0"/>
              <a:t>7</a:t>
            </a:fld>
            <a:endParaRPr kumimoji="1" lang="ja-JP" altLang="en-US"/>
          </a:p>
        </p:txBody>
      </p:sp>
      <p:sp>
        <p:nvSpPr>
          <p:cNvPr id="5" name="ヘッダー プレースホルダー 4">
            <a:extLst>
              <a:ext uri="{FF2B5EF4-FFF2-40B4-BE49-F238E27FC236}">
                <a16:creationId xmlns:a16="http://schemas.microsoft.com/office/drawing/2014/main" id="{8EE4C933-E9D6-9595-7087-9B7FB19E78AE}"/>
              </a:ext>
            </a:extLst>
          </p:cNvPr>
          <p:cNvSpPr>
            <a:spLocks noGrp="1"/>
          </p:cNvSpPr>
          <p:nvPr>
            <p:ph type="hdr" sz="quarter"/>
          </p:nvPr>
        </p:nvSpPr>
        <p:spPr/>
        <p:txBody>
          <a:bodyPr/>
          <a:lstStyle/>
          <a:p>
            <a:r>
              <a:rPr kumimoji="1" lang="en-US" altLang="ja-JP"/>
              <a:t>2025-26</a:t>
            </a:r>
            <a:r>
              <a:rPr kumimoji="1" lang="ja-JP" altLang="en-US"/>
              <a:t>年度豆辞典</a:t>
            </a:r>
            <a:r>
              <a:rPr kumimoji="1" lang="en-US" altLang="ja-JP"/>
              <a:t>PPT</a:t>
            </a:r>
            <a:endParaRPr kumimoji="1" lang="ja-JP" altLang="en-US"/>
          </a:p>
        </p:txBody>
      </p:sp>
    </p:spTree>
    <p:extLst>
      <p:ext uri="{BB962C8B-B14F-4D97-AF65-F5344CB8AC3E}">
        <p14:creationId xmlns:p14="http://schemas.microsoft.com/office/powerpoint/2010/main" val="42411892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38150" y="508000"/>
            <a:ext cx="5916613" cy="3328988"/>
          </a:xfrm>
        </p:spPr>
      </p:sp>
      <p:sp>
        <p:nvSpPr>
          <p:cNvPr id="3" name="ノート プレースホルダー 2"/>
          <p:cNvSpPr>
            <a:spLocks noGrp="1"/>
          </p:cNvSpPr>
          <p:nvPr>
            <p:ph type="body" idx="1"/>
          </p:nvPr>
        </p:nvSpPr>
        <p:spPr/>
        <p:txBody>
          <a:bodyPr/>
          <a:lstStyle/>
          <a:p>
            <a:pPr marL="0" lvl="1" defTabSz="914173">
              <a:defRPr/>
            </a:pPr>
            <a:r>
              <a:rPr lang="ja-JP" altLang="en-US" b="0" dirty="0">
                <a:latin typeface="游ゴシック" panose="020B0400000000000000" pitchFamily="50" charset="-128"/>
                <a:ea typeface="+mn-ea"/>
              </a:rPr>
              <a:t>★豆辞典</a:t>
            </a:r>
            <a:r>
              <a:rPr lang="en-US" altLang="ja-JP" b="0" dirty="0">
                <a:latin typeface="游ゴシック" panose="020B0400000000000000" pitchFamily="50" charset="-128"/>
                <a:ea typeface="+mn-ea"/>
              </a:rPr>
              <a:t>p6</a:t>
            </a:r>
            <a:r>
              <a:rPr lang="ja-JP" altLang="en-US" b="0" dirty="0">
                <a:latin typeface="游ゴシック" panose="020B0400000000000000" pitchFamily="50" charset="-128"/>
                <a:ea typeface="+mn-ea"/>
              </a:rPr>
              <a:t>、</a:t>
            </a:r>
            <a:r>
              <a:rPr lang="en-US" altLang="ja-JP" b="0" dirty="0">
                <a:latin typeface="游ゴシック" panose="020B0400000000000000" pitchFamily="50" charset="-128"/>
                <a:ea typeface="+mn-ea"/>
              </a:rPr>
              <a:t>p13</a:t>
            </a:r>
          </a:p>
          <a:p>
            <a:pPr>
              <a:defRPr/>
            </a:pPr>
            <a:endParaRPr lang="en-US" altLang="ja-JP" b="0" dirty="0">
              <a:latin typeface="游ゴシック" panose="020B0400000000000000" pitchFamily="50" charset="-128"/>
              <a:ea typeface="+mn-ea"/>
            </a:endParaRPr>
          </a:p>
          <a:p>
            <a:pPr>
              <a:defRPr/>
            </a:pPr>
            <a:r>
              <a:rPr lang="ja-JP" altLang="en-US" b="0" dirty="0">
                <a:latin typeface="游ゴシック" panose="020B0400000000000000" pitchFamily="50" charset="-128"/>
                <a:ea typeface="+mn-ea"/>
              </a:rPr>
              <a:t>米山は、外国人留学生を対象とする民間の奨学金では、国内最大規模です。</a:t>
            </a:r>
            <a:endParaRPr lang="en-US" altLang="ja-JP" b="0" dirty="0">
              <a:latin typeface="游ゴシック" panose="020B0400000000000000" pitchFamily="50" charset="-128"/>
              <a:ea typeface="+mn-ea"/>
            </a:endParaRPr>
          </a:p>
          <a:p>
            <a:pPr>
              <a:defRPr/>
            </a:pPr>
            <a:r>
              <a:rPr lang="en-US" altLang="ja-JP" b="0" dirty="0">
                <a:latin typeface="游ゴシック" panose="020B0400000000000000" pitchFamily="50" charset="-128"/>
                <a:ea typeface="+mn-ea"/>
              </a:rPr>
              <a:t>2025</a:t>
            </a:r>
            <a:r>
              <a:rPr lang="ja-JP" altLang="en-US" b="0" dirty="0">
                <a:latin typeface="游ゴシック" panose="020B0400000000000000" pitchFamily="50" charset="-128"/>
                <a:ea typeface="+mn-ea"/>
              </a:rPr>
              <a:t>学年度は、日本全国で</a:t>
            </a:r>
            <a:r>
              <a:rPr lang="en-US" altLang="ja-JP" b="0" dirty="0">
                <a:latin typeface="游ゴシック" panose="020B0400000000000000" pitchFamily="50" charset="-128"/>
                <a:ea typeface="+mn-ea"/>
              </a:rPr>
              <a:t>964</a:t>
            </a:r>
            <a:r>
              <a:rPr lang="ja-JP" altLang="en-US" b="0" dirty="0">
                <a:latin typeface="游ゴシック" panose="020B0400000000000000" pitchFamily="50" charset="-128"/>
                <a:ea typeface="+mn-ea"/>
              </a:rPr>
              <a:t>人（前年度</a:t>
            </a:r>
            <a:r>
              <a:rPr lang="en-US" altLang="ja-JP" b="0" dirty="0">
                <a:latin typeface="游ゴシック" panose="020B0400000000000000" pitchFamily="50" charset="-128"/>
                <a:ea typeface="+mn-ea"/>
              </a:rPr>
              <a:t>925</a:t>
            </a:r>
            <a:r>
              <a:rPr lang="ja-JP" altLang="en-US" b="0" dirty="0">
                <a:latin typeface="游ゴシック" panose="020B0400000000000000" pitchFamily="50" charset="-128"/>
                <a:ea typeface="+mn-ea"/>
              </a:rPr>
              <a:t>人）が採用され、各ロータリークラブでお世話をいただいています。累計では、今年</a:t>
            </a:r>
            <a:r>
              <a:rPr lang="en-US" altLang="ja-JP" b="0" dirty="0">
                <a:latin typeface="游ゴシック" panose="020B0400000000000000" pitchFamily="50" charset="-128"/>
                <a:ea typeface="+mn-ea"/>
              </a:rPr>
              <a:t>1</a:t>
            </a:r>
            <a:r>
              <a:rPr lang="ja-JP" altLang="en-US" b="0" dirty="0">
                <a:latin typeface="游ゴシック" panose="020B0400000000000000" pitchFamily="50" charset="-128"/>
                <a:ea typeface="+mn-ea"/>
              </a:rPr>
              <a:t>カ国</a:t>
            </a:r>
            <a:r>
              <a:rPr lang="en-US" altLang="ja-JP" b="0" baseline="30000" dirty="0">
                <a:latin typeface="游ゴシック" panose="020B0400000000000000" pitchFamily="50" charset="-128"/>
                <a:ea typeface="+mn-ea"/>
              </a:rPr>
              <a:t>※</a:t>
            </a:r>
            <a:r>
              <a:rPr lang="ja-JP" altLang="en-US" b="0" dirty="0">
                <a:latin typeface="游ゴシック" panose="020B0400000000000000" pitchFamily="50" charset="-128"/>
                <a:ea typeface="+mn-ea"/>
              </a:rPr>
              <a:t>増え、世界</a:t>
            </a:r>
            <a:r>
              <a:rPr lang="en-US" altLang="ja-JP" b="0" dirty="0">
                <a:latin typeface="游ゴシック" panose="020B0400000000000000" pitchFamily="50" charset="-128"/>
                <a:ea typeface="+mn-ea"/>
              </a:rPr>
              <a:t>134</a:t>
            </a:r>
            <a:r>
              <a:rPr lang="ja-JP" altLang="en-US" b="0" dirty="0">
                <a:latin typeface="游ゴシック" panose="020B0400000000000000" pitchFamily="50" charset="-128"/>
                <a:ea typeface="+mn-ea"/>
              </a:rPr>
              <a:t>の国と地域から</a:t>
            </a:r>
            <a:r>
              <a:rPr lang="en-US" altLang="ja-JP" b="0" dirty="0">
                <a:latin typeface="游ゴシック" panose="020B0400000000000000" pitchFamily="50" charset="-128"/>
                <a:ea typeface="+mn-ea"/>
              </a:rPr>
              <a:t>2</a:t>
            </a:r>
            <a:r>
              <a:rPr lang="ja-JP" altLang="en-US" b="0" dirty="0">
                <a:latin typeface="游ゴシック" panose="020B0400000000000000" pitchFamily="50" charset="-128"/>
                <a:ea typeface="+mn-ea"/>
              </a:rPr>
              <a:t>万</a:t>
            </a:r>
            <a:r>
              <a:rPr lang="en-US" altLang="ja-JP" b="0" dirty="0">
                <a:latin typeface="游ゴシック" panose="020B0400000000000000" pitchFamily="50" charset="-128"/>
                <a:ea typeface="+mn-ea"/>
              </a:rPr>
              <a:t>4,830</a:t>
            </a:r>
            <a:r>
              <a:rPr lang="ja-JP" altLang="en-US" b="0" dirty="0">
                <a:latin typeface="游ゴシック" panose="020B0400000000000000" pitchFamily="50" charset="-128"/>
                <a:ea typeface="+mn-ea"/>
              </a:rPr>
              <a:t>人を支援しています。</a:t>
            </a:r>
            <a:endParaRPr lang="en-US" altLang="ja-JP" b="0" dirty="0">
              <a:latin typeface="游ゴシック" panose="020B0400000000000000" pitchFamily="50" charset="-128"/>
              <a:ea typeface="+mn-ea"/>
            </a:endParaRPr>
          </a:p>
          <a:p>
            <a:endParaRPr kumimoji="1" lang="en-US" altLang="ja-JP" b="0" dirty="0">
              <a:latin typeface="游ゴシック" panose="020B0400000000000000" pitchFamily="50" charset="-128"/>
              <a:ea typeface="+mn-ea"/>
            </a:endParaRPr>
          </a:p>
          <a:p>
            <a:r>
              <a:rPr kumimoji="1" lang="en-US" altLang="ja-JP" b="0" dirty="0">
                <a:latin typeface="游ゴシック" panose="020B0400000000000000" pitchFamily="50" charset="-128"/>
                <a:ea typeface="+mn-ea"/>
              </a:rPr>
              <a:t>※</a:t>
            </a:r>
            <a:r>
              <a:rPr kumimoji="1" lang="ja-JP" altLang="en-US" b="0" dirty="0">
                <a:latin typeface="游ゴシック" panose="020B0400000000000000" pitchFamily="50" charset="-128"/>
                <a:ea typeface="+mn-ea"/>
              </a:rPr>
              <a:t>新たに採用されたのは「マラウイ共和国」です。</a:t>
            </a:r>
            <a:endParaRPr kumimoji="1" lang="en-US" altLang="ja-JP" b="0" dirty="0">
              <a:latin typeface="游ゴシック" panose="020B0400000000000000" pitchFamily="50" charset="-128"/>
              <a:ea typeface="+mn-ea"/>
            </a:endParaRPr>
          </a:p>
          <a:p>
            <a:endParaRPr kumimoji="1" lang="en-US" altLang="ja-JP" dirty="0">
              <a:latin typeface="游ゴシック" panose="020B0400000000000000" pitchFamily="50" charset="-128"/>
              <a:ea typeface="+mn-ea"/>
            </a:endParaRPr>
          </a:p>
          <a:p>
            <a:pPr defTabSz="906288">
              <a:defRPr/>
            </a:pPr>
            <a:r>
              <a:rPr lang="ja-JP" altLang="en-US" b="1" dirty="0">
                <a:latin typeface="游ゴシック" panose="020B0400000000000000" pitchFamily="50" charset="-128"/>
                <a:ea typeface="+mn-ea"/>
              </a:rPr>
              <a:t>クリック！（左の円グラフが表示）</a:t>
            </a:r>
            <a:endParaRPr lang="en-US" altLang="ja-JP" b="1" dirty="0">
              <a:latin typeface="游ゴシック" panose="020B0400000000000000" pitchFamily="50" charset="-128"/>
              <a:ea typeface="+mn-ea"/>
            </a:endParaRPr>
          </a:p>
          <a:p>
            <a:r>
              <a:rPr kumimoji="1" lang="ja-JP" altLang="en-US" dirty="0">
                <a:latin typeface="游ゴシック" panose="020B0400000000000000" pitchFamily="50" charset="-128"/>
                <a:ea typeface="+mn-ea"/>
              </a:rPr>
              <a:t>今年度の奨学生の国・地域別の割合はグラフのとおりです。</a:t>
            </a:r>
            <a:endParaRPr kumimoji="1" lang="en-US" altLang="ja-JP" dirty="0">
              <a:latin typeface="游ゴシック" panose="020B0400000000000000" pitchFamily="50" charset="-128"/>
              <a:ea typeface="+mn-ea"/>
            </a:endParaRPr>
          </a:p>
          <a:p>
            <a:pPr defTabSz="906288">
              <a:defRPr/>
            </a:pPr>
            <a:endParaRPr lang="en-US" altLang="ja-JP" dirty="0">
              <a:latin typeface="游ゴシック" panose="020B0400000000000000" pitchFamily="50" charset="-128"/>
              <a:ea typeface="+mn-ea"/>
            </a:endParaRPr>
          </a:p>
          <a:p>
            <a:pPr defTabSz="906288">
              <a:defRPr/>
            </a:pPr>
            <a:r>
              <a:rPr lang="ja-JP" altLang="en-US" b="1" dirty="0">
                <a:latin typeface="游ゴシック" panose="020B0400000000000000" pitchFamily="50" charset="-128"/>
                <a:ea typeface="+mn-ea"/>
              </a:rPr>
              <a:t>クリック！ （右の円グラフが表示）</a:t>
            </a:r>
            <a:endParaRPr lang="en-US" altLang="ja-JP" b="1" dirty="0">
              <a:latin typeface="游ゴシック" panose="020B0400000000000000" pitchFamily="50" charset="-128"/>
              <a:ea typeface="+mn-ea"/>
            </a:endParaRPr>
          </a:p>
          <a:p>
            <a:r>
              <a:rPr kumimoji="1" lang="ja-JP" altLang="en-US" dirty="0">
                <a:latin typeface="游ゴシック" panose="020B0400000000000000" pitchFamily="50" charset="-128"/>
                <a:ea typeface="+mn-ea"/>
              </a:rPr>
              <a:t>これまでの累計では中国、韓国、台湾が多いですが、ここ数年でベトナムからの留学生が急増しており、台湾に次いで多くを占めています。</a:t>
            </a:r>
            <a:endParaRPr kumimoji="1" lang="en-US" altLang="ja-JP" dirty="0">
              <a:latin typeface="游ゴシック" panose="020B0400000000000000" pitchFamily="50" charset="-128"/>
              <a:ea typeface="+mn-ea"/>
            </a:endParaRPr>
          </a:p>
          <a:p>
            <a:endParaRPr kumimoji="1" lang="en-US" altLang="ja-JP" dirty="0">
              <a:latin typeface="游ゴシック" panose="020B0400000000000000" pitchFamily="50" charset="-128"/>
              <a:ea typeface="+mn-ea"/>
            </a:endParaRPr>
          </a:p>
          <a:p>
            <a:pPr defTabSz="875423">
              <a:defRPr/>
            </a:pPr>
            <a:endParaRPr lang="en-US" altLang="ja-JP" dirty="0">
              <a:latin typeface="游ゴシック" panose="020B0400000000000000" pitchFamily="50" charset="-128"/>
              <a:ea typeface="+mn-ea"/>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F8505084-C8FE-4CFE-8751-3A1553B02A56}" type="slidenum">
              <a:rPr kumimoji="1" lang="ja-JP" altLang="en-US" smtClean="0"/>
              <a:t>8</a:t>
            </a:fld>
            <a:endParaRPr kumimoji="1" lang="ja-JP" altLang="en-US"/>
          </a:p>
        </p:txBody>
      </p:sp>
      <p:sp>
        <p:nvSpPr>
          <p:cNvPr id="5" name="ヘッダー プレースホルダー 4">
            <a:extLst>
              <a:ext uri="{FF2B5EF4-FFF2-40B4-BE49-F238E27FC236}">
                <a16:creationId xmlns:a16="http://schemas.microsoft.com/office/drawing/2014/main" id="{6EA22B4E-BAB8-6491-4085-2C63E155005F}"/>
              </a:ext>
            </a:extLst>
          </p:cNvPr>
          <p:cNvSpPr>
            <a:spLocks noGrp="1"/>
          </p:cNvSpPr>
          <p:nvPr>
            <p:ph type="hdr" sz="quarter"/>
          </p:nvPr>
        </p:nvSpPr>
        <p:spPr/>
        <p:txBody>
          <a:bodyPr/>
          <a:lstStyle/>
          <a:p>
            <a:r>
              <a:rPr kumimoji="1" lang="en-US" altLang="ja-JP"/>
              <a:t>2025-26</a:t>
            </a:r>
            <a:r>
              <a:rPr kumimoji="1" lang="ja-JP" altLang="en-US"/>
              <a:t>年度豆辞典</a:t>
            </a:r>
            <a:r>
              <a:rPr kumimoji="1" lang="en-US" altLang="ja-JP"/>
              <a:t>PPT</a:t>
            </a:r>
            <a:endParaRPr kumimoji="1" lang="ja-JP" altLang="en-US"/>
          </a:p>
        </p:txBody>
      </p:sp>
    </p:spTree>
    <p:extLst>
      <p:ext uri="{BB962C8B-B14F-4D97-AF65-F5344CB8AC3E}">
        <p14:creationId xmlns:p14="http://schemas.microsoft.com/office/powerpoint/2010/main" val="25603409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31BBB-F7A9-5ECA-1D93-7E31432160B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A476623-0345-7BD1-D9C3-8D2B9A345A30}"/>
              </a:ext>
            </a:extLst>
          </p:cNvPr>
          <p:cNvSpPr>
            <a:spLocks noGrp="1" noRot="1" noChangeAspect="1"/>
          </p:cNvSpPr>
          <p:nvPr>
            <p:ph type="sldImg"/>
          </p:nvPr>
        </p:nvSpPr>
        <p:spPr>
          <a:xfrm>
            <a:off x="438150" y="508000"/>
            <a:ext cx="5916613" cy="3328988"/>
          </a:xfrm>
        </p:spPr>
      </p:sp>
      <p:sp>
        <p:nvSpPr>
          <p:cNvPr id="3" name="ノート プレースホルダー 2">
            <a:extLst>
              <a:ext uri="{FF2B5EF4-FFF2-40B4-BE49-F238E27FC236}">
                <a16:creationId xmlns:a16="http://schemas.microsoft.com/office/drawing/2014/main" id="{6429BA0C-1530-0789-3602-827D2200BB19}"/>
              </a:ext>
            </a:extLst>
          </p:cNvPr>
          <p:cNvSpPr>
            <a:spLocks noGrp="1"/>
          </p:cNvSpPr>
          <p:nvPr>
            <p:ph type="body" idx="1"/>
          </p:nvPr>
        </p:nvSpPr>
        <p:spPr/>
        <p:txBody>
          <a:bodyPr/>
          <a:lstStyle/>
          <a:p>
            <a:r>
              <a:rPr lang="ja-JP" altLang="en-US" dirty="0"/>
              <a:t>（★豆辞典</a:t>
            </a:r>
            <a:r>
              <a:rPr lang="en-US" altLang="ja-JP" dirty="0"/>
              <a:t>p28</a:t>
            </a:r>
            <a:r>
              <a:rPr lang="ja-JP" altLang="en-US" dirty="0"/>
              <a:t>に</a:t>
            </a:r>
            <a:r>
              <a:rPr lang="en-US" altLang="ja-JP" dirty="0"/>
              <a:t>QA</a:t>
            </a:r>
            <a:r>
              <a:rPr lang="ja-JP" altLang="en-US" dirty="0"/>
              <a:t>あり）</a:t>
            </a:r>
            <a:endParaRPr lang="en-US" altLang="ja-JP" dirty="0"/>
          </a:p>
          <a:p>
            <a:r>
              <a:rPr lang="ja-JP" altLang="en-US" dirty="0"/>
              <a:t>前のスライドで見た通り、米山奨学生の国籍で、最も多くを占めるのは中国です。想像していたよりも多いな</a:t>
            </a:r>
            <a:r>
              <a:rPr lang="en-US" altLang="ja-JP" dirty="0"/>
              <a:t>…</a:t>
            </a:r>
            <a:r>
              <a:rPr lang="ja-JP" altLang="en-US" dirty="0"/>
              <a:t>、そんな印象を持たれる方もいらっしゃるかもしれません。</a:t>
            </a:r>
            <a:endParaRPr lang="en-US" altLang="ja-JP" dirty="0"/>
          </a:p>
          <a:p>
            <a:endParaRPr lang="en-US" altLang="ja-JP" dirty="0"/>
          </a:p>
          <a:p>
            <a:r>
              <a:rPr lang="ja-JP" altLang="en-US" b="1" dirty="0"/>
              <a:t>クリック！（１つ目が表示）</a:t>
            </a:r>
            <a:endParaRPr lang="en-US" altLang="ja-JP" b="1" dirty="0"/>
          </a:p>
          <a:p>
            <a:r>
              <a:rPr lang="ja-JP" altLang="en-US" dirty="0"/>
              <a:t>米山奨学生における中国国籍の割合は約</a:t>
            </a:r>
            <a:r>
              <a:rPr lang="en-US" altLang="ja-JP" dirty="0"/>
              <a:t>40</a:t>
            </a:r>
            <a:r>
              <a:rPr lang="ja-JP" altLang="en-US" dirty="0"/>
              <a:t>％で、この</a:t>
            </a:r>
            <a:r>
              <a:rPr lang="en-US" altLang="ja-JP" dirty="0"/>
              <a:t>10</a:t>
            </a:r>
            <a:r>
              <a:rPr lang="ja-JP" altLang="en-US" dirty="0"/>
              <a:t>年間大きな増減は見られません。</a:t>
            </a:r>
            <a:endParaRPr lang="en-US" altLang="ja-JP" dirty="0"/>
          </a:p>
          <a:p>
            <a:endParaRPr lang="en-US" altLang="ja-JP" b="1" dirty="0"/>
          </a:p>
          <a:p>
            <a:r>
              <a:rPr lang="ja-JP" altLang="en-US" b="1" dirty="0"/>
              <a:t>クリック！（２つ目が表示）</a:t>
            </a:r>
            <a:endParaRPr lang="en-US" altLang="ja-JP" b="1" dirty="0"/>
          </a:p>
          <a:p>
            <a:r>
              <a:rPr lang="ja-JP" altLang="en-US" dirty="0"/>
              <a:t>中国の学生が多い最も大きな理由は、日本の大学等の高等教育機関で学ぶ外国人留学生のうち</a:t>
            </a:r>
            <a:r>
              <a:rPr lang="en-US" altLang="ja-JP" dirty="0"/>
              <a:t>41.2</a:t>
            </a:r>
            <a:r>
              <a:rPr lang="ja-JP" altLang="en-US" dirty="0"/>
              <a:t>％が中国人であるためです。</a:t>
            </a:r>
            <a:endParaRPr lang="en-US" altLang="ja-JP" dirty="0"/>
          </a:p>
          <a:p>
            <a:endParaRPr lang="en-US" altLang="ja-JP" dirty="0"/>
          </a:p>
          <a:p>
            <a:pPr lvl="0"/>
            <a:r>
              <a:rPr lang="ja-JP" altLang="en-US" b="1" dirty="0"/>
              <a:t>クリック！（３つ目が表示）</a:t>
            </a:r>
            <a:endParaRPr lang="en-US" altLang="ja-JP" b="1" dirty="0"/>
          </a:p>
          <a:p>
            <a:r>
              <a:rPr lang="ja-JP" altLang="en-US" dirty="0"/>
              <a:t>米山は、各地区が選定する「指定校」から、米山奨学生としてふさわしい留学生を推薦してもらい、そこから地区の選考試験を経て、採用されます。</a:t>
            </a:r>
            <a:endParaRPr lang="en-US" altLang="ja-JP" dirty="0"/>
          </a:p>
          <a:p>
            <a:r>
              <a:rPr lang="en-US" altLang="ja-JP" dirty="0"/>
              <a:t>2025</a:t>
            </a:r>
            <a:r>
              <a:rPr lang="ja-JP" altLang="en-US" dirty="0"/>
              <a:t>学年度は応募時の</a:t>
            </a:r>
            <a:r>
              <a:rPr lang="en-US" altLang="ja-JP" dirty="0"/>
              <a:t>62.7%</a:t>
            </a:r>
            <a:r>
              <a:rPr lang="ja-JP" altLang="en-US" dirty="0"/>
              <a:t>中国籍留学生の割合が採用時には</a:t>
            </a:r>
            <a:r>
              <a:rPr lang="en-US" altLang="ja-JP" dirty="0"/>
              <a:t>40.7</a:t>
            </a:r>
            <a:r>
              <a:rPr lang="ja-JP" altLang="en-US" dirty="0"/>
              <a:t>％となっています。</a:t>
            </a:r>
            <a:endParaRPr lang="en-US" altLang="ja-JP" dirty="0"/>
          </a:p>
          <a:p>
            <a:endParaRPr lang="en-US" altLang="ja-JP" dirty="0"/>
          </a:p>
          <a:p>
            <a:pPr lvl="0"/>
            <a:r>
              <a:rPr lang="ja-JP" altLang="en-US" b="1" dirty="0"/>
              <a:t>クリック！（４つ目が表示）</a:t>
            </a:r>
            <a:endParaRPr lang="en-US" altLang="ja-JP" b="1" dirty="0"/>
          </a:p>
          <a:p>
            <a:r>
              <a:rPr lang="ja-JP" altLang="en-US" dirty="0"/>
              <a:t>各地区では、指定校に対し「推薦者は</a:t>
            </a:r>
            <a:r>
              <a:rPr lang="en-US" altLang="ja-JP" dirty="0"/>
              <a:t>1</a:t>
            </a:r>
            <a:r>
              <a:rPr lang="ja-JP" altLang="en-US" dirty="0"/>
              <a:t>カ国に偏らないように」といった要望を出し、多様な国から採用できるよう工夫しています。</a:t>
            </a:r>
            <a:br>
              <a:rPr lang="ja-JP" altLang="en-US" dirty="0"/>
            </a:br>
            <a:r>
              <a:rPr lang="ja-JP" altLang="en-US" dirty="0"/>
              <a:t>また、選考においては優秀性を重視しつつ、同じ中国出身でも内モンゴル自治区など多様な地域から選ばれるよう配慮しています。</a:t>
            </a:r>
            <a:endParaRPr lang="en-US" altLang="ja-JP" dirty="0"/>
          </a:p>
          <a:p>
            <a:r>
              <a:rPr lang="ja-JP" altLang="en-US" dirty="0"/>
              <a:t>このように、一つの国に偏ることなく、様々な国の留学生を支援できるように各地区共に努めております。</a:t>
            </a:r>
            <a:endParaRPr lang="en-US" altLang="ja-JP" dirty="0"/>
          </a:p>
        </p:txBody>
      </p:sp>
      <p:sp>
        <p:nvSpPr>
          <p:cNvPr id="4" name="スライド番号プレースホルダー 3">
            <a:extLst>
              <a:ext uri="{FF2B5EF4-FFF2-40B4-BE49-F238E27FC236}">
                <a16:creationId xmlns:a16="http://schemas.microsoft.com/office/drawing/2014/main" id="{23E36805-B663-729D-E378-572CE50CA7A3}"/>
              </a:ext>
            </a:extLst>
          </p:cNvPr>
          <p:cNvSpPr>
            <a:spLocks noGrp="1"/>
          </p:cNvSpPr>
          <p:nvPr>
            <p:ph type="sldNum" sz="quarter" idx="5"/>
          </p:nvPr>
        </p:nvSpPr>
        <p:spPr/>
        <p:txBody>
          <a:bodyPr/>
          <a:lstStyle/>
          <a:p>
            <a:fld id="{F8505084-C8FE-4CFE-8751-3A1553B02A56}" type="slidenum">
              <a:rPr kumimoji="1" lang="ja-JP" altLang="en-US" smtClean="0"/>
              <a:t>9</a:t>
            </a:fld>
            <a:endParaRPr kumimoji="1" lang="ja-JP" altLang="en-US"/>
          </a:p>
        </p:txBody>
      </p:sp>
      <p:sp>
        <p:nvSpPr>
          <p:cNvPr id="5" name="ヘッダー プレースホルダー 4">
            <a:extLst>
              <a:ext uri="{FF2B5EF4-FFF2-40B4-BE49-F238E27FC236}">
                <a16:creationId xmlns:a16="http://schemas.microsoft.com/office/drawing/2014/main" id="{5C7F5C8A-7FDB-41EA-FBF1-5744A0D93B1C}"/>
              </a:ext>
            </a:extLst>
          </p:cNvPr>
          <p:cNvSpPr>
            <a:spLocks noGrp="1"/>
          </p:cNvSpPr>
          <p:nvPr>
            <p:ph type="hdr" sz="quarter"/>
          </p:nvPr>
        </p:nvSpPr>
        <p:spPr/>
        <p:txBody>
          <a:bodyPr/>
          <a:lstStyle/>
          <a:p>
            <a:r>
              <a:rPr kumimoji="1" lang="en-US" altLang="ja-JP"/>
              <a:t>2025-26</a:t>
            </a:r>
            <a:r>
              <a:rPr kumimoji="1" lang="ja-JP" altLang="en-US"/>
              <a:t>年度豆辞典</a:t>
            </a:r>
            <a:r>
              <a:rPr kumimoji="1" lang="en-US" altLang="ja-JP"/>
              <a:t>PPT</a:t>
            </a:r>
            <a:endParaRPr kumimoji="1" lang="ja-JP" altLang="en-US"/>
          </a:p>
        </p:txBody>
      </p:sp>
    </p:spTree>
    <p:extLst>
      <p:ext uri="{BB962C8B-B14F-4D97-AF65-F5344CB8AC3E}">
        <p14:creationId xmlns:p14="http://schemas.microsoft.com/office/powerpoint/2010/main" val="30024578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p:cNvSpPr>
            <a:spLocks noGrp="1"/>
          </p:cNvSpPr>
          <p:nvPr userDrawn="1">
            <p:ph type="sldNum" sz="quarter" idx="12"/>
          </p:nvPr>
        </p:nvSpPr>
        <p:spPr>
          <a:xfrm>
            <a:off x="10668000" y="6658148"/>
            <a:ext cx="1422400" cy="243417"/>
          </a:xfrm>
          <a:prstGeom prst="rect">
            <a:avLst/>
          </a:prstGeom>
        </p:spPr>
        <p:txBody>
          <a:bodyPr/>
          <a:lstStyle/>
          <a:p>
            <a:fld id="{B6F15528-21DE-4FAA-801E-634DDDAF4B2B}" type="slidenum">
              <a:rPr lang="en-US" smtClean="0"/>
              <a:pPr/>
              <a:t>‹#›</a:t>
            </a:fld>
            <a:endParaRPr lang="en-US"/>
          </a:p>
        </p:txBody>
      </p:sp>
      <p:sp>
        <p:nvSpPr>
          <p:cNvPr id="11" name="フリーフォーム: 図形 10">
            <a:extLst>
              <a:ext uri="{FF2B5EF4-FFF2-40B4-BE49-F238E27FC236}">
                <a16:creationId xmlns:a16="http://schemas.microsoft.com/office/drawing/2014/main" id="{B1AFB1E1-188D-9EC0-462C-50ABA1428374}"/>
              </a:ext>
            </a:extLst>
          </p:cNvPr>
          <p:cNvSpPr/>
          <p:nvPr userDrawn="1"/>
        </p:nvSpPr>
        <p:spPr>
          <a:xfrm flipV="1">
            <a:off x="499401" y="0"/>
            <a:ext cx="856309" cy="420762"/>
          </a:xfrm>
          <a:custGeom>
            <a:avLst/>
            <a:gdLst>
              <a:gd name="connsiteX0" fmla="*/ 428155 w 856309"/>
              <a:gd name="connsiteY0" fmla="*/ 0 h 420762"/>
              <a:gd name="connsiteX1" fmla="*/ 848423 w 856309"/>
              <a:gd name="connsiteY1" fmla="*/ 342528 h 420762"/>
              <a:gd name="connsiteX2" fmla="*/ 856309 w 856309"/>
              <a:gd name="connsiteY2" fmla="*/ 420762 h 420762"/>
              <a:gd name="connsiteX3" fmla="*/ 0 w 856309"/>
              <a:gd name="connsiteY3" fmla="*/ 420762 h 420762"/>
              <a:gd name="connsiteX4" fmla="*/ 7886 w 856309"/>
              <a:gd name="connsiteY4" fmla="*/ 342528 h 420762"/>
              <a:gd name="connsiteX5" fmla="*/ 428155 w 856309"/>
              <a:gd name="connsiteY5" fmla="*/ 0 h 420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6309" h="420762">
                <a:moveTo>
                  <a:pt x="428155" y="0"/>
                </a:moveTo>
                <a:cubicBezTo>
                  <a:pt x="635461" y="0"/>
                  <a:pt x="808422" y="147047"/>
                  <a:pt x="848423" y="342528"/>
                </a:cubicBezTo>
                <a:lnTo>
                  <a:pt x="856309" y="420762"/>
                </a:lnTo>
                <a:lnTo>
                  <a:pt x="0" y="420762"/>
                </a:lnTo>
                <a:lnTo>
                  <a:pt x="7886" y="342528"/>
                </a:lnTo>
                <a:cubicBezTo>
                  <a:pt x="47887" y="147047"/>
                  <a:pt x="220848" y="0"/>
                  <a:pt x="428155" y="0"/>
                </a:cubicBezTo>
                <a:close/>
              </a:path>
            </a:pathLst>
          </a:custGeom>
          <a:solidFill>
            <a:srgbClr val="145DA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21" name="フリーフォーム: 図形 20">
            <a:extLst>
              <a:ext uri="{FF2B5EF4-FFF2-40B4-BE49-F238E27FC236}">
                <a16:creationId xmlns:a16="http://schemas.microsoft.com/office/drawing/2014/main" id="{2D573760-CC1E-A91E-0B6C-054B01FD7F9A}"/>
              </a:ext>
            </a:extLst>
          </p:cNvPr>
          <p:cNvSpPr/>
          <p:nvPr userDrawn="1"/>
        </p:nvSpPr>
        <p:spPr>
          <a:xfrm>
            <a:off x="5638800" y="4876800"/>
            <a:ext cx="6553200" cy="1991892"/>
          </a:xfrm>
          <a:custGeom>
            <a:avLst/>
            <a:gdLst>
              <a:gd name="connsiteX0" fmla="*/ 3831236 w 6553200"/>
              <a:gd name="connsiteY0" fmla="*/ 0 h 1991892"/>
              <a:gd name="connsiteX1" fmla="*/ 6528812 w 6553200"/>
              <a:gd name="connsiteY1" fmla="*/ 850776 h 1991892"/>
              <a:gd name="connsiteX2" fmla="*/ 6553200 w 6553200"/>
              <a:gd name="connsiteY2" fmla="*/ 868900 h 1991892"/>
              <a:gd name="connsiteX3" fmla="*/ 6553200 w 6553200"/>
              <a:gd name="connsiteY3" fmla="*/ 1991892 h 1991892"/>
              <a:gd name="connsiteX4" fmla="*/ 0 w 6553200"/>
              <a:gd name="connsiteY4" fmla="*/ 1991892 h 1991892"/>
              <a:gd name="connsiteX5" fmla="*/ 0 w 6553200"/>
              <a:gd name="connsiteY5" fmla="*/ 1983948 h 1991892"/>
              <a:gd name="connsiteX6" fmla="*/ 204637 w 6553200"/>
              <a:gd name="connsiteY6" fmla="*/ 1710291 h 1991892"/>
              <a:gd name="connsiteX7" fmla="*/ 3831236 w 6553200"/>
              <a:gd name="connsiteY7" fmla="*/ 0 h 1991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53200" h="1991892">
                <a:moveTo>
                  <a:pt x="3831236" y="0"/>
                </a:moveTo>
                <a:cubicBezTo>
                  <a:pt x="4835018" y="0"/>
                  <a:pt x="5765299" y="314682"/>
                  <a:pt x="6528812" y="850776"/>
                </a:cubicBezTo>
                <a:lnTo>
                  <a:pt x="6553200" y="868900"/>
                </a:lnTo>
                <a:lnTo>
                  <a:pt x="6553200" y="1991892"/>
                </a:lnTo>
                <a:lnTo>
                  <a:pt x="0" y="1991892"/>
                </a:lnTo>
                <a:lnTo>
                  <a:pt x="0" y="1983948"/>
                </a:lnTo>
                <a:lnTo>
                  <a:pt x="204637" y="1710291"/>
                </a:lnTo>
                <a:cubicBezTo>
                  <a:pt x="1066649" y="665773"/>
                  <a:pt x="2371191" y="0"/>
                  <a:pt x="3831236" y="0"/>
                </a:cubicBezTo>
                <a:close/>
              </a:path>
            </a:pathLst>
          </a:custGeom>
          <a:solidFill>
            <a:srgbClr val="145DA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29" name="フリーフォーム: 図形 28">
            <a:extLst>
              <a:ext uri="{FF2B5EF4-FFF2-40B4-BE49-F238E27FC236}">
                <a16:creationId xmlns:a16="http://schemas.microsoft.com/office/drawing/2014/main" id="{A7FFA1B8-AAB2-C895-34C1-200DA02BEFFC}"/>
              </a:ext>
            </a:extLst>
          </p:cNvPr>
          <p:cNvSpPr/>
          <p:nvPr userDrawn="1"/>
        </p:nvSpPr>
        <p:spPr>
          <a:xfrm>
            <a:off x="4100" y="5595323"/>
            <a:ext cx="1200124" cy="1306241"/>
          </a:xfrm>
          <a:custGeom>
            <a:avLst/>
            <a:gdLst>
              <a:gd name="connsiteX0" fmla="*/ 0 w 1200124"/>
              <a:gd name="connsiteY0" fmla="*/ 0 h 1306241"/>
              <a:gd name="connsiteX1" fmla="*/ 82259 w 1200124"/>
              <a:gd name="connsiteY1" fmla="*/ 4154 h 1306241"/>
              <a:gd name="connsiteX2" fmla="*/ 1200124 w 1200124"/>
              <a:gd name="connsiteY2" fmla="*/ 1242902 h 1306241"/>
              <a:gd name="connsiteX3" fmla="*/ 1196926 w 1200124"/>
              <a:gd name="connsiteY3" fmla="*/ 1306241 h 1306241"/>
              <a:gd name="connsiteX4" fmla="*/ 0 w 1200124"/>
              <a:gd name="connsiteY4" fmla="*/ 1306241 h 1306241"/>
              <a:gd name="connsiteX5" fmla="*/ 0 w 1200124"/>
              <a:gd name="connsiteY5" fmla="*/ 0 h 1306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00124" h="1306241">
                <a:moveTo>
                  <a:pt x="0" y="0"/>
                </a:moveTo>
                <a:lnTo>
                  <a:pt x="82259" y="4154"/>
                </a:lnTo>
                <a:cubicBezTo>
                  <a:pt x="710149" y="67919"/>
                  <a:pt x="1200124" y="598189"/>
                  <a:pt x="1200124" y="1242902"/>
                </a:cubicBezTo>
                <a:lnTo>
                  <a:pt x="1196926" y="1306241"/>
                </a:lnTo>
                <a:lnTo>
                  <a:pt x="0" y="1306241"/>
                </a:lnTo>
                <a:lnTo>
                  <a:pt x="0" y="0"/>
                </a:lnTo>
                <a:close/>
              </a:path>
            </a:pathLst>
          </a:custGeom>
          <a:solidFill>
            <a:srgbClr val="145DA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3" name="フリーフォーム: 図形 2">
            <a:extLst>
              <a:ext uri="{FF2B5EF4-FFF2-40B4-BE49-F238E27FC236}">
                <a16:creationId xmlns:a16="http://schemas.microsoft.com/office/drawing/2014/main" id="{9402D4B4-C663-BAD8-8EF0-4428EF43CECE}"/>
              </a:ext>
            </a:extLst>
          </p:cNvPr>
          <p:cNvSpPr/>
          <p:nvPr/>
        </p:nvSpPr>
        <p:spPr>
          <a:xfrm>
            <a:off x="-204700" y="8469"/>
            <a:ext cx="5249385" cy="6901565"/>
          </a:xfrm>
          <a:custGeom>
            <a:avLst/>
            <a:gdLst>
              <a:gd name="connsiteX0" fmla="*/ 0 w 5249385"/>
              <a:gd name="connsiteY0" fmla="*/ 0 h 6901565"/>
              <a:gd name="connsiteX1" fmla="*/ 3729012 w 5249385"/>
              <a:gd name="connsiteY1" fmla="*/ 0 h 6901565"/>
              <a:gd name="connsiteX2" fmla="*/ 3733377 w 5249385"/>
              <a:gd name="connsiteY2" fmla="*/ 3782 h 6901565"/>
              <a:gd name="connsiteX3" fmla="*/ 5249385 w 5249385"/>
              <a:gd name="connsiteY3" fmla="*/ 3429000 h 6901565"/>
              <a:gd name="connsiteX4" fmla="*/ 3733377 w 5249385"/>
              <a:gd name="connsiteY4" fmla="*/ 6854218 h 6901565"/>
              <a:gd name="connsiteX5" fmla="*/ 3678718 w 5249385"/>
              <a:gd name="connsiteY5" fmla="*/ 6901565 h 6901565"/>
              <a:gd name="connsiteX6" fmla="*/ 0 w 5249385"/>
              <a:gd name="connsiteY6" fmla="*/ 6901565 h 6901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49385" h="6901565">
                <a:moveTo>
                  <a:pt x="0" y="0"/>
                </a:moveTo>
                <a:lnTo>
                  <a:pt x="3729012" y="0"/>
                </a:lnTo>
                <a:lnTo>
                  <a:pt x="3733377" y="3782"/>
                </a:lnTo>
                <a:cubicBezTo>
                  <a:pt x="4664694" y="850244"/>
                  <a:pt x="5249385" y="2071339"/>
                  <a:pt x="5249385" y="3429000"/>
                </a:cubicBezTo>
                <a:cubicBezTo>
                  <a:pt x="5249385" y="4786660"/>
                  <a:pt x="4664694" y="6007755"/>
                  <a:pt x="3733377" y="6854218"/>
                </a:cubicBezTo>
                <a:lnTo>
                  <a:pt x="3678718" y="6901565"/>
                </a:lnTo>
                <a:lnTo>
                  <a:pt x="0" y="6901565"/>
                </a:lnTo>
                <a:close/>
              </a:path>
            </a:pathLst>
          </a:custGeom>
          <a:solidFill>
            <a:srgbClr val="145DA0"/>
          </a:solidFill>
        </p:spPr>
        <p:txBody>
          <a:bodyPr wrap="square">
            <a:noAutofit/>
          </a:bodyPr>
          <a:lstStyle/>
          <a:p>
            <a:endParaRPr lang="ja-JP" altLang="en-US" sz="800"/>
          </a:p>
        </p:txBody>
      </p:sp>
      <p:sp>
        <p:nvSpPr>
          <p:cNvPr id="27" name="Slide Number Placeholder 5">
            <a:extLst>
              <a:ext uri="{FF2B5EF4-FFF2-40B4-BE49-F238E27FC236}">
                <a16:creationId xmlns:a16="http://schemas.microsoft.com/office/drawing/2014/main" id="{FACF49FD-B888-99C0-C1C4-42AE6FBCABC1}"/>
              </a:ext>
            </a:extLst>
          </p:cNvPr>
          <p:cNvSpPr>
            <a:spLocks noGrp="1"/>
          </p:cNvSpPr>
          <p:nvPr userDrawn="1">
            <p:ph type="sldNum" sz="quarter" idx="12"/>
          </p:nvPr>
        </p:nvSpPr>
        <p:spPr>
          <a:xfrm>
            <a:off x="10668000" y="6658148"/>
            <a:ext cx="1422400" cy="243417"/>
          </a:xfrm>
          <a:prstGeom prst="rect">
            <a:avLst/>
          </a:prstGeom>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3282049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9" name="Freeform 3">
            <a:extLst>
              <a:ext uri="{FF2B5EF4-FFF2-40B4-BE49-F238E27FC236}">
                <a16:creationId xmlns:a16="http://schemas.microsoft.com/office/drawing/2014/main" id="{DFB9562F-00DA-C7AE-832B-75FE93BCCB27}"/>
              </a:ext>
            </a:extLst>
          </p:cNvPr>
          <p:cNvSpPr/>
          <p:nvPr/>
        </p:nvSpPr>
        <p:spPr>
          <a:xfrm>
            <a:off x="685801" y="703685"/>
            <a:ext cx="3573996" cy="1645195"/>
          </a:xfrm>
          <a:custGeom>
            <a:avLst/>
            <a:gdLst/>
            <a:ahLst/>
            <a:cxnLst/>
            <a:rect l="l" t="t" r="r" b="b"/>
            <a:pathLst>
              <a:path w="2106826" h="2113092">
                <a:moveTo>
                  <a:pt x="0" y="0"/>
                </a:moveTo>
                <a:lnTo>
                  <a:pt x="2106826" y="0"/>
                </a:lnTo>
                <a:lnTo>
                  <a:pt x="2106826" y="2113092"/>
                </a:lnTo>
                <a:lnTo>
                  <a:pt x="0" y="2113092"/>
                </a:lnTo>
                <a:close/>
              </a:path>
            </a:pathLst>
          </a:custGeom>
          <a:solidFill>
            <a:srgbClr val="145DA0">
              <a:alpha val="95686"/>
            </a:srgbClr>
          </a:solidFill>
          <a:ln cap="sq">
            <a:noFill/>
            <a:prstDash val="solid"/>
            <a:miter/>
          </a:ln>
        </p:spPr>
        <p:txBody>
          <a:bodyPr/>
          <a:lstStyle/>
          <a:p>
            <a:endParaRPr lang="ja-JP" altLang="en-US" sz="800" dirty="0"/>
          </a:p>
        </p:txBody>
      </p:sp>
      <p:sp>
        <p:nvSpPr>
          <p:cNvPr id="12" name="Freeform 17">
            <a:extLst>
              <a:ext uri="{FF2B5EF4-FFF2-40B4-BE49-F238E27FC236}">
                <a16:creationId xmlns:a16="http://schemas.microsoft.com/office/drawing/2014/main" id="{6D9EC9F8-C68C-8423-B700-6AC369CE6E56}"/>
              </a:ext>
            </a:extLst>
          </p:cNvPr>
          <p:cNvSpPr/>
          <p:nvPr userDrawn="1"/>
        </p:nvSpPr>
        <p:spPr>
          <a:xfrm>
            <a:off x="685801" y="2348880"/>
            <a:ext cx="3573996" cy="324035"/>
          </a:xfrm>
          <a:custGeom>
            <a:avLst/>
            <a:gdLst/>
            <a:ahLst/>
            <a:cxnLst/>
            <a:rect l="l" t="t" r="r" b="b"/>
            <a:pathLst>
              <a:path w="2106826" h="120127">
                <a:moveTo>
                  <a:pt x="0" y="0"/>
                </a:moveTo>
                <a:lnTo>
                  <a:pt x="2106826" y="0"/>
                </a:lnTo>
                <a:lnTo>
                  <a:pt x="2106826" y="120127"/>
                </a:lnTo>
                <a:lnTo>
                  <a:pt x="0" y="120127"/>
                </a:lnTo>
                <a:close/>
              </a:path>
            </a:pathLst>
          </a:custGeom>
          <a:solidFill>
            <a:srgbClr val="145DA0">
              <a:alpha val="48627"/>
            </a:srgbClr>
          </a:solidFill>
          <a:ln cap="sq">
            <a:noFill/>
            <a:prstDash val="solid"/>
            <a:miter/>
          </a:ln>
        </p:spPr>
        <p:txBody>
          <a:bodyPr/>
          <a:lstStyle/>
          <a:p>
            <a:endParaRPr lang="ja-JP" altLang="en-US" sz="800"/>
          </a:p>
        </p:txBody>
      </p:sp>
      <p:sp>
        <p:nvSpPr>
          <p:cNvPr id="5" name="フリーフォーム: 図形 4">
            <a:extLst>
              <a:ext uri="{FF2B5EF4-FFF2-40B4-BE49-F238E27FC236}">
                <a16:creationId xmlns:a16="http://schemas.microsoft.com/office/drawing/2014/main" id="{13410AE5-4897-86D0-2BE3-BBD00D860D0B}"/>
              </a:ext>
            </a:extLst>
          </p:cNvPr>
          <p:cNvSpPr/>
          <p:nvPr userDrawn="1"/>
        </p:nvSpPr>
        <p:spPr>
          <a:xfrm>
            <a:off x="10452478" y="5573306"/>
            <a:ext cx="1739522" cy="1284694"/>
          </a:xfrm>
          <a:custGeom>
            <a:avLst/>
            <a:gdLst>
              <a:gd name="connsiteX0" fmla="*/ 1739522 w 1739522"/>
              <a:gd name="connsiteY0" fmla="*/ 0 h 1284694"/>
              <a:gd name="connsiteX1" fmla="*/ 1739522 w 1739522"/>
              <a:gd name="connsiteY1" fmla="*/ 1284694 h 1284694"/>
              <a:gd name="connsiteX2" fmla="*/ 0 w 1739522"/>
              <a:gd name="connsiteY2" fmla="*/ 1284694 h 1284694"/>
              <a:gd name="connsiteX3" fmla="*/ 8884 w 1739522"/>
              <a:gd name="connsiteY3" fmla="*/ 1266253 h 1284694"/>
              <a:gd name="connsiteX4" fmla="*/ 1708682 w 1739522"/>
              <a:gd name="connsiteY4" fmla="*/ 4706 h 12846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9522" h="1284694">
                <a:moveTo>
                  <a:pt x="1739522" y="0"/>
                </a:moveTo>
                <a:lnTo>
                  <a:pt x="1739522" y="1284694"/>
                </a:lnTo>
                <a:lnTo>
                  <a:pt x="0" y="1284694"/>
                </a:lnTo>
                <a:lnTo>
                  <a:pt x="8884" y="1266253"/>
                </a:lnTo>
                <a:cubicBezTo>
                  <a:pt x="356357" y="626611"/>
                  <a:pt x="974011" y="155041"/>
                  <a:pt x="1708682" y="4706"/>
                </a:cubicBezTo>
                <a:close/>
              </a:path>
            </a:pathLst>
          </a:custGeom>
          <a:solidFill>
            <a:srgbClr val="145DA0">
              <a:alpha val="95686"/>
            </a:srgbClr>
          </a:solidFill>
          <a:ln cap="sq">
            <a:noFill/>
            <a:prstDash val="solid"/>
            <a:miter/>
          </a:ln>
        </p:spPr>
        <p:txBody>
          <a:bodyPr wrap="square">
            <a:noAutofit/>
          </a:bodyPr>
          <a:lstStyle/>
          <a:p>
            <a:endParaRPr lang="ja-JP" altLang="en-US" sz="800"/>
          </a:p>
        </p:txBody>
      </p:sp>
      <p:sp>
        <p:nvSpPr>
          <p:cNvPr id="20" name="Slide Number Placeholder 5">
            <a:extLst>
              <a:ext uri="{FF2B5EF4-FFF2-40B4-BE49-F238E27FC236}">
                <a16:creationId xmlns:a16="http://schemas.microsoft.com/office/drawing/2014/main" id="{48524BB5-85D0-1243-595B-F3C3B8129AF9}"/>
              </a:ext>
            </a:extLst>
          </p:cNvPr>
          <p:cNvSpPr>
            <a:spLocks noGrp="1"/>
          </p:cNvSpPr>
          <p:nvPr userDrawn="1">
            <p:ph type="sldNum" sz="quarter" idx="12"/>
          </p:nvPr>
        </p:nvSpPr>
        <p:spPr>
          <a:xfrm>
            <a:off x="10668000" y="6658148"/>
            <a:ext cx="1422400" cy="243417"/>
          </a:xfrm>
          <a:prstGeom prst="rect">
            <a:avLst/>
          </a:prstGeom>
        </p:spPr>
        <p:txBody>
          <a:bodyPr/>
          <a:lstStyle/>
          <a:p>
            <a:fld id="{B6F15528-21DE-4FAA-801E-634DDDAF4B2B}" type="slidenum">
              <a:rPr lang="en-US" smtClean="0"/>
              <a:pPr/>
              <a:t>‹#›</a:t>
            </a:fld>
            <a:endParaRPr lang="en-US" dirty="0"/>
          </a:p>
        </p:txBody>
      </p:sp>
      <p:sp>
        <p:nvSpPr>
          <p:cNvPr id="3" name="フリーフォーム: 図形 2">
            <a:extLst>
              <a:ext uri="{FF2B5EF4-FFF2-40B4-BE49-F238E27FC236}">
                <a16:creationId xmlns:a16="http://schemas.microsoft.com/office/drawing/2014/main" id="{94227E2E-89F9-C270-7B3F-19EA8CC7AC2D}"/>
              </a:ext>
            </a:extLst>
          </p:cNvPr>
          <p:cNvSpPr/>
          <p:nvPr userDrawn="1"/>
        </p:nvSpPr>
        <p:spPr>
          <a:xfrm>
            <a:off x="0" y="1"/>
            <a:ext cx="1174442" cy="876133"/>
          </a:xfrm>
          <a:custGeom>
            <a:avLst/>
            <a:gdLst>
              <a:gd name="connsiteX0" fmla="*/ 0 w 1174442"/>
              <a:gd name="connsiteY0" fmla="*/ 0 h 876133"/>
              <a:gd name="connsiteX1" fmla="*/ 1174442 w 1174442"/>
              <a:gd name="connsiteY1" fmla="*/ 0 h 876133"/>
              <a:gd name="connsiteX2" fmla="*/ 1129576 w 1174442"/>
              <a:gd name="connsiteY2" fmla="*/ 73852 h 876133"/>
              <a:gd name="connsiteX3" fmla="*/ 79270 w 1174442"/>
              <a:gd name="connsiteY3" fmla="*/ 855751 h 876133"/>
              <a:gd name="connsiteX4" fmla="*/ 0 w 1174442"/>
              <a:gd name="connsiteY4" fmla="*/ 876133 h 8761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4442" h="876133">
                <a:moveTo>
                  <a:pt x="0" y="0"/>
                </a:moveTo>
                <a:lnTo>
                  <a:pt x="1174442" y="0"/>
                </a:lnTo>
                <a:lnTo>
                  <a:pt x="1129576" y="73852"/>
                </a:lnTo>
                <a:cubicBezTo>
                  <a:pt x="881152" y="441568"/>
                  <a:pt x="512135" y="721116"/>
                  <a:pt x="79270" y="855751"/>
                </a:cubicBezTo>
                <a:lnTo>
                  <a:pt x="0" y="876133"/>
                </a:lnTo>
                <a:close/>
              </a:path>
            </a:pathLst>
          </a:custGeom>
          <a:solidFill>
            <a:srgbClr val="145DA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20" name="Slide Number Placeholder 5">
            <a:extLst>
              <a:ext uri="{FF2B5EF4-FFF2-40B4-BE49-F238E27FC236}">
                <a16:creationId xmlns:a16="http://schemas.microsoft.com/office/drawing/2014/main" id="{48524BB5-85D0-1243-595B-F3C3B8129AF9}"/>
              </a:ext>
            </a:extLst>
          </p:cNvPr>
          <p:cNvSpPr>
            <a:spLocks noGrp="1"/>
          </p:cNvSpPr>
          <p:nvPr>
            <p:ph type="sldNum" sz="quarter" idx="12"/>
          </p:nvPr>
        </p:nvSpPr>
        <p:spPr>
          <a:xfrm>
            <a:off x="10668000" y="6658148"/>
            <a:ext cx="1422400" cy="243417"/>
          </a:xfrm>
          <a:prstGeom prst="rect">
            <a:avLst/>
          </a:prstGeom>
        </p:spPr>
        <p:txBody>
          <a:bodyPr/>
          <a:lstStyle/>
          <a:p>
            <a:fld id="{B6F15528-21DE-4FAA-801E-634DDDAF4B2B}" type="slidenum">
              <a:rPr lang="en-US" smtClean="0"/>
              <a:pPr/>
              <a:t>‹#›</a:t>
            </a:fld>
            <a:endParaRPr lang="en-US" dirty="0"/>
          </a:p>
        </p:txBody>
      </p:sp>
      <p:sp>
        <p:nvSpPr>
          <p:cNvPr id="2" name="フリーフォーム: 図形 1">
            <a:extLst>
              <a:ext uri="{FF2B5EF4-FFF2-40B4-BE49-F238E27FC236}">
                <a16:creationId xmlns:a16="http://schemas.microsoft.com/office/drawing/2014/main" id="{58B152B4-42B3-68B1-0F08-EBD5DD5D65BD}"/>
              </a:ext>
            </a:extLst>
          </p:cNvPr>
          <p:cNvSpPr/>
          <p:nvPr userDrawn="1"/>
        </p:nvSpPr>
        <p:spPr>
          <a:xfrm>
            <a:off x="10452478" y="5573306"/>
            <a:ext cx="1739522" cy="1284694"/>
          </a:xfrm>
          <a:custGeom>
            <a:avLst/>
            <a:gdLst>
              <a:gd name="connsiteX0" fmla="*/ 1739522 w 1739522"/>
              <a:gd name="connsiteY0" fmla="*/ 0 h 1284694"/>
              <a:gd name="connsiteX1" fmla="*/ 1739522 w 1739522"/>
              <a:gd name="connsiteY1" fmla="*/ 1284694 h 1284694"/>
              <a:gd name="connsiteX2" fmla="*/ 0 w 1739522"/>
              <a:gd name="connsiteY2" fmla="*/ 1284694 h 1284694"/>
              <a:gd name="connsiteX3" fmla="*/ 8884 w 1739522"/>
              <a:gd name="connsiteY3" fmla="*/ 1266253 h 1284694"/>
              <a:gd name="connsiteX4" fmla="*/ 1708682 w 1739522"/>
              <a:gd name="connsiteY4" fmla="*/ 4706 h 12846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9522" h="1284694">
                <a:moveTo>
                  <a:pt x="1739522" y="0"/>
                </a:moveTo>
                <a:lnTo>
                  <a:pt x="1739522" y="1284694"/>
                </a:lnTo>
                <a:lnTo>
                  <a:pt x="0" y="1284694"/>
                </a:lnTo>
                <a:lnTo>
                  <a:pt x="8884" y="1266253"/>
                </a:lnTo>
                <a:cubicBezTo>
                  <a:pt x="356357" y="626611"/>
                  <a:pt x="974011" y="155041"/>
                  <a:pt x="1708682" y="4706"/>
                </a:cubicBezTo>
                <a:close/>
              </a:path>
            </a:pathLst>
          </a:custGeom>
          <a:solidFill>
            <a:srgbClr val="145DA0">
              <a:alpha val="95686"/>
            </a:srgbClr>
          </a:solidFill>
          <a:ln cap="sq">
            <a:noFill/>
            <a:prstDash val="solid"/>
            <a:miter/>
          </a:ln>
        </p:spPr>
        <p:txBody>
          <a:bodyPr wrap="square">
            <a:noAutofit/>
          </a:bodyPr>
          <a:lstStyle/>
          <a:p>
            <a:endParaRPr lang="ja-JP" altLang="en-US" sz="800"/>
          </a:p>
        </p:txBody>
      </p:sp>
      <p:sp>
        <p:nvSpPr>
          <p:cNvPr id="3" name="フリーフォーム: 図形 2">
            <a:extLst>
              <a:ext uri="{FF2B5EF4-FFF2-40B4-BE49-F238E27FC236}">
                <a16:creationId xmlns:a16="http://schemas.microsoft.com/office/drawing/2014/main" id="{4BE5C8BA-AE47-362A-A1FE-E02A4D674B93}"/>
              </a:ext>
            </a:extLst>
          </p:cNvPr>
          <p:cNvSpPr/>
          <p:nvPr userDrawn="1"/>
        </p:nvSpPr>
        <p:spPr>
          <a:xfrm>
            <a:off x="0" y="1"/>
            <a:ext cx="1174442" cy="876133"/>
          </a:xfrm>
          <a:custGeom>
            <a:avLst/>
            <a:gdLst>
              <a:gd name="connsiteX0" fmla="*/ 0 w 1174442"/>
              <a:gd name="connsiteY0" fmla="*/ 0 h 876133"/>
              <a:gd name="connsiteX1" fmla="*/ 1174442 w 1174442"/>
              <a:gd name="connsiteY1" fmla="*/ 0 h 876133"/>
              <a:gd name="connsiteX2" fmla="*/ 1129576 w 1174442"/>
              <a:gd name="connsiteY2" fmla="*/ 73852 h 876133"/>
              <a:gd name="connsiteX3" fmla="*/ 79270 w 1174442"/>
              <a:gd name="connsiteY3" fmla="*/ 855751 h 876133"/>
              <a:gd name="connsiteX4" fmla="*/ 0 w 1174442"/>
              <a:gd name="connsiteY4" fmla="*/ 876133 h 8761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4442" h="876133">
                <a:moveTo>
                  <a:pt x="0" y="0"/>
                </a:moveTo>
                <a:lnTo>
                  <a:pt x="1174442" y="0"/>
                </a:lnTo>
                <a:lnTo>
                  <a:pt x="1129576" y="73852"/>
                </a:lnTo>
                <a:cubicBezTo>
                  <a:pt x="881152" y="441568"/>
                  <a:pt x="512135" y="721116"/>
                  <a:pt x="79270" y="855751"/>
                </a:cubicBezTo>
                <a:lnTo>
                  <a:pt x="0" y="876133"/>
                </a:lnTo>
                <a:close/>
              </a:path>
            </a:pathLst>
          </a:custGeom>
          <a:solidFill>
            <a:srgbClr val="145DA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Tree>
    <p:extLst>
      <p:ext uri="{BB962C8B-B14F-4D97-AF65-F5344CB8AC3E}">
        <p14:creationId xmlns:p14="http://schemas.microsoft.com/office/powerpoint/2010/main" val="24404681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
        <p:nvSpPr>
          <p:cNvPr id="20" name="Slide Number Placeholder 5">
            <a:extLst>
              <a:ext uri="{FF2B5EF4-FFF2-40B4-BE49-F238E27FC236}">
                <a16:creationId xmlns:a16="http://schemas.microsoft.com/office/drawing/2014/main" id="{48524BB5-85D0-1243-595B-F3C3B8129AF9}"/>
              </a:ext>
            </a:extLst>
          </p:cNvPr>
          <p:cNvSpPr>
            <a:spLocks noGrp="1"/>
          </p:cNvSpPr>
          <p:nvPr>
            <p:ph type="sldNum" sz="quarter" idx="12"/>
          </p:nvPr>
        </p:nvSpPr>
        <p:spPr>
          <a:xfrm>
            <a:off x="10668000" y="6658148"/>
            <a:ext cx="1422400" cy="243417"/>
          </a:xfrm>
          <a:prstGeom prst="rect">
            <a:avLst/>
          </a:prstGeom>
        </p:spPr>
        <p:txBody>
          <a:bodyPr/>
          <a:lstStyle/>
          <a:p>
            <a:fld id="{B6F15528-21DE-4FAA-801E-634DDDAF4B2B}" type="slidenum">
              <a:rPr lang="en-US" smtClean="0"/>
              <a:pPr/>
              <a:t>‹#›</a:t>
            </a:fld>
            <a:endParaRPr lang="en-US" dirty="0"/>
          </a:p>
        </p:txBody>
      </p:sp>
      <p:sp>
        <p:nvSpPr>
          <p:cNvPr id="2" name="フリーフォーム: 図形 1">
            <a:extLst>
              <a:ext uri="{FF2B5EF4-FFF2-40B4-BE49-F238E27FC236}">
                <a16:creationId xmlns:a16="http://schemas.microsoft.com/office/drawing/2014/main" id="{9EDF269F-DE53-C66B-866D-DFE2C59013CC}"/>
              </a:ext>
            </a:extLst>
          </p:cNvPr>
          <p:cNvSpPr/>
          <p:nvPr userDrawn="1"/>
        </p:nvSpPr>
        <p:spPr>
          <a:xfrm>
            <a:off x="0" y="1"/>
            <a:ext cx="1174442" cy="876133"/>
          </a:xfrm>
          <a:custGeom>
            <a:avLst/>
            <a:gdLst>
              <a:gd name="connsiteX0" fmla="*/ 0 w 1174442"/>
              <a:gd name="connsiteY0" fmla="*/ 0 h 876133"/>
              <a:gd name="connsiteX1" fmla="*/ 1174442 w 1174442"/>
              <a:gd name="connsiteY1" fmla="*/ 0 h 876133"/>
              <a:gd name="connsiteX2" fmla="*/ 1129576 w 1174442"/>
              <a:gd name="connsiteY2" fmla="*/ 73852 h 876133"/>
              <a:gd name="connsiteX3" fmla="*/ 79270 w 1174442"/>
              <a:gd name="connsiteY3" fmla="*/ 855751 h 876133"/>
              <a:gd name="connsiteX4" fmla="*/ 0 w 1174442"/>
              <a:gd name="connsiteY4" fmla="*/ 876133 h 8761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4442" h="876133">
                <a:moveTo>
                  <a:pt x="0" y="0"/>
                </a:moveTo>
                <a:lnTo>
                  <a:pt x="1174442" y="0"/>
                </a:lnTo>
                <a:lnTo>
                  <a:pt x="1129576" y="73852"/>
                </a:lnTo>
                <a:cubicBezTo>
                  <a:pt x="881152" y="441568"/>
                  <a:pt x="512135" y="721116"/>
                  <a:pt x="79270" y="855751"/>
                </a:cubicBezTo>
                <a:lnTo>
                  <a:pt x="0" y="876133"/>
                </a:lnTo>
                <a:close/>
              </a:path>
            </a:pathLst>
          </a:custGeom>
          <a:solidFill>
            <a:srgbClr val="145DA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Tree>
    <p:extLst>
      <p:ext uri="{BB962C8B-B14F-4D97-AF65-F5344CB8AC3E}">
        <p14:creationId xmlns:p14="http://schemas.microsoft.com/office/powerpoint/2010/main" val="3390304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grpSp>
        <p:nvGrpSpPr>
          <p:cNvPr id="8" name="Group 33">
            <a:extLst>
              <a:ext uri="{FF2B5EF4-FFF2-40B4-BE49-F238E27FC236}">
                <a16:creationId xmlns:a16="http://schemas.microsoft.com/office/drawing/2014/main" id="{E387F722-70D4-BFD1-90DE-CC9CEE3A759D}"/>
              </a:ext>
            </a:extLst>
          </p:cNvPr>
          <p:cNvGrpSpPr/>
          <p:nvPr userDrawn="1"/>
        </p:nvGrpSpPr>
        <p:grpSpPr>
          <a:xfrm>
            <a:off x="-1177663" y="6226784"/>
            <a:ext cx="14547325" cy="631217"/>
            <a:chOff x="0" y="0"/>
            <a:chExt cx="6110362" cy="265132"/>
          </a:xfrm>
        </p:grpSpPr>
        <p:sp>
          <p:nvSpPr>
            <p:cNvPr id="9" name="Freeform 34">
              <a:extLst>
                <a:ext uri="{FF2B5EF4-FFF2-40B4-BE49-F238E27FC236}">
                  <a16:creationId xmlns:a16="http://schemas.microsoft.com/office/drawing/2014/main" id="{91126C49-997D-BD67-4121-AF9213483A32}"/>
                </a:ext>
              </a:extLst>
            </p:cNvPr>
            <p:cNvSpPr/>
            <p:nvPr/>
          </p:nvSpPr>
          <p:spPr>
            <a:xfrm>
              <a:off x="0" y="0"/>
              <a:ext cx="6110362" cy="265132"/>
            </a:xfrm>
            <a:custGeom>
              <a:avLst/>
              <a:gdLst/>
              <a:ahLst/>
              <a:cxnLst/>
              <a:rect l="l" t="t" r="r" b="b"/>
              <a:pathLst>
                <a:path w="6110362" h="265132">
                  <a:moveTo>
                    <a:pt x="0" y="0"/>
                  </a:moveTo>
                  <a:lnTo>
                    <a:pt x="6110362" y="0"/>
                  </a:lnTo>
                  <a:lnTo>
                    <a:pt x="6110362" y="265132"/>
                  </a:lnTo>
                  <a:lnTo>
                    <a:pt x="0" y="265132"/>
                  </a:lnTo>
                  <a:close/>
                </a:path>
              </a:pathLst>
            </a:custGeom>
            <a:solidFill>
              <a:srgbClr val="145DA0"/>
            </a:solidFill>
            <a:ln cap="sq">
              <a:noFill/>
              <a:prstDash val="solid"/>
              <a:miter/>
            </a:ln>
          </p:spPr>
          <p:txBody>
            <a:bodyPr/>
            <a:lstStyle/>
            <a:p>
              <a:endParaRPr lang="ja-JP" altLang="en-US" sz="800"/>
            </a:p>
          </p:txBody>
        </p:sp>
        <p:sp>
          <p:nvSpPr>
            <p:cNvPr id="10" name="TextBox 35">
              <a:extLst>
                <a:ext uri="{FF2B5EF4-FFF2-40B4-BE49-F238E27FC236}">
                  <a16:creationId xmlns:a16="http://schemas.microsoft.com/office/drawing/2014/main" id="{29C1DF3A-AE74-6AA3-3F37-DF8D4B1E9F6A}"/>
                </a:ext>
              </a:extLst>
            </p:cNvPr>
            <p:cNvSpPr txBox="1"/>
            <p:nvPr/>
          </p:nvSpPr>
          <p:spPr>
            <a:xfrm>
              <a:off x="0" y="-38100"/>
              <a:ext cx="6110362" cy="303232"/>
            </a:xfrm>
            <a:prstGeom prst="rect">
              <a:avLst/>
            </a:prstGeom>
          </p:spPr>
          <p:txBody>
            <a:bodyPr lIns="33867" tIns="33867" rIns="33867" bIns="33867" rtlCol="0" anchor="ctr"/>
            <a:lstStyle/>
            <a:p>
              <a:pPr algn="ctr">
                <a:lnSpc>
                  <a:spcPts val="1773"/>
                </a:lnSpc>
                <a:spcBef>
                  <a:spcPct val="0"/>
                </a:spcBef>
              </a:pPr>
              <a:endParaRPr sz="800"/>
            </a:p>
          </p:txBody>
        </p:sp>
      </p:grpSp>
      <p:grpSp>
        <p:nvGrpSpPr>
          <p:cNvPr id="11" name="Group 36">
            <a:extLst>
              <a:ext uri="{FF2B5EF4-FFF2-40B4-BE49-F238E27FC236}">
                <a16:creationId xmlns:a16="http://schemas.microsoft.com/office/drawing/2014/main" id="{2745EB0C-203C-28C0-E6B9-87F862A36819}"/>
              </a:ext>
            </a:extLst>
          </p:cNvPr>
          <p:cNvGrpSpPr/>
          <p:nvPr userDrawn="1"/>
        </p:nvGrpSpPr>
        <p:grpSpPr>
          <a:xfrm>
            <a:off x="-1177663" y="-544051"/>
            <a:ext cx="14547325" cy="1175267"/>
            <a:chOff x="0" y="0"/>
            <a:chExt cx="6110362" cy="493651"/>
          </a:xfrm>
        </p:grpSpPr>
        <p:sp>
          <p:nvSpPr>
            <p:cNvPr id="12" name="Freeform 37">
              <a:extLst>
                <a:ext uri="{FF2B5EF4-FFF2-40B4-BE49-F238E27FC236}">
                  <a16:creationId xmlns:a16="http://schemas.microsoft.com/office/drawing/2014/main" id="{1733605F-1846-F090-412D-CF37222DB340}"/>
                </a:ext>
              </a:extLst>
            </p:cNvPr>
            <p:cNvSpPr/>
            <p:nvPr/>
          </p:nvSpPr>
          <p:spPr>
            <a:xfrm>
              <a:off x="0" y="0"/>
              <a:ext cx="6110362" cy="493651"/>
            </a:xfrm>
            <a:custGeom>
              <a:avLst/>
              <a:gdLst/>
              <a:ahLst/>
              <a:cxnLst/>
              <a:rect l="l" t="t" r="r" b="b"/>
              <a:pathLst>
                <a:path w="6110362" h="493651">
                  <a:moveTo>
                    <a:pt x="0" y="0"/>
                  </a:moveTo>
                  <a:lnTo>
                    <a:pt x="6110362" y="0"/>
                  </a:lnTo>
                  <a:lnTo>
                    <a:pt x="6110362" y="493651"/>
                  </a:lnTo>
                  <a:lnTo>
                    <a:pt x="0" y="493651"/>
                  </a:lnTo>
                  <a:close/>
                </a:path>
              </a:pathLst>
            </a:custGeom>
            <a:solidFill>
              <a:srgbClr val="145DA0"/>
            </a:solidFill>
            <a:ln cap="sq">
              <a:noFill/>
              <a:prstDash val="solid"/>
              <a:miter/>
            </a:ln>
          </p:spPr>
          <p:txBody>
            <a:bodyPr/>
            <a:lstStyle/>
            <a:p>
              <a:endParaRPr lang="ja-JP" altLang="en-US" sz="800"/>
            </a:p>
          </p:txBody>
        </p:sp>
        <p:sp>
          <p:nvSpPr>
            <p:cNvPr id="13" name="TextBox 38">
              <a:extLst>
                <a:ext uri="{FF2B5EF4-FFF2-40B4-BE49-F238E27FC236}">
                  <a16:creationId xmlns:a16="http://schemas.microsoft.com/office/drawing/2014/main" id="{30BD3E20-8A53-AE71-D702-3ADD3BB75840}"/>
                </a:ext>
              </a:extLst>
            </p:cNvPr>
            <p:cNvSpPr txBox="1"/>
            <p:nvPr/>
          </p:nvSpPr>
          <p:spPr>
            <a:xfrm>
              <a:off x="0" y="-38100"/>
              <a:ext cx="6110362" cy="531751"/>
            </a:xfrm>
            <a:prstGeom prst="rect">
              <a:avLst/>
            </a:prstGeom>
          </p:spPr>
          <p:txBody>
            <a:bodyPr lIns="33867" tIns="33867" rIns="33867" bIns="33867" rtlCol="0" anchor="ctr"/>
            <a:lstStyle/>
            <a:p>
              <a:pPr algn="ctr">
                <a:lnSpc>
                  <a:spcPts val="1773"/>
                </a:lnSpc>
                <a:spcBef>
                  <a:spcPct val="0"/>
                </a:spcBef>
              </a:pPr>
              <a:endParaRPr sz="800"/>
            </a:p>
          </p:txBody>
        </p:sp>
      </p:grpSp>
      <p:sp>
        <p:nvSpPr>
          <p:cNvPr id="14" name="Slide Number Placeholder 5">
            <a:extLst>
              <a:ext uri="{FF2B5EF4-FFF2-40B4-BE49-F238E27FC236}">
                <a16:creationId xmlns:a16="http://schemas.microsoft.com/office/drawing/2014/main" id="{FD805727-5ACB-686C-2DF8-4E68E55FBCD2}"/>
              </a:ext>
            </a:extLst>
          </p:cNvPr>
          <p:cNvSpPr>
            <a:spLocks noGrp="1"/>
          </p:cNvSpPr>
          <p:nvPr>
            <p:ph type="sldNum" sz="quarter" idx="12"/>
          </p:nvPr>
        </p:nvSpPr>
        <p:spPr>
          <a:xfrm>
            <a:off x="10668000" y="6658148"/>
            <a:ext cx="1422400" cy="243417"/>
          </a:xfrm>
          <a:prstGeom prst="rect">
            <a:avLst/>
          </a:prstGeom>
        </p:spPr>
        <p:txBody>
          <a:bodyPr/>
          <a:lstStyle/>
          <a:p>
            <a:fld id="{B6F15528-21DE-4FAA-801E-634DDDAF4B2B}" type="slidenum">
              <a:rPr lang="en-US" smtClean="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grpSp>
        <p:nvGrpSpPr>
          <p:cNvPr id="6" name="Group 2">
            <a:extLst>
              <a:ext uri="{FF2B5EF4-FFF2-40B4-BE49-F238E27FC236}">
                <a16:creationId xmlns:a16="http://schemas.microsoft.com/office/drawing/2014/main" id="{9F6FDB26-E23F-10E6-B132-7AFF6A9E05DE}"/>
              </a:ext>
            </a:extLst>
          </p:cNvPr>
          <p:cNvGrpSpPr/>
          <p:nvPr userDrawn="1"/>
        </p:nvGrpSpPr>
        <p:grpSpPr>
          <a:xfrm>
            <a:off x="164829" y="161530"/>
            <a:ext cx="11862343" cy="6534941"/>
            <a:chOff x="0" y="0"/>
            <a:chExt cx="4982580" cy="2744893"/>
          </a:xfrm>
        </p:grpSpPr>
        <p:sp>
          <p:nvSpPr>
            <p:cNvPr id="7" name="Freeform 3">
              <a:extLst>
                <a:ext uri="{FF2B5EF4-FFF2-40B4-BE49-F238E27FC236}">
                  <a16:creationId xmlns:a16="http://schemas.microsoft.com/office/drawing/2014/main" id="{650770E6-2EF2-1455-CFAD-D2391BA0137D}"/>
                </a:ext>
              </a:extLst>
            </p:cNvPr>
            <p:cNvSpPr/>
            <p:nvPr/>
          </p:nvSpPr>
          <p:spPr>
            <a:xfrm>
              <a:off x="0" y="0"/>
              <a:ext cx="4982580" cy="2744893"/>
            </a:xfrm>
            <a:custGeom>
              <a:avLst/>
              <a:gdLst/>
              <a:ahLst/>
              <a:cxnLst/>
              <a:rect l="l" t="t" r="r" b="b"/>
              <a:pathLst>
                <a:path w="4982580" h="2744893">
                  <a:moveTo>
                    <a:pt x="0" y="0"/>
                  </a:moveTo>
                  <a:lnTo>
                    <a:pt x="4982580" y="0"/>
                  </a:lnTo>
                  <a:lnTo>
                    <a:pt x="4982580" y="2744893"/>
                  </a:lnTo>
                  <a:lnTo>
                    <a:pt x="0" y="2744893"/>
                  </a:lnTo>
                  <a:close/>
                </a:path>
              </a:pathLst>
            </a:custGeom>
            <a:solidFill>
              <a:srgbClr val="000000">
                <a:alpha val="0"/>
              </a:srgbClr>
            </a:solidFill>
            <a:ln w="228600" cap="sq">
              <a:solidFill>
                <a:srgbClr val="145DA0"/>
              </a:solidFill>
              <a:prstDash val="solid"/>
              <a:miter/>
            </a:ln>
          </p:spPr>
          <p:txBody>
            <a:bodyPr/>
            <a:lstStyle/>
            <a:p>
              <a:endParaRPr lang="ja-JP" altLang="en-US" sz="800"/>
            </a:p>
          </p:txBody>
        </p:sp>
        <p:sp>
          <p:nvSpPr>
            <p:cNvPr id="8" name="TextBox 4">
              <a:extLst>
                <a:ext uri="{FF2B5EF4-FFF2-40B4-BE49-F238E27FC236}">
                  <a16:creationId xmlns:a16="http://schemas.microsoft.com/office/drawing/2014/main" id="{B73E7ECE-3F34-D410-2B03-B669E5D3F970}"/>
                </a:ext>
              </a:extLst>
            </p:cNvPr>
            <p:cNvSpPr txBox="1"/>
            <p:nvPr/>
          </p:nvSpPr>
          <p:spPr>
            <a:xfrm>
              <a:off x="0" y="-38100"/>
              <a:ext cx="4982580" cy="2782993"/>
            </a:xfrm>
            <a:prstGeom prst="rect">
              <a:avLst/>
            </a:prstGeom>
          </p:spPr>
          <p:txBody>
            <a:bodyPr lIns="33867" tIns="33867" rIns="33867" bIns="33867" rtlCol="0" anchor="ctr"/>
            <a:lstStyle/>
            <a:p>
              <a:pPr algn="ctr">
                <a:lnSpc>
                  <a:spcPts val="1773"/>
                </a:lnSpc>
                <a:spcBef>
                  <a:spcPct val="0"/>
                </a:spcBef>
              </a:pPr>
              <a:endParaRPr sz="800"/>
            </a:p>
          </p:txBody>
        </p:sp>
      </p:grpSp>
      <p:sp>
        <p:nvSpPr>
          <p:cNvPr id="9" name="Slide Number Placeholder 5">
            <a:extLst>
              <a:ext uri="{FF2B5EF4-FFF2-40B4-BE49-F238E27FC236}">
                <a16:creationId xmlns:a16="http://schemas.microsoft.com/office/drawing/2014/main" id="{420BEB9F-9B9D-6B06-FE9B-3B9679E002EF}"/>
              </a:ext>
            </a:extLst>
          </p:cNvPr>
          <p:cNvSpPr>
            <a:spLocks noGrp="1"/>
          </p:cNvSpPr>
          <p:nvPr>
            <p:ph type="sldNum" sz="quarter" idx="12"/>
          </p:nvPr>
        </p:nvSpPr>
        <p:spPr>
          <a:xfrm>
            <a:off x="10668000" y="6658148"/>
            <a:ext cx="1422400" cy="243417"/>
          </a:xfrm>
          <a:prstGeom prst="rect">
            <a:avLst/>
          </a:prstGeom>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062776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grpSp>
        <p:nvGrpSpPr>
          <p:cNvPr id="7" name="Group 15">
            <a:extLst>
              <a:ext uri="{FF2B5EF4-FFF2-40B4-BE49-F238E27FC236}">
                <a16:creationId xmlns:a16="http://schemas.microsoft.com/office/drawing/2014/main" id="{9E69CBB7-3255-4C1A-5E02-7A46AECE7DC5}"/>
              </a:ext>
            </a:extLst>
          </p:cNvPr>
          <p:cNvGrpSpPr/>
          <p:nvPr userDrawn="1"/>
        </p:nvGrpSpPr>
        <p:grpSpPr>
          <a:xfrm>
            <a:off x="8265941" y="1"/>
            <a:ext cx="3926059" cy="504639"/>
            <a:chOff x="0" y="0"/>
            <a:chExt cx="1551036" cy="199364"/>
          </a:xfrm>
        </p:grpSpPr>
        <p:sp>
          <p:nvSpPr>
            <p:cNvPr id="8" name="Freeform 16">
              <a:extLst>
                <a:ext uri="{FF2B5EF4-FFF2-40B4-BE49-F238E27FC236}">
                  <a16:creationId xmlns:a16="http://schemas.microsoft.com/office/drawing/2014/main" id="{769C0AC7-02E7-62BA-EEBD-BA3F93FF65C9}"/>
                </a:ext>
              </a:extLst>
            </p:cNvPr>
            <p:cNvSpPr/>
            <p:nvPr/>
          </p:nvSpPr>
          <p:spPr>
            <a:xfrm>
              <a:off x="0" y="0"/>
              <a:ext cx="1551036" cy="199364"/>
            </a:xfrm>
            <a:custGeom>
              <a:avLst/>
              <a:gdLst/>
              <a:ahLst/>
              <a:cxnLst/>
              <a:rect l="l" t="t" r="r" b="b"/>
              <a:pathLst>
                <a:path w="1551036" h="199364">
                  <a:moveTo>
                    <a:pt x="0" y="0"/>
                  </a:moveTo>
                  <a:lnTo>
                    <a:pt x="1551036" y="0"/>
                  </a:lnTo>
                  <a:lnTo>
                    <a:pt x="1551036" y="199364"/>
                  </a:lnTo>
                  <a:lnTo>
                    <a:pt x="0" y="199364"/>
                  </a:lnTo>
                  <a:close/>
                </a:path>
              </a:pathLst>
            </a:custGeom>
            <a:solidFill>
              <a:srgbClr val="5B98BA"/>
            </a:solidFill>
            <a:ln cap="sq">
              <a:noFill/>
              <a:prstDash val="solid"/>
              <a:miter/>
            </a:ln>
          </p:spPr>
          <p:txBody>
            <a:bodyPr/>
            <a:lstStyle/>
            <a:p>
              <a:endParaRPr lang="ja-JP" altLang="en-US" sz="800"/>
            </a:p>
          </p:txBody>
        </p:sp>
        <p:sp>
          <p:nvSpPr>
            <p:cNvPr id="9" name="TextBox 17">
              <a:extLst>
                <a:ext uri="{FF2B5EF4-FFF2-40B4-BE49-F238E27FC236}">
                  <a16:creationId xmlns:a16="http://schemas.microsoft.com/office/drawing/2014/main" id="{A89504F9-3AB9-50F9-AE3A-54EC83B11510}"/>
                </a:ext>
              </a:extLst>
            </p:cNvPr>
            <p:cNvSpPr txBox="1"/>
            <p:nvPr/>
          </p:nvSpPr>
          <p:spPr>
            <a:xfrm>
              <a:off x="0" y="-38100"/>
              <a:ext cx="1551036" cy="237464"/>
            </a:xfrm>
            <a:prstGeom prst="rect">
              <a:avLst/>
            </a:prstGeom>
          </p:spPr>
          <p:txBody>
            <a:bodyPr lIns="33867" tIns="33867" rIns="33867" bIns="33867" rtlCol="0" anchor="ctr"/>
            <a:lstStyle/>
            <a:p>
              <a:pPr algn="ctr">
                <a:lnSpc>
                  <a:spcPts val="1773"/>
                </a:lnSpc>
              </a:pPr>
              <a:endParaRPr sz="800"/>
            </a:p>
          </p:txBody>
        </p:sp>
      </p:grpSp>
      <p:grpSp>
        <p:nvGrpSpPr>
          <p:cNvPr id="10" name="Group 18">
            <a:extLst>
              <a:ext uri="{FF2B5EF4-FFF2-40B4-BE49-F238E27FC236}">
                <a16:creationId xmlns:a16="http://schemas.microsoft.com/office/drawing/2014/main" id="{E9C8190D-82F4-F27B-DEAC-48675322D199}"/>
              </a:ext>
            </a:extLst>
          </p:cNvPr>
          <p:cNvGrpSpPr/>
          <p:nvPr userDrawn="1"/>
        </p:nvGrpSpPr>
        <p:grpSpPr>
          <a:xfrm>
            <a:off x="8265941" y="6353361"/>
            <a:ext cx="3926059" cy="504639"/>
            <a:chOff x="0" y="0"/>
            <a:chExt cx="1551036" cy="199364"/>
          </a:xfrm>
        </p:grpSpPr>
        <p:sp>
          <p:nvSpPr>
            <p:cNvPr id="11" name="Freeform 19">
              <a:extLst>
                <a:ext uri="{FF2B5EF4-FFF2-40B4-BE49-F238E27FC236}">
                  <a16:creationId xmlns:a16="http://schemas.microsoft.com/office/drawing/2014/main" id="{A9AE576C-F83B-6A57-F829-048DCC6B0575}"/>
                </a:ext>
              </a:extLst>
            </p:cNvPr>
            <p:cNvSpPr/>
            <p:nvPr/>
          </p:nvSpPr>
          <p:spPr>
            <a:xfrm>
              <a:off x="0" y="0"/>
              <a:ext cx="1551036" cy="199364"/>
            </a:xfrm>
            <a:custGeom>
              <a:avLst/>
              <a:gdLst/>
              <a:ahLst/>
              <a:cxnLst/>
              <a:rect l="l" t="t" r="r" b="b"/>
              <a:pathLst>
                <a:path w="1551036" h="199364">
                  <a:moveTo>
                    <a:pt x="0" y="0"/>
                  </a:moveTo>
                  <a:lnTo>
                    <a:pt x="1551036" y="0"/>
                  </a:lnTo>
                  <a:lnTo>
                    <a:pt x="1551036" y="199364"/>
                  </a:lnTo>
                  <a:lnTo>
                    <a:pt x="0" y="199364"/>
                  </a:lnTo>
                  <a:close/>
                </a:path>
              </a:pathLst>
            </a:custGeom>
            <a:solidFill>
              <a:srgbClr val="5B98BA"/>
            </a:solidFill>
            <a:ln cap="sq">
              <a:noFill/>
              <a:prstDash val="solid"/>
              <a:miter/>
            </a:ln>
          </p:spPr>
          <p:txBody>
            <a:bodyPr/>
            <a:lstStyle/>
            <a:p>
              <a:endParaRPr lang="ja-JP" altLang="en-US" sz="800"/>
            </a:p>
          </p:txBody>
        </p:sp>
        <p:sp>
          <p:nvSpPr>
            <p:cNvPr id="12" name="TextBox 20">
              <a:extLst>
                <a:ext uri="{FF2B5EF4-FFF2-40B4-BE49-F238E27FC236}">
                  <a16:creationId xmlns:a16="http://schemas.microsoft.com/office/drawing/2014/main" id="{BCB208B7-1371-9C5F-0658-BC1925B36DD3}"/>
                </a:ext>
              </a:extLst>
            </p:cNvPr>
            <p:cNvSpPr txBox="1"/>
            <p:nvPr/>
          </p:nvSpPr>
          <p:spPr>
            <a:xfrm>
              <a:off x="0" y="-38100"/>
              <a:ext cx="1551036" cy="237464"/>
            </a:xfrm>
            <a:prstGeom prst="rect">
              <a:avLst/>
            </a:prstGeom>
          </p:spPr>
          <p:txBody>
            <a:bodyPr lIns="33867" tIns="33867" rIns="33867" bIns="33867" rtlCol="0" anchor="ctr"/>
            <a:lstStyle/>
            <a:p>
              <a:pPr algn="ctr">
                <a:lnSpc>
                  <a:spcPts val="1773"/>
                </a:lnSpc>
              </a:pPr>
              <a:endParaRPr sz="800"/>
            </a:p>
          </p:txBody>
        </p:sp>
      </p:grpSp>
      <p:sp>
        <p:nvSpPr>
          <p:cNvPr id="13" name="Slide Number Placeholder 5">
            <a:extLst>
              <a:ext uri="{FF2B5EF4-FFF2-40B4-BE49-F238E27FC236}">
                <a16:creationId xmlns:a16="http://schemas.microsoft.com/office/drawing/2014/main" id="{C52C6E73-1649-E2A5-BEC8-7F5568294FF4}"/>
              </a:ext>
            </a:extLst>
          </p:cNvPr>
          <p:cNvSpPr>
            <a:spLocks noGrp="1"/>
          </p:cNvSpPr>
          <p:nvPr>
            <p:ph type="sldNum" sz="quarter" idx="12"/>
          </p:nvPr>
        </p:nvSpPr>
        <p:spPr>
          <a:xfrm>
            <a:off x="10668000" y="6658148"/>
            <a:ext cx="1422400" cy="243417"/>
          </a:xfrm>
          <a:prstGeom prst="rect">
            <a:avLst/>
          </a:prstGeom>
        </p:spPr>
        <p:txBody>
          <a:bodyPr/>
          <a:lstStyle/>
          <a:p>
            <a:fld id="{B6F15528-21DE-4FAA-801E-634DDDAF4B2B}" type="slidenum">
              <a:rPr lang="en-US" smtClean="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5_Title and Content">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6" name="Rectangle 5"/>
          <p:cNvSpPr/>
          <p:nvPr userDrawn="1"/>
        </p:nvSpPr>
        <p:spPr>
          <a:xfrm>
            <a:off x="-101600" y="457200"/>
            <a:ext cx="123952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2" name="Title 1"/>
          <p:cNvSpPr>
            <a:spLocks noGrp="1"/>
          </p:cNvSpPr>
          <p:nvPr>
            <p:ph type="title" hasCustomPrompt="1"/>
          </p:nvPr>
        </p:nvSpPr>
        <p:spPr>
          <a:xfrm>
            <a:off x="508000" y="457200"/>
            <a:ext cx="11684000" cy="533400"/>
          </a:xfrm>
          <a:prstGeom prst="rect">
            <a:avLst/>
          </a:prstGeom>
        </p:spPr>
        <p:txBody>
          <a:bodyPr lIns="0" tIns="0" rIns="0" bIns="0" anchor="ctr" anchorCtr="0"/>
          <a:lstStyle>
            <a:lvl1pPr algn="l">
              <a:defRPr sz="1800">
                <a:solidFill>
                  <a:schemeClr val="bg1"/>
                </a:solidFill>
                <a:latin typeface="Arial Narrow"/>
                <a:cs typeface="Arial Narrow"/>
              </a:defRPr>
            </a:lvl1pPr>
          </a:lstStyle>
          <a:p>
            <a:r>
              <a:rPr lang="en-US" dirty="0"/>
              <a:t>CLICK TO EDIT MASTER TITLE STYLE</a:t>
            </a:r>
          </a:p>
        </p:txBody>
      </p:sp>
      <p:sp>
        <p:nvSpPr>
          <p:cNvPr id="3" name="Content Placeholder 2"/>
          <p:cNvSpPr>
            <a:spLocks noGrp="1"/>
          </p:cNvSpPr>
          <p:nvPr>
            <p:ph idx="1"/>
          </p:nvPr>
        </p:nvSpPr>
        <p:spPr>
          <a:xfrm>
            <a:off x="609600" y="1219201"/>
            <a:ext cx="10972800" cy="4525963"/>
          </a:xfrm>
          <a:prstGeom prst="rect">
            <a:avLst/>
          </a:prstGeom>
        </p:spPr>
        <p:txBody>
          <a:bodyPr/>
          <a:lstStyle>
            <a:lvl1pPr>
              <a:defRPr sz="3000">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6997775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フリーフォーム: 図形 1">
            <a:extLst>
              <a:ext uri="{FF2B5EF4-FFF2-40B4-BE49-F238E27FC236}">
                <a16:creationId xmlns:a16="http://schemas.microsoft.com/office/drawing/2014/main" id="{1A6CB7F7-5BBA-1E06-26DA-D8CABD2E44E1}"/>
              </a:ext>
            </a:extLst>
          </p:cNvPr>
          <p:cNvSpPr/>
          <p:nvPr userDrawn="1"/>
        </p:nvSpPr>
        <p:spPr>
          <a:xfrm flipH="1">
            <a:off x="6967295" y="8469"/>
            <a:ext cx="5249385" cy="6901565"/>
          </a:xfrm>
          <a:custGeom>
            <a:avLst/>
            <a:gdLst>
              <a:gd name="connsiteX0" fmla="*/ 0 w 5249385"/>
              <a:gd name="connsiteY0" fmla="*/ 0 h 6901565"/>
              <a:gd name="connsiteX1" fmla="*/ 3729012 w 5249385"/>
              <a:gd name="connsiteY1" fmla="*/ 0 h 6901565"/>
              <a:gd name="connsiteX2" fmla="*/ 3733377 w 5249385"/>
              <a:gd name="connsiteY2" fmla="*/ 3782 h 6901565"/>
              <a:gd name="connsiteX3" fmla="*/ 5249385 w 5249385"/>
              <a:gd name="connsiteY3" fmla="*/ 3429000 h 6901565"/>
              <a:gd name="connsiteX4" fmla="*/ 3733377 w 5249385"/>
              <a:gd name="connsiteY4" fmla="*/ 6854218 h 6901565"/>
              <a:gd name="connsiteX5" fmla="*/ 3678718 w 5249385"/>
              <a:gd name="connsiteY5" fmla="*/ 6901565 h 6901565"/>
              <a:gd name="connsiteX6" fmla="*/ 0 w 5249385"/>
              <a:gd name="connsiteY6" fmla="*/ 6901565 h 6901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49385" h="6901565">
                <a:moveTo>
                  <a:pt x="0" y="0"/>
                </a:moveTo>
                <a:lnTo>
                  <a:pt x="3729012" y="0"/>
                </a:lnTo>
                <a:lnTo>
                  <a:pt x="3733377" y="3782"/>
                </a:lnTo>
                <a:cubicBezTo>
                  <a:pt x="4664694" y="850244"/>
                  <a:pt x="5249385" y="2071339"/>
                  <a:pt x="5249385" y="3429000"/>
                </a:cubicBezTo>
                <a:cubicBezTo>
                  <a:pt x="5249385" y="4786660"/>
                  <a:pt x="4664694" y="6007755"/>
                  <a:pt x="3733377" y="6854218"/>
                </a:cubicBezTo>
                <a:lnTo>
                  <a:pt x="3678718" y="6901565"/>
                </a:lnTo>
                <a:lnTo>
                  <a:pt x="0" y="6901565"/>
                </a:lnTo>
                <a:close/>
              </a:path>
            </a:pathLst>
          </a:custGeom>
          <a:solidFill>
            <a:srgbClr val="145DA0"/>
          </a:solidFill>
        </p:spPr>
        <p:txBody>
          <a:bodyPr wrap="square">
            <a:noAutofit/>
          </a:bodyPr>
          <a:lstStyle/>
          <a:p>
            <a:endParaRPr lang="ja-JP" altLang="en-US" sz="800"/>
          </a:p>
        </p:txBody>
      </p:sp>
      <p:sp>
        <p:nvSpPr>
          <p:cNvPr id="6" name="Slide Number Placeholder 5"/>
          <p:cNvSpPr>
            <a:spLocks noGrp="1"/>
          </p:cNvSpPr>
          <p:nvPr userDrawn="1">
            <p:ph type="sldNum" sz="quarter" idx="12"/>
          </p:nvPr>
        </p:nvSpPr>
        <p:spPr>
          <a:xfrm>
            <a:off x="10668000" y="6658148"/>
            <a:ext cx="1422400" cy="243417"/>
          </a:xfrm>
          <a:prstGeom prst="rect">
            <a:avLst/>
          </a:prstGeom>
        </p:spPr>
        <p:txBody>
          <a:bodyPr/>
          <a:lstStyle/>
          <a:p>
            <a:fld id="{B6F15528-21DE-4FAA-801E-634DDDAF4B2B}" type="slidenum">
              <a:rPr lang="en-US" smtClean="0"/>
              <a:pPr/>
              <a:t>‹#›</a:t>
            </a:fld>
            <a:endParaRPr lang="en-US"/>
          </a:p>
        </p:txBody>
      </p:sp>
      <p:sp>
        <p:nvSpPr>
          <p:cNvPr id="11" name="フリーフォーム: 図形 10">
            <a:extLst>
              <a:ext uri="{FF2B5EF4-FFF2-40B4-BE49-F238E27FC236}">
                <a16:creationId xmlns:a16="http://schemas.microsoft.com/office/drawing/2014/main" id="{B1AFB1E1-188D-9EC0-462C-50ABA1428374}"/>
              </a:ext>
            </a:extLst>
          </p:cNvPr>
          <p:cNvSpPr/>
          <p:nvPr userDrawn="1"/>
        </p:nvSpPr>
        <p:spPr>
          <a:xfrm flipV="1">
            <a:off x="499401" y="0"/>
            <a:ext cx="856309" cy="420762"/>
          </a:xfrm>
          <a:custGeom>
            <a:avLst/>
            <a:gdLst>
              <a:gd name="connsiteX0" fmla="*/ 428155 w 856309"/>
              <a:gd name="connsiteY0" fmla="*/ 0 h 420762"/>
              <a:gd name="connsiteX1" fmla="*/ 848423 w 856309"/>
              <a:gd name="connsiteY1" fmla="*/ 342528 h 420762"/>
              <a:gd name="connsiteX2" fmla="*/ 856309 w 856309"/>
              <a:gd name="connsiteY2" fmla="*/ 420762 h 420762"/>
              <a:gd name="connsiteX3" fmla="*/ 0 w 856309"/>
              <a:gd name="connsiteY3" fmla="*/ 420762 h 420762"/>
              <a:gd name="connsiteX4" fmla="*/ 7886 w 856309"/>
              <a:gd name="connsiteY4" fmla="*/ 342528 h 420762"/>
              <a:gd name="connsiteX5" fmla="*/ 428155 w 856309"/>
              <a:gd name="connsiteY5" fmla="*/ 0 h 420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6309" h="420762">
                <a:moveTo>
                  <a:pt x="428155" y="0"/>
                </a:moveTo>
                <a:cubicBezTo>
                  <a:pt x="635461" y="0"/>
                  <a:pt x="808422" y="147047"/>
                  <a:pt x="848423" y="342528"/>
                </a:cubicBezTo>
                <a:lnTo>
                  <a:pt x="856309" y="420762"/>
                </a:lnTo>
                <a:lnTo>
                  <a:pt x="0" y="420762"/>
                </a:lnTo>
                <a:lnTo>
                  <a:pt x="7886" y="342528"/>
                </a:lnTo>
                <a:cubicBezTo>
                  <a:pt x="47887" y="147047"/>
                  <a:pt x="220848" y="0"/>
                  <a:pt x="428155" y="0"/>
                </a:cubicBezTo>
                <a:close/>
              </a:path>
            </a:pathLst>
          </a:custGeom>
          <a:solidFill>
            <a:srgbClr val="145DA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29" name="フリーフォーム: 図形 28">
            <a:extLst>
              <a:ext uri="{FF2B5EF4-FFF2-40B4-BE49-F238E27FC236}">
                <a16:creationId xmlns:a16="http://schemas.microsoft.com/office/drawing/2014/main" id="{A7FFA1B8-AAB2-C895-34C1-200DA02BEFFC}"/>
              </a:ext>
            </a:extLst>
          </p:cNvPr>
          <p:cNvSpPr/>
          <p:nvPr userDrawn="1"/>
        </p:nvSpPr>
        <p:spPr>
          <a:xfrm>
            <a:off x="4100" y="5595323"/>
            <a:ext cx="1200124" cy="1306241"/>
          </a:xfrm>
          <a:custGeom>
            <a:avLst/>
            <a:gdLst>
              <a:gd name="connsiteX0" fmla="*/ 0 w 1200124"/>
              <a:gd name="connsiteY0" fmla="*/ 0 h 1306241"/>
              <a:gd name="connsiteX1" fmla="*/ 82259 w 1200124"/>
              <a:gd name="connsiteY1" fmla="*/ 4154 h 1306241"/>
              <a:gd name="connsiteX2" fmla="*/ 1200124 w 1200124"/>
              <a:gd name="connsiteY2" fmla="*/ 1242902 h 1306241"/>
              <a:gd name="connsiteX3" fmla="*/ 1196926 w 1200124"/>
              <a:gd name="connsiteY3" fmla="*/ 1306241 h 1306241"/>
              <a:gd name="connsiteX4" fmla="*/ 0 w 1200124"/>
              <a:gd name="connsiteY4" fmla="*/ 1306241 h 1306241"/>
              <a:gd name="connsiteX5" fmla="*/ 0 w 1200124"/>
              <a:gd name="connsiteY5" fmla="*/ 0 h 1306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00124" h="1306241">
                <a:moveTo>
                  <a:pt x="0" y="0"/>
                </a:moveTo>
                <a:lnTo>
                  <a:pt x="82259" y="4154"/>
                </a:lnTo>
                <a:cubicBezTo>
                  <a:pt x="710149" y="67919"/>
                  <a:pt x="1200124" y="598189"/>
                  <a:pt x="1200124" y="1242902"/>
                </a:cubicBezTo>
                <a:lnTo>
                  <a:pt x="1196926" y="1306241"/>
                </a:lnTo>
                <a:lnTo>
                  <a:pt x="0" y="1306241"/>
                </a:lnTo>
                <a:lnTo>
                  <a:pt x="0" y="0"/>
                </a:lnTo>
                <a:close/>
              </a:path>
            </a:pathLst>
          </a:custGeom>
          <a:solidFill>
            <a:srgbClr val="145DA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Tree>
    <p:extLst>
      <p:ext uri="{BB962C8B-B14F-4D97-AF65-F5344CB8AC3E}">
        <p14:creationId xmlns:p14="http://schemas.microsoft.com/office/powerpoint/2010/main" val="2306857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Freeform 3">
            <a:extLst>
              <a:ext uri="{FF2B5EF4-FFF2-40B4-BE49-F238E27FC236}">
                <a16:creationId xmlns:a16="http://schemas.microsoft.com/office/drawing/2014/main" id="{F2177859-A691-CAFD-F1AF-76BDCC5F7866}"/>
              </a:ext>
            </a:extLst>
          </p:cNvPr>
          <p:cNvSpPr/>
          <p:nvPr/>
        </p:nvSpPr>
        <p:spPr>
          <a:xfrm>
            <a:off x="9372601" y="0"/>
            <a:ext cx="2819400" cy="6858000"/>
          </a:xfrm>
          <a:custGeom>
            <a:avLst/>
            <a:gdLst/>
            <a:ahLst/>
            <a:cxnLst/>
            <a:rect l="l" t="t" r="r" b="b"/>
            <a:pathLst>
              <a:path w="1044090" h="2875472">
                <a:moveTo>
                  <a:pt x="0" y="0"/>
                </a:moveTo>
                <a:lnTo>
                  <a:pt x="1044090" y="0"/>
                </a:lnTo>
                <a:lnTo>
                  <a:pt x="1044090" y="2875472"/>
                </a:lnTo>
                <a:lnTo>
                  <a:pt x="0" y="2875472"/>
                </a:lnTo>
                <a:close/>
              </a:path>
            </a:pathLst>
          </a:custGeom>
          <a:solidFill>
            <a:srgbClr val="145DA0"/>
          </a:solidFill>
          <a:ln cap="sq">
            <a:noFill/>
            <a:prstDash val="solid"/>
            <a:miter/>
          </a:ln>
        </p:spPr>
        <p:txBody>
          <a:bodyPr/>
          <a:lstStyle/>
          <a:p>
            <a:endParaRPr lang="ja-JP" altLang="en-US" sz="800" dirty="0"/>
          </a:p>
        </p:txBody>
      </p:sp>
      <p:sp>
        <p:nvSpPr>
          <p:cNvPr id="13" name="Slide Number Placeholder 5">
            <a:extLst>
              <a:ext uri="{FF2B5EF4-FFF2-40B4-BE49-F238E27FC236}">
                <a16:creationId xmlns:a16="http://schemas.microsoft.com/office/drawing/2014/main" id="{9757D11B-A358-36DB-0646-BE921C7B8456}"/>
              </a:ext>
            </a:extLst>
          </p:cNvPr>
          <p:cNvSpPr>
            <a:spLocks noGrp="1"/>
          </p:cNvSpPr>
          <p:nvPr userDrawn="1">
            <p:ph type="sldNum" sz="quarter" idx="12"/>
          </p:nvPr>
        </p:nvSpPr>
        <p:spPr>
          <a:xfrm>
            <a:off x="10668000" y="6658148"/>
            <a:ext cx="1422400" cy="243417"/>
          </a:xfrm>
          <a:prstGeom prst="rect">
            <a:avLst/>
          </a:prstGeom>
        </p:spPr>
        <p:txBody>
          <a:bodyPr/>
          <a:lstStyle/>
          <a:p>
            <a:fld id="{B6F15528-21DE-4FAA-801E-634DDDAF4B2B}" type="slidenum">
              <a:rPr lang="en-US" smtClean="0"/>
              <a:pPr/>
              <a:t>‹#›</a:t>
            </a:fld>
            <a:endParaRPr lang="en-US"/>
          </a:p>
        </p:txBody>
      </p:sp>
      <p:sp>
        <p:nvSpPr>
          <p:cNvPr id="6" name="フリーフォーム: 図形 5">
            <a:extLst>
              <a:ext uri="{FF2B5EF4-FFF2-40B4-BE49-F238E27FC236}">
                <a16:creationId xmlns:a16="http://schemas.microsoft.com/office/drawing/2014/main" id="{15921FDB-AF03-A257-7770-DA204FE7F9CD}"/>
              </a:ext>
            </a:extLst>
          </p:cNvPr>
          <p:cNvSpPr/>
          <p:nvPr userDrawn="1"/>
        </p:nvSpPr>
        <p:spPr>
          <a:xfrm>
            <a:off x="2" y="16632"/>
            <a:ext cx="1245177" cy="1397578"/>
          </a:xfrm>
          <a:custGeom>
            <a:avLst/>
            <a:gdLst>
              <a:gd name="connsiteX0" fmla="*/ 746696 w 1245177"/>
              <a:gd name="connsiteY0" fmla="*/ 0 h 1397578"/>
              <a:gd name="connsiteX1" fmla="*/ 1234919 w 1245177"/>
              <a:gd name="connsiteY1" fmla="*/ 0 h 1397578"/>
              <a:gd name="connsiteX2" fmla="*/ 1238748 w 1245177"/>
              <a:gd name="connsiteY2" fmla="*/ 25089 h 1397578"/>
              <a:gd name="connsiteX3" fmla="*/ 1245177 w 1245177"/>
              <a:gd name="connsiteY3" fmla="*/ 152401 h 1397578"/>
              <a:gd name="connsiteX4" fmla="*/ 0 w 1245177"/>
              <a:gd name="connsiteY4" fmla="*/ 1397578 h 1397578"/>
              <a:gd name="connsiteX5" fmla="*/ 0 w 1245177"/>
              <a:gd name="connsiteY5" fmla="*/ 914401 h 1397578"/>
              <a:gd name="connsiteX6" fmla="*/ 77909 w 1245177"/>
              <a:gd name="connsiteY6" fmla="*/ 910467 h 1397578"/>
              <a:gd name="connsiteX7" fmla="*/ 761999 w 1245177"/>
              <a:gd name="connsiteY7" fmla="*/ 152401 h 1397578"/>
              <a:gd name="connsiteX8" fmla="*/ 758065 w 1245177"/>
              <a:gd name="connsiteY8" fmla="*/ 74491 h 1397578"/>
              <a:gd name="connsiteX9" fmla="*/ 746696 w 1245177"/>
              <a:gd name="connsiteY9" fmla="*/ 0 h 1397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5177" h="1397578">
                <a:moveTo>
                  <a:pt x="746696" y="0"/>
                </a:moveTo>
                <a:lnTo>
                  <a:pt x="1234919" y="0"/>
                </a:lnTo>
                <a:lnTo>
                  <a:pt x="1238748" y="25089"/>
                </a:lnTo>
                <a:cubicBezTo>
                  <a:pt x="1242999" y="66948"/>
                  <a:pt x="1245177" y="109420"/>
                  <a:pt x="1245177" y="152401"/>
                </a:cubicBezTo>
                <a:cubicBezTo>
                  <a:pt x="1245177" y="840095"/>
                  <a:pt x="687694" y="1397578"/>
                  <a:pt x="0" y="1397578"/>
                </a:cubicBezTo>
                <a:lnTo>
                  <a:pt x="0" y="914401"/>
                </a:lnTo>
                <a:lnTo>
                  <a:pt x="77909" y="910467"/>
                </a:lnTo>
                <a:cubicBezTo>
                  <a:pt x="462152" y="871445"/>
                  <a:pt x="761999" y="546939"/>
                  <a:pt x="761999" y="152401"/>
                </a:cubicBezTo>
                <a:cubicBezTo>
                  <a:pt x="761999" y="126098"/>
                  <a:pt x="760666" y="100107"/>
                  <a:pt x="758065" y="74491"/>
                </a:cubicBezTo>
                <a:lnTo>
                  <a:pt x="746696" y="0"/>
                </a:lnTo>
                <a:close/>
              </a:path>
            </a:pathLst>
          </a:custGeom>
          <a:solidFill>
            <a:srgbClr val="145DA0"/>
          </a:solidFill>
          <a:ln>
            <a:solidFill>
              <a:srgbClr val="145DA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grpSp>
        <p:nvGrpSpPr>
          <p:cNvPr id="7" name="Group 3">
            <a:extLst>
              <a:ext uri="{FF2B5EF4-FFF2-40B4-BE49-F238E27FC236}">
                <a16:creationId xmlns:a16="http://schemas.microsoft.com/office/drawing/2014/main" id="{3436882C-CE51-ABE8-808C-A6E3BF7080E2}"/>
              </a:ext>
            </a:extLst>
          </p:cNvPr>
          <p:cNvGrpSpPr/>
          <p:nvPr userDrawn="1"/>
        </p:nvGrpSpPr>
        <p:grpSpPr>
          <a:xfrm>
            <a:off x="-125478" y="6172200"/>
            <a:ext cx="12317478" cy="685800"/>
            <a:chOff x="0" y="0"/>
            <a:chExt cx="4866164" cy="270933"/>
          </a:xfrm>
        </p:grpSpPr>
        <p:sp>
          <p:nvSpPr>
            <p:cNvPr id="8" name="Freeform 4">
              <a:extLst>
                <a:ext uri="{FF2B5EF4-FFF2-40B4-BE49-F238E27FC236}">
                  <a16:creationId xmlns:a16="http://schemas.microsoft.com/office/drawing/2014/main" id="{14289331-5C69-F194-A45A-7FFA3D300ADA}"/>
                </a:ext>
              </a:extLst>
            </p:cNvPr>
            <p:cNvSpPr/>
            <p:nvPr/>
          </p:nvSpPr>
          <p:spPr>
            <a:xfrm>
              <a:off x="0" y="0"/>
              <a:ext cx="4866164" cy="270933"/>
            </a:xfrm>
            <a:custGeom>
              <a:avLst/>
              <a:gdLst/>
              <a:ahLst/>
              <a:cxnLst/>
              <a:rect l="l" t="t" r="r" b="b"/>
              <a:pathLst>
                <a:path w="4866164" h="270933">
                  <a:moveTo>
                    <a:pt x="0" y="0"/>
                  </a:moveTo>
                  <a:lnTo>
                    <a:pt x="4866164" y="0"/>
                  </a:lnTo>
                  <a:lnTo>
                    <a:pt x="4866164" y="270933"/>
                  </a:lnTo>
                  <a:lnTo>
                    <a:pt x="0" y="270933"/>
                  </a:lnTo>
                  <a:close/>
                </a:path>
              </a:pathLst>
            </a:custGeom>
            <a:solidFill>
              <a:srgbClr val="5B98BA"/>
            </a:solidFill>
            <a:ln cap="sq">
              <a:noFill/>
              <a:prstDash val="solid"/>
              <a:miter/>
            </a:ln>
          </p:spPr>
          <p:txBody>
            <a:bodyPr/>
            <a:lstStyle/>
            <a:p>
              <a:endParaRPr lang="ja-JP" altLang="en-US" sz="800"/>
            </a:p>
          </p:txBody>
        </p:sp>
        <p:sp>
          <p:nvSpPr>
            <p:cNvPr id="9" name="TextBox 5">
              <a:extLst>
                <a:ext uri="{FF2B5EF4-FFF2-40B4-BE49-F238E27FC236}">
                  <a16:creationId xmlns:a16="http://schemas.microsoft.com/office/drawing/2014/main" id="{97694FB0-CECD-CB04-5FC6-4C3BC11A4845}"/>
                </a:ext>
              </a:extLst>
            </p:cNvPr>
            <p:cNvSpPr txBox="1"/>
            <p:nvPr/>
          </p:nvSpPr>
          <p:spPr>
            <a:xfrm>
              <a:off x="0" y="-38100"/>
              <a:ext cx="4866164" cy="309033"/>
            </a:xfrm>
            <a:prstGeom prst="rect">
              <a:avLst/>
            </a:prstGeom>
          </p:spPr>
          <p:txBody>
            <a:bodyPr lIns="33867" tIns="33867" rIns="33867" bIns="33867" rtlCol="0" anchor="ctr"/>
            <a:lstStyle/>
            <a:p>
              <a:pPr algn="ctr">
                <a:lnSpc>
                  <a:spcPts val="1773"/>
                </a:lnSpc>
                <a:spcBef>
                  <a:spcPct val="0"/>
                </a:spcBef>
              </a:pPr>
              <a:endParaRPr sz="800"/>
            </a:p>
          </p:txBody>
        </p:sp>
      </p:grpSp>
      <p:grpSp>
        <p:nvGrpSpPr>
          <p:cNvPr id="10" name="Group 6">
            <a:extLst>
              <a:ext uri="{FF2B5EF4-FFF2-40B4-BE49-F238E27FC236}">
                <a16:creationId xmlns:a16="http://schemas.microsoft.com/office/drawing/2014/main" id="{BEB8D961-8B5A-37F5-8002-8B6393ED8BA4}"/>
              </a:ext>
            </a:extLst>
          </p:cNvPr>
          <p:cNvGrpSpPr/>
          <p:nvPr userDrawn="1"/>
        </p:nvGrpSpPr>
        <p:grpSpPr>
          <a:xfrm>
            <a:off x="2245039" y="1727038"/>
            <a:ext cx="7701923" cy="3403925"/>
            <a:chOff x="0" y="0"/>
            <a:chExt cx="3042735" cy="1344760"/>
          </a:xfrm>
        </p:grpSpPr>
        <p:sp>
          <p:nvSpPr>
            <p:cNvPr id="11" name="Freeform 7">
              <a:extLst>
                <a:ext uri="{FF2B5EF4-FFF2-40B4-BE49-F238E27FC236}">
                  <a16:creationId xmlns:a16="http://schemas.microsoft.com/office/drawing/2014/main" id="{FBA9ECBB-2DEA-7914-C08D-97A041BC2638}"/>
                </a:ext>
              </a:extLst>
            </p:cNvPr>
            <p:cNvSpPr/>
            <p:nvPr/>
          </p:nvSpPr>
          <p:spPr>
            <a:xfrm>
              <a:off x="0" y="0"/>
              <a:ext cx="3042735" cy="1344760"/>
            </a:xfrm>
            <a:custGeom>
              <a:avLst/>
              <a:gdLst/>
              <a:ahLst/>
              <a:cxnLst/>
              <a:rect l="l" t="t" r="r" b="b"/>
              <a:pathLst>
                <a:path w="3042735" h="1344760">
                  <a:moveTo>
                    <a:pt x="0" y="0"/>
                  </a:moveTo>
                  <a:lnTo>
                    <a:pt x="3042735" y="0"/>
                  </a:lnTo>
                  <a:lnTo>
                    <a:pt x="3042735" y="1344760"/>
                  </a:lnTo>
                  <a:lnTo>
                    <a:pt x="0" y="1344760"/>
                  </a:lnTo>
                  <a:close/>
                </a:path>
              </a:pathLst>
            </a:custGeom>
            <a:solidFill>
              <a:srgbClr val="145DA0"/>
            </a:solidFill>
            <a:ln cap="sq">
              <a:noFill/>
              <a:prstDash val="solid"/>
              <a:miter/>
            </a:ln>
          </p:spPr>
          <p:txBody>
            <a:bodyPr/>
            <a:lstStyle/>
            <a:p>
              <a:endParaRPr lang="ja-JP" altLang="en-US" sz="800"/>
            </a:p>
          </p:txBody>
        </p:sp>
        <p:sp>
          <p:nvSpPr>
            <p:cNvPr id="12" name="TextBox 8">
              <a:extLst>
                <a:ext uri="{FF2B5EF4-FFF2-40B4-BE49-F238E27FC236}">
                  <a16:creationId xmlns:a16="http://schemas.microsoft.com/office/drawing/2014/main" id="{B0B415C1-11D6-E492-BACE-76CF8E21EF6C}"/>
                </a:ext>
              </a:extLst>
            </p:cNvPr>
            <p:cNvSpPr txBox="1"/>
            <p:nvPr/>
          </p:nvSpPr>
          <p:spPr>
            <a:xfrm>
              <a:off x="0" y="-38100"/>
              <a:ext cx="3042735" cy="1382860"/>
            </a:xfrm>
            <a:prstGeom prst="rect">
              <a:avLst/>
            </a:prstGeom>
          </p:spPr>
          <p:txBody>
            <a:bodyPr lIns="33867" tIns="33867" rIns="33867" bIns="33867" rtlCol="0" anchor="ctr"/>
            <a:lstStyle/>
            <a:p>
              <a:pPr algn="ctr">
                <a:lnSpc>
                  <a:spcPts val="1773"/>
                </a:lnSpc>
                <a:spcBef>
                  <a:spcPct val="0"/>
                </a:spcBef>
              </a:pPr>
              <a:endParaRPr sz="800"/>
            </a:p>
          </p:txBody>
        </p:sp>
      </p:grpSp>
      <p:sp>
        <p:nvSpPr>
          <p:cNvPr id="13" name="Slide Number Placeholder 5">
            <a:extLst>
              <a:ext uri="{FF2B5EF4-FFF2-40B4-BE49-F238E27FC236}">
                <a16:creationId xmlns:a16="http://schemas.microsoft.com/office/drawing/2014/main" id="{EFFD786F-D674-1C77-FEE0-247D6DA211B9}"/>
              </a:ext>
            </a:extLst>
          </p:cNvPr>
          <p:cNvSpPr>
            <a:spLocks noGrp="1"/>
          </p:cNvSpPr>
          <p:nvPr>
            <p:ph type="sldNum" sz="quarter" idx="12"/>
          </p:nvPr>
        </p:nvSpPr>
        <p:spPr>
          <a:xfrm>
            <a:off x="10668000" y="6658148"/>
            <a:ext cx="1422400" cy="243417"/>
          </a:xfrm>
          <a:prstGeom prst="rect">
            <a:avLst/>
          </a:prstGeom>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A2206431-26BD-8CE9-FBF6-52BAECE8252B}"/>
              </a:ext>
            </a:extLst>
          </p:cNvPr>
          <p:cNvSpPr>
            <a:spLocks noGrp="1"/>
          </p:cNvSpPr>
          <p:nvPr userDrawn="1">
            <p:ph type="sldNum" sz="quarter" idx="12"/>
          </p:nvPr>
        </p:nvSpPr>
        <p:spPr>
          <a:xfrm>
            <a:off x="10668000" y="6658148"/>
            <a:ext cx="1422400" cy="243417"/>
          </a:xfrm>
          <a:prstGeom prst="rect">
            <a:avLst/>
          </a:prstGeom>
        </p:spPr>
        <p:txBody>
          <a:bodyPr/>
          <a:lstStyle/>
          <a:p>
            <a:fld id="{B6F15528-21DE-4FAA-801E-634DDDAF4B2B}" type="slidenum">
              <a:rPr lang="en-US" smtClean="0"/>
              <a:pPr/>
              <a:t>‹#›</a:t>
            </a:fld>
            <a:endParaRPr lang="en-US"/>
          </a:p>
        </p:txBody>
      </p:sp>
      <p:sp>
        <p:nvSpPr>
          <p:cNvPr id="18" name="フリーフォーム: 図形 17">
            <a:extLst>
              <a:ext uri="{FF2B5EF4-FFF2-40B4-BE49-F238E27FC236}">
                <a16:creationId xmlns:a16="http://schemas.microsoft.com/office/drawing/2014/main" id="{FA250376-2D4A-6F6C-8D97-C58E814007BD}"/>
              </a:ext>
            </a:extLst>
          </p:cNvPr>
          <p:cNvSpPr/>
          <p:nvPr userDrawn="1"/>
        </p:nvSpPr>
        <p:spPr>
          <a:xfrm>
            <a:off x="0" y="-7258"/>
            <a:ext cx="1712772" cy="1571606"/>
          </a:xfrm>
          <a:custGeom>
            <a:avLst/>
            <a:gdLst>
              <a:gd name="connsiteX0" fmla="*/ 1237020 w 1712772"/>
              <a:gd name="connsiteY0" fmla="*/ 0 h 1571606"/>
              <a:gd name="connsiteX1" fmla="*/ 1712406 w 1712772"/>
              <a:gd name="connsiteY1" fmla="*/ 0 h 1571606"/>
              <a:gd name="connsiteX2" fmla="*/ 1712772 w 1712772"/>
              <a:gd name="connsiteY2" fmla="*/ 7258 h 1571606"/>
              <a:gd name="connsiteX3" fmla="*/ 148424 w 1712772"/>
              <a:gd name="connsiteY3" fmla="*/ 1571606 h 1571606"/>
              <a:gd name="connsiteX4" fmla="*/ 0 w 1712772"/>
              <a:gd name="connsiteY4" fmla="*/ 1564111 h 1571606"/>
              <a:gd name="connsiteX5" fmla="*/ 0 w 1712772"/>
              <a:gd name="connsiteY5" fmla="*/ 1084938 h 1571606"/>
              <a:gd name="connsiteX6" fmla="*/ 37083 w 1712772"/>
              <a:gd name="connsiteY6" fmla="*/ 1090598 h 1571606"/>
              <a:gd name="connsiteX7" fmla="*/ 148423 w 1712772"/>
              <a:gd name="connsiteY7" fmla="*/ 1096220 h 1571606"/>
              <a:gd name="connsiteX8" fmla="*/ 1237386 w 1712772"/>
              <a:gd name="connsiteY8" fmla="*/ 7257 h 1571606"/>
              <a:gd name="connsiteX9" fmla="*/ 1237020 w 1712772"/>
              <a:gd name="connsiteY9" fmla="*/ 0 h 1571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2772" h="1571606">
                <a:moveTo>
                  <a:pt x="1237020" y="0"/>
                </a:moveTo>
                <a:lnTo>
                  <a:pt x="1712406" y="0"/>
                </a:lnTo>
                <a:lnTo>
                  <a:pt x="1712772" y="7258"/>
                </a:lnTo>
                <a:cubicBezTo>
                  <a:pt x="1712772" y="871225"/>
                  <a:pt x="1012391" y="1571606"/>
                  <a:pt x="148424" y="1571606"/>
                </a:cubicBezTo>
                <a:lnTo>
                  <a:pt x="0" y="1564111"/>
                </a:lnTo>
                <a:lnTo>
                  <a:pt x="0" y="1084938"/>
                </a:lnTo>
                <a:lnTo>
                  <a:pt x="37083" y="1090598"/>
                </a:lnTo>
                <a:cubicBezTo>
                  <a:pt x="73691" y="1094316"/>
                  <a:pt x="110834" y="1096220"/>
                  <a:pt x="148423" y="1096220"/>
                </a:cubicBezTo>
                <a:cubicBezTo>
                  <a:pt x="749841" y="1096220"/>
                  <a:pt x="1237386" y="608675"/>
                  <a:pt x="1237386" y="7257"/>
                </a:cubicBezTo>
                <a:lnTo>
                  <a:pt x="1237020" y="0"/>
                </a:lnTo>
                <a:close/>
              </a:path>
            </a:pathLst>
          </a:custGeom>
          <a:solidFill>
            <a:srgbClr val="145DA0"/>
          </a:solidFill>
          <a:ln>
            <a:solidFill>
              <a:srgbClr val="145DA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A2206431-26BD-8CE9-FBF6-52BAECE8252B}"/>
              </a:ext>
            </a:extLst>
          </p:cNvPr>
          <p:cNvSpPr>
            <a:spLocks noGrp="1"/>
          </p:cNvSpPr>
          <p:nvPr userDrawn="1">
            <p:ph type="sldNum" sz="quarter" idx="12"/>
          </p:nvPr>
        </p:nvSpPr>
        <p:spPr>
          <a:xfrm>
            <a:off x="10668000" y="6658148"/>
            <a:ext cx="1422400" cy="243417"/>
          </a:xfrm>
          <a:prstGeom prst="rect">
            <a:avLst/>
          </a:prstGeom>
        </p:spPr>
        <p:txBody>
          <a:bodyPr/>
          <a:lstStyle/>
          <a:p>
            <a:fld id="{B6F15528-21DE-4FAA-801E-634DDDAF4B2B}" type="slidenum">
              <a:rPr lang="en-US" smtClean="0"/>
              <a:pPr/>
              <a:t>‹#›</a:t>
            </a:fld>
            <a:endParaRPr lang="en-US"/>
          </a:p>
        </p:txBody>
      </p:sp>
      <p:sp>
        <p:nvSpPr>
          <p:cNvPr id="7" name="フリーフォーム: 図形 6">
            <a:extLst>
              <a:ext uri="{FF2B5EF4-FFF2-40B4-BE49-F238E27FC236}">
                <a16:creationId xmlns:a16="http://schemas.microsoft.com/office/drawing/2014/main" id="{7283B628-50A1-09F8-4F44-DBAEA7A27B37}"/>
              </a:ext>
            </a:extLst>
          </p:cNvPr>
          <p:cNvSpPr/>
          <p:nvPr userDrawn="1"/>
        </p:nvSpPr>
        <p:spPr>
          <a:xfrm>
            <a:off x="10687531" y="5559914"/>
            <a:ext cx="1504470" cy="1298086"/>
          </a:xfrm>
          <a:custGeom>
            <a:avLst/>
            <a:gdLst>
              <a:gd name="connsiteX0" fmla="*/ 1504471 w 1504471"/>
              <a:gd name="connsiteY0" fmla="*/ 0 h 1298086"/>
              <a:gd name="connsiteX1" fmla="*/ 1504471 w 1504471"/>
              <a:gd name="connsiteY1" fmla="*/ 461803 h 1298086"/>
              <a:gd name="connsiteX2" fmla="*/ 1429473 w 1504471"/>
              <a:gd name="connsiteY2" fmla="*/ 465590 h 1298086"/>
              <a:gd name="connsiteX3" fmla="*/ 487338 w 1504471"/>
              <a:gd name="connsiteY3" fmla="*/ 1236123 h 1298086"/>
              <a:gd name="connsiteX4" fmla="*/ 471406 w 1504471"/>
              <a:gd name="connsiteY4" fmla="*/ 1298086 h 1298086"/>
              <a:gd name="connsiteX5" fmla="*/ 0 w 1504471"/>
              <a:gd name="connsiteY5" fmla="*/ 1298086 h 1298086"/>
              <a:gd name="connsiteX6" fmla="*/ 7756 w 1504471"/>
              <a:gd name="connsiteY6" fmla="*/ 1247267 h 1298086"/>
              <a:gd name="connsiteX7" fmla="*/ 1380377 w 1504471"/>
              <a:gd name="connsiteY7" fmla="*/ 6266 h 1298086"/>
              <a:gd name="connsiteX8" fmla="*/ 1504471 w 1504471"/>
              <a:gd name="connsiteY8" fmla="*/ 0 h 1298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04471" h="1298086">
                <a:moveTo>
                  <a:pt x="1504471" y="0"/>
                </a:moveTo>
                <a:lnTo>
                  <a:pt x="1504471" y="461803"/>
                </a:lnTo>
                <a:lnTo>
                  <a:pt x="1429473" y="465590"/>
                </a:lnTo>
                <a:cubicBezTo>
                  <a:pt x="983808" y="510850"/>
                  <a:pt x="616453" y="821004"/>
                  <a:pt x="487338" y="1236123"/>
                </a:cubicBezTo>
                <a:lnTo>
                  <a:pt x="471406" y="1298086"/>
                </a:lnTo>
                <a:lnTo>
                  <a:pt x="0" y="1298086"/>
                </a:lnTo>
                <a:lnTo>
                  <a:pt x="7756" y="1247267"/>
                </a:lnTo>
                <a:cubicBezTo>
                  <a:pt x="143206" y="585336"/>
                  <a:pt x="696721" y="75695"/>
                  <a:pt x="1380377" y="6266"/>
                </a:cubicBezTo>
                <a:lnTo>
                  <a:pt x="1504471" y="0"/>
                </a:lnTo>
                <a:close/>
              </a:path>
            </a:pathLst>
          </a:custGeom>
          <a:solidFill>
            <a:srgbClr val="145DA0"/>
          </a:solidFill>
          <a:ln>
            <a:solidFill>
              <a:srgbClr val="145DA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Tree>
    <p:extLst>
      <p:ext uri="{BB962C8B-B14F-4D97-AF65-F5344CB8AC3E}">
        <p14:creationId xmlns:p14="http://schemas.microsoft.com/office/powerpoint/2010/main" val="3593378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grpSp>
        <p:nvGrpSpPr>
          <p:cNvPr id="10" name="Group 2">
            <a:extLst>
              <a:ext uri="{FF2B5EF4-FFF2-40B4-BE49-F238E27FC236}">
                <a16:creationId xmlns:a16="http://schemas.microsoft.com/office/drawing/2014/main" id="{380BA3EC-1230-4113-CB24-FE73822A31A0}"/>
              </a:ext>
            </a:extLst>
          </p:cNvPr>
          <p:cNvGrpSpPr/>
          <p:nvPr userDrawn="1"/>
        </p:nvGrpSpPr>
        <p:grpSpPr>
          <a:xfrm>
            <a:off x="8844553" y="0"/>
            <a:ext cx="3347447" cy="6858000"/>
            <a:chOff x="0" y="0"/>
            <a:chExt cx="1322448" cy="2709333"/>
          </a:xfrm>
        </p:grpSpPr>
        <p:sp>
          <p:nvSpPr>
            <p:cNvPr id="11" name="Freeform 3">
              <a:extLst>
                <a:ext uri="{FF2B5EF4-FFF2-40B4-BE49-F238E27FC236}">
                  <a16:creationId xmlns:a16="http://schemas.microsoft.com/office/drawing/2014/main" id="{09154F47-947E-AFFD-F587-8AB03F6B637B}"/>
                </a:ext>
              </a:extLst>
            </p:cNvPr>
            <p:cNvSpPr/>
            <p:nvPr/>
          </p:nvSpPr>
          <p:spPr>
            <a:xfrm>
              <a:off x="0" y="0"/>
              <a:ext cx="1322448" cy="2709333"/>
            </a:xfrm>
            <a:custGeom>
              <a:avLst/>
              <a:gdLst/>
              <a:ahLst/>
              <a:cxnLst/>
              <a:rect l="l" t="t" r="r" b="b"/>
              <a:pathLst>
                <a:path w="1322448" h="2709333">
                  <a:moveTo>
                    <a:pt x="0" y="0"/>
                  </a:moveTo>
                  <a:lnTo>
                    <a:pt x="1322448" y="0"/>
                  </a:lnTo>
                  <a:lnTo>
                    <a:pt x="1322448" y="2709333"/>
                  </a:lnTo>
                  <a:lnTo>
                    <a:pt x="0" y="2709333"/>
                  </a:lnTo>
                  <a:close/>
                </a:path>
              </a:pathLst>
            </a:custGeom>
            <a:solidFill>
              <a:srgbClr val="051D40"/>
            </a:solidFill>
          </p:spPr>
          <p:txBody>
            <a:bodyPr/>
            <a:lstStyle/>
            <a:p>
              <a:endParaRPr lang="ja-JP" altLang="en-US" sz="800"/>
            </a:p>
          </p:txBody>
        </p:sp>
        <p:sp>
          <p:nvSpPr>
            <p:cNvPr id="12" name="TextBox 4">
              <a:extLst>
                <a:ext uri="{FF2B5EF4-FFF2-40B4-BE49-F238E27FC236}">
                  <a16:creationId xmlns:a16="http://schemas.microsoft.com/office/drawing/2014/main" id="{6CB1B9E9-8A8D-0215-7C13-BC6315F0A290}"/>
                </a:ext>
              </a:extLst>
            </p:cNvPr>
            <p:cNvSpPr txBox="1"/>
            <p:nvPr/>
          </p:nvSpPr>
          <p:spPr>
            <a:xfrm>
              <a:off x="0" y="-38100"/>
              <a:ext cx="1322448" cy="2747433"/>
            </a:xfrm>
            <a:prstGeom prst="rect">
              <a:avLst/>
            </a:prstGeom>
          </p:spPr>
          <p:txBody>
            <a:bodyPr lIns="33867" tIns="33867" rIns="33867" bIns="33867" rtlCol="0" anchor="ctr"/>
            <a:lstStyle/>
            <a:p>
              <a:pPr algn="ctr">
                <a:lnSpc>
                  <a:spcPts val="1773"/>
                </a:lnSpc>
              </a:pPr>
              <a:endParaRPr sz="800"/>
            </a:p>
          </p:txBody>
        </p:sp>
      </p:grpSp>
      <p:sp>
        <p:nvSpPr>
          <p:cNvPr id="16" name="Slide Number Placeholder 5">
            <a:extLst>
              <a:ext uri="{FF2B5EF4-FFF2-40B4-BE49-F238E27FC236}">
                <a16:creationId xmlns:a16="http://schemas.microsoft.com/office/drawing/2014/main" id="{F22BABB8-79CF-DDB2-A2F3-C3775D2535F9}"/>
              </a:ext>
            </a:extLst>
          </p:cNvPr>
          <p:cNvSpPr>
            <a:spLocks noGrp="1"/>
          </p:cNvSpPr>
          <p:nvPr userDrawn="1">
            <p:ph type="sldNum" sz="quarter" idx="12"/>
          </p:nvPr>
        </p:nvSpPr>
        <p:spPr>
          <a:xfrm>
            <a:off x="10668000" y="6658148"/>
            <a:ext cx="1422400" cy="243417"/>
          </a:xfrm>
          <a:prstGeom prst="rect">
            <a:avLst/>
          </a:prstGeom>
        </p:spPr>
        <p:txBody>
          <a:bodyPr/>
          <a:lstStyle/>
          <a:p>
            <a:fld id="{B6F15528-21DE-4FAA-801E-634DDDAF4B2B}" type="slidenum">
              <a:rPr lang="en-US" smtClean="0"/>
              <a:pPr/>
              <a:t>‹#›</a:t>
            </a:fld>
            <a:endParaRPr lang="en-US"/>
          </a:p>
        </p:txBody>
      </p:sp>
      <p:sp>
        <p:nvSpPr>
          <p:cNvPr id="21" name="フリーフォーム: 図形 20">
            <a:extLst>
              <a:ext uri="{FF2B5EF4-FFF2-40B4-BE49-F238E27FC236}">
                <a16:creationId xmlns:a16="http://schemas.microsoft.com/office/drawing/2014/main" id="{E9074884-4025-2DE2-91A3-C89B28DE7A6A}"/>
              </a:ext>
            </a:extLst>
          </p:cNvPr>
          <p:cNvSpPr/>
          <p:nvPr userDrawn="1"/>
        </p:nvSpPr>
        <p:spPr>
          <a:xfrm>
            <a:off x="0" y="0"/>
            <a:ext cx="1312256" cy="1188068"/>
          </a:xfrm>
          <a:custGeom>
            <a:avLst/>
            <a:gdLst>
              <a:gd name="connsiteX0" fmla="*/ 838200 w 1312256"/>
              <a:gd name="connsiteY0" fmla="*/ 0 h 1188068"/>
              <a:gd name="connsiteX1" fmla="*/ 1312256 w 1312256"/>
              <a:gd name="connsiteY1" fmla="*/ 0 h 1188068"/>
              <a:gd name="connsiteX2" fmla="*/ 124188 w 1312256"/>
              <a:gd name="connsiteY2" fmla="*/ 1188068 h 1188068"/>
              <a:gd name="connsiteX3" fmla="*/ 2715 w 1312256"/>
              <a:gd name="connsiteY3" fmla="*/ 1181934 h 1188068"/>
              <a:gd name="connsiteX4" fmla="*/ 0 w 1312256"/>
              <a:gd name="connsiteY4" fmla="*/ 1181520 h 1188068"/>
              <a:gd name="connsiteX5" fmla="*/ 0 w 1312256"/>
              <a:gd name="connsiteY5" fmla="*/ 691407 h 1188068"/>
              <a:gd name="connsiteX6" fmla="*/ 133350 w 1312256"/>
              <a:gd name="connsiteY6" fmla="*/ 704850 h 1188068"/>
              <a:gd name="connsiteX7" fmla="*/ 838200 w 1312256"/>
              <a:gd name="connsiteY7" fmla="*/ 0 h 1188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2256" h="1188068">
                <a:moveTo>
                  <a:pt x="838200" y="0"/>
                </a:moveTo>
                <a:lnTo>
                  <a:pt x="1312256" y="0"/>
                </a:lnTo>
                <a:cubicBezTo>
                  <a:pt x="1312256" y="656153"/>
                  <a:pt x="780341" y="1188068"/>
                  <a:pt x="124188" y="1188068"/>
                </a:cubicBezTo>
                <a:cubicBezTo>
                  <a:pt x="83178" y="1188068"/>
                  <a:pt x="42654" y="1185990"/>
                  <a:pt x="2715" y="1181934"/>
                </a:cubicBezTo>
                <a:lnTo>
                  <a:pt x="0" y="1181520"/>
                </a:lnTo>
                <a:lnTo>
                  <a:pt x="0" y="691407"/>
                </a:lnTo>
                <a:lnTo>
                  <a:pt x="133350" y="704850"/>
                </a:lnTo>
                <a:cubicBezTo>
                  <a:pt x="522628" y="704850"/>
                  <a:pt x="838200" y="389278"/>
                  <a:pt x="838200" y="0"/>
                </a:cubicBezTo>
                <a:close/>
              </a:path>
            </a:pathLst>
          </a:custGeom>
          <a:solidFill>
            <a:srgbClr val="C5CFD6"/>
          </a:solidFill>
          <a:ln>
            <a:solidFill>
              <a:srgbClr val="C5CFD6"/>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145DA0"/>
        </a:solidFill>
        <a:effectLst/>
      </p:bgPr>
    </p:bg>
    <p:spTree>
      <p:nvGrpSpPr>
        <p:cNvPr id="1" name=""/>
        <p:cNvGrpSpPr/>
        <p:nvPr/>
      </p:nvGrpSpPr>
      <p:grpSpPr>
        <a:xfrm>
          <a:off x="0" y="0"/>
          <a:ext cx="0" cy="0"/>
          <a:chOff x="0" y="0"/>
          <a:chExt cx="0" cy="0"/>
        </a:xfrm>
      </p:grpSpPr>
      <p:sp>
        <p:nvSpPr>
          <p:cNvPr id="12" name="Slide Number Placeholder 5">
            <a:extLst>
              <a:ext uri="{FF2B5EF4-FFF2-40B4-BE49-F238E27FC236}">
                <a16:creationId xmlns:a16="http://schemas.microsoft.com/office/drawing/2014/main" id="{7AB06604-77F3-5B58-BEC7-58486F3FF160}"/>
              </a:ext>
            </a:extLst>
          </p:cNvPr>
          <p:cNvSpPr>
            <a:spLocks noGrp="1"/>
          </p:cNvSpPr>
          <p:nvPr>
            <p:ph type="sldNum" sz="quarter" idx="12"/>
          </p:nvPr>
        </p:nvSpPr>
        <p:spPr>
          <a:xfrm>
            <a:off x="10668000" y="6658148"/>
            <a:ext cx="1422400" cy="243417"/>
          </a:xfrm>
          <a:prstGeom prst="rect">
            <a:avLst/>
          </a:prstGeom>
        </p:spPr>
        <p:txBody>
          <a:bodyPr/>
          <a:lstStyle/>
          <a:p>
            <a:fld id="{B6F15528-21DE-4FAA-801E-634DDDAF4B2B}" type="slidenum">
              <a:rPr lang="en-US" smtClean="0"/>
              <a:pPr/>
              <a:t>‹#›</a:t>
            </a:fld>
            <a:endParaRPr lang="en-US" dirty="0"/>
          </a:p>
        </p:txBody>
      </p:sp>
      <p:sp>
        <p:nvSpPr>
          <p:cNvPr id="31" name="フリーフォーム: 図形 30">
            <a:extLst>
              <a:ext uri="{FF2B5EF4-FFF2-40B4-BE49-F238E27FC236}">
                <a16:creationId xmlns:a16="http://schemas.microsoft.com/office/drawing/2014/main" id="{1CC539DA-7E28-A7FA-797B-6BBF04E32411}"/>
              </a:ext>
            </a:extLst>
          </p:cNvPr>
          <p:cNvSpPr/>
          <p:nvPr userDrawn="1"/>
        </p:nvSpPr>
        <p:spPr>
          <a:xfrm>
            <a:off x="0" y="5239"/>
            <a:ext cx="2162943" cy="2024844"/>
          </a:xfrm>
          <a:custGeom>
            <a:avLst/>
            <a:gdLst>
              <a:gd name="connsiteX0" fmla="*/ 838200 w 1312256"/>
              <a:gd name="connsiteY0" fmla="*/ 0 h 1188068"/>
              <a:gd name="connsiteX1" fmla="*/ 1312256 w 1312256"/>
              <a:gd name="connsiteY1" fmla="*/ 0 h 1188068"/>
              <a:gd name="connsiteX2" fmla="*/ 124188 w 1312256"/>
              <a:gd name="connsiteY2" fmla="*/ 1188068 h 1188068"/>
              <a:gd name="connsiteX3" fmla="*/ 2715 w 1312256"/>
              <a:gd name="connsiteY3" fmla="*/ 1181934 h 1188068"/>
              <a:gd name="connsiteX4" fmla="*/ 0 w 1312256"/>
              <a:gd name="connsiteY4" fmla="*/ 1181520 h 1188068"/>
              <a:gd name="connsiteX5" fmla="*/ 0 w 1312256"/>
              <a:gd name="connsiteY5" fmla="*/ 691407 h 1188068"/>
              <a:gd name="connsiteX6" fmla="*/ 133350 w 1312256"/>
              <a:gd name="connsiteY6" fmla="*/ 704850 h 1188068"/>
              <a:gd name="connsiteX7" fmla="*/ 838200 w 1312256"/>
              <a:gd name="connsiteY7" fmla="*/ 0 h 1188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2256" h="1188068">
                <a:moveTo>
                  <a:pt x="838200" y="0"/>
                </a:moveTo>
                <a:lnTo>
                  <a:pt x="1312256" y="0"/>
                </a:lnTo>
                <a:cubicBezTo>
                  <a:pt x="1312256" y="656153"/>
                  <a:pt x="780341" y="1188068"/>
                  <a:pt x="124188" y="1188068"/>
                </a:cubicBezTo>
                <a:cubicBezTo>
                  <a:pt x="83178" y="1188068"/>
                  <a:pt x="42654" y="1185990"/>
                  <a:pt x="2715" y="1181934"/>
                </a:cubicBezTo>
                <a:lnTo>
                  <a:pt x="0" y="1181520"/>
                </a:lnTo>
                <a:lnTo>
                  <a:pt x="0" y="691407"/>
                </a:lnTo>
                <a:lnTo>
                  <a:pt x="133350" y="704850"/>
                </a:lnTo>
                <a:cubicBezTo>
                  <a:pt x="522628" y="704850"/>
                  <a:pt x="838200" y="389278"/>
                  <a:pt x="838200" y="0"/>
                </a:cubicBezTo>
                <a:close/>
              </a:path>
            </a:pathLst>
          </a:custGeom>
          <a:solidFill>
            <a:srgbClr val="3976A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32" name="フリーフォーム: 図形 31">
            <a:extLst>
              <a:ext uri="{FF2B5EF4-FFF2-40B4-BE49-F238E27FC236}">
                <a16:creationId xmlns:a16="http://schemas.microsoft.com/office/drawing/2014/main" id="{AF220B60-4CD0-54FD-61F4-4363B427E585}"/>
              </a:ext>
            </a:extLst>
          </p:cNvPr>
          <p:cNvSpPr/>
          <p:nvPr userDrawn="1"/>
        </p:nvSpPr>
        <p:spPr>
          <a:xfrm rot="5400000" flipH="1">
            <a:off x="10098106" y="4758190"/>
            <a:ext cx="2162943" cy="2024844"/>
          </a:xfrm>
          <a:custGeom>
            <a:avLst/>
            <a:gdLst>
              <a:gd name="connsiteX0" fmla="*/ 838200 w 1312256"/>
              <a:gd name="connsiteY0" fmla="*/ 0 h 1188068"/>
              <a:gd name="connsiteX1" fmla="*/ 1312256 w 1312256"/>
              <a:gd name="connsiteY1" fmla="*/ 0 h 1188068"/>
              <a:gd name="connsiteX2" fmla="*/ 124188 w 1312256"/>
              <a:gd name="connsiteY2" fmla="*/ 1188068 h 1188068"/>
              <a:gd name="connsiteX3" fmla="*/ 2715 w 1312256"/>
              <a:gd name="connsiteY3" fmla="*/ 1181934 h 1188068"/>
              <a:gd name="connsiteX4" fmla="*/ 0 w 1312256"/>
              <a:gd name="connsiteY4" fmla="*/ 1181520 h 1188068"/>
              <a:gd name="connsiteX5" fmla="*/ 0 w 1312256"/>
              <a:gd name="connsiteY5" fmla="*/ 691407 h 1188068"/>
              <a:gd name="connsiteX6" fmla="*/ 133350 w 1312256"/>
              <a:gd name="connsiteY6" fmla="*/ 704850 h 1188068"/>
              <a:gd name="connsiteX7" fmla="*/ 838200 w 1312256"/>
              <a:gd name="connsiteY7" fmla="*/ 0 h 1188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2256" h="1188068">
                <a:moveTo>
                  <a:pt x="838200" y="0"/>
                </a:moveTo>
                <a:lnTo>
                  <a:pt x="1312256" y="0"/>
                </a:lnTo>
                <a:cubicBezTo>
                  <a:pt x="1312256" y="656153"/>
                  <a:pt x="780341" y="1188068"/>
                  <a:pt x="124188" y="1188068"/>
                </a:cubicBezTo>
                <a:cubicBezTo>
                  <a:pt x="83178" y="1188068"/>
                  <a:pt x="42654" y="1185990"/>
                  <a:pt x="2715" y="1181934"/>
                </a:cubicBezTo>
                <a:lnTo>
                  <a:pt x="0" y="1181520"/>
                </a:lnTo>
                <a:lnTo>
                  <a:pt x="0" y="691407"/>
                </a:lnTo>
                <a:lnTo>
                  <a:pt x="133350" y="704850"/>
                </a:lnTo>
                <a:cubicBezTo>
                  <a:pt x="522628" y="704850"/>
                  <a:pt x="838200" y="389278"/>
                  <a:pt x="838200" y="0"/>
                </a:cubicBezTo>
                <a:close/>
              </a:path>
            </a:pathLst>
          </a:custGeom>
          <a:solidFill>
            <a:srgbClr val="3976A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5" name="Group 2">
            <a:extLst>
              <a:ext uri="{FF2B5EF4-FFF2-40B4-BE49-F238E27FC236}">
                <a16:creationId xmlns:a16="http://schemas.microsoft.com/office/drawing/2014/main" id="{C5306CC6-893F-B3E5-DA1B-E123449EA799}"/>
              </a:ext>
            </a:extLst>
          </p:cNvPr>
          <p:cNvGrpSpPr/>
          <p:nvPr userDrawn="1"/>
        </p:nvGrpSpPr>
        <p:grpSpPr>
          <a:xfrm>
            <a:off x="-4437522" y="-1630601"/>
            <a:ext cx="10119201" cy="10119201"/>
            <a:chOff x="0" y="0"/>
            <a:chExt cx="812800" cy="812800"/>
          </a:xfrm>
        </p:grpSpPr>
        <p:sp>
          <p:nvSpPr>
            <p:cNvPr id="6" name="Freeform 3">
              <a:extLst>
                <a:ext uri="{FF2B5EF4-FFF2-40B4-BE49-F238E27FC236}">
                  <a16:creationId xmlns:a16="http://schemas.microsoft.com/office/drawing/2014/main" id="{EFE8BB3C-94CD-CAA0-7916-6FED84A15B6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a:solidFill>
                <a:srgbClr val="145DA0"/>
              </a:solidFill>
              <a:prstDash val="solid"/>
              <a:miter/>
            </a:ln>
          </p:spPr>
          <p:txBody>
            <a:bodyPr/>
            <a:lstStyle/>
            <a:p>
              <a:endParaRPr lang="ja-JP" altLang="en-US" sz="800"/>
            </a:p>
          </p:txBody>
        </p:sp>
        <p:sp>
          <p:nvSpPr>
            <p:cNvPr id="7" name="TextBox 4">
              <a:extLst>
                <a:ext uri="{FF2B5EF4-FFF2-40B4-BE49-F238E27FC236}">
                  <a16:creationId xmlns:a16="http://schemas.microsoft.com/office/drawing/2014/main" id="{CD969B39-CEE0-E6D5-DE07-01413A248663}"/>
                </a:ext>
              </a:extLst>
            </p:cNvPr>
            <p:cNvSpPr txBox="1"/>
            <p:nvPr/>
          </p:nvSpPr>
          <p:spPr>
            <a:xfrm>
              <a:off x="76200" y="38100"/>
              <a:ext cx="660400" cy="698500"/>
            </a:xfrm>
            <a:prstGeom prst="rect">
              <a:avLst/>
            </a:prstGeom>
          </p:spPr>
          <p:txBody>
            <a:bodyPr lIns="33867" tIns="33867" rIns="33867" bIns="33867" rtlCol="0" anchor="ctr"/>
            <a:lstStyle/>
            <a:p>
              <a:pPr algn="ctr">
                <a:lnSpc>
                  <a:spcPts val="1773"/>
                </a:lnSpc>
                <a:spcBef>
                  <a:spcPct val="0"/>
                </a:spcBef>
              </a:pPr>
              <a:endParaRPr sz="800"/>
            </a:p>
          </p:txBody>
        </p:sp>
      </p:grpSp>
      <p:grpSp>
        <p:nvGrpSpPr>
          <p:cNvPr id="8" name="Group 5">
            <a:extLst>
              <a:ext uri="{FF2B5EF4-FFF2-40B4-BE49-F238E27FC236}">
                <a16:creationId xmlns:a16="http://schemas.microsoft.com/office/drawing/2014/main" id="{0BD7FE54-56CF-7C7E-EC7D-EC03B2F3F75C}"/>
              </a:ext>
            </a:extLst>
          </p:cNvPr>
          <p:cNvGrpSpPr/>
          <p:nvPr userDrawn="1"/>
        </p:nvGrpSpPr>
        <p:grpSpPr>
          <a:xfrm>
            <a:off x="-4005228" y="-1198307"/>
            <a:ext cx="9254613" cy="9254613"/>
            <a:chOff x="0" y="0"/>
            <a:chExt cx="812800" cy="812800"/>
          </a:xfrm>
        </p:grpSpPr>
        <p:sp>
          <p:nvSpPr>
            <p:cNvPr id="9" name="Freeform 6">
              <a:extLst>
                <a:ext uri="{FF2B5EF4-FFF2-40B4-BE49-F238E27FC236}">
                  <a16:creationId xmlns:a16="http://schemas.microsoft.com/office/drawing/2014/main" id="{1B5E9650-F88B-FAFD-8627-A6A60619E81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45DA0"/>
            </a:solidFill>
          </p:spPr>
          <p:txBody>
            <a:bodyPr/>
            <a:lstStyle/>
            <a:p>
              <a:endParaRPr lang="ja-JP" altLang="en-US" sz="800"/>
            </a:p>
          </p:txBody>
        </p:sp>
        <p:sp>
          <p:nvSpPr>
            <p:cNvPr id="10" name="TextBox 7">
              <a:extLst>
                <a:ext uri="{FF2B5EF4-FFF2-40B4-BE49-F238E27FC236}">
                  <a16:creationId xmlns:a16="http://schemas.microsoft.com/office/drawing/2014/main" id="{400B676F-182E-FBBF-2D35-23D442210622}"/>
                </a:ext>
              </a:extLst>
            </p:cNvPr>
            <p:cNvSpPr txBox="1"/>
            <p:nvPr/>
          </p:nvSpPr>
          <p:spPr>
            <a:xfrm>
              <a:off x="76200" y="38100"/>
              <a:ext cx="660400" cy="698500"/>
            </a:xfrm>
            <a:prstGeom prst="rect">
              <a:avLst/>
            </a:prstGeom>
          </p:spPr>
          <p:txBody>
            <a:bodyPr lIns="33867" tIns="33867" rIns="33867" bIns="33867" rtlCol="0" anchor="ctr"/>
            <a:lstStyle/>
            <a:p>
              <a:pPr algn="ctr">
                <a:lnSpc>
                  <a:spcPts val="1773"/>
                </a:lnSpc>
                <a:spcBef>
                  <a:spcPct val="0"/>
                </a:spcBef>
              </a:pPr>
              <a:endParaRPr sz="800"/>
            </a:p>
          </p:txBody>
        </p:sp>
      </p:grpSp>
      <p:sp>
        <p:nvSpPr>
          <p:cNvPr id="11" name="Freeform 10">
            <a:extLst>
              <a:ext uri="{FF2B5EF4-FFF2-40B4-BE49-F238E27FC236}">
                <a16:creationId xmlns:a16="http://schemas.microsoft.com/office/drawing/2014/main" id="{0BC4504E-3EFC-EDAB-6AD0-2FDBC25E3B76}"/>
              </a:ext>
            </a:extLst>
          </p:cNvPr>
          <p:cNvSpPr/>
          <p:nvPr userDrawn="1"/>
        </p:nvSpPr>
        <p:spPr>
          <a:xfrm>
            <a:off x="5745401" y="1791364"/>
            <a:ext cx="949504" cy="949504"/>
          </a:xfrm>
          <a:custGeom>
            <a:avLst/>
            <a:gdLst/>
            <a:ahLst/>
            <a:cxnLst/>
            <a:rect l="l" t="t" r="r" b="b"/>
            <a:pathLst>
              <a:path w="1424256" h="1424256">
                <a:moveTo>
                  <a:pt x="0" y="0"/>
                </a:moveTo>
                <a:lnTo>
                  <a:pt x="1424255" y="0"/>
                </a:lnTo>
                <a:lnTo>
                  <a:pt x="1424255" y="1424256"/>
                </a:lnTo>
                <a:lnTo>
                  <a:pt x="0" y="1424256"/>
                </a:lnTo>
                <a:lnTo>
                  <a:pt x="0" y="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ja-JP" altLang="en-US" sz="800"/>
          </a:p>
        </p:txBody>
      </p:sp>
      <p:sp>
        <p:nvSpPr>
          <p:cNvPr id="12" name="Freeform 13">
            <a:extLst>
              <a:ext uri="{FF2B5EF4-FFF2-40B4-BE49-F238E27FC236}">
                <a16:creationId xmlns:a16="http://schemas.microsoft.com/office/drawing/2014/main" id="{444B938E-E1C8-0E11-DE21-E81FF62D0CB3}"/>
              </a:ext>
            </a:extLst>
          </p:cNvPr>
          <p:cNvSpPr/>
          <p:nvPr userDrawn="1"/>
        </p:nvSpPr>
        <p:spPr>
          <a:xfrm>
            <a:off x="6032918" y="3048000"/>
            <a:ext cx="949504" cy="949504"/>
          </a:xfrm>
          <a:custGeom>
            <a:avLst/>
            <a:gdLst/>
            <a:ahLst/>
            <a:cxnLst/>
            <a:rect l="l" t="t" r="r" b="b"/>
            <a:pathLst>
              <a:path w="1424256" h="1424256">
                <a:moveTo>
                  <a:pt x="0" y="0"/>
                </a:moveTo>
                <a:lnTo>
                  <a:pt x="1424256" y="0"/>
                </a:lnTo>
                <a:lnTo>
                  <a:pt x="1424256" y="1424256"/>
                </a:lnTo>
                <a:lnTo>
                  <a:pt x="0" y="1424256"/>
                </a:lnTo>
                <a:lnTo>
                  <a:pt x="0" y="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ja-JP" altLang="en-US" sz="800"/>
          </a:p>
        </p:txBody>
      </p:sp>
      <p:sp>
        <p:nvSpPr>
          <p:cNvPr id="13" name="Freeform 16">
            <a:extLst>
              <a:ext uri="{FF2B5EF4-FFF2-40B4-BE49-F238E27FC236}">
                <a16:creationId xmlns:a16="http://schemas.microsoft.com/office/drawing/2014/main" id="{A0C3ADBB-F9CE-5F2D-DE80-F6361B9FD42A}"/>
              </a:ext>
            </a:extLst>
          </p:cNvPr>
          <p:cNvSpPr/>
          <p:nvPr userDrawn="1"/>
        </p:nvSpPr>
        <p:spPr>
          <a:xfrm>
            <a:off x="5884400" y="4282029"/>
            <a:ext cx="949504" cy="949504"/>
          </a:xfrm>
          <a:custGeom>
            <a:avLst/>
            <a:gdLst/>
            <a:ahLst/>
            <a:cxnLst/>
            <a:rect l="l" t="t" r="r" b="b"/>
            <a:pathLst>
              <a:path w="1424256" h="1424256">
                <a:moveTo>
                  <a:pt x="0" y="0"/>
                </a:moveTo>
                <a:lnTo>
                  <a:pt x="1424256" y="0"/>
                </a:lnTo>
                <a:lnTo>
                  <a:pt x="1424256" y="1424256"/>
                </a:lnTo>
                <a:lnTo>
                  <a:pt x="0" y="1424256"/>
                </a:lnTo>
                <a:lnTo>
                  <a:pt x="0" y="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ja-JP" altLang="en-US" sz="800"/>
          </a:p>
        </p:txBody>
      </p:sp>
      <p:grpSp>
        <p:nvGrpSpPr>
          <p:cNvPr id="15" name="Group 22">
            <a:extLst>
              <a:ext uri="{FF2B5EF4-FFF2-40B4-BE49-F238E27FC236}">
                <a16:creationId xmlns:a16="http://schemas.microsoft.com/office/drawing/2014/main" id="{825E3E2B-69A3-B9D8-7243-45491E395F11}"/>
              </a:ext>
            </a:extLst>
          </p:cNvPr>
          <p:cNvGrpSpPr/>
          <p:nvPr userDrawn="1"/>
        </p:nvGrpSpPr>
        <p:grpSpPr>
          <a:xfrm>
            <a:off x="5383520" y="2141580"/>
            <a:ext cx="249071" cy="249071"/>
            <a:chOff x="0" y="0"/>
            <a:chExt cx="812800" cy="812800"/>
          </a:xfrm>
        </p:grpSpPr>
        <p:sp>
          <p:nvSpPr>
            <p:cNvPr id="16" name="Freeform 23">
              <a:extLst>
                <a:ext uri="{FF2B5EF4-FFF2-40B4-BE49-F238E27FC236}">
                  <a16:creationId xmlns:a16="http://schemas.microsoft.com/office/drawing/2014/main" id="{5EDF325C-5606-CACC-4EF8-5A6A1B96506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FDFD"/>
            </a:solidFill>
            <a:ln w="38100" cap="sq">
              <a:solidFill>
                <a:srgbClr val="00569E"/>
              </a:solidFill>
              <a:prstDash val="solid"/>
              <a:miter/>
            </a:ln>
          </p:spPr>
          <p:txBody>
            <a:bodyPr/>
            <a:lstStyle/>
            <a:p>
              <a:endParaRPr lang="ja-JP" altLang="en-US" sz="800"/>
            </a:p>
          </p:txBody>
        </p:sp>
        <p:sp>
          <p:nvSpPr>
            <p:cNvPr id="17" name="TextBox 24">
              <a:extLst>
                <a:ext uri="{FF2B5EF4-FFF2-40B4-BE49-F238E27FC236}">
                  <a16:creationId xmlns:a16="http://schemas.microsoft.com/office/drawing/2014/main" id="{76224E38-899B-6695-955C-08510F7B97A2}"/>
                </a:ext>
              </a:extLst>
            </p:cNvPr>
            <p:cNvSpPr txBox="1"/>
            <p:nvPr/>
          </p:nvSpPr>
          <p:spPr>
            <a:xfrm>
              <a:off x="76200" y="28575"/>
              <a:ext cx="660400" cy="708025"/>
            </a:xfrm>
            <a:prstGeom prst="rect">
              <a:avLst/>
            </a:prstGeom>
          </p:spPr>
          <p:txBody>
            <a:bodyPr lIns="0" tIns="0" rIns="0" bIns="0" rtlCol="0" anchor="ctr"/>
            <a:lstStyle/>
            <a:p>
              <a:pPr algn="ctr">
                <a:lnSpc>
                  <a:spcPts val="2427"/>
                </a:lnSpc>
              </a:pPr>
              <a:endParaRPr sz="800"/>
            </a:p>
          </p:txBody>
        </p:sp>
      </p:grpSp>
      <p:grpSp>
        <p:nvGrpSpPr>
          <p:cNvPr id="18" name="Group 25">
            <a:extLst>
              <a:ext uri="{FF2B5EF4-FFF2-40B4-BE49-F238E27FC236}">
                <a16:creationId xmlns:a16="http://schemas.microsoft.com/office/drawing/2014/main" id="{EE4489B9-BBA8-A21A-B8DD-515920F9E720}"/>
              </a:ext>
            </a:extLst>
          </p:cNvPr>
          <p:cNvGrpSpPr/>
          <p:nvPr userDrawn="1"/>
        </p:nvGrpSpPr>
        <p:grpSpPr>
          <a:xfrm>
            <a:off x="5543543" y="3399697"/>
            <a:ext cx="249071" cy="249071"/>
            <a:chOff x="0" y="0"/>
            <a:chExt cx="812800" cy="812800"/>
          </a:xfrm>
        </p:grpSpPr>
        <p:sp>
          <p:nvSpPr>
            <p:cNvPr id="19" name="Freeform 26">
              <a:extLst>
                <a:ext uri="{FF2B5EF4-FFF2-40B4-BE49-F238E27FC236}">
                  <a16:creationId xmlns:a16="http://schemas.microsoft.com/office/drawing/2014/main" id="{2BE78165-2EE7-554E-35BE-3ACED3368E7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FDFD"/>
            </a:solidFill>
            <a:ln w="38100" cap="sq">
              <a:solidFill>
                <a:srgbClr val="00569E"/>
              </a:solidFill>
              <a:prstDash val="solid"/>
              <a:miter/>
            </a:ln>
          </p:spPr>
          <p:txBody>
            <a:bodyPr/>
            <a:lstStyle/>
            <a:p>
              <a:endParaRPr lang="ja-JP" altLang="en-US" sz="800"/>
            </a:p>
          </p:txBody>
        </p:sp>
        <p:sp>
          <p:nvSpPr>
            <p:cNvPr id="20" name="TextBox 27">
              <a:extLst>
                <a:ext uri="{FF2B5EF4-FFF2-40B4-BE49-F238E27FC236}">
                  <a16:creationId xmlns:a16="http://schemas.microsoft.com/office/drawing/2014/main" id="{BEC4F470-059A-4E53-F7A5-61BF3A618293}"/>
                </a:ext>
              </a:extLst>
            </p:cNvPr>
            <p:cNvSpPr txBox="1"/>
            <p:nvPr/>
          </p:nvSpPr>
          <p:spPr>
            <a:xfrm>
              <a:off x="76200" y="28575"/>
              <a:ext cx="660400" cy="708025"/>
            </a:xfrm>
            <a:prstGeom prst="rect">
              <a:avLst/>
            </a:prstGeom>
          </p:spPr>
          <p:txBody>
            <a:bodyPr lIns="0" tIns="0" rIns="0" bIns="0" rtlCol="0" anchor="ctr"/>
            <a:lstStyle/>
            <a:p>
              <a:pPr algn="ctr">
                <a:lnSpc>
                  <a:spcPts val="2427"/>
                </a:lnSpc>
              </a:pPr>
              <a:endParaRPr sz="800"/>
            </a:p>
          </p:txBody>
        </p:sp>
      </p:grpSp>
      <p:grpSp>
        <p:nvGrpSpPr>
          <p:cNvPr id="24" name="Group 31">
            <a:extLst>
              <a:ext uri="{FF2B5EF4-FFF2-40B4-BE49-F238E27FC236}">
                <a16:creationId xmlns:a16="http://schemas.microsoft.com/office/drawing/2014/main" id="{8EE3795D-45F1-7F97-F258-C7418538AC29}"/>
              </a:ext>
            </a:extLst>
          </p:cNvPr>
          <p:cNvGrpSpPr/>
          <p:nvPr userDrawn="1"/>
        </p:nvGrpSpPr>
        <p:grpSpPr>
          <a:xfrm>
            <a:off x="5442357" y="4507710"/>
            <a:ext cx="249071" cy="249071"/>
            <a:chOff x="0" y="0"/>
            <a:chExt cx="812800" cy="812800"/>
          </a:xfrm>
        </p:grpSpPr>
        <p:sp>
          <p:nvSpPr>
            <p:cNvPr id="25" name="Freeform 32">
              <a:extLst>
                <a:ext uri="{FF2B5EF4-FFF2-40B4-BE49-F238E27FC236}">
                  <a16:creationId xmlns:a16="http://schemas.microsoft.com/office/drawing/2014/main" id="{F6830725-5A75-F2C6-71AD-04030D5DE6E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FDFD"/>
            </a:solidFill>
            <a:ln w="38100" cap="sq">
              <a:solidFill>
                <a:srgbClr val="00569E"/>
              </a:solidFill>
              <a:prstDash val="solid"/>
              <a:miter/>
            </a:ln>
          </p:spPr>
          <p:txBody>
            <a:bodyPr/>
            <a:lstStyle/>
            <a:p>
              <a:endParaRPr lang="ja-JP" altLang="en-US" sz="800"/>
            </a:p>
          </p:txBody>
        </p:sp>
        <p:sp>
          <p:nvSpPr>
            <p:cNvPr id="26" name="TextBox 33">
              <a:extLst>
                <a:ext uri="{FF2B5EF4-FFF2-40B4-BE49-F238E27FC236}">
                  <a16:creationId xmlns:a16="http://schemas.microsoft.com/office/drawing/2014/main" id="{ACD2D69E-3879-36CC-2422-805E7751CBE0}"/>
                </a:ext>
              </a:extLst>
            </p:cNvPr>
            <p:cNvSpPr txBox="1"/>
            <p:nvPr/>
          </p:nvSpPr>
          <p:spPr>
            <a:xfrm>
              <a:off x="76200" y="28575"/>
              <a:ext cx="660400" cy="708025"/>
            </a:xfrm>
            <a:prstGeom prst="rect">
              <a:avLst/>
            </a:prstGeom>
          </p:spPr>
          <p:txBody>
            <a:bodyPr lIns="0" tIns="0" rIns="0" bIns="0" rtlCol="0" anchor="ctr"/>
            <a:lstStyle/>
            <a:p>
              <a:pPr algn="ctr">
                <a:lnSpc>
                  <a:spcPts val="2427"/>
                </a:lnSpc>
              </a:pPr>
              <a:endParaRPr sz="800"/>
            </a:p>
          </p:txBody>
        </p:sp>
      </p:grpSp>
      <p:sp>
        <p:nvSpPr>
          <p:cNvPr id="27" name="Slide Number Placeholder 5">
            <a:extLst>
              <a:ext uri="{FF2B5EF4-FFF2-40B4-BE49-F238E27FC236}">
                <a16:creationId xmlns:a16="http://schemas.microsoft.com/office/drawing/2014/main" id="{FACF49FD-B888-99C0-C1C4-42AE6FBCABC1}"/>
              </a:ext>
            </a:extLst>
          </p:cNvPr>
          <p:cNvSpPr>
            <a:spLocks noGrp="1"/>
          </p:cNvSpPr>
          <p:nvPr>
            <p:ph type="sldNum" sz="quarter" idx="12"/>
          </p:nvPr>
        </p:nvSpPr>
        <p:spPr>
          <a:xfrm>
            <a:off x="10668000" y="6658148"/>
            <a:ext cx="1422400" cy="243417"/>
          </a:xfrm>
          <a:prstGeom prst="rect">
            <a:avLst/>
          </a:prstGeom>
        </p:spPr>
        <p:txBody>
          <a:bodyPr/>
          <a:lstStyle/>
          <a:p>
            <a:fld id="{B6F15528-21DE-4FAA-801E-634DDDAF4B2B}" type="slidenum">
              <a:rPr lang="en-US" smtClean="0"/>
              <a:pPr/>
              <a:t>‹#›</a:t>
            </a:fld>
            <a:endParaRPr lang="en-US"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2/27/2026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0" r:id="rId3"/>
    <p:sldLayoutId id="2147483651" r:id="rId4"/>
    <p:sldLayoutId id="2147483652" r:id="rId5"/>
    <p:sldLayoutId id="2147483664" r:id="rId6"/>
    <p:sldLayoutId id="2147483653" r:id="rId7"/>
    <p:sldLayoutId id="2147483654" r:id="rId8"/>
    <p:sldLayoutId id="2147483655" r:id="rId9"/>
    <p:sldLayoutId id="2147483661" r:id="rId10"/>
    <p:sldLayoutId id="2147483656" r:id="rId11"/>
    <p:sldLayoutId id="2147483662" r:id="rId12"/>
    <p:sldLayoutId id="2147483663" r:id="rId13"/>
    <p:sldLayoutId id="2147483657" r:id="rId14"/>
    <p:sldLayoutId id="2147483660" r:id="rId15"/>
    <p:sldLayoutId id="2147483658" r:id="rId16"/>
    <p:sldLayoutId id="2147483659" r:id="rId17"/>
    <p:sldLayoutId id="2147483666" r:id="rId18"/>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chart" Target="../charts/chart3.xml"/></Relationships>
</file>

<file path=ppt/slides/_rels/slide1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6.xml"/><Relationship Id="rId1" Type="http://schemas.openxmlformats.org/officeDocument/2006/relationships/slideLayout" Target="../slideLayouts/slideLayout15.xml"/><Relationship Id="rId5" Type="http://schemas.openxmlformats.org/officeDocument/2006/relationships/image" Target="../media/image17.sv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5.xml"/><Relationship Id="rId4" Type="http://schemas.openxmlformats.org/officeDocument/2006/relationships/image" Target="../media/image11.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6" name="TextBox 6"/>
          <p:cNvSpPr txBox="1"/>
          <p:nvPr/>
        </p:nvSpPr>
        <p:spPr>
          <a:xfrm>
            <a:off x="685800" y="2674327"/>
            <a:ext cx="7030870" cy="2277547"/>
          </a:xfrm>
          <a:prstGeom prst="rect">
            <a:avLst/>
          </a:prstGeom>
        </p:spPr>
        <p:txBody>
          <a:bodyPr wrap="square" lIns="0" tIns="0" rIns="0" bIns="0" rtlCol="0" anchor="t">
            <a:spAutoFit/>
          </a:bodyPr>
          <a:lstStyle/>
          <a:p>
            <a:r>
              <a:rPr lang="ja-JP" altLang="en-US" sz="6000" b="1" dirty="0">
                <a:latin typeface="りょうゴシック PlusN B" panose="020B0800000000000000" pitchFamily="34" charset="-128"/>
                <a:ea typeface="りょうゴシック PlusN B" panose="020B0800000000000000" pitchFamily="34" charset="-128"/>
              </a:rPr>
              <a:t>ロータリー</a:t>
            </a:r>
            <a:endParaRPr lang="en-US" altLang="ja-JP" sz="6000" b="1" dirty="0">
              <a:latin typeface="りょうゴシック PlusN B" panose="020B0800000000000000" pitchFamily="34" charset="-128"/>
              <a:ea typeface="りょうゴシック PlusN B" panose="020B0800000000000000" pitchFamily="34" charset="-128"/>
            </a:endParaRPr>
          </a:p>
          <a:p>
            <a:r>
              <a:rPr lang="ja-JP" altLang="en-US" sz="8800" b="1" dirty="0">
                <a:ln>
                  <a:solidFill>
                    <a:schemeClr val="tx1"/>
                  </a:solidFill>
                </a:ln>
                <a:solidFill>
                  <a:schemeClr val="accent6"/>
                </a:solidFill>
                <a:latin typeface="りょうゴシック PlusN B" panose="020B0800000000000000" pitchFamily="34" charset="-128"/>
                <a:ea typeface="りょうゴシック PlusN B" panose="020B0800000000000000" pitchFamily="34" charset="-128"/>
              </a:rPr>
              <a:t>米山</a:t>
            </a:r>
            <a:r>
              <a:rPr lang="ja-JP" altLang="en-US" sz="6000" b="1" dirty="0">
                <a:latin typeface="りょうゴシック PlusN B" panose="020B0800000000000000" pitchFamily="34" charset="-128"/>
                <a:ea typeface="りょうゴシック PlusN B" panose="020B0800000000000000" pitchFamily="34" charset="-128"/>
              </a:rPr>
              <a:t>記念奨学事業</a:t>
            </a:r>
            <a:endParaRPr lang="en-US" altLang="ja-JP" sz="6000" b="1" dirty="0">
              <a:latin typeface="りょうゴシック PlusN B" panose="020B0800000000000000" pitchFamily="34" charset="-128"/>
              <a:ea typeface="りょうゴシック PlusN B" panose="020B0800000000000000" pitchFamily="34" charset="-128"/>
            </a:endParaRPr>
          </a:p>
        </p:txBody>
      </p:sp>
      <p:sp>
        <p:nvSpPr>
          <p:cNvPr id="17" name="TextBox 17"/>
          <p:cNvSpPr txBox="1"/>
          <p:nvPr/>
        </p:nvSpPr>
        <p:spPr>
          <a:xfrm>
            <a:off x="1591519" y="1020275"/>
            <a:ext cx="3686659" cy="438582"/>
          </a:xfrm>
          <a:prstGeom prst="rect">
            <a:avLst/>
          </a:prstGeom>
        </p:spPr>
        <p:txBody>
          <a:bodyPr wrap="square" lIns="0" tIns="0" rIns="0" bIns="0" rtlCol="0" anchor="t">
            <a:spAutoFit/>
          </a:bodyPr>
          <a:lstStyle/>
          <a:p>
            <a:r>
              <a:rPr lang="ja-JP" altLang="en-US" sz="1050" b="1" dirty="0">
                <a:latin typeface="游ゴシック" panose="020B0400000000000000" pitchFamily="50" charset="-128"/>
                <a:ea typeface="游ゴシック" panose="020B0400000000000000" pitchFamily="50" charset="-128"/>
                <a:cs typeface="Arial" panose="020B0604020202020204" pitchFamily="34" charset="0"/>
              </a:rPr>
              <a:t>公益財団法人 </a:t>
            </a:r>
            <a:endParaRPr lang="en-US" altLang="ja-JP" sz="1050" b="1" dirty="0">
              <a:latin typeface="游ゴシック" panose="020B0400000000000000" pitchFamily="50" charset="-128"/>
              <a:ea typeface="游ゴシック" panose="020B0400000000000000" pitchFamily="50" charset="-128"/>
              <a:cs typeface="Arial" panose="020B0604020202020204" pitchFamily="34" charset="0"/>
            </a:endParaRPr>
          </a:p>
          <a:p>
            <a:r>
              <a:rPr lang="ja-JP" altLang="en-US" sz="1800" b="1" dirty="0">
                <a:latin typeface="游ゴシック" panose="020B0400000000000000" pitchFamily="50" charset="-128"/>
                <a:ea typeface="游ゴシック" panose="020B0400000000000000" pitchFamily="50" charset="-128"/>
                <a:cs typeface="Arial" panose="020B0604020202020204" pitchFamily="34" charset="0"/>
              </a:rPr>
              <a:t>ロータリー米山記念奨学会</a:t>
            </a:r>
            <a:endParaRPr lang="ja-JP" altLang="en-US" sz="2000" b="1" dirty="0">
              <a:latin typeface="游ゴシック" panose="020B0400000000000000" pitchFamily="50" charset="-128"/>
              <a:ea typeface="游ゴシック" panose="020B0400000000000000" pitchFamily="50" charset="-128"/>
              <a:cs typeface="Arial" panose="020B0604020202020204" pitchFamily="34" charset="0"/>
            </a:endParaRPr>
          </a:p>
        </p:txBody>
      </p:sp>
      <p:sp>
        <p:nvSpPr>
          <p:cNvPr id="27" name="涙形 6">
            <a:extLst>
              <a:ext uri="{FF2B5EF4-FFF2-40B4-BE49-F238E27FC236}">
                <a16:creationId xmlns:a16="http://schemas.microsoft.com/office/drawing/2014/main" id="{44D092F9-6CA8-81E9-5B70-3938833DA76A}"/>
              </a:ext>
            </a:extLst>
          </p:cNvPr>
          <p:cNvSpPr/>
          <p:nvPr/>
        </p:nvSpPr>
        <p:spPr>
          <a:xfrm>
            <a:off x="7716669" y="428983"/>
            <a:ext cx="4475331" cy="5933787"/>
          </a:xfrm>
          <a:prstGeom prst="rect">
            <a:avLst/>
          </a:prstGeom>
          <a:blipFill dpi="0" rotWithShape="0">
            <a:blip r:embed="rId3" cstate="screen">
              <a:extLst>
                <a:ext uri="{28A0092B-C50C-407E-A947-70E740481C1C}">
                  <a14:useLocalDpi xmlns:a14="http://schemas.microsoft.com/office/drawing/2010/main"/>
                </a:ext>
              </a:extLst>
            </a:blip>
            <a:srcRect/>
            <a:stretch>
              <a:fillRect/>
            </a:stretch>
          </a:blipFill>
          <a:ln w="76200" cap="flat" cmpd="sng" algn="ctr">
            <a:noFill/>
            <a:prstDash val="solid"/>
          </a:ln>
          <a:effectLst/>
        </p:spPr>
        <p:txBody>
          <a:bodyPr vert="horz" lIns="120000" tIns="0" rIns="120000" rtlCol="0" anchor="ctr"/>
          <a:lstStyle/>
          <a:p>
            <a:pPr defTabSz="609630">
              <a:lnSpc>
                <a:spcPts val="6000"/>
              </a:lnSpc>
              <a:defRPr/>
            </a:pPr>
            <a:endParaRPr kumimoji="1" lang="ja-JP" altLang="en-US" sz="5334" b="1" kern="0" dirty="0">
              <a:ln>
                <a:solidFill>
                  <a:prstClr val="black"/>
                </a:solidFill>
              </a:ln>
              <a:solidFill>
                <a:srgbClr val="FFE737"/>
              </a:solidFill>
              <a:latin typeface="ＭＳ Ｐゴシック" panose="020B0600070205080204" pitchFamily="50" charset="-128"/>
              <a:ea typeface="ＭＳ Ｐゴシック" panose="020B0600070205080204" pitchFamily="50" charset="-128"/>
            </a:endParaRPr>
          </a:p>
        </p:txBody>
      </p:sp>
      <p:sp>
        <p:nvSpPr>
          <p:cNvPr id="28" name="字幕 2">
            <a:extLst>
              <a:ext uri="{FF2B5EF4-FFF2-40B4-BE49-F238E27FC236}">
                <a16:creationId xmlns:a16="http://schemas.microsoft.com/office/drawing/2014/main" id="{9C59379E-F70F-9F95-352A-41D6E1523AED}"/>
              </a:ext>
            </a:extLst>
          </p:cNvPr>
          <p:cNvSpPr txBox="1">
            <a:spLocks/>
          </p:cNvSpPr>
          <p:nvPr/>
        </p:nvSpPr>
        <p:spPr>
          <a:xfrm>
            <a:off x="685800" y="1874223"/>
            <a:ext cx="3987047" cy="480053"/>
          </a:xfrm>
          <a:prstGeom prst="rect">
            <a:avLst/>
          </a:prstGeom>
        </p:spPr>
        <p:txBody>
          <a:bodyPr vert="horz" lIns="60960" tIns="30480" rIns="60960" bIns="30480" rtlCol="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gn="dist">
              <a:buNone/>
            </a:pPr>
            <a:r>
              <a:rPr lang="ja-JP" altLang="en-US" sz="2400" b="1" dirty="0">
                <a:latin typeface="游ゴシック" panose="020B0400000000000000" pitchFamily="50" charset="-128"/>
                <a:ea typeface="游ゴシック" panose="020B0400000000000000" pitchFamily="50" charset="-128"/>
              </a:rPr>
              <a:t>外国人留学生への奨学金</a:t>
            </a:r>
          </a:p>
        </p:txBody>
      </p:sp>
      <p:pic>
        <p:nvPicPr>
          <p:cNvPr id="32" name="図 31" descr="図形, 矢印&#10;&#10;自動的に生成された説明">
            <a:extLst>
              <a:ext uri="{FF2B5EF4-FFF2-40B4-BE49-F238E27FC236}">
                <a16:creationId xmlns:a16="http://schemas.microsoft.com/office/drawing/2014/main" id="{EB02E763-DE3A-D886-8D32-326A6350DB6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7051" y="945177"/>
            <a:ext cx="516185" cy="578823"/>
          </a:xfrm>
          <a:prstGeom prst="rect">
            <a:avLst/>
          </a:prstGeom>
        </p:spPr>
      </p:pic>
      <p:sp>
        <p:nvSpPr>
          <p:cNvPr id="2" name="字幕 2">
            <a:extLst>
              <a:ext uri="{FF2B5EF4-FFF2-40B4-BE49-F238E27FC236}">
                <a16:creationId xmlns:a16="http://schemas.microsoft.com/office/drawing/2014/main" id="{7CE6249D-5485-1AC7-F500-DF9B124FE543}"/>
              </a:ext>
            </a:extLst>
          </p:cNvPr>
          <p:cNvSpPr txBox="1">
            <a:spLocks/>
          </p:cNvSpPr>
          <p:nvPr/>
        </p:nvSpPr>
        <p:spPr>
          <a:xfrm>
            <a:off x="2470358" y="5335785"/>
            <a:ext cx="3108208" cy="480053"/>
          </a:xfrm>
          <a:prstGeom prst="rect">
            <a:avLst/>
          </a:prstGeom>
        </p:spPr>
        <p:txBody>
          <a:bodyPr vert="horz" lIns="60960" tIns="30480" rIns="60960" bIns="30480" rtlCol="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gn="ctr">
              <a:buNone/>
            </a:pPr>
            <a:r>
              <a:rPr lang="en-US" altLang="ja-JP" sz="2400" b="1" dirty="0">
                <a:latin typeface="游ゴシック" panose="020B0400000000000000" pitchFamily="50" charset="-128"/>
                <a:ea typeface="游ゴシック" panose="020B0400000000000000" pitchFamily="50" charset="-128"/>
              </a:rPr>
              <a:t>2026</a:t>
            </a:r>
            <a:r>
              <a:rPr lang="ja-JP" altLang="en-US" sz="2400" b="1" dirty="0">
                <a:latin typeface="游ゴシック" panose="020B0400000000000000" pitchFamily="50" charset="-128"/>
                <a:ea typeface="游ゴシック" panose="020B0400000000000000" pitchFamily="50" charset="-128"/>
              </a:rPr>
              <a:t>年３月</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8F27816-5E7D-46B6-9FF7-135E3C408283}"/>
              </a:ext>
            </a:extLst>
          </p:cNvPr>
          <p:cNvSpPr>
            <a:spLocks noGrp="1"/>
          </p:cNvSpPr>
          <p:nvPr>
            <p:ph type="title"/>
          </p:nvPr>
        </p:nvSpPr>
        <p:spPr>
          <a:xfrm>
            <a:off x="1905000" y="457200"/>
            <a:ext cx="8763000" cy="533400"/>
          </a:xfrm>
        </p:spPr>
        <p:txBody>
          <a:bodyPr/>
          <a:lstStyle/>
          <a:p>
            <a:pPr algn="ctr"/>
            <a:r>
              <a:rPr kumimoji="1" lang="ja-JP" altLang="en-US" dirty="0">
                <a:latin typeface="HG丸ｺﾞｼｯｸM-PRO" panose="020F0600000000000000" pitchFamily="50" charset="-128"/>
                <a:ea typeface="HG丸ｺﾞｼｯｸM-PRO" panose="020F0600000000000000" pitchFamily="50" charset="-128"/>
              </a:rPr>
              <a:t>　</a:t>
            </a:r>
            <a:r>
              <a:rPr kumimoji="1" lang="ja-JP" altLang="en-US" sz="2400" dirty="0">
                <a:latin typeface="HG丸ｺﾞｼｯｸM-PRO" panose="020F0600000000000000" pitchFamily="50" charset="-128"/>
                <a:ea typeface="HG丸ｺﾞｼｯｸM-PRO" panose="020F0600000000000000" pitchFamily="50" charset="-128"/>
              </a:rPr>
              <a:t>ロータリー米山記念奨学生受入状況</a:t>
            </a:r>
            <a:endParaRPr kumimoji="1" lang="ja-JP" altLang="en-US" sz="2400" dirty="0"/>
          </a:p>
        </p:txBody>
      </p:sp>
      <p:sp>
        <p:nvSpPr>
          <p:cNvPr id="3" name="コンテンツ プレースホルダー 2">
            <a:extLst>
              <a:ext uri="{FF2B5EF4-FFF2-40B4-BE49-F238E27FC236}">
                <a16:creationId xmlns:a16="http://schemas.microsoft.com/office/drawing/2014/main" id="{D07732AF-2639-4D63-BF5D-E0657D5425AC}"/>
              </a:ext>
            </a:extLst>
          </p:cNvPr>
          <p:cNvSpPr>
            <a:spLocks noGrp="1"/>
          </p:cNvSpPr>
          <p:nvPr>
            <p:ph idx="1"/>
          </p:nvPr>
        </p:nvSpPr>
        <p:spPr>
          <a:xfrm>
            <a:off x="725864" y="1136577"/>
            <a:ext cx="10642862" cy="866566"/>
          </a:xfrm>
          <a:gradFill>
            <a:gsLst>
              <a:gs pos="0">
                <a:schemeClr val="accent3">
                  <a:lumMod val="20000"/>
                  <a:lumOff val="80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p:spPr>
        <p:txBody>
          <a:bodyPr>
            <a:normAutofit/>
          </a:bodyPr>
          <a:lstStyle/>
          <a:p>
            <a:pPr marL="0" indent="0" algn="ctr">
              <a:buNone/>
            </a:pPr>
            <a:r>
              <a:rPr kumimoji="1" lang="en-US" altLang="ja-JP" sz="2000" b="1" dirty="0">
                <a:solidFill>
                  <a:schemeClr val="bg2">
                    <a:lumMod val="10000"/>
                  </a:schemeClr>
                </a:solidFill>
                <a:latin typeface="HG丸ｺﾞｼｯｸM-PRO" panose="020F0600000000000000" pitchFamily="50" charset="-128"/>
                <a:ea typeface="HG丸ｺﾞｼｯｸM-PRO" panose="020F0600000000000000" pitchFamily="50" charset="-128"/>
              </a:rPr>
              <a:t>2025-26</a:t>
            </a:r>
            <a:r>
              <a:rPr kumimoji="1" lang="ja-JP" altLang="en-US" sz="2000" b="1" dirty="0">
                <a:solidFill>
                  <a:schemeClr val="bg2">
                    <a:lumMod val="10000"/>
                  </a:schemeClr>
                </a:solidFill>
                <a:latin typeface="HG丸ｺﾞｼｯｸM-PRO" panose="020F0600000000000000" pitchFamily="50" charset="-128"/>
                <a:ea typeface="HG丸ｺﾞｼｯｸM-PRO" panose="020F0600000000000000" pitchFamily="50" charset="-128"/>
              </a:rPr>
              <a:t>学年度受け入れ奨学生数</a:t>
            </a:r>
            <a:endParaRPr kumimoji="1" lang="en-US" altLang="ja-JP" sz="2000" b="1" dirty="0">
              <a:solidFill>
                <a:schemeClr val="bg2">
                  <a:lumMod val="10000"/>
                </a:schemeClr>
              </a:solidFill>
              <a:latin typeface="HG丸ｺﾞｼｯｸM-PRO" panose="020F0600000000000000" pitchFamily="50" charset="-128"/>
              <a:ea typeface="HG丸ｺﾞｼｯｸM-PRO" panose="020F0600000000000000" pitchFamily="50" charset="-128"/>
            </a:endParaRPr>
          </a:p>
          <a:p>
            <a:pPr marL="0" indent="0" algn="ctr">
              <a:buNone/>
            </a:pPr>
            <a:r>
              <a:rPr kumimoji="1" lang="ja-JP" altLang="en-US" sz="2000" b="1" dirty="0">
                <a:solidFill>
                  <a:schemeClr val="bg2">
                    <a:lumMod val="10000"/>
                  </a:schemeClr>
                </a:solidFill>
                <a:latin typeface="HG丸ｺﾞｼｯｸM-PRO" panose="020F0600000000000000" pitchFamily="50" charset="-128"/>
                <a:ea typeface="HG丸ｺﾞｼｯｸM-PRO" panose="020F0600000000000000" pitchFamily="50" charset="-128"/>
              </a:rPr>
              <a:t>出村Ｇ年度～玉井Ｇ年度</a:t>
            </a:r>
          </a:p>
        </p:txBody>
      </p:sp>
      <p:sp>
        <p:nvSpPr>
          <p:cNvPr id="4" name="タイトル 1">
            <a:extLst>
              <a:ext uri="{FF2B5EF4-FFF2-40B4-BE49-F238E27FC236}">
                <a16:creationId xmlns:a16="http://schemas.microsoft.com/office/drawing/2014/main" id="{C7851B95-B890-485D-8BFF-EAA7DFDEDE2A}"/>
              </a:ext>
            </a:extLst>
          </p:cNvPr>
          <p:cNvSpPr txBox="1">
            <a:spLocks/>
          </p:cNvSpPr>
          <p:nvPr/>
        </p:nvSpPr>
        <p:spPr>
          <a:xfrm>
            <a:off x="1600200" y="465221"/>
            <a:ext cx="8763000" cy="533400"/>
          </a:xfrm>
          <a:prstGeom prst="rect">
            <a:avLst/>
          </a:prstGeom>
        </p:spPr>
        <p:txBody>
          <a:bodyPr lIns="0" tIns="0" rIns="0" bIns="0" anchor="ctr" anchorCtr="0"/>
          <a:lstStyle>
            <a:lvl1pPr algn="l" defTabSz="457200" rtl="0" eaLnBrk="1" latinLnBrk="0" hangingPunct="1">
              <a:spcBef>
                <a:spcPct val="0"/>
              </a:spcBef>
              <a:buNone/>
              <a:defRPr sz="1800" kern="1200">
                <a:solidFill>
                  <a:schemeClr val="bg1"/>
                </a:solidFill>
                <a:latin typeface="Arial Narrow"/>
                <a:ea typeface="+mj-ea"/>
                <a:cs typeface="Arial Narrow"/>
              </a:defRPr>
            </a:lvl1pPr>
          </a:lstStyle>
          <a:p>
            <a:r>
              <a:rPr kumimoji="1" lang="ja-JP" altLang="en-US" sz="2400" dirty="0">
                <a:latin typeface="HG丸ｺﾞｼｯｸM-PRO" panose="020F0600000000000000" pitchFamily="50" charset="-128"/>
                <a:ea typeface="HG丸ｺﾞｼｯｸM-PRO" panose="020F0600000000000000" pitchFamily="50" charset="-128"/>
              </a:rPr>
              <a:t>　</a:t>
            </a:r>
          </a:p>
        </p:txBody>
      </p:sp>
      <p:sp>
        <p:nvSpPr>
          <p:cNvPr id="7" name="コンテンツ プレースホルダー 2">
            <a:extLst>
              <a:ext uri="{FF2B5EF4-FFF2-40B4-BE49-F238E27FC236}">
                <a16:creationId xmlns:a16="http://schemas.microsoft.com/office/drawing/2014/main" id="{ADC14544-20FA-4C73-B109-9118CCC666E3}"/>
              </a:ext>
            </a:extLst>
          </p:cNvPr>
          <p:cNvSpPr txBox="1">
            <a:spLocks/>
          </p:cNvSpPr>
          <p:nvPr/>
        </p:nvSpPr>
        <p:spPr>
          <a:xfrm>
            <a:off x="1615911" y="2094176"/>
            <a:ext cx="9344320" cy="1730868"/>
          </a:xfrm>
          <a:prstGeom prst="rect">
            <a:avLst/>
          </a:prstGeom>
        </p:spPr>
        <p:txBody>
          <a:bodyPr/>
          <a:lstStyle>
            <a:lvl1pPr marL="342900" indent="-342900" algn="l" defTabSz="457200" rtl="0" eaLnBrk="1" latinLnBrk="0" hangingPunct="1">
              <a:spcBef>
                <a:spcPct val="20000"/>
              </a:spcBef>
              <a:buFont typeface="Arial"/>
              <a:buChar char="•"/>
              <a:defRPr sz="3000" kern="1200">
                <a:solidFill>
                  <a:schemeClr val="tx1"/>
                </a:solidFill>
                <a:latin typeface="Georgia"/>
                <a:ea typeface="+mn-ea"/>
                <a:cs typeface="Georgia"/>
              </a:defRPr>
            </a:lvl1pPr>
            <a:lvl2pPr marL="742950" indent="-285750" algn="l" defTabSz="457200" rtl="0" eaLnBrk="1" latinLnBrk="0" hangingPunct="1">
              <a:spcBef>
                <a:spcPct val="20000"/>
              </a:spcBef>
              <a:buFont typeface="Arial"/>
              <a:buChar char="–"/>
              <a:defRPr sz="2600" kern="1200">
                <a:solidFill>
                  <a:schemeClr val="tx1"/>
                </a:solidFill>
                <a:latin typeface="Georgia"/>
                <a:ea typeface="+mn-ea"/>
                <a:cs typeface="Georgia"/>
              </a:defRPr>
            </a:lvl2pPr>
            <a:lvl3pPr marL="1143000" indent="-228600" algn="l" defTabSz="457200" rtl="0" eaLnBrk="1" latinLnBrk="0" hangingPunct="1">
              <a:spcBef>
                <a:spcPct val="20000"/>
              </a:spcBef>
              <a:buFont typeface="Arial"/>
              <a:buChar char="•"/>
              <a:defRPr sz="2200" kern="1200">
                <a:solidFill>
                  <a:schemeClr val="tx1"/>
                </a:solidFill>
                <a:latin typeface="Georgia"/>
                <a:ea typeface="+mn-ea"/>
                <a:cs typeface="Georgia"/>
              </a:defRPr>
            </a:lvl3pPr>
            <a:lvl4pPr marL="1600200" indent="-228600" algn="l" defTabSz="457200" rtl="0" eaLnBrk="1" latinLnBrk="0" hangingPunct="1">
              <a:spcBef>
                <a:spcPct val="20000"/>
              </a:spcBef>
              <a:buFont typeface="Arial"/>
              <a:buChar char="–"/>
              <a:defRPr sz="1800" kern="1200">
                <a:solidFill>
                  <a:schemeClr val="tx1"/>
                </a:solidFill>
                <a:latin typeface="Georgia"/>
                <a:ea typeface="+mn-ea"/>
                <a:cs typeface="Georgia"/>
              </a:defRPr>
            </a:lvl4pPr>
            <a:lvl5pPr marL="2057400" indent="-228600" algn="l" defTabSz="457200" rtl="0" eaLnBrk="1" latinLnBrk="0" hangingPunct="1">
              <a:spcBef>
                <a:spcPct val="20000"/>
              </a:spcBef>
              <a:buFont typeface="Arial"/>
              <a:buChar char="»"/>
              <a:defRPr sz="1600" kern="1200">
                <a:solidFill>
                  <a:schemeClr val="tx1"/>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kumimoji="1" lang="en-US" altLang="ja-JP" sz="2400" dirty="0">
                <a:solidFill>
                  <a:srgbClr val="002060"/>
                </a:solidFill>
                <a:latin typeface="HG丸ｺﾞｼｯｸM-PRO" panose="020F0600000000000000" pitchFamily="50" charset="-128"/>
                <a:ea typeface="HG丸ｺﾞｼｯｸM-PRO" panose="020F0600000000000000" pitchFamily="50" charset="-128"/>
              </a:rPr>
              <a:t>2024</a:t>
            </a:r>
            <a:r>
              <a:rPr kumimoji="1" lang="ja-JP" altLang="en-US" sz="2400" dirty="0">
                <a:solidFill>
                  <a:srgbClr val="002060"/>
                </a:solidFill>
                <a:latin typeface="HG丸ｺﾞｼｯｸM-PRO" panose="020F0600000000000000" pitchFamily="50" charset="-128"/>
                <a:ea typeface="HG丸ｺﾞｼｯｸM-PRO" panose="020F0600000000000000" pitchFamily="50" charset="-128"/>
              </a:rPr>
              <a:t>学年度からの継続奨学生：７名（内</a:t>
            </a:r>
            <a:r>
              <a:rPr kumimoji="1" lang="en-US" altLang="ja-JP" sz="2400" dirty="0">
                <a:solidFill>
                  <a:srgbClr val="002060"/>
                </a:solidFill>
                <a:latin typeface="HG丸ｺﾞｼｯｸM-PRO" panose="020F0600000000000000" pitchFamily="50" charset="-128"/>
                <a:ea typeface="HG丸ｺﾞｼｯｸM-PRO" panose="020F0600000000000000" pitchFamily="50" charset="-128"/>
              </a:rPr>
              <a:t>1</a:t>
            </a:r>
            <a:r>
              <a:rPr kumimoji="1" lang="ja-JP" altLang="en-US" sz="2400" dirty="0">
                <a:solidFill>
                  <a:srgbClr val="002060"/>
                </a:solidFill>
                <a:latin typeface="HG丸ｺﾞｼｯｸM-PRO" panose="020F0600000000000000" pitchFamily="50" charset="-128"/>
                <a:ea typeface="HG丸ｺﾞｼｯｸM-PRO" panose="020F0600000000000000" pitchFamily="50" charset="-128"/>
              </a:rPr>
              <a:t>名</a:t>
            </a:r>
            <a:r>
              <a:rPr kumimoji="1" lang="en-US" altLang="ja-JP" sz="2400" dirty="0">
                <a:solidFill>
                  <a:srgbClr val="002060"/>
                </a:solidFill>
                <a:latin typeface="HG丸ｺﾞｼｯｸM-PRO" panose="020F0600000000000000" pitchFamily="50" charset="-128"/>
                <a:ea typeface="HG丸ｺﾞｼｯｸM-PRO" panose="020F0600000000000000" pitchFamily="50" charset="-128"/>
              </a:rPr>
              <a:t>20</a:t>
            </a:r>
            <a:r>
              <a:rPr kumimoji="1" lang="ja-JP" altLang="en-US" sz="2400" dirty="0">
                <a:solidFill>
                  <a:srgbClr val="002060"/>
                </a:solidFill>
                <a:latin typeface="HG丸ｺﾞｼｯｸM-PRO" panose="020F0600000000000000" pitchFamily="50" charset="-128"/>
                <a:ea typeface="HG丸ｺﾞｼｯｸM-PRO" panose="020F0600000000000000" pitchFamily="50" charset="-128"/>
              </a:rPr>
              <a:t>２５年</a:t>
            </a:r>
            <a:r>
              <a:rPr kumimoji="1" lang="en-US" altLang="ja-JP" sz="2400" dirty="0">
                <a:solidFill>
                  <a:srgbClr val="002060"/>
                </a:solidFill>
                <a:latin typeface="HG丸ｺﾞｼｯｸM-PRO" panose="020F0600000000000000" pitchFamily="50" charset="-128"/>
                <a:ea typeface="HG丸ｺﾞｼｯｸM-PRO" panose="020F0600000000000000" pitchFamily="50" charset="-128"/>
              </a:rPr>
              <a:t>9</a:t>
            </a:r>
            <a:r>
              <a:rPr kumimoji="1" lang="ja-JP" altLang="en-US" sz="2400" dirty="0">
                <a:solidFill>
                  <a:srgbClr val="002060"/>
                </a:solidFill>
                <a:latin typeface="HG丸ｺﾞｼｯｸM-PRO" panose="020F0600000000000000" pitchFamily="50" charset="-128"/>
                <a:ea typeface="HG丸ｺﾞｼｯｸM-PRO" panose="020F0600000000000000" pitchFamily="50" charset="-128"/>
              </a:rPr>
              <a:t>月卒業）</a:t>
            </a:r>
            <a:endParaRPr kumimoji="1" lang="en-US" altLang="ja-JP" sz="2400" dirty="0">
              <a:solidFill>
                <a:srgbClr val="002060"/>
              </a:solidFill>
              <a:latin typeface="HG丸ｺﾞｼｯｸM-PRO" panose="020F0600000000000000" pitchFamily="50" charset="-128"/>
              <a:ea typeface="HG丸ｺﾞｼｯｸM-PRO" panose="020F0600000000000000" pitchFamily="50" charset="-128"/>
            </a:endParaRPr>
          </a:p>
          <a:p>
            <a:pPr marL="0" indent="0">
              <a:buNone/>
            </a:pPr>
            <a:r>
              <a:rPr kumimoji="1" lang="en-US" altLang="ja-JP" sz="2400" dirty="0">
                <a:solidFill>
                  <a:srgbClr val="002060"/>
                </a:solidFill>
                <a:latin typeface="HG丸ｺﾞｼｯｸM-PRO" panose="020F0600000000000000" pitchFamily="50" charset="-128"/>
                <a:ea typeface="HG丸ｺﾞｼｯｸM-PRO" panose="020F0600000000000000" pitchFamily="50" charset="-128"/>
              </a:rPr>
              <a:t>2025</a:t>
            </a:r>
            <a:r>
              <a:rPr kumimoji="1" lang="ja-JP" altLang="en-US" sz="2400" dirty="0">
                <a:solidFill>
                  <a:srgbClr val="002060"/>
                </a:solidFill>
                <a:latin typeface="HG丸ｺﾞｼｯｸM-PRO" panose="020F0600000000000000" pitchFamily="50" charset="-128"/>
                <a:ea typeface="HG丸ｺﾞｼｯｸM-PRO" panose="020F0600000000000000" pitchFamily="50" charset="-128"/>
              </a:rPr>
              <a:t>学年度の新規奨学生：</a:t>
            </a:r>
            <a:r>
              <a:rPr kumimoji="1" lang="en-US" altLang="ja-JP" sz="2400" dirty="0">
                <a:solidFill>
                  <a:srgbClr val="002060"/>
                </a:solidFill>
                <a:latin typeface="HG丸ｺﾞｼｯｸM-PRO" panose="020F0600000000000000" pitchFamily="50" charset="-128"/>
                <a:ea typeface="HG丸ｺﾞｼｯｸM-PRO" panose="020F0600000000000000" pitchFamily="50" charset="-128"/>
              </a:rPr>
              <a:t>15</a:t>
            </a:r>
            <a:r>
              <a:rPr kumimoji="1" lang="ja-JP" altLang="en-US" sz="2400" dirty="0">
                <a:solidFill>
                  <a:srgbClr val="002060"/>
                </a:solidFill>
                <a:latin typeface="HG丸ｺﾞｼｯｸM-PRO" panose="020F0600000000000000" pitchFamily="50" charset="-128"/>
                <a:ea typeface="HG丸ｺﾞｼｯｸM-PRO" panose="020F0600000000000000" pitchFamily="50" charset="-128"/>
              </a:rPr>
              <a:t>名　合計２２名</a:t>
            </a:r>
            <a:endParaRPr kumimoji="1" lang="en-US" altLang="ja-JP" sz="2400" dirty="0">
              <a:solidFill>
                <a:srgbClr val="002060"/>
              </a:solidFill>
              <a:latin typeface="HG丸ｺﾞｼｯｸM-PRO" panose="020F0600000000000000" pitchFamily="50" charset="-128"/>
              <a:ea typeface="HG丸ｺﾞｼｯｸM-PRO" panose="020F0600000000000000" pitchFamily="50" charset="-128"/>
            </a:endParaRPr>
          </a:p>
          <a:p>
            <a:pPr marL="0" indent="0">
              <a:buNone/>
            </a:pPr>
            <a:r>
              <a:rPr kumimoji="1" lang="ja-JP" altLang="en-US" sz="1800" dirty="0">
                <a:solidFill>
                  <a:schemeClr val="bg2">
                    <a:lumMod val="10000"/>
                  </a:schemeClr>
                </a:solidFill>
                <a:latin typeface="HG丸ｺﾞｼｯｸM-PRO" panose="020F0600000000000000" pitchFamily="50" charset="-128"/>
                <a:ea typeface="HG丸ｺﾞｼｯｸM-PRO" panose="020F0600000000000000" pitchFamily="50" charset="-128"/>
              </a:rPr>
              <a:t>国別では、マレーシア</a:t>
            </a:r>
            <a:r>
              <a:rPr kumimoji="1" lang="en-US" altLang="ja-JP" sz="1800" dirty="0">
                <a:solidFill>
                  <a:schemeClr val="bg2">
                    <a:lumMod val="10000"/>
                  </a:schemeClr>
                </a:solidFill>
                <a:latin typeface="HG丸ｺﾞｼｯｸM-PRO" panose="020F0600000000000000" pitchFamily="50" charset="-128"/>
                <a:ea typeface="HG丸ｺﾞｼｯｸM-PRO" panose="020F0600000000000000" pitchFamily="50" charset="-128"/>
              </a:rPr>
              <a:t>2</a:t>
            </a:r>
            <a:r>
              <a:rPr kumimoji="1" lang="ja-JP" altLang="en-US" sz="1800" dirty="0">
                <a:solidFill>
                  <a:schemeClr val="bg2">
                    <a:lumMod val="10000"/>
                  </a:schemeClr>
                </a:solidFill>
                <a:latin typeface="HG丸ｺﾞｼｯｸM-PRO" panose="020F0600000000000000" pitchFamily="50" charset="-128"/>
                <a:ea typeface="HG丸ｺﾞｼｯｸM-PRO" panose="020F0600000000000000" pitchFamily="50" charset="-128"/>
              </a:rPr>
              <a:t>名、ベトナム</a:t>
            </a:r>
            <a:r>
              <a:rPr kumimoji="1" lang="en-US" altLang="ja-JP" sz="1800" dirty="0">
                <a:solidFill>
                  <a:schemeClr val="bg2">
                    <a:lumMod val="10000"/>
                  </a:schemeClr>
                </a:solidFill>
                <a:latin typeface="HG丸ｺﾞｼｯｸM-PRO" panose="020F0600000000000000" pitchFamily="50" charset="-128"/>
                <a:ea typeface="HG丸ｺﾞｼｯｸM-PRO" panose="020F0600000000000000" pitchFamily="50" charset="-128"/>
              </a:rPr>
              <a:t>1</a:t>
            </a:r>
            <a:r>
              <a:rPr kumimoji="1" lang="ja-JP" altLang="en-US" sz="1800" dirty="0">
                <a:solidFill>
                  <a:schemeClr val="bg2">
                    <a:lumMod val="10000"/>
                  </a:schemeClr>
                </a:solidFill>
                <a:latin typeface="HG丸ｺﾞｼｯｸM-PRO" panose="020F0600000000000000" pitchFamily="50" charset="-128"/>
                <a:ea typeface="HG丸ｺﾞｼｯｸM-PRO" panose="020F0600000000000000" pitchFamily="50" charset="-128"/>
              </a:rPr>
              <a:t>名、スリランカ</a:t>
            </a:r>
            <a:r>
              <a:rPr kumimoji="1" lang="en-US" altLang="ja-JP" sz="1800" dirty="0">
                <a:solidFill>
                  <a:schemeClr val="bg2">
                    <a:lumMod val="10000"/>
                  </a:schemeClr>
                </a:solidFill>
                <a:latin typeface="HG丸ｺﾞｼｯｸM-PRO" panose="020F0600000000000000" pitchFamily="50" charset="-128"/>
                <a:ea typeface="HG丸ｺﾞｼｯｸM-PRO" panose="020F0600000000000000" pitchFamily="50" charset="-128"/>
              </a:rPr>
              <a:t>1</a:t>
            </a:r>
            <a:r>
              <a:rPr kumimoji="1" lang="ja-JP" altLang="en-US" sz="1800" dirty="0">
                <a:solidFill>
                  <a:schemeClr val="bg2">
                    <a:lumMod val="10000"/>
                  </a:schemeClr>
                </a:solidFill>
                <a:latin typeface="HG丸ｺﾞｼｯｸM-PRO" panose="020F0600000000000000" pitchFamily="50" charset="-128"/>
                <a:ea typeface="HG丸ｺﾞｼｯｸM-PRO" panose="020F0600000000000000" pitchFamily="50" charset="-128"/>
              </a:rPr>
              <a:t>名、韓国５名、中国９名、台湾</a:t>
            </a:r>
            <a:r>
              <a:rPr kumimoji="1" lang="en-US" altLang="ja-JP" sz="1800" dirty="0">
                <a:solidFill>
                  <a:schemeClr val="bg2">
                    <a:lumMod val="10000"/>
                  </a:schemeClr>
                </a:solidFill>
                <a:latin typeface="HG丸ｺﾞｼｯｸM-PRO" panose="020F0600000000000000" pitchFamily="50" charset="-128"/>
                <a:ea typeface="HG丸ｺﾞｼｯｸM-PRO" panose="020F0600000000000000" pitchFamily="50" charset="-128"/>
              </a:rPr>
              <a:t>1</a:t>
            </a:r>
            <a:r>
              <a:rPr kumimoji="1" lang="ja-JP" altLang="en-US" sz="1800" dirty="0">
                <a:solidFill>
                  <a:schemeClr val="bg2">
                    <a:lumMod val="10000"/>
                  </a:schemeClr>
                </a:solidFill>
                <a:latin typeface="HG丸ｺﾞｼｯｸM-PRO" panose="020F0600000000000000" pitchFamily="50" charset="-128"/>
                <a:ea typeface="HG丸ｺﾞｼｯｸM-PRO" panose="020F0600000000000000" pitchFamily="50" charset="-128"/>
              </a:rPr>
              <a:t>名、ミャンマー２名、インドネシア</a:t>
            </a:r>
            <a:r>
              <a:rPr kumimoji="1" lang="en-US" altLang="ja-JP" sz="1800" dirty="0">
                <a:solidFill>
                  <a:schemeClr val="bg2">
                    <a:lumMod val="10000"/>
                  </a:schemeClr>
                </a:solidFill>
                <a:latin typeface="HG丸ｺﾞｼｯｸM-PRO" panose="020F0600000000000000" pitchFamily="50" charset="-128"/>
                <a:ea typeface="HG丸ｺﾞｼｯｸM-PRO" panose="020F0600000000000000" pitchFamily="50" charset="-128"/>
              </a:rPr>
              <a:t>1</a:t>
            </a:r>
            <a:r>
              <a:rPr kumimoji="1" lang="ja-JP" altLang="en-US" sz="1800" dirty="0">
                <a:solidFill>
                  <a:schemeClr val="bg2">
                    <a:lumMod val="10000"/>
                  </a:schemeClr>
                </a:solidFill>
                <a:latin typeface="HG丸ｺﾞｼｯｸM-PRO" panose="020F0600000000000000" pitchFamily="50" charset="-128"/>
                <a:ea typeface="HG丸ｺﾞｼｯｸM-PRO" panose="020F0600000000000000" pitchFamily="50" charset="-128"/>
              </a:rPr>
              <a:t>名で御座います。</a:t>
            </a:r>
            <a:endParaRPr kumimoji="1" lang="en-US" altLang="ja-JP" sz="1800" dirty="0">
              <a:solidFill>
                <a:schemeClr val="bg2">
                  <a:lumMod val="10000"/>
                </a:schemeClr>
              </a:solidFill>
              <a:latin typeface="HG丸ｺﾞｼｯｸM-PRO" panose="020F0600000000000000" pitchFamily="50" charset="-128"/>
              <a:ea typeface="HG丸ｺﾞｼｯｸM-PRO" panose="020F0600000000000000" pitchFamily="50" charset="-128"/>
            </a:endParaRPr>
          </a:p>
          <a:p>
            <a:pPr marL="0" indent="0">
              <a:buNone/>
            </a:pPr>
            <a:endParaRPr kumimoji="1" lang="en-US" altLang="ja-JP" sz="2000" dirty="0">
              <a:solidFill>
                <a:schemeClr val="bg2">
                  <a:lumMod val="10000"/>
                </a:schemeClr>
              </a:solidFill>
              <a:latin typeface="HG丸ｺﾞｼｯｸM-PRO" panose="020F0600000000000000" pitchFamily="50" charset="-128"/>
              <a:ea typeface="HG丸ｺﾞｼｯｸM-PRO" panose="020F0600000000000000" pitchFamily="50" charset="-128"/>
            </a:endParaRPr>
          </a:p>
          <a:p>
            <a:pPr marL="0" indent="0">
              <a:buNone/>
            </a:pPr>
            <a:endParaRPr kumimoji="1" lang="ja-JP" altLang="en-US" sz="2000" dirty="0">
              <a:solidFill>
                <a:schemeClr val="bg2">
                  <a:lumMod val="10000"/>
                </a:schemeClr>
              </a:solidFill>
              <a:latin typeface="HG丸ｺﾞｼｯｸM-PRO" panose="020F0600000000000000" pitchFamily="50" charset="-128"/>
              <a:ea typeface="HG丸ｺﾞｼｯｸM-PRO" panose="020F0600000000000000" pitchFamily="50" charset="-128"/>
            </a:endParaRPr>
          </a:p>
        </p:txBody>
      </p:sp>
      <p:pic>
        <p:nvPicPr>
          <p:cNvPr id="10" name="図 9">
            <a:extLst>
              <a:ext uri="{FF2B5EF4-FFF2-40B4-BE49-F238E27FC236}">
                <a16:creationId xmlns:a16="http://schemas.microsoft.com/office/drawing/2014/main" id="{96A736AE-E419-48C6-8253-DD3170963723}"/>
              </a:ext>
            </a:extLst>
          </p:cNvPr>
          <p:cNvPicPr/>
          <p:nvPr/>
        </p:nvPicPr>
        <p:blipFill>
          <a:blip r:embed="rId3"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11354262" y="6057900"/>
            <a:ext cx="609071" cy="685800"/>
          </a:xfrm>
          <a:prstGeom prst="rect">
            <a:avLst/>
          </a:prstGeom>
          <a:noFill/>
          <a:ln>
            <a:noFill/>
          </a:ln>
        </p:spPr>
      </p:pic>
      <p:sp>
        <p:nvSpPr>
          <p:cNvPr id="5" name="コンテンツ プレースホルダー 2">
            <a:extLst>
              <a:ext uri="{FF2B5EF4-FFF2-40B4-BE49-F238E27FC236}">
                <a16:creationId xmlns:a16="http://schemas.microsoft.com/office/drawing/2014/main" id="{8AB419B0-DB98-4BD1-5D5D-982B1BB1B323}"/>
              </a:ext>
            </a:extLst>
          </p:cNvPr>
          <p:cNvSpPr txBox="1">
            <a:spLocks/>
          </p:cNvSpPr>
          <p:nvPr/>
        </p:nvSpPr>
        <p:spPr>
          <a:xfrm>
            <a:off x="866009" y="3825044"/>
            <a:ext cx="10642862" cy="866567"/>
          </a:xfrm>
          <a:prstGeom prst="rect">
            <a:avLst/>
          </a:prstGeom>
          <a:gradFill>
            <a:gsLst>
              <a:gs pos="0">
                <a:schemeClr val="accent3">
                  <a:lumMod val="20000"/>
                  <a:lumOff val="80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p:spPr>
        <p:txBody>
          <a:bodyPr/>
          <a:lstStyle>
            <a:lvl1pPr marL="342900" indent="-342900" algn="l" defTabSz="457200" rtl="0" eaLnBrk="1" latinLnBrk="0" hangingPunct="1">
              <a:spcBef>
                <a:spcPct val="20000"/>
              </a:spcBef>
              <a:buFont typeface="Arial"/>
              <a:buChar char="•"/>
              <a:defRPr sz="3000" kern="1200">
                <a:solidFill>
                  <a:schemeClr val="tx1"/>
                </a:solidFill>
                <a:latin typeface="Georgia"/>
                <a:ea typeface="+mn-ea"/>
                <a:cs typeface="Georgia"/>
              </a:defRPr>
            </a:lvl1pPr>
            <a:lvl2pPr marL="742950" indent="-285750" algn="l" defTabSz="457200" rtl="0" eaLnBrk="1" latinLnBrk="0" hangingPunct="1">
              <a:spcBef>
                <a:spcPct val="20000"/>
              </a:spcBef>
              <a:buFont typeface="Arial"/>
              <a:buChar char="–"/>
              <a:defRPr sz="2600" kern="1200">
                <a:solidFill>
                  <a:schemeClr val="tx1"/>
                </a:solidFill>
                <a:latin typeface="Georgia"/>
                <a:ea typeface="+mn-ea"/>
                <a:cs typeface="Georgia"/>
              </a:defRPr>
            </a:lvl2pPr>
            <a:lvl3pPr marL="1143000" indent="-228600" algn="l" defTabSz="457200" rtl="0" eaLnBrk="1" latinLnBrk="0" hangingPunct="1">
              <a:spcBef>
                <a:spcPct val="20000"/>
              </a:spcBef>
              <a:buFont typeface="Arial"/>
              <a:buChar char="•"/>
              <a:defRPr sz="2200" kern="1200">
                <a:solidFill>
                  <a:schemeClr val="tx1"/>
                </a:solidFill>
                <a:latin typeface="Georgia"/>
                <a:ea typeface="+mn-ea"/>
                <a:cs typeface="Georgia"/>
              </a:defRPr>
            </a:lvl3pPr>
            <a:lvl4pPr marL="1600200" indent="-228600" algn="l" defTabSz="457200" rtl="0" eaLnBrk="1" latinLnBrk="0" hangingPunct="1">
              <a:spcBef>
                <a:spcPct val="20000"/>
              </a:spcBef>
              <a:buFont typeface="Arial"/>
              <a:buChar char="–"/>
              <a:defRPr sz="1800" kern="1200">
                <a:solidFill>
                  <a:schemeClr val="tx1"/>
                </a:solidFill>
                <a:latin typeface="Georgia"/>
                <a:ea typeface="+mn-ea"/>
                <a:cs typeface="Georgia"/>
              </a:defRPr>
            </a:lvl4pPr>
            <a:lvl5pPr marL="2057400" indent="-228600" algn="l" defTabSz="457200" rtl="0" eaLnBrk="1" latinLnBrk="0" hangingPunct="1">
              <a:spcBef>
                <a:spcPct val="20000"/>
              </a:spcBef>
              <a:buFont typeface="Arial"/>
              <a:buChar char="»"/>
              <a:defRPr sz="1600" kern="1200">
                <a:solidFill>
                  <a:schemeClr val="tx1"/>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kumimoji="1" lang="en-US" altLang="ja-JP" sz="2000" b="1" dirty="0">
                <a:solidFill>
                  <a:schemeClr val="bg2">
                    <a:lumMod val="10000"/>
                  </a:schemeClr>
                </a:solidFill>
                <a:latin typeface="HG丸ｺﾞｼｯｸM-PRO" panose="020F0600000000000000" pitchFamily="50" charset="-128"/>
                <a:ea typeface="HG丸ｺﾞｼｯｸM-PRO" panose="020F0600000000000000" pitchFamily="50" charset="-128"/>
              </a:rPr>
              <a:t>2026-27</a:t>
            </a:r>
            <a:r>
              <a:rPr kumimoji="1" lang="ja-JP" altLang="en-US" sz="2000" b="1" dirty="0">
                <a:solidFill>
                  <a:schemeClr val="bg2">
                    <a:lumMod val="10000"/>
                  </a:schemeClr>
                </a:solidFill>
                <a:latin typeface="HG丸ｺﾞｼｯｸM-PRO" panose="020F0600000000000000" pitchFamily="50" charset="-128"/>
                <a:ea typeface="HG丸ｺﾞｼｯｸM-PRO" panose="020F0600000000000000" pitchFamily="50" charset="-128"/>
              </a:rPr>
              <a:t>学年度受け入れ奨学生数</a:t>
            </a:r>
            <a:endParaRPr kumimoji="1" lang="en-US" altLang="ja-JP" sz="2000" b="1" dirty="0">
              <a:solidFill>
                <a:schemeClr val="bg2">
                  <a:lumMod val="10000"/>
                </a:schemeClr>
              </a:solidFill>
              <a:latin typeface="HG丸ｺﾞｼｯｸM-PRO" panose="020F0600000000000000" pitchFamily="50" charset="-128"/>
              <a:ea typeface="HG丸ｺﾞｼｯｸM-PRO" panose="020F0600000000000000" pitchFamily="50" charset="-128"/>
            </a:endParaRPr>
          </a:p>
          <a:p>
            <a:pPr marL="0" indent="0" algn="ctr">
              <a:buNone/>
            </a:pPr>
            <a:r>
              <a:rPr kumimoji="1" lang="ja-JP" altLang="en-US" sz="2000" b="1" dirty="0">
                <a:solidFill>
                  <a:schemeClr val="bg2">
                    <a:lumMod val="10000"/>
                  </a:schemeClr>
                </a:solidFill>
                <a:latin typeface="HG丸ｺﾞｼｯｸM-PRO" panose="020F0600000000000000" pitchFamily="50" charset="-128"/>
                <a:ea typeface="HG丸ｺﾞｼｯｸM-PRO" panose="020F0600000000000000" pitchFamily="50" charset="-128"/>
              </a:rPr>
              <a:t>玉井</a:t>
            </a:r>
            <a:r>
              <a:rPr kumimoji="1" lang="en-US" altLang="ja-JP" sz="2000" b="1" dirty="0">
                <a:solidFill>
                  <a:schemeClr val="bg2">
                    <a:lumMod val="10000"/>
                  </a:schemeClr>
                </a:solidFill>
                <a:latin typeface="HG丸ｺﾞｼｯｸM-PRO" panose="020F0600000000000000" pitchFamily="50" charset="-128"/>
                <a:ea typeface="HG丸ｺﾞｼｯｸM-PRO" panose="020F0600000000000000" pitchFamily="50" charset="-128"/>
              </a:rPr>
              <a:t>G</a:t>
            </a:r>
            <a:r>
              <a:rPr kumimoji="1" lang="ja-JP" altLang="en-US" sz="2000" b="1" dirty="0">
                <a:solidFill>
                  <a:schemeClr val="bg2">
                    <a:lumMod val="10000"/>
                  </a:schemeClr>
                </a:solidFill>
                <a:latin typeface="HG丸ｺﾞｼｯｸM-PRO" panose="020F0600000000000000" pitchFamily="50" charset="-128"/>
                <a:ea typeface="HG丸ｺﾞｼｯｸM-PRO" panose="020F0600000000000000" pitchFamily="50" charset="-128"/>
              </a:rPr>
              <a:t>年度～古野</a:t>
            </a:r>
            <a:r>
              <a:rPr kumimoji="1" lang="en-US" altLang="ja-JP" sz="2000" b="1" dirty="0">
                <a:solidFill>
                  <a:schemeClr val="bg2">
                    <a:lumMod val="10000"/>
                  </a:schemeClr>
                </a:solidFill>
                <a:latin typeface="HG丸ｺﾞｼｯｸM-PRO" panose="020F0600000000000000" pitchFamily="50" charset="-128"/>
                <a:ea typeface="HG丸ｺﾞｼｯｸM-PRO" panose="020F0600000000000000" pitchFamily="50" charset="-128"/>
              </a:rPr>
              <a:t>G</a:t>
            </a:r>
            <a:r>
              <a:rPr kumimoji="1" lang="ja-JP" altLang="en-US" sz="2000" b="1" dirty="0">
                <a:solidFill>
                  <a:schemeClr val="bg2">
                    <a:lumMod val="10000"/>
                  </a:schemeClr>
                </a:solidFill>
                <a:latin typeface="HG丸ｺﾞｼｯｸM-PRO" panose="020F0600000000000000" pitchFamily="50" charset="-128"/>
                <a:ea typeface="HG丸ｺﾞｼｯｸM-PRO" panose="020F0600000000000000" pitchFamily="50" charset="-128"/>
              </a:rPr>
              <a:t>年度</a:t>
            </a:r>
          </a:p>
        </p:txBody>
      </p:sp>
      <p:sp>
        <p:nvSpPr>
          <p:cNvPr id="6" name="コンテンツ プレースホルダー 2">
            <a:extLst>
              <a:ext uri="{FF2B5EF4-FFF2-40B4-BE49-F238E27FC236}">
                <a16:creationId xmlns:a16="http://schemas.microsoft.com/office/drawing/2014/main" id="{D63EEC80-D15B-4CAA-050F-8F4BF88A854F}"/>
              </a:ext>
            </a:extLst>
          </p:cNvPr>
          <p:cNvSpPr txBox="1">
            <a:spLocks/>
          </p:cNvSpPr>
          <p:nvPr/>
        </p:nvSpPr>
        <p:spPr>
          <a:xfrm>
            <a:off x="1515280" y="4905164"/>
            <a:ext cx="9344320" cy="1728192"/>
          </a:xfrm>
          <a:prstGeom prst="rect">
            <a:avLst/>
          </a:prstGeom>
        </p:spPr>
        <p:txBody>
          <a:bodyPr/>
          <a:lstStyle>
            <a:lvl1pPr marL="342900" indent="-342900" algn="l" defTabSz="457200" rtl="0" eaLnBrk="1" latinLnBrk="0" hangingPunct="1">
              <a:spcBef>
                <a:spcPct val="20000"/>
              </a:spcBef>
              <a:buFont typeface="Arial"/>
              <a:buChar char="•"/>
              <a:defRPr sz="3000" kern="1200">
                <a:solidFill>
                  <a:schemeClr val="tx1"/>
                </a:solidFill>
                <a:latin typeface="Georgia"/>
                <a:ea typeface="+mn-ea"/>
                <a:cs typeface="Georgia"/>
              </a:defRPr>
            </a:lvl1pPr>
            <a:lvl2pPr marL="742950" indent="-285750" algn="l" defTabSz="457200" rtl="0" eaLnBrk="1" latinLnBrk="0" hangingPunct="1">
              <a:spcBef>
                <a:spcPct val="20000"/>
              </a:spcBef>
              <a:buFont typeface="Arial"/>
              <a:buChar char="–"/>
              <a:defRPr sz="2600" kern="1200">
                <a:solidFill>
                  <a:schemeClr val="tx1"/>
                </a:solidFill>
                <a:latin typeface="Georgia"/>
                <a:ea typeface="+mn-ea"/>
                <a:cs typeface="Georgia"/>
              </a:defRPr>
            </a:lvl2pPr>
            <a:lvl3pPr marL="1143000" indent="-228600" algn="l" defTabSz="457200" rtl="0" eaLnBrk="1" latinLnBrk="0" hangingPunct="1">
              <a:spcBef>
                <a:spcPct val="20000"/>
              </a:spcBef>
              <a:buFont typeface="Arial"/>
              <a:buChar char="•"/>
              <a:defRPr sz="2200" kern="1200">
                <a:solidFill>
                  <a:schemeClr val="tx1"/>
                </a:solidFill>
                <a:latin typeface="Georgia"/>
                <a:ea typeface="+mn-ea"/>
                <a:cs typeface="Georgia"/>
              </a:defRPr>
            </a:lvl3pPr>
            <a:lvl4pPr marL="1600200" indent="-228600" algn="l" defTabSz="457200" rtl="0" eaLnBrk="1" latinLnBrk="0" hangingPunct="1">
              <a:spcBef>
                <a:spcPct val="20000"/>
              </a:spcBef>
              <a:buFont typeface="Arial"/>
              <a:buChar char="–"/>
              <a:defRPr sz="1800" kern="1200">
                <a:solidFill>
                  <a:schemeClr val="tx1"/>
                </a:solidFill>
                <a:latin typeface="Georgia"/>
                <a:ea typeface="+mn-ea"/>
                <a:cs typeface="Georgia"/>
              </a:defRPr>
            </a:lvl4pPr>
            <a:lvl5pPr marL="2057400" indent="-228600" algn="l" defTabSz="457200" rtl="0" eaLnBrk="1" latinLnBrk="0" hangingPunct="1">
              <a:spcBef>
                <a:spcPct val="20000"/>
              </a:spcBef>
              <a:buFont typeface="Arial"/>
              <a:buChar char="»"/>
              <a:defRPr sz="1600" kern="1200">
                <a:solidFill>
                  <a:schemeClr val="tx1"/>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kumimoji="1" lang="en-US" altLang="ja-JP" sz="2400" dirty="0">
                <a:solidFill>
                  <a:srgbClr val="002060"/>
                </a:solidFill>
                <a:latin typeface="HG丸ｺﾞｼｯｸM-PRO" panose="020F0600000000000000" pitchFamily="50" charset="-128"/>
                <a:ea typeface="HG丸ｺﾞｼｯｸM-PRO" panose="020F0600000000000000" pitchFamily="50" charset="-128"/>
              </a:rPr>
              <a:t>2025</a:t>
            </a:r>
            <a:r>
              <a:rPr kumimoji="1" lang="ja-JP" altLang="en-US" sz="2400" dirty="0">
                <a:solidFill>
                  <a:srgbClr val="002060"/>
                </a:solidFill>
                <a:latin typeface="HG丸ｺﾞｼｯｸM-PRO" panose="020F0600000000000000" pitchFamily="50" charset="-128"/>
                <a:ea typeface="HG丸ｺﾞｼｯｸM-PRO" panose="020F0600000000000000" pitchFamily="50" charset="-128"/>
              </a:rPr>
              <a:t>学年度からの継続奨学生：</a:t>
            </a:r>
            <a:r>
              <a:rPr kumimoji="1" lang="en-US" altLang="ja-JP" sz="2400" dirty="0">
                <a:solidFill>
                  <a:srgbClr val="002060"/>
                </a:solidFill>
                <a:latin typeface="HG丸ｺﾞｼｯｸM-PRO" panose="020F0600000000000000" pitchFamily="50" charset="-128"/>
                <a:ea typeface="HG丸ｺﾞｼｯｸM-PRO" panose="020F0600000000000000" pitchFamily="50" charset="-128"/>
              </a:rPr>
              <a:t>6</a:t>
            </a:r>
            <a:r>
              <a:rPr kumimoji="1" lang="ja-JP" altLang="en-US" sz="2400" dirty="0">
                <a:solidFill>
                  <a:srgbClr val="002060"/>
                </a:solidFill>
                <a:latin typeface="HG丸ｺﾞｼｯｸM-PRO" panose="020F0600000000000000" pitchFamily="50" charset="-128"/>
                <a:ea typeface="HG丸ｺﾞｼｯｸM-PRO" panose="020F0600000000000000" pitchFamily="50" charset="-128"/>
              </a:rPr>
              <a:t>名</a:t>
            </a:r>
            <a:endParaRPr kumimoji="1" lang="en-US" altLang="ja-JP" sz="2400" dirty="0">
              <a:solidFill>
                <a:srgbClr val="002060"/>
              </a:solidFill>
              <a:latin typeface="HG丸ｺﾞｼｯｸM-PRO" panose="020F0600000000000000" pitchFamily="50" charset="-128"/>
              <a:ea typeface="HG丸ｺﾞｼｯｸM-PRO" panose="020F0600000000000000" pitchFamily="50" charset="-128"/>
            </a:endParaRPr>
          </a:p>
          <a:p>
            <a:pPr marL="0" indent="0">
              <a:buNone/>
            </a:pPr>
            <a:r>
              <a:rPr kumimoji="1" lang="en-US" altLang="ja-JP" sz="2400" dirty="0">
                <a:solidFill>
                  <a:srgbClr val="002060"/>
                </a:solidFill>
                <a:latin typeface="HG丸ｺﾞｼｯｸM-PRO" panose="020F0600000000000000" pitchFamily="50" charset="-128"/>
                <a:ea typeface="HG丸ｺﾞｼｯｸM-PRO" panose="020F0600000000000000" pitchFamily="50" charset="-128"/>
              </a:rPr>
              <a:t>2026</a:t>
            </a:r>
            <a:r>
              <a:rPr kumimoji="1" lang="ja-JP" altLang="en-US" sz="2400" dirty="0">
                <a:solidFill>
                  <a:srgbClr val="002060"/>
                </a:solidFill>
                <a:latin typeface="HG丸ｺﾞｼｯｸM-PRO" panose="020F0600000000000000" pitchFamily="50" charset="-128"/>
                <a:ea typeface="HG丸ｺﾞｼｯｸM-PRO" panose="020F0600000000000000" pitchFamily="50" charset="-128"/>
              </a:rPr>
              <a:t>学年度の新規奨学生　　：</a:t>
            </a:r>
            <a:r>
              <a:rPr kumimoji="1" lang="en-US" altLang="ja-JP" sz="2400" dirty="0">
                <a:solidFill>
                  <a:srgbClr val="002060"/>
                </a:solidFill>
                <a:latin typeface="HG丸ｺﾞｼｯｸM-PRO" panose="020F0600000000000000" pitchFamily="50" charset="-128"/>
                <a:ea typeface="HG丸ｺﾞｼｯｸM-PRO" panose="020F0600000000000000" pitchFamily="50" charset="-128"/>
              </a:rPr>
              <a:t>14</a:t>
            </a:r>
            <a:r>
              <a:rPr kumimoji="1" lang="ja-JP" altLang="en-US" sz="2400" dirty="0">
                <a:solidFill>
                  <a:srgbClr val="002060"/>
                </a:solidFill>
                <a:latin typeface="HG丸ｺﾞｼｯｸM-PRO" panose="020F0600000000000000" pitchFamily="50" charset="-128"/>
                <a:ea typeface="HG丸ｺﾞｼｯｸM-PRO" panose="020F0600000000000000" pitchFamily="50" charset="-128"/>
              </a:rPr>
              <a:t>名　合計</a:t>
            </a:r>
            <a:r>
              <a:rPr kumimoji="1" lang="en-US" altLang="ja-JP" sz="2400" dirty="0">
                <a:solidFill>
                  <a:srgbClr val="002060"/>
                </a:solidFill>
                <a:latin typeface="HG丸ｺﾞｼｯｸM-PRO" panose="020F0600000000000000" pitchFamily="50" charset="-128"/>
                <a:ea typeface="HG丸ｺﾞｼｯｸM-PRO" panose="020F0600000000000000" pitchFamily="50" charset="-128"/>
              </a:rPr>
              <a:t>20</a:t>
            </a:r>
            <a:r>
              <a:rPr kumimoji="1" lang="ja-JP" altLang="en-US" sz="2400" dirty="0">
                <a:solidFill>
                  <a:srgbClr val="002060"/>
                </a:solidFill>
                <a:latin typeface="HG丸ｺﾞｼｯｸM-PRO" panose="020F0600000000000000" pitchFamily="50" charset="-128"/>
                <a:ea typeface="HG丸ｺﾞｼｯｸM-PRO" panose="020F0600000000000000" pitchFamily="50" charset="-128"/>
              </a:rPr>
              <a:t>名</a:t>
            </a:r>
            <a:endParaRPr kumimoji="1" lang="en-US" altLang="ja-JP" sz="2400" dirty="0">
              <a:solidFill>
                <a:srgbClr val="002060"/>
              </a:solidFill>
              <a:latin typeface="HG丸ｺﾞｼｯｸM-PRO" panose="020F0600000000000000" pitchFamily="50" charset="-128"/>
              <a:ea typeface="HG丸ｺﾞｼｯｸM-PRO" panose="020F0600000000000000" pitchFamily="50" charset="-128"/>
            </a:endParaRPr>
          </a:p>
          <a:p>
            <a:pPr marL="0" indent="0">
              <a:buNone/>
            </a:pPr>
            <a:r>
              <a:rPr kumimoji="1" lang="ja-JP" altLang="en-US" sz="1800" dirty="0">
                <a:solidFill>
                  <a:schemeClr val="bg2">
                    <a:lumMod val="10000"/>
                  </a:schemeClr>
                </a:solidFill>
                <a:latin typeface="HG丸ｺﾞｼｯｸM-PRO" panose="020F0600000000000000" pitchFamily="50" charset="-128"/>
                <a:ea typeface="HG丸ｺﾞｼｯｸM-PRO" panose="020F0600000000000000" pitchFamily="50" charset="-128"/>
              </a:rPr>
              <a:t>国別では、マレーシア１名、ベトナム２名、中国５名、韓国３名、台湾１名、</a:t>
            </a:r>
            <a:endParaRPr kumimoji="1" lang="en-US" altLang="ja-JP" sz="1800" dirty="0">
              <a:solidFill>
                <a:schemeClr val="bg2">
                  <a:lumMod val="10000"/>
                </a:schemeClr>
              </a:solidFill>
              <a:latin typeface="HG丸ｺﾞｼｯｸM-PRO" panose="020F0600000000000000" pitchFamily="50" charset="-128"/>
              <a:ea typeface="HG丸ｺﾞｼｯｸM-PRO" panose="020F0600000000000000" pitchFamily="50" charset="-128"/>
            </a:endParaRPr>
          </a:p>
          <a:p>
            <a:pPr marL="0" indent="0">
              <a:buNone/>
            </a:pPr>
            <a:r>
              <a:rPr kumimoji="1" lang="ja-JP" altLang="en-US" sz="1800" dirty="0">
                <a:solidFill>
                  <a:schemeClr val="bg2">
                    <a:lumMod val="10000"/>
                  </a:schemeClr>
                </a:solidFill>
                <a:latin typeface="HG丸ｺﾞｼｯｸM-PRO" panose="020F0600000000000000" pitchFamily="50" charset="-128"/>
                <a:ea typeface="HG丸ｺﾞｼｯｸM-PRO" panose="020F0600000000000000" pitchFamily="50" charset="-128"/>
              </a:rPr>
              <a:t>インドネシア１名、ミャンマー３名、モンゴル１名、米国２名、フィンランド１名</a:t>
            </a:r>
            <a:endParaRPr kumimoji="1" lang="en-US" altLang="ja-JP" sz="1800" dirty="0">
              <a:solidFill>
                <a:schemeClr val="bg2">
                  <a:lumMod val="10000"/>
                </a:schemeClr>
              </a:solidFill>
              <a:latin typeface="HG丸ｺﾞｼｯｸM-PRO" panose="020F0600000000000000" pitchFamily="50" charset="-128"/>
              <a:ea typeface="HG丸ｺﾞｼｯｸM-PRO" panose="020F0600000000000000" pitchFamily="50" charset="-128"/>
            </a:endParaRPr>
          </a:p>
          <a:p>
            <a:pPr marL="0" indent="0">
              <a:buNone/>
            </a:pPr>
            <a:endParaRPr kumimoji="1" lang="en-US" altLang="ja-JP" sz="2000" dirty="0">
              <a:solidFill>
                <a:schemeClr val="bg2">
                  <a:lumMod val="10000"/>
                </a:schemeClr>
              </a:solidFill>
              <a:latin typeface="HG丸ｺﾞｼｯｸM-PRO" panose="020F0600000000000000" pitchFamily="50" charset="-128"/>
              <a:ea typeface="HG丸ｺﾞｼｯｸM-PRO" panose="020F0600000000000000" pitchFamily="50" charset="-128"/>
            </a:endParaRPr>
          </a:p>
          <a:p>
            <a:pPr marL="0" indent="0">
              <a:buNone/>
            </a:pPr>
            <a:endParaRPr kumimoji="1" lang="ja-JP" altLang="en-US" sz="2000" dirty="0">
              <a:solidFill>
                <a:schemeClr val="bg2">
                  <a:lumMod val="10000"/>
                </a:schemeClr>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348629621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BF63012B-8C79-C798-7975-4E7CF0CFE86C}"/>
              </a:ext>
            </a:extLst>
          </p:cNvPr>
          <p:cNvSpPr txBox="1"/>
          <p:nvPr/>
        </p:nvSpPr>
        <p:spPr>
          <a:xfrm>
            <a:off x="457200" y="1267922"/>
            <a:ext cx="7731669" cy="584775"/>
          </a:xfrm>
          <a:prstGeom prst="rect">
            <a:avLst/>
          </a:prstGeom>
          <a:solidFill>
            <a:schemeClr val="tx1">
              <a:lumMod val="75000"/>
              <a:lumOff val="25000"/>
            </a:schemeClr>
          </a:solidFill>
        </p:spPr>
        <p:txBody>
          <a:bodyPr wrap="square" rtlCol="0">
            <a:spAutoFit/>
          </a:bodyPr>
          <a:lstStyle/>
          <a:p>
            <a:pPr lvl="0" algn="dist">
              <a:spcBef>
                <a:spcPct val="20000"/>
              </a:spcBef>
            </a:pPr>
            <a:r>
              <a:rPr lang="ja-JP" altLang="en-US" sz="3200" b="1" dirty="0">
                <a:solidFill>
                  <a:schemeClr val="bg1"/>
                </a:solidFill>
                <a:latin typeface="游ゴシック" panose="020B0400000000000000" pitchFamily="50" charset="-128"/>
                <a:ea typeface="游ゴシック" panose="020B0400000000000000" pitchFamily="50" charset="-128"/>
                <a:cs typeface="Meiryo UI" panose="020B0604030504040204" pitchFamily="50" charset="-128"/>
              </a:rPr>
              <a:t>採用基準（全国統一）</a:t>
            </a:r>
          </a:p>
        </p:txBody>
      </p:sp>
      <p:sp>
        <p:nvSpPr>
          <p:cNvPr id="4" name="テキスト ボックス 3">
            <a:extLst>
              <a:ext uri="{FF2B5EF4-FFF2-40B4-BE49-F238E27FC236}">
                <a16:creationId xmlns:a16="http://schemas.microsoft.com/office/drawing/2014/main" id="{2CF46A62-628C-7CCE-0706-EFF6B44B1F6F}"/>
              </a:ext>
            </a:extLst>
          </p:cNvPr>
          <p:cNvSpPr txBox="1"/>
          <p:nvPr/>
        </p:nvSpPr>
        <p:spPr>
          <a:xfrm>
            <a:off x="381000" y="4973530"/>
            <a:ext cx="8128862" cy="1579343"/>
          </a:xfrm>
          <a:prstGeom prst="rect">
            <a:avLst/>
          </a:prstGeom>
          <a:noFill/>
        </p:spPr>
        <p:txBody>
          <a:bodyPr wrap="square" rtlCol="0">
            <a:spAutoFit/>
          </a:bodyPr>
          <a:lstStyle/>
          <a:p>
            <a:pPr marL="182042" indent="-182042">
              <a:lnSpc>
                <a:spcPct val="90000"/>
              </a:lnSpc>
              <a:spcAft>
                <a:spcPts val="1200"/>
              </a:spcAft>
              <a:buFont typeface="Arial" panose="020B0604020202020204" pitchFamily="34" charset="0"/>
              <a:buChar char="•"/>
            </a:pPr>
            <a:r>
              <a:rPr lang="ja-JP" altLang="en-US" sz="3200" b="1" dirty="0">
                <a:latin typeface="游ゴシック" panose="020B0400000000000000" pitchFamily="50" charset="-128"/>
                <a:ea typeface="游ゴシック" panose="020B0400000000000000" pitchFamily="50" charset="-128"/>
                <a:cs typeface="Meiryo UI" panose="020B0604030504040204" pitchFamily="50" charset="-128"/>
              </a:rPr>
              <a:t>勉学への意欲、人物面・学業面が優秀、</a:t>
            </a:r>
            <a:br>
              <a:rPr lang="en-US" altLang="ja-JP" sz="3200" b="1" dirty="0">
                <a:latin typeface="游ゴシック" panose="020B0400000000000000" pitchFamily="50" charset="-128"/>
                <a:ea typeface="游ゴシック" panose="020B0400000000000000" pitchFamily="50" charset="-128"/>
                <a:cs typeface="Meiryo UI" panose="020B0604030504040204" pitchFamily="50" charset="-128"/>
              </a:rPr>
            </a:br>
            <a:r>
              <a:rPr lang="ja-JP" altLang="en-US" sz="3200" b="1" dirty="0">
                <a:latin typeface="游ゴシック" panose="020B0400000000000000" pitchFamily="50" charset="-128"/>
                <a:ea typeface="游ゴシック" panose="020B0400000000000000" pitchFamily="50" charset="-128"/>
                <a:cs typeface="Meiryo UI" panose="020B0604030504040204" pitchFamily="50" charset="-128"/>
              </a:rPr>
              <a:t>将来日本との架け橋になりうる人材</a:t>
            </a:r>
            <a:endParaRPr lang="en-US" altLang="ja-JP" sz="3200" b="1" dirty="0">
              <a:latin typeface="游ゴシック" panose="020B0400000000000000" pitchFamily="50" charset="-128"/>
              <a:ea typeface="游ゴシック" panose="020B0400000000000000" pitchFamily="50" charset="-128"/>
              <a:cs typeface="Meiryo UI" panose="020B0604030504040204" pitchFamily="50" charset="-128"/>
            </a:endParaRPr>
          </a:p>
          <a:p>
            <a:pPr marL="182042" indent="-182042">
              <a:lnSpc>
                <a:spcPct val="90000"/>
              </a:lnSpc>
              <a:spcAft>
                <a:spcPts val="667"/>
              </a:spcAft>
              <a:buFont typeface="Arial" panose="020B0604020202020204" pitchFamily="34" charset="0"/>
              <a:buChar char="•"/>
            </a:pPr>
            <a:r>
              <a:rPr lang="ja-JP" altLang="en-US" sz="3200" b="1" dirty="0">
                <a:latin typeface="游ゴシック" panose="020B0400000000000000" pitchFamily="50" charset="-128"/>
                <a:ea typeface="游ゴシック" panose="020B0400000000000000" pitchFamily="50" charset="-128"/>
                <a:cs typeface="Meiryo UI" panose="020B0604030504040204" pitchFamily="50" charset="-128"/>
              </a:rPr>
              <a:t>家庭状況、経済状況は評価対象外</a:t>
            </a:r>
            <a:endParaRPr lang="en-US" altLang="ja-JP" sz="3200" b="1" dirty="0">
              <a:latin typeface="游ゴシック" panose="020B0400000000000000" pitchFamily="50" charset="-128"/>
              <a:ea typeface="游ゴシック" panose="020B0400000000000000" pitchFamily="50" charset="-128"/>
              <a:cs typeface="Meiryo UI" panose="020B0604030504040204" pitchFamily="50" charset="-128"/>
            </a:endParaRPr>
          </a:p>
        </p:txBody>
      </p:sp>
      <p:sp>
        <p:nvSpPr>
          <p:cNvPr id="5" name="タイトル 11">
            <a:extLst>
              <a:ext uri="{FF2B5EF4-FFF2-40B4-BE49-F238E27FC236}">
                <a16:creationId xmlns:a16="http://schemas.microsoft.com/office/drawing/2014/main" id="{11EC6F91-11DA-15F2-B5AC-10605507D5EB}"/>
              </a:ext>
            </a:extLst>
          </p:cNvPr>
          <p:cNvSpPr txBox="1">
            <a:spLocks/>
          </p:cNvSpPr>
          <p:nvPr/>
        </p:nvSpPr>
        <p:spPr>
          <a:xfrm>
            <a:off x="2327582" y="384225"/>
            <a:ext cx="7536837" cy="758775"/>
          </a:xfrm>
          <a:prstGeom prst="rect">
            <a:avLst/>
          </a:prstGeom>
        </p:spPr>
        <p:txBody>
          <a:bodyPr anchor="t"/>
          <a:lstStyle>
            <a:lvl1pPr algn="ctr" defTabSz="609630" rtl="0" eaLnBrk="1" latinLnBrk="0" hangingPunct="1">
              <a:spcBef>
                <a:spcPct val="0"/>
              </a:spcBef>
              <a:buNone/>
              <a:defRPr sz="2933" kern="1200">
                <a:solidFill>
                  <a:schemeClr val="tx1"/>
                </a:solidFill>
                <a:latin typeface="+mj-lt"/>
                <a:ea typeface="+mj-ea"/>
                <a:cs typeface="+mj-cs"/>
              </a:defRPr>
            </a:lvl1pPr>
          </a:lstStyle>
          <a:p>
            <a:r>
              <a:rPr lang="ja-JP" altLang="en-US" sz="4800" b="1" dirty="0">
                <a:latin typeface="游ゴシック" panose="020B0400000000000000" pitchFamily="50" charset="-128"/>
                <a:ea typeface="游ゴシック" panose="020B0400000000000000" pitchFamily="50" charset="-128"/>
              </a:rPr>
              <a:t>奨学生の選考</a:t>
            </a:r>
          </a:p>
        </p:txBody>
      </p:sp>
      <p:sp>
        <p:nvSpPr>
          <p:cNvPr id="6" name="正方形/長方形 5">
            <a:extLst>
              <a:ext uri="{FF2B5EF4-FFF2-40B4-BE49-F238E27FC236}">
                <a16:creationId xmlns:a16="http://schemas.microsoft.com/office/drawing/2014/main" id="{341EEF21-5D9D-2E8E-0814-524E4C850039}"/>
              </a:ext>
            </a:extLst>
          </p:cNvPr>
          <p:cNvSpPr/>
          <p:nvPr/>
        </p:nvSpPr>
        <p:spPr>
          <a:xfrm>
            <a:off x="476250" y="2056056"/>
            <a:ext cx="2880000" cy="1188000"/>
          </a:xfrm>
          <a:prstGeom prst="rect">
            <a:avLst/>
          </a:prstGeom>
          <a:solidFill>
            <a:srgbClr val="FCC178"/>
          </a:solidFill>
          <a:ln w="57150">
            <a:solidFill>
              <a:srgbClr val="71D4F7"/>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ja-JP" altLang="en-US" sz="3200" cap="small" spc="200" dirty="0">
                <a:solidFill>
                  <a:schemeClr val="tx1"/>
                </a:solidFill>
                <a:latin typeface="HGP創英角ｺﾞｼｯｸUB" pitchFamily="50" charset="-128"/>
                <a:ea typeface="HGP創英角ｺﾞｼｯｸUB" pitchFamily="50" charset="-128"/>
              </a:rPr>
              <a:t>留学の目的</a:t>
            </a:r>
            <a:br>
              <a:rPr lang="en-US" altLang="ja-JP" sz="3200" cap="small" spc="200" dirty="0">
                <a:solidFill>
                  <a:schemeClr val="tx1"/>
                </a:solidFill>
                <a:latin typeface="HGP創英角ｺﾞｼｯｸUB" pitchFamily="50" charset="-128"/>
                <a:ea typeface="HGP創英角ｺﾞｼｯｸUB" pitchFamily="50" charset="-128"/>
              </a:rPr>
            </a:br>
            <a:r>
              <a:rPr lang="ja-JP" altLang="en-US" sz="3200" cap="small" spc="200" dirty="0">
                <a:solidFill>
                  <a:schemeClr val="tx1"/>
                </a:solidFill>
                <a:latin typeface="HGP創英角ｺﾞｼｯｸUB" pitchFamily="50" charset="-128"/>
                <a:ea typeface="HGP創英角ｺﾞｼｯｸUB" pitchFamily="50" charset="-128"/>
              </a:rPr>
              <a:t>将来の目標</a:t>
            </a:r>
            <a:endParaRPr lang="en-US" altLang="ja-JP" sz="3200" cap="small" spc="200" dirty="0">
              <a:solidFill>
                <a:schemeClr val="tx1"/>
              </a:solidFill>
              <a:latin typeface="HGP創英角ｺﾞｼｯｸUB" pitchFamily="50" charset="-128"/>
              <a:ea typeface="HGP創英角ｺﾞｼｯｸUB" pitchFamily="50" charset="-128"/>
            </a:endParaRPr>
          </a:p>
        </p:txBody>
      </p:sp>
      <p:sp>
        <p:nvSpPr>
          <p:cNvPr id="7" name="正方形/長方形 6">
            <a:extLst>
              <a:ext uri="{FF2B5EF4-FFF2-40B4-BE49-F238E27FC236}">
                <a16:creationId xmlns:a16="http://schemas.microsoft.com/office/drawing/2014/main" id="{CEFFD6A7-4FFA-20C2-DCAC-38AD3D751B33}"/>
              </a:ext>
            </a:extLst>
          </p:cNvPr>
          <p:cNvSpPr/>
          <p:nvPr/>
        </p:nvSpPr>
        <p:spPr>
          <a:xfrm>
            <a:off x="476250" y="3456811"/>
            <a:ext cx="2880000" cy="1188000"/>
          </a:xfrm>
          <a:prstGeom prst="rect">
            <a:avLst/>
          </a:prstGeom>
          <a:solidFill>
            <a:srgbClr val="FCC178"/>
          </a:solidFill>
          <a:ln w="57150">
            <a:solidFill>
              <a:srgbClr val="71D4F7"/>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ja-JP" altLang="en-US" sz="3200" cap="small" spc="1000" dirty="0">
                <a:solidFill>
                  <a:schemeClr val="tx1"/>
                </a:solidFill>
                <a:latin typeface="HGP創英角ｺﾞｼｯｸUB" pitchFamily="50" charset="-128"/>
                <a:ea typeface="HGP創英角ｺﾞｼｯｸUB" pitchFamily="50" charset="-128"/>
              </a:rPr>
              <a:t>交流への</a:t>
            </a:r>
            <a:br>
              <a:rPr lang="en-US" altLang="ja-JP" sz="3200" cap="small" spc="1000" dirty="0">
                <a:solidFill>
                  <a:schemeClr val="tx1"/>
                </a:solidFill>
                <a:latin typeface="HGP創英角ｺﾞｼｯｸUB" pitchFamily="50" charset="-128"/>
                <a:ea typeface="HGP創英角ｺﾞｼｯｸUB" pitchFamily="50" charset="-128"/>
              </a:rPr>
            </a:br>
            <a:r>
              <a:rPr lang="ja-JP" altLang="en-US" sz="3200" cap="small" spc="1000" dirty="0">
                <a:solidFill>
                  <a:schemeClr val="tx1"/>
                </a:solidFill>
                <a:latin typeface="HGP創英角ｺﾞｼｯｸUB" pitchFamily="50" charset="-128"/>
                <a:ea typeface="HGP創英角ｺﾞｼｯｸUB" pitchFamily="50" charset="-128"/>
              </a:rPr>
              <a:t>熱意</a:t>
            </a:r>
            <a:endParaRPr lang="en-US" altLang="ja-JP" sz="3200" cap="small" spc="1000" dirty="0">
              <a:solidFill>
                <a:schemeClr val="tx1"/>
              </a:solidFill>
              <a:latin typeface="HGP創英角ｺﾞｼｯｸUB" pitchFamily="50" charset="-128"/>
              <a:ea typeface="HGP創英角ｺﾞｼｯｸUB" pitchFamily="50" charset="-128"/>
            </a:endParaRPr>
          </a:p>
        </p:txBody>
      </p:sp>
      <p:sp>
        <p:nvSpPr>
          <p:cNvPr id="8" name="正方形/長方形 7">
            <a:extLst>
              <a:ext uri="{FF2B5EF4-FFF2-40B4-BE49-F238E27FC236}">
                <a16:creationId xmlns:a16="http://schemas.microsoft.com/office/drawing/2014/main" id="{990191B9-C1A1-A99D-D54C-EEC327128FCE}"/>
              </a:ext>
            </a:extLst>
          </p:cNvPr>
          <p:cNvSpPr/>
          <p:nvPr/>
        </p:nvSpPr>
        <p:spPr>
          <a:xfrm>
            <a:off x="3581400" y="2069398"/>
            <a:ext cx="2880000" cy="1188000"/>
          </a:xfrm>
          <a:prstGeom prst="rect">
            <a:avLst/>
          </a:prstGeom>
          <a:solidFill>
            <a:srgbClr val="FCC178"/>
          </a:solidFill>
          <a:ln w="57150">
            <a:solidFill>
              <a:srgbClr val="71D4F7"/>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ja-JP" altLang="en-US" sz="3200" cap="small" spc="1000" dirty="0">
                <a:solidFill>
                  <a:schemeClr val="tx1"/>
                </a:solidFill>
                <a:latin typeface="HGP創英角ｺﾞｼｯｸUB" pitchFamily="50" charset="-128"/>
                <a:ea typeface="HGP創英角ｺﾞｼｯｸUB" pitchFamily="50" charset="-128"/>
              </a:rPr>
              <a:t>人間性</a:t>
            </a:r>
            <a:br>
              <a:rPr lang="en-US" altLang="ja-JP" sz="3200" cap="small" spc="1000" dirty="0">
                <a:solidFill>
                  <a:schemeClr val="tx1"/>
                </a:solidFill>
                <a:latin typeface="HGP創英角ｺﾞｼｯｸUB" pitchFamily="50" charset="-128"/>
                <a:ea typeface="HGP創英角ｺﾞｼｯｸUB" pitchFamily="50" charset="-128"/>
              </a:rPr>
            </a:br>
            <a:r>
              <a:rPr lang="ja-JP" altLang="en-US" sz="3200" cap="small" spc="1000" dirty="0">
                <a:solidFill>
                  <a:schemeClr val="tx1"/>
                </a:solidFill>
                <a:latin typeface="HGP創英角ｺﾞｼｯｸUB" pitchFamily="50" charset="-128"/>
                <a:ea typeface="HGP創英角ｺﾞｼｯｸUB" pitchFamily="50" charset="-128"/>
              </a:rPr>
              <a:t>人  柄</a:t>
            </a:r>
            <a:endParaRPr lang="en-US" altLang="ja-JP" sz="3200" cap="small" spc="1000" dirty="0">
              <a:solidFill>
                <a:schemeClr val="tx1"/>
              </a:solidFill>
              <a:latin typeface="HGP創英角ｺﾞｼｯｸUB" pitchFamily="50" charset="-128"/>
              <a:ea typeface="HGP創英角ｺﾞｼｯｸUB" pitchFamily="50" charset="-128"/>
            </a:endParaRPr>
          </a:p>
        </p:txBody>
      </p:sp>
      <p:sp>
        <p:nvSpPr>
          <p:cNvPr id="9" name="正方形/長方形 8">
            <a:extLst>
              <a:ext uri="{FF2B5EF4-FFF2-40B4-BE49-F238E27FC236}">
                <a16:creationId xmlns:a16="http://schemas.microsoft.com/office/drawing/2014/main" id="{147AF71F-3683-53A7-0AC5-AFB8D830245E}"/>
              </a:ext>
            </a:extLst>
          </p:cNvPr>
          <p:cNvSpPr/>
          <p:nvPr/>
        </p:nvSpPr>
        <p:spPr>
          <a:xfrm>
            <a:off x="3581400" y="3474099"/>
            <a:ext cx="2880000" cy="1188000"/>
          </a:xfrm>
          <a:prstGeom prst="rect">
            <a:avLst/>
          </a:prstGeom>
          <a:solidFill>
            <a:srgbClr val="FCC178"/>
          </a:solidFill>
          <a:ln w="57150">
            <a:solidFill>
              <a:srgbClr val="71D4F7"/>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ja-JP" altLang="en-US" sz="3000" cap="small" spc="200" dirty="0">
                <a:solidFill>
                  <a:schemeClr val="tx1"/>
                </a:solidFill>
                <a:latin typeface="HGP創英角ｺﾞｼｯｸUB" pitchFamily="50" charset="-128"/>
                <a:ea typeface="HGP創英角ｺﾞｼｯｸUB" pitchFamily="50" charset="-128"/>
              </a:rPr>
              <a:t>コミュニケーション能力</a:t>
            </a:r>
            <a:endParaRPr lang="en-US" altLang="ja-JP" sz="3000" cap="small" spc="200" dirty="0">
              <a:solidFill>
                <a:schemeClr val="tx1"/>
              </a:solidFill>
              <a:latin typeface="HGP創英角ｺﾞｼｯｸUB" pitchFamily="50" charset="-128"/>
              <a:ea typeface="HGP創英角ｺﾞｼｯｸUB" pitchFamily="50" charset="-128"/>
            </a:endParaRPr>
          </a:p>
        </p:txBody>
      </p:sp>
      <p:sp>
        <p:nvSpPr>
          <p:cNvPr id="10" name="正方形/長方形 9">
            <a:extLst>
              <a:ext uri="{FF2B5EF4-FFF2-40B4-BE49-F238E27FC236}">
                <a16:creationId xmlns:a16="http://schemas.microsoft.com/office/drawing/2014/main" id="{38200EC6-97A2-5FDD-758E-42F20F23D95C}"/>
              </a:ext>
            </a:extLst>
          </p:cNvPr>
          <p:cNvSpPr/>
          <p:nvPr/>
        </p:nvSpPr>
        <p:spPr>
          <a:xfrm>
            <a:off x="7467600" y="2057400"/>
            <a:ext cx="721269" cy="2604699"/>
          </a:xfrm>
          <a:prstGeom prst="rect">
            <a:avLst/>
          </a:prstGeom>
          <a:solidFill>
            <a:srgbClr val="FCC178"/>
          </a:solidFill>
          <a:ln w="57150">
            <a:solidFill>
              <a:srgbClr val="71D4F7"/>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3200" cap="small" spc="200" dirty="0">
                <a:solidFill>
                  <a:schemeClr val="tx1"/>
                </a:solidFill>
                <a:latin typeface="HGP創英角ｺﾞｼｯｸUB" pitchFamily="50" charset="-128"/>
                <a:ea typeface="HGP創英角ｺﾞｼｯｸUB" pitchFamily="50" charset="-128"/>
              </a:rPr>
              <a:t>地区裁量</a:t>
            </a:r>
            <a:endParaRPr lang="en-US" altLang="ja-JP" sz="3200" cap="small" spc="200" dirty="0">
              <a:solidFill>
                <a:schemeClr val="tx1"/>
              </a:solidFill>
              <a:latin typeface="HGP創英角ｺﾞｼｯｸUB" pitchFamily="50" charset="-128"/>
              <a:ea typeface="HGP創英角ｺﾞｼｯｸUB" pitchFamily="50" charset="-128"/>
            </a:endParaRPr>
          </a:p>
        </p:txBody>
      </p:sp>
      <p:sp>
        <p:nvSpPr>
          <p:cNvPr id="11" name="加算記号 10">
            <a:extLst>
              <a:ext uri="{FF2B5EF4-FFF2-40B4-BE49-F238E27FC236}">
                <a16:creationId xmlns:a16="http://schemas.microsoft.com/office/drawing/2014/main" id="{FC516C46-102E-62C8-C7A3-58E3A9A119E4}"/>
              </a:ext>
            </a:extLst>
          </p:cNvPr>
          <p:cNvSpPr/>
          <p:nvPr/>
        </p:nvSpPr>
        <p:spPr>
          <a:xfrm>
            <a:off x="6629400" y="3004667"/>
            <a:ext cx="792088" cy="848666"/>
          </a:xfrm>
          <a:prstGeom prst="mathPlus">
            <a:avLst>
              <a:gd name="adj1" fmla="val 13802"/>
            </a:avLst>
          </a:prstGeom>
          <a:solidFill>
            <a:srgbClr val="71D4F7"/>
          </a:solidFill>
          <a:ln>
            <a:solidFill>
              <a:srgbClr val="71D4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71D4F7"/>
              </a:solidFill>
            </a:endParaRPr>
          </a:p>
        </p:txBody>
      </p:sp>
      <p:pic>
        <p:nvPicPr>
          <p:cNvPr id="2" name="図 1">
            <a:extLst>
              <a:ext uri="{FF2B5EF4-FFF2-40B4-BE49-F238E27FC236}">
                <a16:creationId xmlns:a16="http://schemas.microsoft.com/office/drawing/2014/main" id="{1D30FE18-8500-AB8B-8087-D42DBFC963D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47723" y="2085211"/>
            <a:ext cx="3415677" cy="3401189"/>
          </a:xfrm>
          <a:prstGeom prst="rect">
            <a:avLst/>
          </a:prstGeom>
        </p:spPr>
      </p:pic>
    </p:spTree>
    <p:extLst>
      <p:ext uri="{BB962C8B-B14F-4D97-AF65-F5344CB8AC3E}">
        <p14:creationId xmlns:p14="http://schemas.microsoft.com/office/powerpoint/2010/main" val="3612365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mph" presetSubtype="2" fill="hold" grpId="0" nodeType="afterEffect">
                                  <p:stCondLst>
                                    <p:cond delay="2000"/>
                                  </p:stCondLst>
                                  <p:childTnLst>
                                    <p:animClr clrSpc="rgb" dir="cw">
                                      <p:cBhvr>
                                        <p:cTn id="6" dur="1000" fill="hold"/>
                                        <p:tgtEl>
                                          <p:spTgt spid="6"/>
                                        </p:tgtEl>
                                        <p:attrNameLst>
                                          <p:attrName>fillcolor</p:attrName>
                                        </p:attrNameLst>
                                      </p:cBhvr>
                                      <p:to>
                                        <a:srgbClr val="FFF9AB"/>
                                      </p:to>
                                    </p:animClr>
                                    <p:set>
                                      <p:cBhvr>
                                        <p:cTn id="7" dur="1000" fill="hold"/>
                                        <p:tgtEl>
                                          <p:spTgt spid="6"/>
                                        </p:tgtEl>
                                        <p:attrNameLst>
                                          <p:attrName>fill.type</p:attrName>
                                        </p:attrNameLst>
                                      </p:cBhvr>
                                      <p:to>
                                        <p:strVal val="solid"/>
                                      </p:to>
                                    </p:set>
                                    <p:set>
                                      <p:cBhvr>
                                        <p:cTn id="8" dur="1000" fill="hold"/>
                                        <p:tgtEl>
                                          <p:spTgt spid="6"/>
                                        </p:tgtEl>
                                        <p:attrNameLst>
                                          <p:attrName>fill.on</p:attrName>
                                        </p:attrNameLst>
                                      </p:cBhvr>
                                      <p:to>
                                        <p:strVal val="true"/>
                                      </p:to>
                                    </p:set>
                                  </p:childTnLst>
                                </p:cTn>
                              </p:par>
                            </p:childTnLst>
                          </p:cTn>
                        </p:par>
                        <p:par>
                          <p:cTn id="9" fill="hold">
                            <p:stCondLst>
                              <p:cond delay="3000"/>
                            </p:stCondLst>
                            <p:childTnLst>
                              <p:par>
                                <p:cTn id="10" presetID="1" presetClass="emph" presetSubtype="2" fill="hold" nodeType="afterEffect">
                                  <p:stCondLst>
                                    <p:cond delay="0"/>
                                  </p:stCondLst>
                                  <p:childTnLst>
                                    <p:animClr clrSpc="rgb" dir="cw">
                                      <p:cBhvr>
                                        <p:cTn id="11" dur="1000" fill="hold"/>
                                        <p:tgtEl>
                                          <p:spTgt spid="7"/>
                                        </p:tgtEl>
                                        <p:attrNameLst>
                                          <p:attrName>fillcolor</p:attrName>
                                        </p:attrNameLst>
                                      </p:cBhvr>
                                      <p:to>
                                        <a:srgbClr val="FFF9AB"/>
                                      </p:to>
                                    </p:animClr>
                                    <p:set>
                                      <p:cBhvr>
                                        <p:cTn id="12" dur="1000" fill="hold"/>
                                        <p:tgtEl>
                                          <p:spTgt spid="7"/>
                                        </p:tgtEl>
                                        <p:attrNameLst>
                                          <p:attrName>fill.type</p:attrName>
                                        </p:attrNameLst>
                                      </p:cBhvr>
                                      <p:to>
                                        <p:strVal val="solid"/>
                                      </p:to>
                                    </p:set>
                                    <p:set>
                                      <p:cBhvr>
                                        <p:cTn id="13" dur="1000" fill="hold"/>
                                        <p:tgtEl>
                                          <p:spTgt spid="7"/>
                                        </p:tgtEl>
                                        <p:attrNameLst>
                                          <p:attrName>fill.on</p:attrName>
                                        </p:attrNameLst>
                                      </p:cBhvr>
                                      <p:to>
                                        <p:strVal val="true"/>
                                      </p:to>
                                    </p:set>
                                  </p:childTnLst>
                                </p:cTn>
                              </p:par>
                            </p:childTnLst>
                          </p:cTn>
                        </p:par>
                        <p:par>
                          <p:cTn id="14" fill="hold">
                            <p:stCondLst>
                              <p:cond delay="4000"/>
                            </p:stCondLst>
                            <p:childTnLst>
                              <p:par>
                                <p:cTn id="15" presetID="1" presetClass="emph" presetSubtype="2" fill="hold" nodeType="afterEffect">
                                  <p:stCondLst>
                                    <p:cond delay="0"/>
                                  </p:stCondLst>
                                  <p:childTnLst>
                                    <p:animClr clrSpc="rgb" dir="cw">
                                      <p:cBhvr>
                                        <p:cTn id="16" dur="1000" fill="hold"/>
                                        <p:tgtEl>
                                          <p:spTgt spid="8"/>
                                        </p:tgtEl>
                                        <p:attrNameLst>
                                          <p:attrName>fillcolor</p:attrName>
                                        </p:attrNameLst>
                                      </p:cBhvr>
                                      <p:to>
                                        <a:srgbClr val="FFF9AB"/>
                                      </p:to>
                                    </p:animClr>
                                    <p:set>
                                      <p:cBhvr>
                                        <p:cTn id="17" dur="1000" fill="hold"/>
                                        <p:tgtEl>
                                          <p:spTgt spid="8"/>
                                        </p:tgtEl>
                                        <p:attrNameLst>
                                          <p:attrName>fill.type</p:attrName>
                                        </p:attrNameLst>
                                      </p:cBhvr>
                                      <p:to>
                                        <p:strVal val="solid"/>
                                      </p:to>
                                    </p:set>
                                    <p:set>
                                      <p:cBhvr>
                                        <p:cTn id="18" dur="1000" fill="hold"/>
                                        <p:tgtEl>
                                          <p:spTgt spid="8"/>
                                        </p:tgtEl>
                                        <p:attrNameLst>
                                          <p:attrName>fill.on</p:attrName>
                                        </p:attrNameLst>
                                      </p:cBhvr>
                                      <p:to>
                                        <p:strVal val="true"/>
                                      </p:to>
                                    </p:set>
                                  </p:childTnLst>
                                </p:cTn>
                              </p:par>
                            </p:childTnLst>
                          </p:cTn>
                        </p:par>
                        <p:par>
                          <p:cTn id="19" fill="hold">
                            <p:stCondLst>
                              <p:cond delay="5000"/>
                            </p:stCondLst>
                            <p:childTnLst>
                              <p:par>
                                <p:cTn id="20" presetID="1" presetClass="emph" presetSubtype="2" fill="hold" nodeType="afterEffect">
                                  <p:stCondLst>
                                    <p:cond delay="0"/>
                                  </p:stCondLst>
                                  <p:childTnLst>
                                    <p:animClr clrSpc="rgb" dir="cw">
                                      <p:cBhvr>
                                        <p:cTn id="21" dur="1000" fill="hold"/>
                                        <p:tgtEl>
                                          <p:spTgt spid="9"/>
                                        </p:tgtEl>
                                        <p:attrNameLst>
                                          <p:attrName>fillcolor</p:attrName>
                                        </p:attrNameLst>
                                      </p:cBhvr>
                                      <p:to>
                                        <a:srgbClr val="FFF9AB"/>
                                      </p:to>
                                    </p:animClr>
                                    <p:set>
                                      <p:cBhvr>
                                        <p:cTn id="22" dur="1000" fill="hold"/>
                                        <p:tgtEl>
                                          <p:spTgt spid="9"/>
                                        </p:tgtEl>
                                        <p:attrNameLst>
                                          <p:attrName>fill.type</p:attrName>
                                        </p:attrNameLst>
                                      </p:cBhvr>
                                      <p:to>
                                        <p:strVal val="solid"/>
                                      </p:to>
                                    </p:set>
                                    <p:set>
                                      <p:cBhvr>
                                        <p:cTn id="23" dur="1000" fill="hold"/>
                                        <p:tgtEl>
                                          <p:spTgt spid="9"/>
                                        </p:tgtEl>
                                        <p:attrNameLst>
                                          <p:attrName>fill.on</p:attrName>
                                        </p:attrNameLst>
                                      </p:cBhvr>
                                      <p:to>
                                        <p:strVal val="true"/>
                                      </p:to>
                                    </p:se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left)">
                                      <p:cBhvr>
                                        <p:cTn id="28" dur="500"/>
                                        <p:tgtEl>
                                          <p:spTgt spid="11"/>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left)">
                                      <p:cBhvr>
                                        <p:cTn id="3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77758-4C09-C50C-71C1-C242DAC0FB35}"/>
            </a:ext>
          </a:extLst>
        </p:cNvPr>
        <p:cNvGrpSpPr/>
        <p:nvPr/>
      </p:nvGrpSpPr>
      <p:grpSpPr>
        <a:xfrm>
          <a:off x="0" y="0"/>
          <a:ext cx="0" cy="0"/>
          <a:chOff x="0" y="0"/>
          <a:chExt cx="0" cy="0"/>
        </a:xfrm>
      </p:grpSpPr>
      <p:sp>
        <p:nvSpPr>
          <p:cNvPr id="2" name="テキスト プレースホルダー 2">
            <a:extLst>
              <a:ext uri="{FF2B5EF4-FFF2-40B4-BE49-F238E27FC236}">
                <a16:creationId xmlns:a16="http://schemas.microsoft.com/office/drawing/2014/main" id="{E0EF1D0E-9D64-6C89-5BAA-6A543922B9CA}"/>
              </a:ext>
            </a:extLst>
          </p:cNvPr>
          <p:cNvSpPr txBox="1">
            <a:spLocks/>
          </p:cNvSpPr>
          <p:nvPr/>
        </p:nvSpPr>
        <p:spPr>
          <a:xfrm>
            <a:off x="6248400" y="2476531"/>
            <a:ext cx="4953000" cy="1904938"/>
          </a:xfrm>
          <a:prstGeom prst="rect">
            <a:avLst/>
          </a:prstGeom>
        </p:spPr>
        <p:txBody>
          <a:bodyPr vert="horz" lIns="60960" tIns="30480" rIns="60960" bIns="30480" rtlCol="0" anchor="ctr" anchorCtr="0">
            <a:noAutofit/>
          </a:bodyPr>
          <a:lstStyle>
            <a:lvl1pPr marL="0" indent="0" algn="l" defTabSz="914400" rtl="0" eaLnBrk="1" latinLnBrk="0" hangingPunct="1">
              <a:spcBef>
                <a:spcPct val="20000"/>
              </a:spcBef>
              <a:buFont typeface="Arial" panose="020B0604020202020204" pitchFamily="34" charset="0"/>
              <a:buNone/>
              <a:defRPr kumimoji="1" sz="6600" b="1" kern="1200">
                <a:solidFill>
                  <a:schemeClr val="tx1"/>
                </a:solidFill>
                <a:latin typeface="BIZ UDPゴシック" panose="020B0400000000000000" pitchFamily="50" charset="-128"/>
                <a:ea typeface="BIZ UDPゴシック" panose="020B0400000000000000" pitchFamily="50" charset="-128"/>
                <a:cs typeface="+mn-cs"/>
              </a:defRPr>
            </a:lvl1pPr>
            <a:lvl2pPr marL="457200" indent="0" algn="l" defTabSz="914400" rtl="0" eaLnBrk="1" latinLnBrk="0" hangingPunct="1">
              <a:spcBef>
                <a:spcPct val="20000"/>
              </a:spcBef>
              <a:buFont typeface="Arial" panose="020B0604020202020204" pitchFamily="34" charset="0"/>
              <a:buNone/>
              <a:defRPr kumimoji="1"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kumimoji="1"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kumimoji="1"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r>
              <a:rPr lang="ja-JP" altLang="en-US" sz="6000" dirty="0"/>
              <a:t>寄付金の状況</a:t>
            </a:r>
          </a:p>
        </p:txBody>
      </p:sp>
      <p:sp>
        <p:nvSpPr>
          <p:cNvPr id="4" name="タイトル 1">
            <a:extLst>
              <a:ext uri="{FF2B5EF4-FFF2-40B4-BE49-F238E27FC236}">
                <a16:creationId xmlns:a16="http://schemas.microsoft.com/office/drawing/2014/main" id="{69261A12-EC10-A1E0-1C06-FD1D377CB467}"/>
              </a:ext>
            </a:extLst>
          </p:cNvPr>
          <p:cNvSpPr txBox="1">
            <a:spLocks/>
          </p:cNvSpPr>
          <p:nvPr/>
        </p:nvSpPr>
        <p:spPr>
          <a:xfrm>
            <a:off x="990600" y="1981200"/>
            <a:ext cx="3048000" cy="2819400"/>
          </a:xfrm>
          <a:prstGeom prst="rect">
            <a:avLst/>
          </a:prstGeom>
        </p:spPr>
        <p:txBody>
          <a:bodyPr vert="horz" lIns="60960" tIns="30480" rIns="60960" bIns="30480" rtlCol="0" anchor="ctr">
            <a:noAutofit/>
          </a:bodyPr>
          <a:lstStyle>
            <a:lvl1pPr algn="ctr" defTabSz="914400" rtl="0" eaLnBrk="1" latinLnBrk="0" hangingPunct="1">
              <a:spcBef>
                <a:spcPct val="0"/>
              </a:spcBef>
              <a:buNone/>
              <a:defRPr kumimoji="1" sz="16600" kern="1200">
                <a:solidFill>
                  <a:srgbClr val="A7E200"/>
                </a:solidFill>
                <a:latin typeface="Bahnschrift SemiBold SemiConden" panose="020B0502040204020203" pitchFamily="34" charset="0"/>
                <a:ea typeface="+mj-ea"/>
                <a:cs typeface="+mj-cs"/>
              </a:defRPr>
            </a:lvl1pPr>
          </a:lstStyle>
          <a:p>
            <a:pPr defTabSz="609630">
              <a:defRPr/>
            </a:pPr>
            <a:r>
              <a:rPr lang="en-US" altLang="ja-JP" sz="19100" dirty="0">
                <a:solidFill>
                  <a:schemeClr val="bg1"/>
                </a:solidFill>
                <a:latin typeface="游ゴシック" panose="020B0400000000000000" pitchFamily="50" charset="-128"/>
                <a:ea typeface="ＭＳ Ｐゴシック" panose="020B0600070205080204" pitchFamily="50" charset="-128"/>
              </a:rPr>
              <a:t>03</a:t>
            </a:r>
            <a:endParaRPr lang="ja-JP" altLang="en-US" sz="19100" dirty="0">
              <a:solidFill>
                <a:schemeClr val="bg1"/>
              </a:solidFill>
              <a:latin typeface="游ゴシック" panose="020B0400000000000000" pitchFamily="50" charset="-128"/>
              <a:ea typeface="ＭＳ Ｐゴシック" panose="020B0600070205080204" pitchFamily="50" charset="-128"/>
            </a:endParaRPr>
          </a:p>
        </p:txBody>
      </p:sp>
    </p:spTree>
    <p:extLst>
      <p:ext uri="{BB962C8B-B14F-4D97-AF65-F5344CB8AC3E}">
        <p14:creationId xmlns:p14="http://schemas.microsoft.com/office/powerpoint/2010/main" val="27469598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フリーフォーム: 図形 26">
            <a:extLst>
              <a:ext uri="{FF2B5EF4-FFF2-40B4-BE49-F238E27FC236}">
                <a16:creationId xmlns:a16="http://schemas.microsoft.com/office/drawing/2014/main" id="{B4EEFE3F-7053-6EF8-7B9B-F062A4632F2B}"/>
              </a:ext>
            </a:extLst>
          </p:cNvPr>
          <p:cNvSpPr/>
          <p:nvPr/>
        </p:nvSpPr>
        <p:spPr>
          <a:xfrm rot="13333686" flipH="1">
            <a:off x="6840629" y="-77087"/>
            <a:ext cx="3965483" cy="3742565"/>
          </a:xfrm>
          <a:custGeom>
            <a:avLst/>
            <a:gdLst>
              <a:gd name="connsiteX0" fmla="*/ 48397 w 3625384"/>
              <a:gd name="connsiteY0" fmla="*/ 818270 h 3418887"/>
              <a:gd name="connsiteX1" fmla="*/ 2871452 w 3625384"/>
              <a:gd name="connsiteY1" fmla="*/ 3380583 h 3418887"/>
              <a:gd name="connsiteX2" fmla="*/ 3079928 w 3625384"/>
              <a:gd name="connsiteY2" fmla="*/ 3370490 h 3418887"/>
              <a:gd name="connsiteX3" fmla="*/ 3587081 w 3625384"/>
              <a:gd name="connsiteY3" fmla="*/ 2811729 h 3418887"/>
              <a:gd name="connsiteX4" fmla="*/ 3576987 w 3625384"/>
              <a:gd name="connsiteY4" fmla="*/ 2603253 h 3418887"/>
              <a:gd name="connsiteX5" fmla="*/ 1087558 w 3625384"/>
              <a:gd name="connsiteY5" fmla="*/ 343751 h 3418887"/>
              <a:gd name="connsiteX6" fmla="*/ 970801 w 3625384"/>
              <a:gd name="connsiteY6" fmla="*/ 0 h 3418887"/>
              <a:gd name="connsiteX7" fmla="*/ 909069 w 3625384"/>
              <a:gd name="connsiteY7" fmla="*/ 181747 h 3418887"/>
              <a:gd name="connsiteX8" fmla="*/ 753932 w 3625384"/>
              <a:gd name="connsiteY8" fmla="*/ 40939 h 3418887"/>
              <a:gd name="connsiteX9" fmla="*/ 545456 w 3625384"/>
              <a:gd name="connsiteY9" fmla="*/ 51033 h 3418887"/>
              <a:gd name="connsiteX10" fmla="*/ 38303 w 3625384"/>
              <a:gd name="connsiteY10" fmla="*/ 609793 h 3418887"/>
              <a:gd name="connsiteX11" fmla="*/ 48397 w 3625384"/>
              <a:gd name="connsiteY11" fmla="*/ 818270 h 341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25384" h="3418887">
                <a:moveTo>
                  <a:pt x="48397" y="818270"/>
                </a:moveTo>
                <a:lnTo>
                  <a:pt x="2871452" y="3380583"/>
                </a:lnTo>
                <a:cubicBezTo>
                  <a:pt x="2931808" y="3435366"/>
                  <a:pt x="3025146" y="3430847"/>
                  <a:pt x="3079928" y="3370490"/>
                </a:cubicBezTo>
                <a:lnTo>
                  <a:pt x="3587081" y="2811729"/>
                </a:lnTo>
                <a:cubicBezTo>
                  <a:pt x="3641863" y="2751373"/>
                  <a:pt x="3637344" y="2658035"/>
                  <a:pt x="3576987" y="2603253"/>
                </a:cubicBezTo>
                <a:lnTo>
                  <a:pt x="1087558" y="343751"/>
                </a:lnTo>
                <a:lnTo>
                  <a:pt x="970801" y="0"/>
                </a:lnTo>
                <a:lnTo>
                  <a:pt x="909069" y="181747"/>
                </a:lnTo>
                <a:lnTo>
                  <a:pt x="753932" y="40939"/>
                </a:lnTo>
                <a:cubicBezTo>
                  <a:pt x="693576" y="-13843"/>
                  <a:pt x="600238" y="-9324"/>
                  <a:pt x="545456" y="51033"/>
                </a:cubicBezTo>
                <a:lnTo>
                  <a:pt x="38303" y="609793"/>
                </a:lnTo>
                <a:cubicBezTo>
                  <a:pt x="-16479" y="670150"/>
                  <a:pt x="-11960" y="763488"/>
                  <a:pt x="48397" y="818270"/>
                </a:cubicBezTo>
                <a:close/>
              </a:path>
            </a:pathLst>
          </a:custGeom>
          <a:solidFill>
            <a:srgbClr val="404040"/>
          </a:solidFill>
          <a:ln w="76200">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120000" tIns="0" rIns="120000" rtlCol="0" anchor="ctr">
            <a:noAutofit/>
          </a:bodyPr>
          <a:lstStyle/>
          <a:p>
            <a:pPr>
              <a:lnSpc>
                <a:spcPts val="6000"/>
              </a:lnSpc>
            </a:pPr>
            <a:endParaRPr kumimoji="1" lang="ja-JP" altLang="en-US" sz="5334" b="1" dirty="0">
              <a:ln>
                <a:solidFill>
                  <a:schemeClr val="tx1"/>
                </a:solidFill>
              </a:ln>
              <a:solidFill>
                <a:srgbClr val="FFE737"/>
              </a:solidFill>
              <a:latin typeface="+mj-ea"/>
              <a:ea typeface="+mj-ea"/>
            </a:endParaRPr>
          </a:p>
        </p:txBody>
      </p:sp>
      <p:grpSp>
        <p:nvGrpSpPr>
          <p:cNvPr id="5" name="グループ化 4">
            <a:extLst>
              <a:ext uri="{FF2B5EF4-FFF2-40B4-BE49-F238E27FC236}">
                <a16:creationId xmlns:a16="http://schemas.microsoft.com/office/drawing/2014/main" id="{358B541F-E46A-F6D2-D85C-292767D30491}"/>
              </a:ext>
            </a:extLst>
          </p:cNvPr>
          <p:cNvGrpSpPr/>
          <p:nvPr/>
        </p:nvGrpSpPr>
        <p:grpSpPr>
          <a:xfrm>
            <a:off x="227011" y="2743200"/>
            <a:ext cx="5881087" cy="3962400"/>
            <a:chOff x="1496824" y="3610139"/>
            <a:chExt cx="7855941" cy="5194197"/>
          </a:xfrm>
        </p:grpSpPr>
        <p:sp>
          <p:nvSpPr>
            <p:cNvPr id="6" name="正方形/長方形 5">
              <a:extLst>
                <a:ext uri="{FF2B5EF4-FFF2-40B4-BE49-F238E27FC236}">
                  <a16:creationId xmlns:a16="http://schemas.microsoft.com/office/drawing/2014/main" id="{23DA0D48-7094-2575-3021-F2843877E47B}"/>
                </a:ext>
              </a:extLst>
            </p:cNvPr>
            <p:cNvSpPr/>
            <p:nvPr/>
          </p:nvSpPr>
          <p:spPr>
            <a:xfrm>
              <a:off x="1496824" y="3610139"/>
              <a:ext cx="7855941" cy="5194197"/>
            </a:xfrm>
            <a:prstGeom prst="rect">
              <a:avLst/>
            </a:prstGeom>
            <a:solidFill>
              <a:schemeClr val="accent5">
                <a:lumMod val="20000"/>
                <a:lumOff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vert="horz" lIns="120000" tIns="0" rIns="120000" rtlCol="0" anchor="ctr"/>
            <a:lstStyle/>
            <a:p>
              <a:pPr>
                <a:lnSpc>
                  <a:spcPts val="6000"/>
                </a:lnSpc>
              </a:pPr>
              <a:endParaRPr lang="ja-JP" altLang="en-US" sz="5334" b="1" dirty="0">
                <a:ln>
                  <a:solidFill>
                    <a:schemeClr val="tx1"/>
                  </a:solidFill>
                </a:ln>
                <a:solidFill>
                  <a:srgbClr val="FFE737"/>
                </a:solidFill>
                <a:latin typeface="游ゴシック" panose="020B0400000000000000" pitchFamily="50" charset="-128"/>
                <a:ea typeface="游ゴシック" panose="020B0400000000000000" pitchFamily="50" charset="-128"/>
              </a:endParaRPr>
            </a:p>
          </p:txBody>
        </p:sp>
        <p:sp>
          <p:nvSpPr>
            <p:cNvPr id="7" name="テキスト ボックス 6">
              <a:extLst>
                <a:ext uri="{FF2B5EF4-FFF2-40B4-BE49-F238E27FC236}">
                  <a16:creationId xmlns:a16="http://schemas.microsoft.com/office/drawing/2014/main" id="{333F1870-CFC2-B670-4542-7CBE99CA599E}"/>
                </a:ext>
              </a:extLst>
            </p:cNvPr>
            <p:cNvSpPr txBox="1"/>
            <p:nvPr/>
          </p:nvSpPr>
          <p:spPr>
            <a:xfrm>
              <a:off x="1525819" y="6050030"/>
              <a:ext cx="7810786" cy="2053589"/>
            </a:xfrm>
            <a:prstGeom prst="rect">
              <a:avLst/>
            </a:prstGeom>
            <a:noFill/>
          </p:spPr>
          <p:txBody>
            <a:bodyPr wrap="square" rtlCol="0">
              <a:spAutoFit/>
            </a:bodyPr>
            <a:lstStyle/>
            <a:p>
              <a:pPr marL="304815" indent="-304815">
                <a:lnSpc>
                  <a:spcPct val="90000"/>
                </a:lnSpc>
                <a:spcAft>
                  <a:spcPts val="1200"/>
                </a:spcAft>
                <a:buFont typeface="Wingdings" panose="05000000000000000000" pitchFamily="2" charset="2"/>
                <a:buChar char="ü"/>
              </a:pPr>
              <a:r>
                <a:rPr lang="ja-JP" altLang="en-US" sz="2800" b="1" dirty="0">
                  <a:latin typeface="游ゴシック" panose="020B0400000000000000" pitchFamily="50" charset="-128"/>
                  <a:ea typeface="游ゴシック" panose="020B0400000000000000" pitchFamily="50" charset="-128"/>
                  <a:cs typeface="Meiryo UI" panose="020B0604030504040204" pitchFamily="50" charset="-128"/>
                </a:rPr>
                <a:t> 財団法人設立時の約束</a:t>
              </a:r>
              <a:endParaRPr lang="en-US" altLang="ja-JP" sz="2800" b="1" dirty="0">
                <a:latin typeface="游ゴシック" panose="020B0400000000000000" pitchFamily="50" charset="-128"/>
                <a:ea typeface="游ゴシック" panose="020B0400000000000000" pitchFamily="50" charset="-128"/>
                <a:cs typeface="Meiryo UI" panose="020B0604030504040204" pitchFamily="50" charset="-128"/>
              </a:endParaRPr>
            </a:p>
            <a:p>
              <a:pPr marL="304815" indent="-304815">
                <a:lnSpc>
                  <a:spcPct val="90000"/>
                </a:lnSpc>
                <a:spcAft>
                  <a:spcPts val="1200"/>
                </a:spcAft>
                <a:buFont typeface="Wingdings" panose="05000000000000000000" pitchFamily="2" charset="2"/>
                <a:buChar char="ü"/>
              </a:pPr>
              <a:r>
                <a:rPr lang="ja-JP" altLang="en-US" sz="2800" b="1" dirty="0">
                  <a:latin typeface="游ゴシック" panose="020B0400000000000000" pitchFamily="50" charset="-128"/>
                  <a:ea typeface="游ゴシック" panose="020B0400000000000000" pitchFamily="50" charset="-128"/>
                  <a:cs typeface="Meiryo UI" panose="020B0604030504040204" pitchFamily="50" charset="-128"/>
                </a:rPr>
                <a:t> 奨学会の安定財源</a:t>
              </a:r>
              <a:endParaRPr lang="en-US" altLang="ja-JP" sz="2800" b="1" dirty="0">
                <a:latin typeface="游ゴシック" panose="020B0400000000000000" pitchFamily="50" charset="-128"/>
                <a:ea typeface="游ゴシック" panose="020B0400000000000000" pitchFamily="50" charset="-128"/>
                <a:cs typeface="Meiryo UI" panose="020B0604030504040204" pitchFamily="50" charset="-128"/>
              </a:endParaRPr>
            </a:p>
            <a:p>
              <a:pPr marL="304815" indent="-304815">
                <a:lnSpc>
                  <a:spcPct val="90000"/>
                </a:lnSpc>
                <a:spcAft>
                  <a:spcPts val="1200"/>
                </a:spcAft>
                <a:buFont typeface="Wingdings" panose="05000000000000000000" pitchFamily="2" charset="2"/>
                <a:buChar char="ü"/>
              </a:pPr>
              <a:r>
                <a:rPr lang="ja-JP" altLang="en-US" sz="2800" b="1" dirty="0">
                  <a:latin typeface="游ゴシック" panose="020B0400000000000000" pitchFamily="50" charset="-128"/>
                  <a:ea typeface="游ゴシック" panose="020B0400000000000000" pitchFamily="50" charset="-128"/>
                  <a:cs typeface="Meiryo UI" panose="020B0604030504040204" pitchFamily="50" charset="-128"/>
                </a:rPr>
                <a:t> クラブで決定した金額</a:t>
              </a:r>
              <a:r>
                <a:rPr lang="en-US" altLang="ja-JP" sz="2800" b="1" dirty="0">
                  <a:latin typeface="游ゴシック" panose="020B0400000000000000" pitchFamily="50" charset="-128"/>
                  <a:ea typeface="游ゴシック" panose="020B0400000000000000" pitchFamily="50" charset="-128"/>
                  <a:cs typeface="Meiryo UI" panose="020B0604030504040204" pitchFamily="50" charset="-128"/>
                </a:rPr>
                <a:t>×</a:t>
              </a:r>
              <a:r>
                <a:rPr lang="ja-JP" altLang="en-US" sz="2800" b="1" dirty="0">
                  <a:latin typeface="游ゴシック" panose="020B0400000000000000" pitchFamily="50" charset="-128"/>
                  <a:ea typeface="游ゴシック" panose="020B0400000000000000" pitchFamily="50" charset="-128"/>
                  <a:cs typeface="Meiryo UI" panose="020B0604030504040204" pitchFamily="50" charset="-128"/>
                </a:rPr>
                <a:t>会員数</a:t>
              </a:r>
              <a:endParaRPr lang="en-US" altLang="ja-JP" sz="2800" b="1" dirty="0">
                <a:latin typeface="游ゴシック" panose="020B0400000000000000" pitchFamily="50" charset="-128"/>
                <a:ea typeface="游ゴシック" panose="020B0400000000000000" pitchFamily="50" charset="-128"/>
                <a:cs typeface="Meiryo UI" panose="020B0604030504040204" pitchFamily="50" charset="-128"/>
              </a:endParaRPr>
            </a:p>
          </p:txBody>
        </p:sp>
        <p:grpSp>
          <p:nvGrpSpPr>
            <p:cNvPr id="8" name="グループ化 7">
              <a:extLst>
                <a:ext uri="{FF2B5EF4-FFF2-40B4-BE49-F238E27FC236}">
                  <a16:creationId xmlns:a16="http://schemas.microsoft.com/office/drawing/2014/main" id="{D2DEB779-D23E-30C9-784F-00C3F34AAB8D}"/>
                </a:ext>
              </a:extLst>
            </p:cNvPr>
            <p:cNvGrpSpPr/>
            <p:nvPr/>
          </p:nvGrpSpPr>
          <p:grpSpPr>
            <a:xfrm>
              <a:off x="2470387" y="3880379"/>
              <a:ext cx="5908815" cy="1640168"/>
              <a:chOff x="10607291" y="3487316"/>
              <a:chExt cx="5908815" cy="1640168"/>
            </a:xfrm>
          </p:grpSpPr>
          <p:sp>
            <p:nvSpPr>
              <p:cNvPr id="9" name="コンテンツ プレースホルダー 2">
                <a:extLst>
                  <a:ext uri="{FF2B5EF4-FFF2-40B4-BE49-F238E27FC236}">
                    <a16:creationId xmlns:a16="http://schemas.microsoft.com/office/drawing/2014/main" id="{9E95C002-6736-5B70-636C-7691C11C2D94}"/>
                  </a:ext>
                </a:extLst>
              </p:cNvPr>
              <p:cNvSpPr txBox="1">
                <a:spLocks/>
              </p:cNvSpPr>
              <p:nvPr/>
            </p:nvSpPr>
            <p:spPr>
              <a:xfrm>
                <a:off x="10607291" y="3562306"/>
                <a:ext cx="5908815" cy="1500651"/>
              </a:xfrm>
              <a:prstGeom prst="rect">
                <a:avLst/>
              </a:prstGeom>
              <a:solidFill>
                <a:srgbClr val="FEFFF8"/>
              </a:solidFill>
            </p:spPr>
            <p:txBody>
              <a:bodyPr anchor="ctr" anchorCtr="0"/>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gn="ctr">
                  <a:buNone/>
                </a:pPr>
                <a:r>
                  <a:rPr lang="ja-JP" altLang="en-US" sz="4000" b="1" dirty="0">
                    <a:latin typeface="游ゴシック" panose="020B0400000000000000" pitchFamily="50" charset="-128"/>
                    <a:ea typeface="游ゴシック" panose="020B0400000000000000" pitchFamily="50" charset="-128"/>
                  </a:rPr>
                  <a:t>普通</a:t>
                </a:r>
                <a:r>
                  <a:rPr lang="ja-JP" altLang="en-US" sz="2933" b="1" dirty="0">
                    <a:latin typeface="游ゴシック" panose="020B0400000000000000" pitchFamily="50" charset="-128"/>
                    <a:ea typeface="游ゴシック" panose="020B0400000000000000" pitchFamily="50" charset="-128"/>
                  </a:rPr>
                  <a:t>寄付金</a:t>
                </a:r>
                <a:endParaRPr lang="ja-JP" altLang="en-US" sz="2400" b="1" dirty="0">
                  <a:latin typeface="游ゴシック" panose="020B0400000000000000" pitchFamily="50" charset="-128"/>
                  <a:ea typeface="游ゴシック" panose="020B0400000000000000" pitchFamily="50" charset="-128"/>
                </a:endParaRPr>
              </a:p>
            </p:txBody>
          </p:sp>
          <p:sp>
            <p:nvSpPr>
              <p:cNvPr id="10" name="正方形/長方形 55">
                <a:extLst>
                  <a:ext uri="{FF2B5EF4-FFF2-40B4-BE49-F238E27FC236}">
                    <a16:creationId xmlns:a16="http://schemas.microsoft.com/office/drawing/2014/main" id="{77993AD3-E822-E7EC-5962-852231C1675D}"/>
                  </a:ext>
                </a:extLst>
              </p:cNvPr>
              <p:cNvSpPr/>
              <p:nvPr/>
            </p:nvSpPr>
            <p:spPr>
              <a:xfrm>
                <a:off x="10607291" y="3487316"/>
                <a:ext cx="5908815" cy="1640168"/>
              </a:xfrm>
              <a:custGeom>
                <a:avLst/>
                <a:gdLst>
                  <a:gd name="csX0" fmla="*/ 0 w 5908815"/>
                  <a:gd name="csY0" fmla="*/ 0 h 1640168"/>
                  <a:gd name="csX1" fmla="*/ 715623 w 5908815"/>
                  <a:gd name="csY1" fmla="*/ 0 h 1640168"/>
                  <a:gd name="csX2" fmla="*/ 1253982 w 5908815"/>
                  <a:gd name="csY2" fmla="*/ 0 h 1640168"/>
                  <a:gd name="csX3" fmla="*/ 1969605 w 5908815"/>
                  <a:gd name="csY3" fmla="*/ 0 h 1640168"/>
                  <a:gd name="csX4" fmla="*/ 2567052 w 5908815"/>
                  <a:gd name="csY4" fmla="*/ 0 h 1640168"/>
                  <a:gd name="csX5" fmla="*/ 3282675 w 5908815"/>
                  <a:gd name="csY5" fmla="*/ 0 h 1640168"/>
                  <a:gd name="csX6" fmla="*/ 3761946 w 5908815"/>
                  <a:gd name="csY6" fmla="*/ 0 h 1640168"/>
                  <a:gd name="csX7" fmla="*/ 4241216 w 5908815"/>
                  <a:gd name="csY7" fmla="*/ 0 h 1640168"/>
                  <a:gd name="csX8" fmla="*/ 5015927 w 5908815"/>
                  <a:gd name="csY8" fmla="*/ 0 h 1640168"/>
                  <a:gd name="csX9" fmla="*/ 5908815 w 5908815"/>
                  <a:gd name="csY9" fmla="*/ 0 h 1640168"/>
                  <a:gd name="csX10" fmla="*/ 5908815 w 5908815"/>
                  <a:gd name="csY10" fmla="*/ 563124 h 1640168"/>
                  <a:gd name="csX11" fmla="*/ 5908815 w 5908815"/>
                  <a:gd name="csY11" fmla="*/ 1093445 h 1640168"/>
                  <a:gd name="csX12" fmla="*/ 5908815 w 5908815"/>
                  <a:gd name="csY12" fmla="*/ 1640168 h 1640168"/>
                  <a:gd name="csX13" fmla="*/ 5193192 w 5908815"/>
                  <a:gd name="csY13" fmla="*/ 1640168 h 1640168"/>
                  <a:gd name="csX14" fmla="*/ 4418481 w 5908815"/>
                  <a:gd name="csY14" fmla="*/ 1640168 h 1640168"/>
                  <a:gd name="csX15" fmla="*/ 3880122 w 5908815"/>
                  <a:gd name="csY15" fmla="*/ 1640168 h 1640168"/>
                  <a:gd name="csX16" fmla="*/ 3341763 w 5908815"/>
                  <a:gd name="csY16" fmla="*/ 1640168 h 1640168"/>
                  <a:gd name="csX17" fmla="*/ 2567052 w 5908815"/>
                  <a:gd name="csY17" fmla="*/ 1640168 h 1640168"/>
                  <a:gd name="csX18" fmla="*/ 1969605 w 5908815"/>
                  <a:gd name="csY18" fmla="*/ 1640168 h 1640168"/>
                  <a:gd name="csX19" fmla="*/ 1490334 w 5908815"/>
                  <a:gd name="csY19" fmla="*/ 1640168 h 1640168"/>
                  <a:gd name="csX20" fmla="*/ 951976 w 5908815"/>
                  <a:gd name="csY20" fmla="*/ 1640168 h 1640168"/>
                  <a:gd name="csX21" fmla="*/ 0 w 5908815"/>
                  <a:gd name="csY21" fmla="*/ 1640168 h 1640168"/>
                  <a:gd name="csX22" fmla="*/ 0 w 5908815"/>
                  <a:gd name="csY22" fmla="*/ 1093445 h 1640168"/>
                  <a:gd name="csX23" fmla="*/ 0 w 5908815"/>
                  <a:gd name="csY23" fmla="*/ 563124 h 1640168"/>
                  <a:gd name="csX24" fmla="*/ 0 w 5908815"/>
                  <a:gd name="csY24" fmla="*/ 0 h 16401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5908815" h="1640168" extrusionOk="0">
                    <a:moveTo>
                      <a:pt x="0" y="0"/>
                    </a:moveTo>
                    <a:cubicBezTo>
                      <a:pt x="209362" y="-11967"/>
                      <a:pt x="467399" y="-8909"/>
                      <a:pt x="715623" y="0"/>
                    </a:cubicBezTo>
                    <a:cubicBezTo>
                      <a:pt x="963847" y="8909"/>
                      <a:pt x="1133766" y="-22957"/>
                      <a:pt x="1253982" y="0"/>
                    </a:cubicBezTo>
                    <a:cubicBezTo>
                      <a:pt x="1374198" y="22957"/>
                      <a:pt x="1652028" y="30446"/>
                      <a:pt x="1969605" y="0"/>
                    </a:cubicBezTo>
                    <a:cubicBezTo>
                      <a:pt x="2287182" y="-30446"/>
                      <a:pt x="2274411" y="14402"/>
                      <a:pt x="2567052" y="0"/>
                    </a:cubicBezTo>
                    <a:cubicBezTo>
                      <a:pt x="2859693" y="-14402"/>
                      <a:pt x="2999614" y="33607"/>
                      <a:pt x="3282675" y="0"/>
                    </a:cubicBezTo>
                    <a:cubicBezTo>
                      <a:pt x="3565736" y="-33607"/>
                      <a:pt x="3664985" y="-17342"/>
                      <a:pt x="3761946" y="0"/>
                    </a:cubicBezTo>
                    <a:cubicBezTo>
                      <a:pt x="3858907" y="17342"/>
                      <a:pt x="4097596" y="-3630"/>
                      <a:pt x="4241216" y="0"/>
                    </a:cubicBezTo>
                    <a:cubicBezTo>
                      <a:pt x="4384836" y="3630"/>
                      <a:pt x="4651350" y="2074"/>
                      <a:pt x="5015927" y="0"/>
                    </a:cubicBezTo>
                    <a:cubicBezTo>
                      <a:pt x="5380504" y="-2074"/>
                      <a:pt x="5631218" y="858"/>
                      <a:pt x="5908815" y="0"/>
                    </a:cubicBezTo>
                    <a:cubicBezTo>
                      <a:pt x="5887402" y="133791"/>
                      <a:pt x="5926767" y="431905"/>
                      <a:pt x="5908815" y="563124"/>
                    </a:cubicBezTo>
                    <a:cubicBezTo>
                      <a:pt x="5890863" y="694343"/>
                      <a:pt x="5901781" y="843423"/>
                      <a:pt x="5908815" y="1093445"/>
                    </a:cubicBezTo>
                    <a:cubicBezTo>
                      <a:pt x="5915849" y="1343467"/>
                      <a:pt x="5919550" y="1388036"/>
                      <a:pt x="5908815" y="1640168"/>
                    </a:cubicBezTo>
                    <a:cubicBezTo>
                      <a:pt x="5614571" y="1611682"/>
                      <a:pt x="5453433" y="1624577"/>
                      <a:pt x="5193192" y="1640168"/>
                    </a:cubicBezTo>
                    <a:cubicBezTo>
                      <a:pt x="4932951" y="1655759"/>
                      <a:pt x="4747128" y="1677225"/>
                      <a:pt x="4418481" y="1640168"/>
                    </a:cubicBezTo>
                    <a:cubicBezTo>
                      <a:pt x="4089834" y="1603111"/>
                      <a:pt x="4072991" y="1660640"/>
                      <a:pt x="3880122" y="1640168"/>
                    </a:cubicBezTo>
                    <a:cubicBezTo>
                      <a:pt x="3687253" y="1619696"/>
                      <a:pt x="3469755" y="1633096"/>
                      <a:pt x="3341763" y="1640168"/>
                    </a:cubicBezTo>
                    <a:cubicBezTo>
                      <a:pt x="3213771" y="1647240"/>
                      <a:pt x="2774194" y="1678883"/>
                      <a:pt x="2567052" y="1640168"/>
                    </a:cubicBezTo>
                    <a:cubicBezTo>
                      <a:pt x="2359910" y="1601453"/>
                      <a:pt x="2134557" y="1610669"/>
                      <a:pt x="1969605" y="1640168"/>
                    </a:cubicBezTo>
                    <a:cubicBezTo>
                      <a:pt x="1804653" y="1669667"/>
                      <a:pt x="1612934" y="1661454"/>
                      <a:pt x="1490334" y="1640168"/>
                    </a:cubicBezTo>
                    <a:cubicBezTo>
                      <a:pt x="1367734" y="1618882"/>
                      <a:pt x="1091178" y="1620589"/>
                      <a:pt x="951976" y="1640168"/>
                    </a:cubicBezTo>
                    <a:cubicBezTo>
                      <a:pt x="812774" y="1659747"/>
                      <a:pt x="430176" y="1600498"/>
                      <a:pt x="0" y="1640168"/>
                    </a:cubicBezTo>
                    <a:cubicBezTo>
                      <a:pt x="-13170" y="1488509"/>
                      <a:pt x="-19012" y="1251684"/>
                      <a:pt x="0" y="1093445"/>
                    </a:cubicBezTo>
                    <a:cubicBezTo>
                      <a:pt x="19012" y="935206"/>
                      <a:pt x="-17238" y="689941"/>
                      <a:pt x="0" y="563124"/>
                    </a:cubicBezTo>
                    <a:cubicBezTo>
                      <a:pt x="17238" y="436307"/>
                      <a:pt x="-21928" y="163882"/>
                      <a:pt x="0" y="0"/>
                    </a:cubicBezTo>
                    <a:close/>
                  </a:path>
                </a:pathLst>
              </a:custGeom>
              <a:noFill/>
              <a:ln w="76200">
                <a:solidFill>
                  <a:srgbClr val="145DA0"/>
                </a:solidFill>
                <a:extLst>
                  <a:ext uri="{C807C97D-BFC1-408E-A445-0C87EB9F89A2}">
                    <ask:lineSketchStyleProps xmlns:ask="http://schemas.microsoft.com/office/drawing/2018/sketchyshapes" sd="291598006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vert="horz" lIns="120000" tIns="0" rIns="120000" rtlCol="0" anchor="ctr"/>
              <a:lstStyle/>
              <a:p>
                <a:pPr>
                  <a:lnSpc>
                    <a:spcPts val="6000"/>
                  </a:lnSpc>
                </a:pPr>
                <a:endParaRPr kumimoji="1" lang="ja-JP" altLang="en-US" sz="5334" b="1" dirty="0">
                  <a:ln>
                    <a:solidFill>
                      <a:schemeClr val="tx1"/>
                    </a:solidFill>
                  </a:ln>
                  <a:solidFill>
                    <a:srgbClr val="FFE737"/>
                  </a:solidFill>
                  <a:latin typeface="游ゴシック" panose="020B0400000000000000" pitchFamily="50" charset="-128"/>
                  <a:ea typeface="游ゴシック" panose="020B0400000000000000" pitchFamily="50" charset="-128"/>
                </a:endParaRPr>
              </a:p>
            </p:txBody>
          </p:sp>
        </p:grpSp>
      </p:grpSp>
      <p:grpSp>
        <p:nvGrpSpPr>
          <p:cNvPr id="11" name="グループ化 10">
            <a:extLst>
              <a:ext uri="{FF2B5EF4-FFF2-40B4-BE49-F238E27FC236}">
                <a16:creationId xmlns:a16="http://schemas.microsoft.com/office/drawing/2014/main" id="{02F899F7-F148-C363-DA1C-6FC458198826}"/>
              </a:ext>
            </a:extLst>
          </p:cNvPr>
          <p:cNvGrpSpPr/>
          <p:nvPr/>
        </p:nvGrpSpPr>
        <p:grpSpPr>
          <a:xfrm>
            <a:off x="6252072" y="2743200"/>
            <a:ext cx="5712916" cy="3962400"/>
            <a:chOff x="9641452" y="3610139"/>
            <a:chExt cx="7423427" cy="5194197"/>
          </a:xfrm>
        </p:grpSpPr>
        <p:sp>
          <p:nvSpPr>
            <p:cNvPr id="12" name="正方形/長方形 11">
              <a:extLst>
                <a:ext uri="{FF2B5EF4-FFF2-40B4-BE49-F238E27FC236}">
                  <a16:creationId xmlns:a16="http://schemas.microsoft.com/office/drawing/2014/main" id="{BBE634AF-0439-0ECA-E011-90FD61958C01}"/>
                </a:ext>
              </a:extLst>
            </p:cNvPr>
            <p:cNvSpPr/>
            <p:nvPr/>
          </p:nvSpPr>
          <p:spPr>
            <a:xfrm>
              <a:off x="9641452" y="3610139"/>
              <a:ext cx="7423427" cy="5194197"/>
            </a:xfrm>
            <a:prstGeom prst="rect">
              <a:avLst/>
            </a:prstGeom>
            <a:solidFill>
              <a:schemeClr val="accent5">
                <a:lumMod val="20000"/>
                <a:lumOff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vert="horz" lIns="120000" tIns="0" rIns="120000" rtlCol="0" anchor="ctr"/>
            <a:lstStyle/>
            <a:p>
              <a:pPr>
                <a:lnSpc>
                  <a:spcPts val="6000"/>
                </a:lnSpc>
              </a:pPr>
              <a:endParaRPr lang="ja-JP" altLang="en-US" sz="5334" b="1" dirty="0">
                <a:ln>
                  <a:solidFill>
                    <a:schemeClr val="tx1"/>
                  </a:solidFill>
                </a:ln>
                <a:solidFill>
                  <a:srgbClr val="FFE737"/>
                </a:solidFill>
                <a:latin typeface="+mj-ea"/>
                <a:ea typeface="+mj-ea"/>
              </a:endParaRPr>
            </a:p>
          </p:txBody>
        </p:sp>
        <p:sp>
          <p:nvSpPr>
            <p:cNvPr id="13" name="テキスト ボックス 12">
              <a:extLst>
                <a:ext uri="{FF2B5EF4-FFF2-40B4-BE49-F238E27FC236}">
                  <a16:creationId xmlns:a16="http://schemas.microsoft.com/office/drawing/2014/main" id="{1FAA848C-075D-F780-10E7-9450828CEBC9}"/>
                </a:ext>
              </a:extLst>
            </p:cNvPr>
            <p:cNvSpPr txBox="1"/>
            <p:nvPr/>
          </p:nvSpPr>
          <p:spPr>
            <a:xfrm>
              <a:off x="9669538" y="6056178"/>
              <a:ext cx="7395341" cy="2053589"/>
            </a:xfrm>
            <a:prstGeom prst="rect">
              <a:avLst/>
            </a:prstGeom>
            <a:noFill/>
            <a:ln>
              <a:noFill/>
            </a:ln>
          </p:spPr>
          <p:txBody>
            <a:bodyPr wrap="square" rtlCol="0">
              <a:spAutoFit/>
            </a:bodyPr>
            <a:lstStyle/>
            <a:p>
              <a:pPr marL="304815" indent="-304815">
                <a:lnSpc>
                  <a:spcPct val="90000"/>
                </a:lnSpc>
                <a:spcAft>
                  <a:spcPts val="1200"/>
                </a:spcAft>
                <a:buFont typeface="Wingdings" panose="05000000000000000000" pitchFamily="2" charset="2"/>
                <a:buChar char="ü"/>
              </a:pPr>
              <a:r>
                <a:rPr lang="ja-JP" altLang="en-US" sz="2800" b="1" spc="-400" dirty="0">
                  <a:latin typeface="游ゴシック" panose="020B0400000000000000" pitchFamily="50" charset="-128"/>
                  <a:ea typeface="游ゴシック" panose="020B0400000000000000" pitchFamily="50" charset="-128"/>
                  <a:cs typeface="Meiryo UI" panose="020B0604030504040204" pitchFamily="50" charset="-128"/>
                </a:rPr>
                <a:t> </a:t>
              </a:r>
              <a:r>
                <a:rPr lang="ja-JP" altLang="en-US" sz="2800" b="1" spc="-250" dirty="0">
                  <a:latin typeface="游ゴシック" panose="020B0400000000000000" pitchFamily="50" charset="-128"/>
                  <a:ea typeface="游ゴシック" panose="020B0400000000000000" pitchFamily="50" charset="-128"/>
                  <a:cs typeface="Meiryo UI" panose="020B0604030504040204" pitchFamily="50" charset="-128"/>
                </a:rPr>
                <a:t>個人</a:t>
              </a:r>
              <a:r>
                <a:rPr lang="ja-JP" altLang="en-US" sz="2800" b="1" spc="-800" dirty="0">
                  <a:latin typeface="游ゴシック" panose="020B0400000000000000" pitchFamily="50" charset="-128"/>
                  <a:ea typeface="游ゴシック" panose="020B0400000000000000" pitchFamily="50" charset="-128"/>
                  <a:cs typeface="Meiryo UI" panose="020B0604030504040204" pitchFamily="50" charset="-128"/>
                </a:rPr>
                <a:t>・</a:t>
              </a:r>
              <a:r>
                <a:rPr lang="ja-JP" altLang="en-US" sz="2800" b="1" spc="-400" dirty="0">
                  <a:latin typeface="游ゴシック" panose="020B0400000000000000" pitchFamily="50" charset="-128"/>
                  <a:ea typeface="游ゴシック" panose="020B0400000000000000" pitchFamily="50" charset="-128"/>
                  <a:cs typeface="Meiryo UI" panose="020B0604030504040204" pitchFamily="50" charset="-128"/>
                </a:rPr>
                <a:t>法人</a:t>
              </a:r>
              <a:r>
                <a:rPr lang="ja-JP" altLang="en-US" sz="2800" b="1" spc="-800" dirty="0">
                  <a:latin typeface="游ゴシック" panose="020B0400000000000000" pitchFamily="50" charset="-128"/>
                  <a:ea typeface="游ゴシック" panose="020B0400000000000000" pitchFamily="50" charset="-128"/>
                  <a:cs typeface="Meiryo UI" panose="020B0604030504040204" pitchFamily="50" charset="-128"/>
                </a:rPr>
                <a:t>・</a:t>
              </a:r>
              <a:r>
                <a:rPr lang="ja-JP" altLang="en-US" sz="2800" b="1" spc="-400" dirty="0">
                  <a:latin typeface="游ゴシック" panose="020B0400000000000000" pitchFamily="50" charset="-128"/>
                  <a:ea typeface="游ゴシック" panose="020B0400000000000000" pitchFamily="50" charset="-128"/>
                  <a:cs typeface="Meiryo UI" panose="020B0604030504040204" pitchFamily="50" charset="-128"/>
                </a:rPr>
                <a:t> クラブ</a:t>
              </a:r>
              <a:r>
                <a:rPr lang="ja-JP" altLang="en-US" sz="2800" b="1" spc="-300" dirty="0">
                  <a:latin typeface="游ゴシック" panose="020B0400000000000000" pitchFamily="50" charset="-128"/>
                  <a:ea typeface="游ゴシック" panose="020B0400000000000000" pitchFamily="50" charset="-128"/>
                  <a:cs typeface="Meiryo UI" panose="020B0604030504040204" pitchFamily="50" charset="-128"/>
                </a:rPr>
                <a:t>からの</a:t>
              </a:r>
              <a:r>
                <a:rPr lang="ja-JP" altLang="en-US" sz="2800" b="1" spc="-100" dirty="0">
                  <a:latin typeface="游ゴシック" panose="020B0400000000000000" pitchFamily="50" charset="-128"/>
                  <a:ea typeface="游ゴシック" panose="020B0400000000000000" pitchFamily="50" charset="-128"/>
                  <a:cs typeface="Meiryo UI" panose="020B0604030504040204" pitchFamily="50" charset="-128"/>
                </a:rPr>
                <a:t>任意寄付</a:t>
              </a:r>
              <a:endParaRPr lang="en-US" altLang="ja-JP" sz="2800" b="1" spc="-100" dirty="0">
                <a:latin typeface="游ゴシック" panose="020B0400000000000000" pitchFamily="50" charset="-128"/>
                <a:ea typeface="游ゴシック" panose="020B0400000000000000" pitchFamily="50" charset="-128"/>
                <a:cs typeface="Meiryo UI" panose="020B0604030504040204" pitchFamily="50" charset="-128"/>
              </a:endParaRPr>
            </a:p>
            <a:p>
              <a:pPr marL="304815" indent="-304815">
                <a:lnSpc>
                  <a:spcPct val="90000"/>
                </a:lnSpc>
                <a:spcAft>
                  <a:spcPts val="1200"/>
                </a:spcAft>
                <a:buFont typeface="Wingdings" panose="05000000000000000000" pitchFamily="2" charset="2"/>
                <a:buChar char="ü"/>
              </a:pPr>
              <a:r>
                <a:rPr lang="en-US" altLang="ja-JP" sz="2800" b="1" dirty="0">
                  <a:latin typeface="游ゴシック" panose="020B0400000000000000" pitchFamily="50" charset="-128"/>
                  <a:ea typeface="游ゴシック" panose="020B0400000000000000" pitchFamily="50" charset="-128"/>
                  <a:cs typeface="Meiryo UI" panose="020B0604030504040204" pitchFamily="50" charset="-128"/>
                </a:rPr>
                <a:t> 1</a:t>
              </a:r>
              <a:r>
                <a:rPr lang="ja-JP" altLang="en-US" sz="2800" b="1" dirty="0">
                  <a:latin typeface="游ゴシック" panose="020B0400000000000000" pitchFamily="50" charset="-128"/>
                  <a:ea typeface="游ゴシック" panose="020B0400000000000000" pitchFamily="50" charset="-128"/>
                  <a:cs typeface="Meiryo UI" panose="020B0604030504040204" pitchFamily="50" charset="-128"/>
                </a:rPr>
                <a:t>円～ＯＫ！</a:t>
              </a:r>
              <a:endParaRPr lang="en-US" altLang="ja-JP" sz="2800" b="1" dirty="0">
                <a:latin typeface="游ゴシック" panose="020B0400000000000000" pitchFamily="50" charset="-128"/>
                <a:ea typeface="游ゴシック" panose="020B0400000000000000" pitchFamily="50" charset="-128"/>
                <a:cs typeface="Meiryo UI" panose="020B0604030504040204" pitchFamily="50" charset="-128"/>
              </a:endParaRPr>
            </a:p>
            <a:p>
              <a:pPr marL="304815" indent="-304815">
                <a:lnSpc>
                  <a:spcPct val="90000"/>
                </a:lnSpc>
                <a:spcAft>
                  <a:spcPts val="1200"/>
                </a:spcAft>
                <a:buFont typeface="Wingdings" panose="05000000000000000000" pitchFamily="2" charset="2"/>
                <a:buChar char="ü"/>
              </a:pPr>
              <a:r>
                <a:rPr lang="ja-JP" altLang="en-US" sz="2800" b="1" dirty="0">
                  <a:latin typeface="游ゴシック" panose="020B0400000000000000" pitchFamily="50" charset="-128"/>
                  <a:ea typeface="游ゴシック" panose="020B0400000000000000" pitchFamily="50" charset="-128"/>
                  <a:cs typeface="Meiryo UI" panose="020B0604030504040204" pitchFamily="50" charset="-128"/>
                </a:rPr>
                <a:t> 表彰対象</a:t>
              </a:r>
              <a:endParaRPr lang="en-US" altLang="ja-JP" sz="2800" b="1" dirty="0">
                <a:latin typeface="游ゴシック" panose="020B0400000000000000" pitchFamily="50" charset="-128"/>
                <a:ea typeface="游ゴシック" panose="020B0400000000000000" pitchFamily="50" charset="-128"/>
                <a:cs typeface="Meiryo UI" panose="020B0604030504040204" pitchFamily="50" charset="-128"/>
              </a:endParaRPr>
            </a:p>
          </p:txBody>
        </p:sp>
        <p:grpSp>
          <p:nvGrpSpPr>
            <p:cNvPr id="14" name="グループ化 13">
              <a:extLst>
                <a:ext uri="{FF2B5EF4-FFF2-40B4-BE49-F238E27FC236}">
                  <a16:creationId xmlns:a16="http://schemas.microsoft.com/office/drawing/2014/main" id="{728282DE-5279-220B-0EA6-45C829464184}"/>
                </a:ext>
              </a:extLst>
            </p:cNvPr>
            <p:cNvGrpSpPr/>
            <p:nvPr/>
          </p:nvGrpSpPr>
          <p:grpSpPr>
            <a:xfrm>
              <a:off x="10431595" y="3880379"/>
              <a:ext cx="5913205" cy="1640168"/>
              <a:chOff x="10359587" y="3487316"/>
              <a:chExt cx="5913205" cy="1640168"/>
            </a:xfrm>
          </p:grpSpPr>
          <p:sp>
            <p:nvSpPr>
              <p:cNvPr id="16" name="コンテンツ プレースホルダー 2">
                <a:extLst>
                  <a:ext uri="{FF2B5EF4-FFF2-40B4-BE49-F238E27FC236}">
                    <a16:creationId xmlns:a16="http://schemas.microsoft.com/office/drawing/2014/main" id="{6A3F0EFC-EDE7-1729-A6D2-9337FCE4C736}"/>
                  </a:ext>
                </a:extLst>
              </p:cNvPr>
              <p:cNvSpPr txBox="1">
                <a:spLocks/>
              </p:cNvSpPr>
              <p:nvPr/>
            </p:nvSpPr>
            <p:spPr>
              <a:xfrm>
                <a:off x="10359587" y="3589930"/>
                <a:ext cx="5843142" cy="1500651"/>
              </a:xfrm>
              <a:prstGeom prst="rect">
                <a:avLst/>
              </a:prstGeom>
              <a:solidFill>
                <a:srgbClr val="FEFFF8"/>
              </a:solidFill>
              <a:ln>
                <a:noFill/>
              </a:ln>
            </p:spPr>
            <p:txBody>
              <a:bodyPr anchor="ctr" anchorCtr="0"/>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gn="ctr">
                  <a:buNone/>
                </a:pPr>
                <a:r>
                  <a:rPr lang="ja-JP" altLang="en-US" sz="4000" b="1" dirty="0">
                    <a:latin typeface="游ゴシック" panose="020B0400000000000000" pitchFamily="50" charset="-128"/>
                    <a:ea typeface="游ゴシック" panose="020B0400000000000000" pitchFamily="50" charset="-128"/>
                  </a:rPr>
                  <a:t>特別</a:t>
                </a:r>
                <a:r>
                  <a:rPr lang="ja-JP" altLang="en-US" sz="2933" b="1" dirty="0">
                    <a:latin typeface="游ゴシック" panose="020B0400000000000000" pitchFamily="50" charset="-128"/>
                    <a:ea typeface="游ゴシック" panose="020B0400000000000000" pitchFamily="50" charset="-128"/>
                  </a:rPr>
                  <a:t>寄付金</a:t>
                </a:r>
                <a:endParaRPr lang="ja-JP" altLang="en-US" sz="2400" b="1" dirty="0">
                  <a:latin typeface="游ゴシック" panose="020B0400000000000000" pitchFamily="50" charset="-128"/>
                  <a:ea typeface="游ゴシック" panose="020B0400000000000000" pitchFamily="50" charset="-128"/>
                </a:endParaRPr>
              </a:p>
            </p:txBody>
          </p:sp>
          <p:sp>
            <p:nvSpPr>
              <p:cNvPr id="17" name="正方形/長方形 55">
                <a:extLst>
                  <a:ext uri="{FF2B5EF4-FFF2-40B4-BE49-F238E27FC236}">
                    <a16:creationId xmlns:a16="http://schemas.microsoft.com/office/drawing/2014/main" id="{D9BA52EA-030D-B58E-08E8-827E3F6DAB8C}"/>
                  </a:ext>
                </a:extLst>
              </p:cNvPr>
              <p:cNvSpPr/>
              <p:nvPr/>
            </p:nvSpPr>
            <p:spPr>
              <a:xfrm>
                <a:off x="10363976" y="3487316"/>
                <a:ext cx="5908816" cy="1640168"/>
              </a:xfrm>
              <a:custGeom>
                <a:avLst/>
                <a:gdLst>
                  <a:gd name="csX0" fmla="*/ 0 w 5908816"/>
                  <a:gd name="csY0" fmla="*/ 0 h 1640168"/>
                  <a:gd name="csX1" fmla="*/ 715623 w 5908816"/>
                  <a:gd name="csY1" fmla="*/ 0 h 1640168"/>
                  <a:gd name="csX2" fmla="*/ 1253982 w 5908816"/>
                  <a:gd name="csY2" fmla="*/ 0 h 1640168"/>
                  <a:gd name="csX3" fmla="*/ 1969605 w 5908816"/>
                  <a:gd name="csY3" fmla="*/ 0 h 1640168"/>
                  <a:gd name="csX4" fmla="*/ 2567052 w 5908816"/>
                  <a:gd name="csY4" fmla="*/ 0 h 1640168"/>
                  <a:gd name="csX5" fmla="*/ 3282676 w 5908816"/>
                  <a:gd name="csY5" fmla="*/ 0 h 1640168"/>
                  <a:gd name="csX6" fmla="*/ 3761946 w 5908816"/>
                  <a:gd name="csY6" fmla="*/ 0 h 1640168"/>
                  <a:gd name="csX7" fmla="*/ 4241217 w 5908816"/>
                  <a:gd name="csY7" fmla="*/ 0 h 1640168"/>
                  <a:gd name="csX8" fmla="*/ 5015928 w 5908816"/>
                  <a:gd name="csY8" fmla="*/ 0 h 1640168"/>
                  <a:gd name="csX9" fmla="*/ 5908816 w 5908816"/>
                  <a:gd name="csY9" fmla="*/ 0 h 1640168"/>
                  <a:gd name="csX10" fmla="*/ 5908816 w 5908816"/>
                  <a:gd name="csY10" fmla="*/ 563124 h 1640168"/>
                  <a:gd name="csX11" fmla="*/ 5908816 w 5908816"/>
                  <a:gd name="csY11" fmla="*/ 1093445 h 1640168"/>
                  <a:gd name="csX12" fmla="*/ 5908816 w 5908816"/>
                  <a:gd name="csY12" fmla="*/ 1640168 h 1640168"/>
                  <a:gd name="csX13" fmla="*/ 5193193 w 5908816"/>
                  <a:gd name="csY13" fmla="*/ 1640168 h 1640168"/>
                  <a:gd name="csX14" fmla="*/ 4418481 w 5908816"/>
                  <a:gd name="csY14" fmla="*/ 1640168 h 1640168"/>
                  <a:gd name="csX15" fmla="*/ 3880123 w 5908816"/>
                  <a:gd name="csY15" fmla="*/ 1640168 h 1640168"/>
                  <a:gd name="csX16" fmla="*/ 3341764 w 5908816"/>
                  <a:gd name="csY16" fmla="*/ 1640168 h 1640168"/>
                  <a:gd name="csX17" fmla="*/ 2567052 w 5908816"/>
                  <a:gd name="csY17" fmla="*/ 1640168 h 1640168"/>
                  <a:gd name="csX18" fmla="*/ 1969605 w 5908816"/>
                  <a:gd name="csY18" fmla="*/ 1640168 h 1640168"/>
                  <a:gd name="csX19" fmla="*/ 1490335 w 5908816"/>
                  <a:gd name="csY19" fmla="*/ 1640168 h 1640168"/>
                  <a:gd name="csX20" fmla="*/ 951976 w 5908816"/>
                  <a:gd name="csY20" fmla="*/ 1640168 h 1640168"/>
                  <a:gd name="csX21" fmla="*/ 0 w 5908816"/>
                  <a:gd name="csY21" fmla="*/ 1640168 h 1640168"/>
                  <a:gd name="csX22" fmla="*/ 0 w 5908816"/>
                  <a:gd name="csY22" fmla="*/ 1093445 h 1640168"/>
                  <a:gd name="csX23" fmla="*/ 0 w 5908816"/>
                  <a:gd name="csY23" fmla="*/ 563124 h 1640168"/>
                  <a:gd name="csX24" fmla="*/ 0 w 5908816"/>
                  <a:gd name="csY24" fmla="*/ 0 h 16401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5908816" h="1640168" extrusionOk="0">
                    <a:moveTo>
                      <a:pt x="0" y="0"/>
                    </a:moveTo>
                    <a:cubicBezTo>
                      <a:pt x="209362" y="-11967"/>
                      <a:pt x="467399" y="-8909"/>
                      <a:pt x="715623" y="0"/>
                    </a:cubicBezTo>
                    <a:cubicBezTo>
                      <a:pt x="963847" y="8909"/>
                      <a:pt x="1133766" y="-22957"/>
                      <a:pt x="1253982" y="0"/>
                    </a:cubicBezTo>
                    <a:cubicBezTo>
                      <a:pt x="1374198" y="22957"/>
                      <a:pt x="1652028" y="30446"/>
                      <a:pt x="1969605" y="0"/>
                    </a:cubicBezTo>
                    <a:cubicBezTo>
                      <a:pt x="2287182" y="-30446"/>
                      <a:pt x="2274411" y="14402"/>
                      <a:pt x="2567052" y="0"/>
                    </a:cubicBezTo>
                    <a:cubicBezTo>
                      <a:pt x="2859693" y="-14402"/>
                      <a:pt x="2997906" y="29064"/>
                      <a:pt x="3282676" y="0"/>
                    </a:cubicBezTo>
                    <a:cubicBezTo>
                      <a:pt x="3567446" y="-29064"/>
                      <a:pt x="3527643" y="-13778"/>
                      <a:pt x="3761946" y="0"/>
                    </a:cubicBezTo>
                    <a:cubicBezTo>
                      <a:pt x="3996249" y="13778"/>
                      <a:pt x="4089821" y="-5040"/>
                      <a:pt x="4241217" y="0"/>
                    </a:cubicBezTo>
                    <a:cubicBezTo>
                      <a:pt x="4392613" y="5040"/>
                      <a:pt x="4651351" y="2074"/>
                      <a:pt x="5015928" y="0"/>
                    </a:cubicBezTo>
                    <a:cubicBezTo>
                      <a:pt x="5380505" y="-2074"/>
                      <a:pt x="5631219" y="858"/>
                      <a:pt x="5908816" y="0"/>
                    </a:cubicBezTo>
                    <a:cubicBezTo>
                      <a:pt x="5887403" y="133791"/>
                      <a:pt x="5926768" y="431905"/>
                      <a:pt x="5908816" y="563124"/>
                    </a:cubicBezTo>
                    <a:cubicBezTo>
                      <a:pt x="5890864" y="694343"/>
                      <a:pt x="5901782" y="843423"/>
                      <a:pt x="5908816" y="1093445"/>
                    </a:cubicBezTo>
                    <a:cubicBezTo>
                      <a:pt x="5915850" y="1343467"/>
                      <a:pt x="5919551" y="1388036"/>
                      <a:pt x="5908816" y="1640168"/>
                    </a:cubicBezTo>
                    <a:cubicBezTo>
                      <a:pt x="5614572" y="1611682"/>
                      <a:pt x="5453434" y="1624577"/>
                      <a:pt x="5193193" y="1640168"/>
                    </a:cubicBezTo>
                    <a:cubicBezTo>
                      <a:pt x="4932952" y="1655759"/>
                      <a:pt x="4752368" y="1604542"/>
                      <a:pt x="4418481" y="1640168"/>
                    </a:cubicBezTo>
                    <a:cubicBezTo>
                      <a:pt x="4084594" y="1675794"/>
                      <a:pt x="4068565" y="1654791"/>
                      <a:pt x="3880123" y="1640168"/>
                    </a:cubicBezTo>
                    <a:cubicBezTo>
                      <a:pt x="3691681" y="1625545"/>
                      <a:pt x="3469756" y="1633096"/>
                      <a:pt x="3341764" y="1640168"/>
                    </a:cubicBezTo>
                    <a:cubicBezTo>
                      <a:pt x="3213772" y="1647240"/>
                      <a:pt x="2778949" y="1603711"/>
                      <a:pt x="2567052" y="1640168"/>
                    </a:cubicBezTo>
                    <a:cubicBezTo>
                      <a:pt x="2355155" y="1676625"/>
                      <a:pt x="2134557" y="1610669"/>
                      <a:pt x="1969605" y="1640168"/>
                    </a:cubicBezTo>
                    <a:cubicBezTo>
                      <a:pt x="1804653" y="1669667"/>
                      <a:pt x="1604332" y="1659579"/>
                      <a:pt x="1490335" y="1640168"/>
                    </a:cubicBezTo>
                    <a:cubicBezTo>
                      <a:pt x="1376338" y="1620758"/>
                      <a:pt x="1098664" y="1628168"/>
                      <a:pt x="951976" y="1640168"/>
                    </a:cubicBezTo>
                    <a:cubicBezTo>
                      <a:pt x="805288" y="1652168"/>
                      <a:pt x="430176" y="1600498"/>
                      <a:pt x="0" y="1640168"/>
                    </a:cubicBezTo>
                    <a:cubicBezTo>
                      <a:pt x="-13170" y="1488509"/>
                      <a:pt x="-19012" y="1251684"/>
                      <a:pt x="0" y="1093445"/>
                    </a:cubicBezTo>
                    <a:cubicBezTo>
                      <a:pt x="19012" y="935206"/>
                      <a:pt x="-17238" y="689941"/>
                      <a:pt x="0" y="563124"/>
                    </a:cubicBezTo>
                    <a:cubicBezTo>
                      <a:pt x="17238" y="436307"/>
                      <a:pt x="-21928" y="163882"/>
                      <a:pt x="0" y="0"/>
                    </a:cubicBezTo>
                    <a:close/>
                  </a:path>
                </a:pathLst>
              </a:custGeom>
              <a:noFill/>
              <a:ln w="76200">
                <a:noFill/>
                <a:extLst>
                  <a:ext uri="{C807C97D-BFC1-408E-A445-0C87EB9F89A2}">
                    <ask:lineSketchStyleProps xmlns:ask="http://schemas.microsoft.com/office/drawing/2018/sketchyshapes" sd="291598006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vert="horz" lIns="120000" tIns="0" rIns="120000" rtlCol="0" anchor="ctr"/>
              <a:lstStyle/>
              <a:p>
                <a:pPr>
                  <a:lnSpc>
                    <a:spcPts val="6000"/>
                  </a:lnSpc>
                </a:pPr>
                <a:endParaRPr kumimoji="1" lang="ja-JP" altLang="en-US" sz="5334" b="1" dirty="0">
                  <a:ln>
                    <a:solidFill>
                      <a:schemeClr val="tx1"/>
                    </a:solidFill>
                  </a:ln>
                  <a:solidFill>
                    <a:srgbClr val="FFE737"/>
                  </a:solidFill>
                  <a:latin typeface="+mj-ea"/>
                  <a:ea typeface="+mj-ea"/>
                </a:endParaRPr>
              </a:p>
            </p:txBody>
          </p:sp>
        </p:grpSp>
        <p:sp>
          <p:nvSpPr>
            <p:cNvPr id="15" name="正方形/長方形 55">
              <a:extLst>
                <a:ext uri="{FF2B5EF4-FFF2-40B4-BE49-F238E27FC236}">
                  <a16:creationId xmlns:a16="http://schemas.microsoft.com/office/drawing/2014/main" id="{21CD3B65-993C-E457-9AD8-84A14A233871}"/>
                </a:ext>
              </a:extLst>
            </p:cNvPr>
            <p:cNvSpPr/>
            <p:nvPr/>
          </p:nvSpPr>
          <p:spPr>
            <a:xfrm>
              <a:off x="10398758" y="3883360"/>
              <a:ext cx="5908816" cy="1640168"/>
            </a:xfrm>
            <a:custGeom>
              <a:avLst/>
              <a:gdLst>
                <a:gd name="csX0" fmla="*/ 0 w 5908816"/>
                <a:gd name="csY0" fmla="*/ 0 h 1640168"/>
                <a:gd name="csX1" fmla="*/ 715623 w 5908816"/>
                <a:gd name="csY1" fmla="*/ 0 h 1640168"/>
                <a:gd name="csX2" fmla="*/ 1253982 w 5908816"/>
                <a:gd name="csY2" fmla="*/ 0 h 1640168"/>
                <a:gd name="csX3" fmla="*/ 1969605 w 5908816"/>
                <a:gd name="csY3" fmla="*/ 0 h 1640168"/>
                <a:gd name="csX4" fmla="*/ 2567052 w 5908816"/>
                <a:gd name="csY4" fmla="*/ 0 h 1640168"/>
                <a:gd name="csX5" fmla="*/ 3282676 w 5908816"/>
                <a:gd name="csY5" fmla="*/ 0 h 1640168"/>
                <a:gd name="csX6" fmla="*/ 3761946 w 5908816"/>
                <a:gd name="csY6" fmla="*/ 0 h 1640168"/>
                <a:gd name="csX7" fmla="*/ 4241217 w 5908816"/>
                <a:gd name="csY7" fmla="*/ 0 h 1640168"/>
                <a:gd name="csX8" fmla="*/ 5015928 w 5908816"/>
                <a:gd name="csY8" fmla="*/ 0 h 1640168"/>
                <a:gd name="csX9" fmla="*/ 5908816 w 5908816"/>
                <a:gd name="csY9" fmla="*/ 0 h 1640168"/>
                <a:gd name="csX10" fmla="*/ 5908816 w 5908816"/>
                <a:gd name="csY10" fmla="*/ 563124 h 1640168"/>
                <a:gd name="csX11" fmla="*/ 5908816 w 5908816"/>
                <a:gd name="csY11" fmla="*/ 1093445 h 1640168"/>
                <a:gd name="csX12" fmla="*/ 5908816 w 5908816"/>
                <a:gd name="csY12" fmla="*/ 1640168 h 1640168"/>
                <a:gd name="csX13" fmla="*/ 5193193 w 5908816"/>
                <a:gd name="csY13" fmla="*/ 1640168 h 1640168"/>
                <a:gd name="csX14" fmla="*/ 4418481 w 5908816"/>
                <a:gd name="csY14" fmla="*/ 1640168 h 1640168"/>
                <a:gd name="csX15" fmla="*/ 3880123 w 5908816"/>
                <a:gd name="csY15" fmla="*/ 1640168 h 1640168"/>
                <a:gd name="csX16" fmla="*/ 3341764 w 5908816"/>
                <a:gd name="csY16" fmla="*/ 1640168 h 1640168"/>
                <a:gd name="csX17" fmla="*/ 2567052 w 5908816"/>
                <a:gd name="csY17" fmla="*/ 1640168 h 1640168"/>
                <a:gd name="csX18" fmla="*/ 1969605 w 5908816"/>
                <a:gd name="csY18" fmla="*/ 1640168 h 1640168"/>
                <a:gd name="csX19" fmla="*/ 1490335 w 5908816"/>
                <a:gd name="csY19" fmla="*/ 1640168 h 1640168"/>
                <a:gd name="csX20" fmla="*/ 951976 w 5908816"/>
                <a:gd name="csY20" fmla="*/ 1640168 h 1640168"/>
                <a:gd name="csX21" fmla="*/ 0 w 5908816"/>
                <a:gd name="csY21" fmla="*/ 1640168 h 1640168"/>
                <a:gd name="csX22" fmla="*/ 0 w 5908816"/>
                <a:gd name="csY22" fmla="*/ 1093445 h 1640168"/>
                <a:gd name="csX23" fmla="*/ 0 w 5908816"/>
                <a:gd name="csY23" fmla="*/ 563124 h 1640168"/>
                <a:gd name="csX24" fmla="*/ 0 w 5908816"/>
                <a:gd name="csY24" fmla="*/ 0 h 16401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5908816" h="1640168" extrusionOk="0">
                  <a:moveTo>
                    <a:pt x="0" y="0"/>
                  </a:moveTo>
                  <a:cubicBezTo>
                    <a:pt x="209362" y="-11967"/>
                    <a:pt x="467399" y="-8909"/>
                    <a:pt x="715623" y="0"/>
                  </a:cubicBezTo>
                  <a:cubicBezTo>
                    <a:pt x="963847" y="8909"/>
                    <a:pt x="1133766" y="-22957"/>
                    <a:pt x="1253982" y="0"/>
                  </a:cubicBezTo>
                  <a:cubicBezTo>
                    <a:pt x="1374198" y="22957"/>
                    <a:pt x="1652028" y="30446"/>
                    <a:pt x="1969605" y="0"/>
                  </a:cubicBezTo>
                  <a:cubicBezTo>
                    <a:pt x="2287182" y="-30446"/>
                    <a:pt x="2274411" y="14402"/>
                    <a:pt x="2567052" y="0"/>
                  </a:cubicBezTo>
                  <a:cubicBezTo>
                    <a:pt x="2859693" y="-14402"/>
                    <a:pt x="2997906" y="29064"/>
                    <a:pt x="3282676" y="0"/>
                  </a:cubicBezTo>
                  <a:cubicBezTo>
                    <a:pt x="3567446" y="-29064"/>
                    <a:pt x="3527643" y="-13778"/>
                    <a:pt x="3761946" y="0"/>
                  </a:cubicBezTo>
                  <a:cubicBezTo>
                    <a:pt x="3996249" y="13778"/>
                    <a:pt x="4089821" y="-5040"/>
                    <a:pt x="4241217" y="0"/>
                  </a:cubicBezTo>
                  <a:cubicBezTo>
                    <a:pt x="4392613" y="5040"/>
                    <a:pt x="4651351" y="2074"/>
                    <a:pt x="5015928" y="0"/>
                  </a:cubicBezTo>
                  <a:cubicBezTo>
                    <a:pt x="5380505" y="-2074"/>
                    <a:pt x="5631219" y="858"/>
                    <a:pt x="5908816" y="0"/>
                  </a:cubicBezTo>
                  <a:cubicBezTo>
                    <a:pt x="5887403" y="133791"/>
                    <a:pt x="5926768" y="431905"/>
                    <a:pt x="5908816" y="563124"/>
                  </a:cubicBezTo>
                  <a:cubicBezTo>
                    <a:pt x="5890864" y="694343"/>
                    <a:pt x="5901782" y="843423"/>
                    <a:pt x="5908816" y="1093445"/>
                  </a:cubicBezTo>
                  <a:cubicBezTo>
                    <a:pt x="5915850" y="1343467"/>
                    <a:pt x="5919551" y="1388036"/>
                    <a:pt x="5908816" y="1640168"/>
                  </a:cubicBezTo>
                  <a:cubicBezTo>
                    <a:pt x="5614572" y="1611682"/>
                    <a:pt x="5453434" y="1624577"/>
                    <a:pt x="5193193" y="1640168"/>
                  </a:cubicBezTo>
                  <a:cubicBezTo>
                    <a:pt x="4932952" y="1655759"/>
                    <a:pt x="4752368" y="1604542"/>
                    <a:pt x="4418481" y="1640168"/>
                  </a:cubicBezTo>
                  <a:cubicBezTo>
                    <a:pt x="4084594" y="1675794"/>
                    <a:pt x="4068565" y="1654791"/>
                    <a:pt x="3880123" y="1640168"/>
                  </a:cubicBezTo>
                  <a:cubicBezTo>
                    <a:pt x="3691681" y="1625545"/>
                    <a:pt x="3469756" y="1633096"/>
                    <a:pt x="3341764" y="1640168"/>
                  </a:cubicBezTo>
                  <a:cubicBezTo>
                    <a:pt x="3213772" y="1647240"/>
                    <a:pt x="2778949" y="1603711"/>
                    <a:pt x="2567052" y="1640168"/>
                  </a:cubicBezTo>
                  <a:cubicBezTo>
                    <a:pt x="2355155" y="1676625"/>
                    <a:pt x="2134557" y="1610669"/>
                    <a:pt x="1969605" y="1640168"/>
                  </a:cubicBezTo>
                  <a:cubicBezTo>
                    <a:pt x="1804653" y="1669667"/>
                    <a:pt x="1604332" y="1659579"/>
                    <a:pt x="1490335" y="1640168"/>
                  </a:cubicBezTo>
                  <a:cubicBezTo>
                    <a:pt x="1376338" y="1620758"/>
                    <a:pt x="1098664" y="1628168"/>
                    <a:pt x="951976" y="1640168"/>
                  </a:cubicBezTo>
                  <a:cubicBezTo>
                    <a:pt x="805288" y="1652168"/>
                    <a:pt x="430176" y="1600498"/>
                    <a:pt x="0" y="1640168"/>
                  </a:cubicBezTo>
                  <a:cubicBezTo>
                    <a:pt x="-13170" y="1488509"/>
                    <a:pt x="-19012" y="1251684"/>
                    <a:pt x="0" y="1093445"/>
                  </a:cubicBezTo>
                  <a:cubicBezTo>
                    <a:pt x="19012" y="935206"/>
                    <a:pt x="-17238" y="689941"/>
                    <a:pt x="0" y="563124"/>
                  </a:cubicBezTo>
                  <a:cubicBezTo>
                    <a:pt x="17238" y="436307"/>
                    <a:pt x="-21928" y="163882"/>
                    <a:pt x="0" y="0"/>
                  </a:cubicBezTo>
                  <a:close/>
                </a:path>
              </a:pathLst>
            </a:custGeom>
            <a:noFill/>
            <a:ln w="76200">
              <a:solidFill>
                <a:srgbClr val="145DA0"/>
              </a:solidFill>
              <a:extLst>
                <a:ext uri="{C807C97D-BFC1-408E-A445-0C87EB9F89A2}">
                  <ask:lineSketchStyleProps xmlns:ask="http://schemas.microsoft.com/office/drawing/2018/sketchyshapes" sd="291598006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vert="horz" lIns="120000" tIns="0" rIns="120000" rtlCol="0" anchor="ctr"/>
            <a:lstStyle/>
            <a:p>
              <a:pPr>
                <a:lnSpc>
                  <a:spcPts val="6000"/>
                </a:lnSpc>
              </a:pPr>
              <a:endParaRPr kumimoji="1" lang="ja-JP" altLang="en-US" sz="5334" b="1" dirty="0">
                <a:ln>
                  <a:solidFill>
                    <a:schemeClr val="tx1"/>
                  </a:solidFill>
                </a:ln>
                <a:solidFill>
                  <a:srgbClr val="FFE737"/>
                </a:solidFill>
                <a:latin typeface="+mj-ea"/>
                <a:ea typeface="+mj-ea"/>
              </a:endParaRPr>
            </a:p>
          </p:txBody>
        </p:sp>
      </p:grpSp>
      <p:sp>
        <p:nvSpPr>
          <p:cNvPr id="18" name="正方形/長方形 17">
            <a:extLst>
              <a:ext uri="{FF2B5EF4-FFF2-40B4-BE49-F238E27FC236}">
                <a16:creationId xmlns:a16="http://schemas.microsoft.com/office/drawing/2014/main" id="{F4E7239C-8C2B-77A2-18ED-ADEEB66FEB93}"/>
              </a:ext>
            </a:extLst>
          </p:cNvPr>
          <p:cNvSpPr/>
          <p:nvPr/>
        </p:nvSpPr>
        <p:spPr>
          <a:xfrm>
            <a:off x="457200" y="381000"/>
            <a:ext cx="4234977" cy="2178058"/>
          </a:xfrm>
          <a:prstGeom prst="rect">
            <a:avLst/>
          </a:prstGeom>
          <a:solidFill>
            <a:srgbClr val="DCE6F2">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タイトル 2">
            <a:extLst>
              <a:ext uri="{FF2B5EF4-FFF2-40B4-BE49-F238E27FC236}">
                <a16:creationId xmlns:a16="http://schemas.microsoft.com/office/drawing/2014/main" id="{E2351902-2EED-E443-5E0E-AD97AE64DD9C}"/>
              </a:ext>
            </a:extLst>
          </p:cNvPr>
          <p:cNvSpPr txBox="1">
            <a:spLocks/>
          </p:cNvSpPr>
          <p:nvPr/>
        </p:nvSpPr>
        <p:spPr>
          <a:xfrm>
            <a:off x="457200" y="514434"/>
            <a:ext cx="4180136" cy="2294099"/>
          </a:xfrm>
          <a:prstGeom prst="rect">
            <a:avLst/>
          </a:prstGeom>
        </p:spPr>
        <p:txBody>
          <a:bodyP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80000"/>
              </a:lnSpc>
              <a:spcAft>
                <a:spcPts val="800"/>
              </a:spcAft>
            </a:pPr>
            <a:r>
              <a:rPr lang="ja-JP" altLang="en-US" sz="4800" b="1" dirty="0">
                <a:solidFill>
                  <a:sysClr val="windowText" lastClr="000000"/>
                </a:solidFill>
                <a:latin typeface="Yu Gothic UI" panose="020B0500000000000000" pitchFamily="50" charset="-128"/>
                <a:ea typeface="Yu Gothic UI" panose="020B0500000000000000" pitchFamily="50" charset="-128"/>
              </a:rPr>
              <a:t>寄付金の</a:t>
            </a:r>
            <a:endParaRPr lang="en-US" altLang="ja-JP" sz="4800" b="1" dirty="0">
              <a:solidFill>
                <a:sysClr val="windowText" lastClr="000000"/>
              </a:solidFill>
              <a:latin typeface="Yu Gothic UI" panose="020B0500000000000000" pitchFamily="50" charset="-128"/>
              <a:ea typeface="Yu Gothic UI" panose="020B0500000000000000" pitchFamily="50" charset="-128"/>
            </a:endParaRPr>
          </a:p>
          <a:p>
            <a:pPr>
              <a:lnSpc>
                <a:spcPct val="80000"/>
              </a:lnSpc>
              <a:spcAft>
                <a:spcPts val="800"/>
              </a:spcAft>
            </a:pPr>
            <a:r>
              <a:rPr lang="ja-JP" altLang="en-US" sz="11667" b="1" dirty="0">
                <a:ln>
                  <a:solidFill>
                    <a:sysClr val="windowText" lastClr="000000"/>
                  </a:solidFill>
                </a:ln>
                <a:solidFill>
                  <a:schemeClr val="accent6"/>
                </a:solidFill>
                <a:effectLst>
                  <a:glow rad="101600">
                    <a:schemeClr val="accent6">
                      <a:alpha val="40000"/>
                    </a:schemeClr>
                  </a:glow>
                </a:effectLst>
                <a:latin typeface="游ゴシック" panose="020B0400000000000000" pitchFamily="50" charset="-128"/>
                <a:ea typeface="Yu Gothic UI" panose="020B0500000000000000" pitchFamily="50" charset="-128"/>
              </a:rPr>
              <a:t>種類</a:t>
            </a:r>
            <a:endParaRPr lang="ja-JP" altLang="en-US" sz="4800" b="1" dirty="0">
              <a:solidFill>
                <a:sysClr val="windowText" lastClr="000000"/>
              </a:solidFill>
              <a:latin typeface="Yu Gothic UI" panose="020B0500000000000000" pitchFamily="50" charset="-128"/>
              <a:ea typeface="Yu Gothic UI" panose="020B0500000000000000" pitchFamily="50" charset="-128"/>
            </a:endParaRPr>
          </a:p>
        </p:txBody>
      </p:sp>
      <p:sp>
        <p:nvSpPr>
          <p:cNvPr id="29" name="テキスト ボックス 28">
            <a:extLst>
              <a:ext uri="{FF2B5EF4-FFF2-40B4-BE49-F238E27FC236}">
                <a16:creationId xmlns:a16="http://schemas.microsoft.com/office/drawing/2014/main" id="{A8950C62-C1B3-B9B7-1133-AE0C12960D31}"/>
              </a:ext>
            </a:extLst>
          </p:cNvPr>
          <p:cNvSpPr txBox="1"/>
          <p:nvPr/>
        </p:nvSpPr>
        <p:spPr>
          <a:xfrm>
            <a:off x="6612516" y="1310090"/>
            <a:ext cx="4464496" cy="954107"/>
          </a:xfrm>
          <a:prstGeom prst="rect">
            <a:avLst/>
          </a:prstGeom>
          <a:noFill/>
        </p:spPr>
        <p:txBody>
          <a:bodyPr wrap="square">
            <a:spAutoFit/>
          </a:bodyPr>
          <a:lstStyle/>
          <a:p>
            <a:pPr algn="ctr"/>
            <a:r>
              <a:rPr lang="ja-JP" altLang="en-US" sz="2800" b="1" dirty="0">
                <a:solidFill>
                  <a:schemeClr val="bg1"/>
                </a:solidFill>
                <a:latin typeface="游ゴシック" panose="020B0400000000000000" pitchFamily="50" charset="-128"/>
                <a:ea typeface="游ゴシック" panose="020B0400000000000000" pitchFamily="50" charset="-128"/>
              </a:rPr>
              <a:t>米山奨学会への寄付は</a:t>
            </a:r>
            <a:endParaRPr lang="en-US" altLang="ja-JP" sz="2800" b="1" dirty="0">
              <a:solidFill>
                <a:schemeClr val="bg1"/>
              </a:solidFill>
              <a:latin typeface="游ゴシック" panose="020B0400000000000000" pitchFamily="50" charset="-128"/>
              <a:ea typeface="游ゴシック" panose="020B0400000000000000" pitchFamily="50" charset="-128"/>
            </a:endParaRPr>
          </a:p>
          <a:p>
            <a:pPr algn="ctr"/>
            <a:r>
              <a:rPr lang="ja-JP" altLang="en-US" sz="2800" b="1" dirty="0">
                <a:solidFill>
                  <a:schemeClr val="bg1"/>
                </a:solidFill>
                <a:latin typeface="游ゴシック" panose="020B0400000000000000" pitchFamily="50" charset="-128"/>
                <a:ea typeface="游ゴシック" panose="020B0400000000000000" pitchFamily="50" charset="-128"/>
              </a:rPr>
              <a:t>寄付金控除の対象です</a:t>
            </a:r>
          </a:p>
        </p:txBody>
      </p:sp>
    </p:spTree>
    <p:extLst>
      <p:ext uri="{BB962C8B-B14F-4D97-AF65-F5344CB8AC3E}">
        <p14:creationId xmlns:p14="http://schemas.microsoft.com/office/powerpoint/2010/main" val="41253497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FC9FB3C3-0F77-8BD7-A754-6D7810286EDB}"/>
              </a:ext>
            </a:extLst>
          </p:cNvPr>
          <p:cNvSpPr txBox="1"/>
          <p:nvPr/>
        </p:nvSpPr>
        <p:spPr>
          <a:xfrm>
            <a:off x="10055634" y="1405513"/>
            <a:ext cx="1307229" cy="848582"/>
          </a:xfrm>
          <a:prstGeom prst="rect">
            <a:avLst/>
          </a:prstGeom>
          <a:noFill/>
          <a:ln w="60325">
            <a:noFill/>
          </a:ln>
        </p:spPr>
        <p:txBody>
          <a:bodyPr wrap="square" rtlCol="0" anchor="ctr" anchorCtr="0">
            <a:noAutofit/>
          </a:bodyPr>
          <a:lstStyle/>
          <a:p>
            <a:pPr algn="ctr"/>
            <a:r>
              <a:rPr lang="en-US" altLang="ja-JP" sz="4400" dirty="0">
                <a:solidFill>
                  <a:srgbClr val="FF0000"/>
                </a:solidFill>
                <a:latin typeface="HGP創英角ｺﾞｼｯｸUB" panose="020B0900000000000000" pitchFamily="50" charset="-128"/>
                <a:ea typeface="HGP創英角ｺﾞｼｯｸUB" panose="020B0900000000000000" pitchFamily="50" charset="-128"/>
                <a:cs typeface="メイリオ" panose="020B0604030504040204" pitchFamily="50" charset="-128"/>
              </a:rPr>
              <a:t>25</a:t>
            </a:r>
          </a:p>
        </p:txBody>
      </p:sp>
      <p:sp>
        <p:nvSpPr>
          <p:cNvPr id="8" name="コンテンツ プレースホルダー 2">
            <a:extLst>
              <a:ext uri="{FF2B5EF4-FFF2-40B4-BE49-F238E27FC236}">
                <a16:creationId xmlns:a16="http://schemas.microsoft.com/office/drawing/2014/main" id="{D2E76B46-F7AF-2268-11C2-60D5945130EA}"/>
              </a:ext>
            </a:extLst>
          </p:cNvPr>
          <p:cNvSpPr txBox="1">
            <a:spLocks/>
          </p:cNvSpPr>
          <p:nvPr/>
        </p:nvSpPr>
        <p:spPr>
          <a:xfrm>
            <a:off x="3733971" y="1411180"/>
            <a:ext cx="8768957" cy="1524869"/>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ja-JP" altLang="en-US" sz="4400" dirty="0">
                <a:solidFill>
                  <a:schemeClr val="bg2">
                    <a:lumMod val="10000"/>
                  </a:schemeClr>
                </a:solidFill>
              </a:rPr>
              <a:t>平均寄付額   　　　　</a:t>
            </a:r>
            <a:r>
              <a:rPr lang="ja-JP" altLang="en-US" sz="2400" dirty="0">
                <a:solidFill>
                  <a:schemeClr val="bg2">
                    <a:lumMod val="10000"/>
                  </a:schemeClr>
                </a:solidFill>
              </a:rPr>
              <a:t>円 </a:t>
            </a:r>
            <a:r>
              <a:rPr lang="en-US" altLang="ja-JP" sz="2400" dirty="0">
                <a:solidFill>
                  <a:schemeClr val="bg2">
                    <a:lumMod val="10000"/>
                  </a:schemeClr>
                </a:solidFill>
              </a:rPr>
              <a:t>(</a:t>
            </a:r>
            <a:r>
              <a:rPr lang="ja-JP" altLang="en-US" sz="2000" dirty="0">
                <a:solidFill>
                  <a:schemeClr val="bg2">
                    <a:lumMod val="10000"/>
                  </a:schemeClr>
                </a:solidFill>
              </a:rPr>
              <a:t>第　　　　　　位</a:t>
            </a:r>
            <a:r>
              <a:rPr lang="en-US" altLang="ja-JP" sz="2800" dirty="0">
                <a:solidFill>
                  <a:schemeClr val="bg2">
                    <a:lumMod val="10000"/>
                  </a:schemeClr>
                </a:solidFill>
              </a:rPr>
              <a:t>)</a:t>
            </a:r>
            <a:endParaRPr lang="ja-JP" altLang="en-US" dirty="0">
              <a:solidFill>
                <a:schemeClr val="bg2">
                  <a:lumMod val="10000"/>
                </a:schemeClr>
              </a:solidFill>
            </a:endParaRPr>
          </a:p>
        </p:txBody>
      </p:sp>
      <p:sp>
        <p:nvSpPr>
          <p:cNvPr id="9" name="テキスト ボックス 8">
            <a:extLst>
              <a:ext uri="{FF2B5EF4-FFF2-40B4-BE49-F238E27FC236}">
                <a16:creationId xmlns:a16="http://schemas.microsoft.com/office/drawing/2014/main" id="{72932C1F-3D9B-29CA-33A6-A3E9E8DE9941}"/>
              </a:ext>
            </a:extLst>
          </p:cNvPr>
          <p:cNvSpPr txBox="1"/>
          <p:nvPr/>
        </p:nvSpPr>
        <p:spPr>
          <a:xfrm>
            <a:off x="6562333" y="1371569"/>
            <a:ext cx="2039036" cy="739158"/>
          </a:xfrm>
          <a:prstGeom prst="rect">
            <a:avLst/>
          </a:prstGeom>
          <a:noFill/>
          <a:ln w="60325">
            <a:noFill/>
          </a:ln>
        </p:spPr>
        <p:txBody>
          <a:bodyPr wrap="square" rtlCol="0" anchor="ctr" anchorCtr="0">
            <a:noAutofit/>
          </a:bodyPr>
          <a:lstStyle/>
          <a:p>
            <a:pPr algn="ctr"/>
            <a:r>
              <a:rPr lang="en-US" altLang="ja-JP" sz="4000" dirty="0">
                <a:solidFill>
                  <a:srgbClr val="FF0000"/>
                </a:solidFill>
                <a:latin typeface="HGP創英角ｺﾞｼｯｸUB" panose="020B0900000000000000" pitchFamily="50" charset="-128"/>
                <a:ea typeface="HGP創英角ｺﾞｼｯｸUB" panose="020B0900000000000000" pitchFamily="50" charset="-128"/>
                <a:cs typeface="メイリオ" panose="020B0604030504040204" pitchFamily="50" charset="-128"/>
              </a:rPr>
              <a:t>12,263</a:t>
            </a:r>
            <a:endParaRPr lang="ja-JP" altLang="en-US" sz="4000" dirty="0">
              <a:solidFill>
                <a:srgbClr val="FF0000"/>
              </a:solidFill>
              <a:latin typeface="HGP創英角ｺﾞｼｯｸUB" panose="020B0900000000000000" pitchFamily="50" charset="-128"/>
              <a:ea typeface="HGP創英角ｺﾞｼｯｸUB" panose="020B0900000000000000" pitchFamily="50" charset="-128"/>
              <a:cs typeface="メイリオ" panose="020B0604030504040204" pitchFamily="50" charset="-128"/>
            </a:endParaRPr>
          </a:p>
        </p:txBody>
      </p:sp>
      <p:sp>
        <p:nvSpPr>
          <p:cNvPr id="6" name="テキスト ボックス 18">
            <a:extLst>
              <a:ext uri="{FF2B5EF4-FFF2-40B4-BE49-F238E27FC236}">
                <a16:creationId xmlns:a16="http://schemas.microsoft.com/office/drawing/2014/main" id="{AE2BBBA4-FE9C-A623-A491-7BB54E776183}"/>
              </a:ext>
            </a:extLst>
          </p:cNvPr>
          <p:cNvSpPr txBox="1">
            <a:spLocks noChangeArrowheads="1"/>
          </p:cNvSpPr>
          <p:nvPr/>
        </p:nvSpPr>
        <p:spPr bwMode="auto">
          <a:xfrm>
            <a:off x="4402094" y="2277134"/>
            <a:ext cx="2160239" cy="1149802"/>
          </a:xfrm>
          <a:prstGeom prst="rect">
            <a:avLst/>
          </a:prstGeom>
          <a:solidFill>
            <a:schemeClr val="bg1">
              <a:lumMod val="95000"/>
            </a:schemeClr>
          </a:solidFill>
          <a:ln w="38100">
            <a:noFill/>
            <a:miter lim="800000"/>
            <a:headEnd/>
            <a:tailEnd/>
          </a:ln>
        </p:spPr>
        <p:txBody>
          <a:bodyPr wrap="square" lIns="0" rIns="0">
            <a:spAutoFit/>
          </a:bodyPr>
          <a:lstStyle/>
          <a:p>
            <a:pPr algn="ctr">
              <a:lnSpc>
                <a:spcPct val="90000"/>
              </a:lnSpc>
            </a:pPr>
            <a:r>
              <a:rPr lang="ja-JP" altLang="en-US" sz="3200" b="1" dirty="0">
                <a:solidFill>
                  <a:schemeClr val="bg2">
                    <a:lumMod val="10000"/>
                  </a:schemeClr>
                </a:solidFill>
                <a:latin typeface="游ゴシック" panose="020B0400000000000000" pitchFamily="50" charset="-128"/>
                <a:ea typeface="游ゴシック" panose="020B0400000000000000" pitchFamily="50" charset="-128"/>
              </a:rPr>
              <a:t>全国平均</a:t>
            </a:r>
            <a:endParaRPr lang="en-US" altLang="ja-JP" sz="3200" b="1" dirty="0">
              <a:solidFill>
                <a:schemeClr val="bg2">
                  <a:lumMod val="10000"/>
                </a:schemeClr>
              </a:solidFill>
              <a:latin typeface="游ゴシック" panose="020B0400000000000000" pitchFamily="50" charset="-128"/>
              <a:ea typeface="游ゴシック" panose="020B0400000000000000" pitchFamily="50" charset="-128"/>
            </a:endParaRPr>
          </a:p>
          <a:p>
            <a:pPr algn="r">
              <a:lnSpc>
                <a:spcPct val="90000"/>
              </a:lnSpc>
            </a:pPr>
            <a:r>
              <a:rPr lang="en-US" altLang="ja-JP" sz="4400" b="1" dirty="0">
                <a:solidFill>
                  <a:srgbClr val="FF0000"/>
                </a:solidFill>
                <a:latin typeface="游ゴシック" panose="020B0400000000000000" pitchFamily="50" charset="-128"/>
                <a:ea typeface="游ゴシック" panose="020B0400000000000000" pitchFamily="50" charset="-128"/>
              </a:rPr>
              <a:t>17,293</a:t>
            </a:r>
            <a:r>
              <a:rPr lang="ja-JP" altLang="en-US" sz="2400" b="1" dirty="0">
                <a:latin typeface="游ゴシック" panose="020B0400000000000000" pitchFamily="50" charset="-128"/>
                <a:ea typeface="游ゴシック" panose="020B0400000000000000" pitchFamily="50" charset="-128"/>
              </a:rPr>
              <a:t>円</a:t>
            </a:r>
            <a:endParaRPr lang="ja-JP" altLang="en-US" sz="3600" b="1" dirty="0">
              <a:latin typeface="游ゴシック" panose="020B0400000000000000" pitchFamily="50" charset="-128"/>
              <a:ea typeface="游ゴシック" panose="020B0400000000000000" pitchFamily="50" charset="-128"/>
            </a:endParaRPr>
          </a:p>
        </p:txBody>
      </p:sp>
      <p:sp>
        <p:nvSpPr>
          <p:cNvPr id="5" name="四角形: 角を丸くする 4">
            <a:extLst>
              <a:ext uri="{FF2B5EF4-FFF2-40B4-BE49-F238E27FC236}">
                <a16:creationId xmlns:a16="http://schemas.microsoft.com/office/drawing/2014/main" id="{2F103E89-A8F8-1D52-58E0-34D6CFE8EF7E}"/>
              </a:ext>
            </a:extLst>
          </p:cNvPr>
          <p:cNvSpPr/>
          <p:nvPr/>
        </p:nvSpPr>
        <p:spPr>
          <a:xfrm>
            <a:off x="1219448" y="2579174"/>
            <a:ext cx="2232248" cy="686109"/>
          </a:xfrm>
          <a:prstGeom prst="round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3600" b="1" dirty="0">
                <a:solidFill>
                  <a:schemeClr val="accent5"/>
                </a:solidFill>
                <a:latin typeface="游ゴシック" panose="020B0400000000000000" pitchFamily="50" charset="-128"/>
                <a:ea typeface="游ゴシック" panose="020B0400000000000000" pitchFamily="50" charset="-128"/>
              </a:rPr>
              <a:t>2510</a:t>
            </a:r>
            <a:r>
              <a:rPr lang="ja-JP" altLang="en-US" sz="3600" b="1" dirty="0">
                <a:solidFill>
                  <a:schemeClr val="accent5"/>
                </a:solidFill>
                <a:latin typeface="游ゴシック" panose="020B0400000000000000" pitchFamily="50" charset="-128"/>
                <a:ea typeface="游ゴシック" panose="020B0400000000000000" pitchFamily="50" charset="-128"/>
              </a:rPr>
              <a:t>地区</a:t>
            </a:r>
            <a:endParaRPr kumimoji="1" lang="ja-JP" altLang="en-US" sz="3600" b="1" dirty="0">
              <a:solidFill>
                <a:schemeClr val="accent5"/>
              </a:solidFill>
              <a:latin typeface="游ゴシック" panose="020B0400000000000000" pitchFamily="50" charset="-128"/>
              <a:ea typeface="游ゴシック" panose="020B0400000000000000" pitchFamily="50" charset="-128"/>
            </a:endParaRPr>
          </a:p>
        </p:txBody>
      </p:sp>
      <p:sp>
        <p:nvSpPr>
          <p:cNvPr id="11" name="四角形: 角を丸くする 10">
            <a:extLst>
              <a:ext uri="{FF2B5EF4-FFF2-40B4-BE49-F238E27FC236}">
                <a16:creationId xmlns:a16="http://schemas.microsoft.com/office/drawing/2014/main" id="{87F4AF10-E15A-DA70-8200-93400D90202E}"/>
              </a:ext>
            </a:extLst>
          </p:cNvPr>
          <p:cNvSpPr/>
          <p:nvPr/>
        </p:nvSpPr>
        <p:spPr>
          <a:xfrm>
            <a:off x="1501723" y="1448525"/>
            <a:ext cx="2232248" cy="686109"/>
          </a:xfrm>
          <a:prstGeom prst="round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600" b="1">
                <a:solidFill>
                  <a:schemeClr val="accent5"/>
                </a:solidFill>
                <a:latin typeface="游ゴシック" panose="020B0400000000000000" pitchFamily="50" charset="-128"/>
                <a:ea typeface="游ゴシック" panose="020B0400000000000000" pitchFamily="50" charset="-128"/>
              </a:rPr>
              <a:t>個人平均</a:t>
            </a:r>
            <a:endParaRPr kumimoji="1" lang="ja-JP" altLang="en-US" sz="3600" b="1" dirty="0">
              <a:solidFill>
                <a:schemeClr val="accent5"/>
              </a:solidFill>
              <a:latin typeface="游ゴシック" panose="020B0400000000000000" pitchFamily="50" charset="-128"/>
              <a:ea typeface="游ゴシック" panose="020B0400000000000000" pitchFamily="50" charset="-128"/>
            </a:endParaRPr>
          </a:p>
        </p:txBody>
      </p:sp>
      <p:sp>
        <p:nvSpPr>
          <p:cNvPr id="7" name="下矢印 22">
            <a:extLst>
              <a:ext uri="{FF2B5EF4-FFF2-40B4-BE49-F238E27FC236}">
                <a16:creationId xmlns:a16="http://schemas.microsoft.com/office/drawing/2014/main" id="{30A17EAF-3DA6-8610-3041-5738A1D5A3B7}"/>
              </a:ext>
            </a:extLst>
          </p:cNvPr>
          <p:cNvSpPr/>
          <p:nvPr/>
        </p:nvSpPr>
        <p:spPr>
          <a:xfrm>
            <a:off x="1238421" y="3265283"/>
            <a:ext cx="526604" cy="1151164"/>
          </a:xfrm>
          <a:prstGeom prst="downArrow">
            <a:avLst>
              <a:gd name="adj1" fmla="val 52515"/>
              <a:gd name="adj2" fmla="val 59493"/>
            </a:avLst>
          </a:prstGeom>
          <a:solidFill>
            <a:srgbClr val="E6004D"/>
          </a:solidFill>
          <a:ln w="285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159" name="Google Shape;159;p2"/>
          <p:cNvSpPr/>
          <p:nvPr/>
        </p:nvSpPr>
        <p:spPr>
          <a:xfrm>
            <a:off x="0" y="-45586"/>
            <a:ext cx="12192000" cy="1066800"/>
          </a:xfrm>
          <a:prstGeom prst="rect">
            <a:avLst/>
          </a:prstGeom>
          <a:solidFill>
            <a:srgbClr val="15458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800" dirty="0">
              <a:solidFill>
                <a:schemeClr val="lt1"/>
              </a:solidFill>
              <a:highlight>
                <a:srgbClr val="17458F"/>
              </a:highlight>
              <a:latin typeface="MS PMincho"/>
              <a:ea typeface="MS PMincho"/>
              <a:cs typeface="MS PMincho"/>
              <a:sym typeface="MS PMincho"/>
            </a:endParaRPr>
          </a:p>
        </p:txBody>
      </p:sp>
      <p:sp>
        <p:nvSpPr>
          <p:cNvPr id="160" name="Google Shape;160;p2"/>
          <p:cNvSpPr txBox="1"/>
          <p:nvPr/>
        </p:nvSpPr>
        <p:spPr>
          <a:xfrm>
            <a:off x="-640984" y="7120735"/>
            <a:ext cx="5329985" cy="987620"/>
          </a:xfrm>
          <a:prstGeom prst="rect">
            <a:avLst/>
          </a:prstGeom>
          <a:noFill/>
          <a:ln>
            <a:noFill/>
          </a:ln>
        </p:spPr>
        <p:txBody>
          <a:bodyPr spcFirstLastPara="1" wrap="square" lIns="91425" tIns="0" rIns="91425" bIns="0" anchor="t" anchorCtr="0">
            <a:noAutofit/>
          </a:bodyPr>
          <a:lstStyle/>
          <a:p>
            <a:pPr marL="0" marR="0" lvl="0" indent="0" algn="l" rtl="0">
              <a:spcBef>
                <a:spcPts val="0"/>
              </a:spcBef>
              <a:spcAft>
                <a:spcPts val="0"/>
              </a:spcAft>
              <a:buNone/>
            </a:pPr>
            <a:r>
              <a:rPr lang="en-US" sz="3600" b="1" i="0" u="none" strike="noStrike" cap="none" dirty="0" err="1">
                <a:solidFill>
                  <a:srgbClr val="DA1A5A"/>
                </a:solidFill>
                <a:latin typeface="MS PMincho"/>
                <a:ea typeface="MS PMincho"/>
                <a:cs typeface="MS PMincho"/>
                <a:sym typeface="MS PMincho"/>
              </a:rPr>
              <a:t>タイトルページのオプション</a:t>
            </a:r>
            <a:endParaRPr sz="3600" b="1" i="0" u="none" strike="noStrike" cap="none" dirty="0">
              <a:solidFill>
                <a:srgbClr val="DA1A5A"/>
              </a:solidFill>
              <a:latin typeface="MS PGothic"/>
              <a:ea typeface="MS PGothic"/>
              <a:cs typeface="MS PGothic"/>
              <a:sym typeface="MS PGothic"/>
            </a:endParaRPr>
          </a:p>
        </p:txBody>
      </p:sp>
      <p:sp>
        <p:nvSpPr>
          <p:cNvPr id="161" name="Google Shape;161;p2"/>
          <p:cNvSpPr txBox="1"/>
          <p:nvPr/>
        </p:nvSpPr>
        <p:spPr>
          <a:xfrm>
            <a:off x="1482750" y="1066800"/>
            <a:ext cx="6635700" cy="822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4000"/>
              <a:buFont typeface="Arial"/>
              <a:buNone/>
            </a:pPr>
            <a:endParaRPr sz="4000" b="1" i="0" u="none" strike="noStrike" cap="none">
              <a:solidFill>
                <a:schemeClr val="lt1"/>
              </a:solidFill>
              <a:latin typeface="MS PGothic"/>
              <a:ea typeface="MS PGothic"/>
              <a:cs typeface="MS PGothic"/>
              <a:sym typeface="MS PGothic"/>
            </a:endParaRPr>
          </a:p>
          <a:p>
            <a:pPr marL="0" marR="0" lvl="0" indent="0" algn="l" rtl="0">
              <a:lnSpc>
                <a:spcPct val="90000"/>
              </a:lnSpc>
              <a:spcBef>
                <a:spcPts val="1000"/>
              </a:spcBef>
              <a:spcAft>
                <a:spcPts val="0"/>
              </a:spcAft>
              <a:buClr>
                <a:schemeClr val="dk1"/>
              </a:buClr>
              <a:buSzPts val="4000"/>
              <a:buFont typeface="Arial"/>
              <a:buNone/>
            </a:pPr>
            <a:endParaRPr sz="4000" b="1" i="0" u="none" strike="noStrike" cap="none">
              <a:solidFill>
                <a:schemeClr val="lt1"/>
              </a:solidFill>
              <a:latin typeface="MS PGothic"/>
              <a:ea typeface="MS PGothic"/>
              <a:cs typeface="MS PGothic"/>
              <a:sym typeface="MS PGothic"/>
            </a:endParaRPr>
          </a:p>
        </p:txBody>
      </p:sp>
      <p:sp>
        <p:nvSpPr>
          <p:cNvPr id="162" name="Google Shape;162;p2"/>
          <p:cNvSpPr txBox="1"/>
          <p:nvPr/>
        </p:nvSpPr>
        <p:spPr>
          <a:xfrm>
            <a:off x="7714257" y="4953842"/>
            <a:ext cx="3252541" cy="465667"/>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200"/>
              <a:buFont typeface="Arial"/>
              <a:buNone/>
            </a:pPr>
            <a:r>
              <a:rPr lang="en-US" sz="3200" b="1" i="0" u="none" strike="noStrike" cap="none">
                <a:solidFill>
                  <a:schemeClr val="lt1"/>
                </a:solidFill>
                <a:latin typeface="MS PGothic"/>
                <a:ea typeface="MS PGothic"/>
                <a:cs typeface="MS PGothic"/>
                <a:sym typeface="MS PGothic"/>
              </a:rPr>
              <a:t>　</a:t>
            </a:r>
            <a:r>
              <a:rPr lang="en-US" sz="1800" b="1" i="0" u="none" strike="noStrike" cap="none">
                <a:solidFill>
                  <a:schemeClr val="lt1"/>
                </a:solidFill>
                <a:latin typeface="MS PGothic"/>
                <a:ea typeface="MS PGothic"/>
                <a:cs typeface="MS PGothic"/>
                <a:sym typeface="MS PGothic"/>
              </a:rPr>
              <a:t>　</a:t>
            </a:r>
            <a:r>
              <a:rPr lang="en-US" sz="2800" b="1" i="0" u="none" strike="noStrike" cap="none">
                <a:solidFill>
                  <a:schemeClr val="lt1"/>
                </a:solidFill>
                <a:latin typeface="MS PGothic"/>
                <a:ea typeface="MS PGothic"/>
                <a:cs typeface="MS PGothic"/>
                <a:sym typeface="MS PGothic"/>
              </a:rPr>
              <a:t>氏名</a:t>
            </a:r>
            <a:endParaRPr/>
          </a:p>
        </p:txBody>
      </p:sp>
      <p:pic>
        <p:nvPicPr>
          <p:cNvPr id="163" name="Google Shape;163;p2"/>
          <p:cNvPicPr preferRelativeResize="0"/>
          <p:nvPr/>
        </p:nvPicPr>
        <p:blipFill rotWithShape="1">
          <a:blip r:embed="rId3">
            <a:alphaModFix/>
          </a:blip>
          <a:srcRect/>
          <a:stretch/>
        </p:blipFill>
        <p:spPr>
          <a:xfrm>
            <a:off x="101823" y="6494611"/>
            <a:ext cx="753854" cy="285579"/>
          </a:xfrm>
          <a:prstGeom prst="rect">
            <a:avLst/>
          </a:prstGeom>
          <a:noFill/>
          <a:ln>
            <a:noFill/>
          </a:ln>
        </p:spPr>
      </p:pic>
      <p:sp>
        <p:nvSpPr>
          <p:cNvPr id="164" name="Google Shape;164;p2"/>
          <p:cNvSpPr txBox="1"/>
          <p:nvPr/>
        </p:nvSpPr>
        <p:spPr>
          <a:xfrm>
            <a:off x="0" y="6298736"/>
            <a:ext cx="2164360" cy="30632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5458F"/>
              </a:buClr>
              <a:buSzPts val="900"/>
              <a:buFont typeface="Arial"/>
              <a:buNone/>
            </a:pPr>
            <a:r>
              <a:rPr lang="en-US" sz="900" b="1" i="0" u="none" strike="noStrike" cap="none">
                <a:solidFill>
                  <a:srgbClr val="15458F"/>
                </a:solidFill>
                <a:latin typeface="Arial"/>
                <a:ea typeface="Arial"/>
                <a:cs typeface="Arial"/>
                <a:sym typeface="Arial"/>
              </a:rPr>
              <a:t>Rotary International District 2510 　　　　　　</a:t>
            </a:r>
            <a:endParaRPr sz="900" b="1" i="0" u="none" strike="noStrike" cap="none">
              <a:solidFill>
                <a:srgbClr val="F7A81B"/>
              </a:solidFill>
              <a:latin typeface="Arial"/>
              <a:ea typeface="Arial"/>
              <a:cs typeface="Arial"/>
              <a:sym typeface="Arial"/>
            </a:endParaRPr>
          </a:p>
        </p:txBody>
      </p:sp>
      <p:graphicFrame>
        <p:nvGraphicFramePr>
          <p:cNvPr id="4" name="グラフ 3">
            <a:extLst>
              <a:ext uri="{FF2B5EF4-FFF2-40B4-BE49-F238E27FC236}">
                <a16:creationId xmlns:a16="http://schemas.microsoft.com/office/drawing/2014/main" id="{7A4A6884-E9FC-46D9-B594-EBFC9BEF0FD7}"/>
              </a:ext>
            </a:extLst>
          </p:cNvPr>
          <p:cNvGraphicFramePr/>
          <p:nvPr/>
        </p:nvGraphicFramePr>
        <p:xfrm>
          <a:off x="167264" y="1217089"/>
          <a:ext cx="12790137" cy="5002898"/>
        </p:xfrm>
        <a:graphic>
          <a:graphicData uri="http://schemas.openxmlformats.org/drawingml/2006/chart">
            <c:chart xmlns:c="http://schemas.openxmlformats.org/drawingml/2006/chart" xmlns:r="http://schemas.openxmlformats.org/officeDocument/2006/relationships" r:id="rId4"/>
          </a:graphicData>
        </a:graphic>
      </p:graphicFrame>
      <p:sp>
        <p:nvSpPr>
          <p:cNvPr id="12" name="タイトル 4">
            <a:extLst>
              <a:ext uri="{FF2B5EF4-FFF2-40B4-BE49-F238E27FC236}">
                <a16:creationId xmlns:a16="http://schemas.microsoft.com/office/drawing/2014/main" id="{DA3B000C-C234-264B-FF90-3D30137BC285}"/>
              </a:ext>
            </a:extLst>
          </p:cNvPr>
          <p:cNvSpPr txBox="1">
            <a:spLocks/>
          </p:cNvSpPr>
          <p:nvPr/>
        </p:nvSpPr>
        <p:spPr>
          <a:xfrm>
            <a:off x="730443" y="53407"/>
            <a:ext cx="10454069" cy="990600"/>
          </a:xfrm>
          <a:prstGeom prst="rect">
            <a:avLst/>
          </a:prstGeo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US" altLang="ja-JP" sz="4400" dirty="0">
                <a:solidFill>
                  <a:schemeClr val="tx2"/>
                </a:solidFill>
                <a:latin typeface="HG丸ｺﾞｼｯｸM-PRO" panose="020F0600000000000000" pitchFamily="50" charset="-128"/>
                <a:ea typeface="HG丸ｺﾞｼｯｸM-PRO" panose="020F0600000000000000" pitchFamily="50" charset="-128"/>
              </a:rPr>
              <a:t>2023-24</a:t>
            </a:r>
            <a:r>
              <a:rPr lang="ja-JP" altLang="en-US" sz="2800" dirty="0">
                <a:solidFill>
                  <a:schemeClr val="tx2"/>
                </a:solidFill>
                <a:latin typeface="HG丸ｺﾞｼｯｸM-PRO" panose="020F0600000000000000" pitchFamily="50" charset="-128"/>
                <a:ea typeface="HG丸ｺﾞｼｯｸM-PRO" panose="020F0600000000000000" pitchFamily="50" charset="-128"/>
              </a:rPr>
              <a:t>（前年）</a:t>
            </a:r>
            <a:r>
              <a:rPr lang="ja-JP" altLang="en-US" sz="4400" dirty="0">
                <a:solidFill>
                  <a:schemeClr val="tx2"/>
                </a:solidFill>
                <a:latin typeface="HG丸ｺﾞｼｯｸM-PRO" panose="020F0600000000000000" pitchFamily="50" charset="-128"/>
                <a:ea typeface="HG丸ｺﾞｼｯｸM-PRO" panose="020F0600000000000000" pitchFamily="50" charset="-128"/>
              </a:rPr>
              <a:t>年度　各地区寄付実績</a:t>
            </a:r>
          </a:p>
        </p:txBody>
      </p:sp>
      <p:sp>
        <p:nvSpPr>
          <p:cNvPr id="15" name="コンテンツ プレースホルダー 2">
            <a:extLst>
              <a:ext uri="{FF2B5EF4-FFF2-40B4-BE49-F238E27FC236}">
                <a16:creationId xmlns:a16="http://schemas.microsoft.com/office/drawing/2014/main" id="{0745201D-8388-A715-A12A-F5847B2FEC95}"/>
              </a:ext>
            </a:extLst>
          </p:cNvPr>
          <p:cNvSpPr txBox="1">
            <a:spLocks/>
          </p:cNvSpPr>
          <p:nvPr/>
        </p:nvSpPr>
        <p:spPr>
          <a:xfrm>
            <a:off x="730723" y="413826"/>
            <a:ext cx="10454069" cy="5428124"/>
          </a:xfrm>
          <a:prstGeom prst="rect">
            <a:avLst/>
          </a:prstGeom>
          <a:solidFill>
            <a:schemeClr val="accent6">
              <a:lumMod val="20000"/>
              <a:lumOff val="80000"/>
            </a:schemeClr>
          </a:solidFill>
        </p:spPr>
        <p:txBody>
          <a:bodyPr/>
          <a:lstStyle>
            <a:lvl1pPr marL="0" indent="0" algn="l" defTabSz="457200" rtl="0" eaLnBrk="1" latinLnBrk="0" hangingPunct="1">
              <a:spcBef>
                <a:spcPct val="20000"/>
              </a:spcBef>
              <a:buFont typeface="Arial"/>
              <a:buChar char="•"/>
              <a:defRPr sz="1100" kern="1200">
                <a:solidFill>
                  <a:schemeClr val="tx1"/>
                </a:solidFill>
                <a:latin typeface="+mn-lt"/>
                <a:ea typeface="+mn-ea"/>
                <a:cs typeface="+mn-cs"/>
              </a:defRPr>
            </a:lvl1pPr>
            <a:lvl2pPr marL="457200" indent="0" algn="l" defTabSz="457200" rtl="0" eaLnBrk="1" latinLnBrk="0" hangingPunct="1">
              <a:spcBef>
                <a:spcPct val="20000"/>
              </a:spcBef>
              <a:buFont typeface="Arial"/>
              <a:buChar char="–"/>
              <a:defRPr sz="1100" kern="1200">
                <a:solidFill>
                  <a:schemeClr val="tx1"/>
                </a:solidFill>
                <a:latin typeface="+mn-lt"/>
                <a:ea typeface="+mn-ea"/>
                <a:cs typeface="+mn-cs"/>
              </a:defRPr>
            </a:lvl2pPr>
            <a:lvl3pPr marL="914400" indent="0" algn="l" defTabSz="457200" rtl="0" eaLnBrk="1" latinLnBrk="0" hangingPunct="1">
              <a:spcBef>
                <a:spcPct val="20000"/>
              </a:spcBef>
              <a:buFont typeface="Arial"/>
              <a:buChar char="•"/>
              <a:defRPr sz="1100" kern="1200">
                <a:solidFill>
                  <a:schemeClr val="tx1"/>
                </a:solidFill>
                <a:latin typeface="+mn-lt"/>
                <a:ea typeface="+mn-ea"/>
                <a:cs typeface="+mn-cs"/>
              </a:defRPr>
            </a:lvl3pPr>
            <a:lvl4pPr marL="1371600" indent="0" algn="l" defTabSz="457200" rtl="0" eaLnBrk="1" latinLnBrk="0" hangingPunct="1">
              <a:spcBef>
                <a:spcPct val="20000"/>
              </a:spcBef>
              <a:buFont typeface="Arial"/>
              <a:buChar char="–"/>
              <a:defRPr sz="1100" kern="1200">
                <a:solidFill>
                  <a:schemeClr val="tx1"/>
                </a:solidFill>
                <a:latin typeface="+mn-lt"/>
                <a:ea typeface="+mn-ea"/>
                <a:cs typeface="+mn-cs"/>
              </a:defRPr>
            </a:lvl4pPr>
            <a:lvl5pPr marL="1828800" indent="0" algn="l" defTabSz="457200" rtl="0" eaLnBrk="1" latinLnBrk="0" hangingPunct="1">
              <a:spcBef>
                <a:spcPct val="20000"/>
              </a:spcBef>
              <a:buFont typeface="Arial"/>
              <a:buChar char="»"/>
              <a:defRPr sz="1100" kern="1200">
                <a:solidFill>
                  <a:schemeClr val="tx1"/>
                </a:solidFill>
                <a:latin typeface="+mn-lt"/>
                <a:ea typeface="+mn-ea"/>
                <a:cs typeface="+mn-cs"/>
              </a:defRPr>
            </a:lvl5pPr>
            <a:lvl6pPr marL="2286000" indent="0" algn="l" defTabSz="457200" rtl="0" eaLnBrk="1" latinLnBrk="0" hangingPunct="1">
              <a:spcBef>
                <a:spcPct val="20000"/>
              </a:spcBef>
              <a:buFont typeface="Arial"/>
              <a:buChar char="•"/>
              <a:defRPr sz="1100" kern="1200">
                <a:solidFill>
                  <a:schemeClr val="tx1"/>
                </a:solidFill>
                <a:latin typeface="+mn-lt"/>
                <a:ea typeface="+mn-ea"/>
                <a:cs typeface="+mn-cs"/>
              </a:defRPr>
            </a:lvl6pPr>
            <a:lvl7pPr marL="2743200" indent="0" algn="l" defTabSz="457200" rtl="0" eaLnBrk="1" latinLnBrk="0" hangingPunct="1">
              <a:spcBef>
                <a:spcPct val="20000"/>
              </a:spcBef>
              <a:buFont typeface="Arial"/>
              <a:buChar char="•"/>
              <a:defRPr sz="1100" kern="1200">
                <a:solidFill>
                  <a:schemeClr val="tx1"/>
                </a:solidFill>
                <a:latin typeface="+mn-lt"/>
                <a:ea typeface="+mn-ea"/>
                <a:cs typeface="+mn-cs"/>
              </a:defRPr>
            </a:lvl7pPr>
            <a:lvl8pPr marL="3200400" indent="0" algn="l" defTabSz="457200" rtl="0" eaLnBrk="1" latinLnBrk="0" hangingPunct="1">
              <a:spcBef>
                <a:spcPct val="20000"/>
              </a:spcBef>
              <a:buFont typeface="Arial"/>
              <a:buChar char="•"/>
              <a:defRPr sz="1100" kern="1200">
                <a:solidFill>
                  <a:schemeClr val="tx1"/>
                </a:solidFill>
                <a:latin typeface="+mn-lt"/>
                <a:ea typeface="+mn-ea"/>
                <a:cs typeface="+mn-cs"/>
              </a:defRPr>
            </a:lvl8pPr>
            <a:lvl9pPr marL="3657600" indent="0" algn="l" defTabSz="457200" rtl="0" eaLnBrk="1" latinLnBrk="0" hangingPunct="1">
              <a:spcBef>
                <a:spcPct val="20000"/>
              </a:spcBef>
              <a:buFont typeface="Arial"/>
              <a:buChar char="•"/>
              <a:defRPr sz="1100" kern="1200">
                <a:solidFill>
                  <a:schemeClr val="tx1"/>
                </a:solidFill>
                <a:latin typeface="+mn-lt"/>
                <a:ea typeface="+mn-ea"/>
                <a:cs typeface="+mn-cs"/>
              </a:defRPr>
            </a:lvl9pPr>
          </a:lstStyle>
          <a:p>
            <a:pPr algn="ctr">
              <a:buNone/>
            </a:pPr>
            <a:r>
              <a:rPr lang="en-US" altLang="ja-JP" sz="5400" b="1" dirty="0">
                <a:solidFill>
                  <a:srgbClr val="002060"/>
                </a:solidFill>
                <a:latin typeface="HG丸ｺﾞｼｯｸM-PRO" panose="020F0600000000000000" pitchFamily="50" charset="-128"/>
                <a:ea typeface="HG丸ｺﾞｼｯｸM-PRO" panose="020F0600000000000000" pitchFamily="50" charset="-128"/>
              </a:rPr>
              <a:t>2026</a:t>
            </a:r>
            <a:r>
              <a:rPr lang="ja-JP" altLang="en-US" sz="5400" b="1" dirty="0">
                <a:solidFill>
                  <a:srgbClr val="002060"/>
                </a:solidFill>
                <a:latin typeface="HG丸ｺﾞｼｯｸM-PRO" panose="020F0600000000000000" pitchFamily="50" charset="-128"/>
                <a:ea typeface="HG丸ｺﾞｼｯｸM-PRO" panose="020F0600000000000000" pitchFamily="50" charset="-128"/>
              </a:rPr>
              <a:t>ー</a:t>
            </a:r>
            <a:r>
              <a:rPr lang="en-US" altLang="ja-JP" sz="5400" b="1" dirty="0">
                <a:solidFill>
                  <a:srgbClr val="002060"/>
                </a:solidFill>
                <a:latin typeface="HG丸ｺﾞｼｯｸM-PRO" panose="020F0600000000000000" pitchFamily="50" charset="-128"/>
                <a:ea typeface="HG丸ｺﾞｼｯｸM-PRO" panose="020F0600000000000000" pitchFamily="50" charset="-128"/>
              </a:rPr>
              <a:t>2</a:t>
            </a:r>
            <a:r>
              <a:rPr lang="ja-JP" altLang="en-US" sz="5400" b="1" dirty="0">
                <a:solidFill>
                  <a:srgbClr val="002060"/>
                </a:solidFill>
                <a:latin typeface="HG丸ｺﾞｼｯｸM-PRO" panose="020F0600000000000000" pitchFamily="50" charset="-128"/>
                <a:ea typeface="HG丸ｺﾞｼｯｸM-PRO" panose="020F0600000000000000" pitchFamily="50" charset="-128"/>
              </a:rPr>
              <a:t>７年度　　　　　　　　地区寄付目標</a:t>
            </a:r>
            <a:endParaRPr lang="en-US" altLang="ja-JP" sz="3200" dirty="0">
              <a:solidFill>
                <a:srgbClr val="002060"/>
              </a:solidFill>
              <a:latin typeface="HG丸ｺﾞｼｯｸM-PRO" panose="020F0600000000000000" pitchFamily="50" charset="-128"/>
              <a:ea typeface="HG丸ｺﾞｼｯｸM-PRO" panose="020F0600000000000000" pitchFamily="50" charset="-128"/>
            </a:endParaRPr>
          </a:p>
          <a:p>
            <a:pPr algn="ctr">
              <a:buNone/>
            </a:pPr>
            <a:r>
              <a:rPr lang="ja-JP" altLang="en-US" sz="3600" dirty="0">
                <a:solidFill>
                  <a:schemeClr val="bg2">
                    <a:lumMod val="10000"/>
                  </a:schemeClr>
                </a:solidFill>
                <a:latin typeface="HG丸ｺﾞｼｯｸM-PRO" panose="020F0600000000000000" pitchFamily="50" charset="-128"/>
                <a:ea typeface="HG丸ｺﾞｼｯｸM-PRO" panose="020F0600000000000000" pitchFamily="50" charset="-128"/>
              </a:rPr>
              <a:t>会員一人当たり　</a:t>
            </a:r>
            <a:endParaRPr lang="en-US" altLang="ja-JP" sz="3600" dirty="0">
              <a:solidFill>
                <a:schemeClr val="bg2">
                  <a:lumMod val="10000"/>
                </a:schemeClr>
              </a:solidFill>
              <a:latin typeface="HG丸ｺﾞｼｯｸM-PRO" panose="020F0600000000000000" pitchFamily="50" charset="-128"/>
              <a:ea typeface="HG丸ｺﾞｼｯｸM-PRO" panose="020F0600000000000000" pitchFamily="50" charset="-128"/>
            </a:endParaRPr>
          </a:p>
          <a:p>
            <a:pPr algn="ctr">
              <a:buNone/>
            </a:pPr>
            <a:r>
              <a:rPr lang="ja-JP" altLang="en-US" sz="2400" dirty="0">
                <a:solidFill>
                  <a:schemeClr val="bg2">
                    <a:lumMod val="10000"/>
                  </a:schemeClr>
                </a:solidFill>
                <a:latin typeface="HG丸ｺﾞｼｯｸM-PRO" panose="020F0600000000000000" pitchFamily="50" charset="-128"/>
                <a:ea typeface="HG丸ｺﾞｼｯｸM-PRO" panose="020F0600000000000000" pitchFamily="50" charset="-128"/>
              </a:rPr>
              <a:t>　　　　　　　　　　　　　　　　　　　　　　　　　　　　　　　　</a:t>
            </a:r>
            <a:r>
              <a:rPr lang="ja-JP" altLang="en-US" sz="2800" b="1" dirty="0">
                <a:solidFill>
                  <a:srgbClr val="002060"/>
                </a:solidFill>
                <a:latin typeface="HG丸ｺﾞｼｯｸM-PRO" panose="020F0600000000000000" pitchFamily="50" charset="-128"/>
                <a:ea typeface="HG丸ｺﾞｼｯｸM-PRO" panose="020F0600000000000000" pitchFamily="50" charset="-128"/>
              </a:rPr>
              <a:t>普普通寄付：</a:t>
            </a:r>
            <a:r>
              <a:rPr lang="en-US" altLang="ja-JP" sz="2800" b="1" dirty="0">
                <a:solidFill>
                  <a:srgbClr val="002060"/>
                </a:solidFill>
                <a:latin typeface="HG丸ｺﾞｼｯｸM-PRO" panose="020F0600000000000000" pitchFamily="50" charset="-128"/>
                <a:ea typeface="HG丸ｺﾞｼｯｸM-PRO" panose="020F0600000000000000" pitchFamily="50" charset="-128"/>
              </a:rPr>
              <a:t>4,000</a:t>
            </a:r>
            <a:r>
              <a:rPr lang="ja-JP" altLang="en-US" sz="2800" b="1" dirty="0">
                <a:solidFill>
                  <a:srgbClr val="002060"/>
                </a:solidFill>
                <a:latin typeface="HG丸ｺﾞｼｯｸM-PRO" panose="020F0600000000000000" pitchFamily="50" charset="-128"/>
                <a:ea typeface="HG丸ｺﾞｼｯｸM-PRO" panose="020F0600000000000000" pitchFamily="50" charset="-128"/>
              </a:rPr>
              <a:t>円・特別寄付：</a:t>
            </a:r>
            <a:r>
              <a:rPr lang="en-US" altLang="ja-JP" sz="2800" b="1" dirty="0">
                <a:solidFill>
                  <a:srgbClr val="002060"/>
                </a:solidFill>
                <a:latin typeface="HG丸ｺﾞｼｯｸM-PRO" panose="020F0600000000000000" pitchFamily="50" charset="-128"/>
                <a:ea typeface="HG丸ｺﾞｼｯｸM-PRO" panose="020F0600000000000000" pitchFamily="50" charset="-128"/>
              </a:rPr>
              <a:t>14,000</a:t>
            </a:r>
            <a:r>
              <a:rPr lang="ja-JP" altLang="en-US" sz="2800" b="1" dirty="0">
                <a:solidFill>
                  <a:srgbClr val="002060"/>
                </a:solidFill>
                <a:latin typeface="HG丸ｺﾞｼｯｸM-PRO" panose="020F0600000000000000" pitchFamily="50" charset="-128"/>
                <a:ea typeface="HG丸ｺﾞｼｯｸM-PRO" panose="020F0600000000000000" pitchFamily="50" charset="-128"/>
              </a:rPr>
              <a:t>円</a:t>
            </a:r>
            <a:endParaRPr lang="en-US" altLang="ja-JP" sz="2800" b="1" dirty="0">
              <a:solidFill>
                <a:srgbClr val="002060"/>
              </a:solidFill>
              <a:latin typeface="HG丸ｺﾞｼｯｸM-PRO" panose="020F0600000000000000" pitchFamily="50" charset="-128"/>
              <a:ea typeface="HG丸ｺﾞｼｯｸM-PRO" panose="020F0600000000000000" pitchFamily="50" charset="-128"/>
            </a:endParaRPr>
          </a:p>
          <a:p>
            <a:pPr algn="ctr">
              <a:buNone/>
            </a:pPr>
            <a:r>
              <a:rPr lang="ja-JP" altLang="en-US" sz="3600" b="1" dirty="0">
                <a:solidFill>
                  <a:srgbClr val="002060"/>
                </a:solidFill>
                <a:latin typeface="HG丸ｺﾞｼｯｸM-PRO" panose="020F0600000000000000" pitchFamily="50" charset="-128"/>
                <a:ea typeface="HG丸ｺﾞｼｯｸM-PRO" panose="020F0600000000000000" pitchFamily="50" charset="-128"/>
              </a:rPr>
              <a:t>合計お一人</a:t>
            </a:r>
            <a:r>
              <a:rPr lang="en-US" altLang="ja-JP" sz="3600" b="1" dirty="0">
                <a:solidFill>
                  <a:srgbClr val="002060"/>
                </a:solidFill>
                <a:latin typeface="HG丸ｺﾞｼｯｸM-PRO" panose="020F0600000000000000" pitchFamily="50" charset="-128"/>
                <a:ea typeface="HG丸ｺﾞｼｯｸM-PRO" panose="020F0600000000000000" pitchFamily="50" charset="-128"/>
              </a:rPr>
              <a:t>1</a:t>
            </a:r>
            <a:r>
              <a:rPr lang="ja-JP" altLang="en-US" sz="3600" b="1" dirty="0">
                <a:solidFill>
                  <a:srgbClr val="002060"/>
                </a:solidFill>
                <a:latin typeface="HG丸ｺﾞｼｯｸM-PRO" panose="020F0600000000000000" pitchFamily="50" charset="-128"/>
                <a:ea typeface="HG丸ｺﾞｼｯｸM-PRO" panose="020F0600000000000000" pitchFamily="50" charset="-128"/>
              </a:rPr>
              <a:t>８</a:t>
            </a:r>
            <a:r>
              <a:rPr lang="en-US" altLang="ja-JP" sz="3600" b="1" dirty="0">
                <a:solidFill>
                  <a:srgbClr val="002060"/>
                </a:solidFill>
                <a:latin typeface="HG丸ｺﾞｼｯｸM-PRO" panose="020F0600000000000000" pitchFamily="50" charset="-128"/>
                <a:ea typeface="HG丸ｺﾞｼｯｸM-PRO" panose="020F0600000000000000" pitchFamily="50" charset="-128"/>
              </a:rPr>
              <a:t>,000</a:t>
            </a:r>
            <a:r>
              <a:rPr lang="ja-JP" altLang="en-US" sz="3600" b="1" dirty="0">
                <a:solidFill>
                  <a:srgbClr val="002060"/>
                </a:solidFill>
                <a:latin typeface="HG丸ｺﾞｼｯｸM-PRO" panose="020F0600000000000000" pitchFamily="50" charset="-128"/>
                <a:ea typeface="HG丸ｺﾞｼｯｸM-PRO" panose="020F0600000000000000" pitchFamily="50" charset="-128"/>
              </a:rPr>
              <a:t>円</a:t>
            </a:r>
            <a:endParaRPr lang="en-US" altLang="ja-JP" sz="3600" b="1" dirty="0">
              <a:solidFill>
                <a:srgbClr val="002060"/>
              </a:solidFill>
              <a:latin typeface="HG丸ｺﾞｼｯｸM-PRO" panose="020F0600000000000000" pitchFamily="50" charset="-128"/>
              <a:ea typeface="HG丸ｺﾞｼｯｸM-PRO" panose="020F0600000000000000" pitchFamily="50" charset="-128"/>
            </a:endParaRPr>
          </a:p>
          <a:p>
            <a:pPr algn="ctr">
              <a:buNone/>
            </a:pPr>
            <a:r>
              <a:rPr lang="ja-JP" altLang="en-US" sz="3600" b="1" dirty="0">
                <a:solidFill>
                  <a:schemeClr val="bg2">
                    <a:lumMod val="10000"/>
                  </a:schemeClr>
                </a:solidFill>
                <a:latin typeface="HGS行書体" panose="03000600000000000000" pitchFamily="66" charset="-128"/>
                <a:ea typeface="HGS行書体" panose="03000600000000000000" pitchFamily="66" charset="-128"/>
              </a:rPr>
              <a:t>世界平和の為のご寄付です</a:t>
            </a:r>
            <a:endParaRPr lang="en-US" altLang="ja-JP" sz="3600" dirty="0">
              <a:solidFill>
                <a:schemeClr val="bg2">
                  <a:lumMod val="10000"/>
                </a:schemeClr>
              </a:solidFill>
              <a:latin typeface="HGS行書体" panose="03000600000000000000" pitchFamily="66" charset="-128"/>
              <a:ea typeface="HGS行書体" panose="03000600000000000000" pitchFamily="66" charset="-128"/>
            </a:endParaRPr>
          </a:p>
          <a:p>
            <a:pPr algn="ctr">
              <a:buNone/>
            </a:pPr>
            <a:r>
              <a:rPr lang="ja-JP" altLang="en-US" sz="2400" dirty="0">
                <a:solidFill>
                  <a:schemeClr val="bg2">
                    <a:lumMod val="10000"/>
                  </a:schemeClr>
                </a:solidFill>
                <a:latin typeface="HG丸ｺﾞｼｯｸM-PRO" panose="020F0600000000000000" pitchFamily="50" charset="-128"/>
                <a:ea typeface="HG丸ｺﾞｼｯｸM-PRO" panose="020F0600000000000000" pitchFamily="50" charset="-128"/>
              </a:rPr>
              <a:t>お願い致します</a:t>
            </a:r>
            <a:endParaRPr lang="en-US" altLang="ja-JP" sz="2400" dirty="0">
              <a:solidFill>
                <a:schemeClr val="bg2">
                  <a:lumMod val="10000"/>
                </a:schemeClr>
              </a:solidFill>
              <a:latin typeface="HG丸ｺﾞｼｯｸM-PRO" panose="020F0600000000000000" pitchFamily="50" charset="-128"/>
              <a:ea typeface="HG丸ｺﾞｼｯｸM-PRO" panose="020F0600000000000000" pitchFamily="50" charset="-128"/>
            </a:endParaRPr>
          </a:p>
          <a:p>
            <a:pPr algn="ctr">
              <a:buNone/>
            </a:pPr>
            <a:r>
              <a:rPr lang="ja-JP" altLang="en-US" sz="2400" dirty="0">
                <a:solidFill>
                  <a:schemeClr val="bg2">
                    <a:lumMod val="10000"/>
                  </a:schemeClr>
                </a:solidFill>
                <a:latin typeface="HG丸ｺﾞｼｯｸM-PRO" panose="020F0600000000000000" pitchFamily="50" charset="-128"/>
                <a:ea typeface="HG丸ｺﾞｼｯｸM-PRO" panose="020F0600000000000000" pitchFamily="50" charset="-128"/>
              </a:rPr>
              <a:t>　</a:t>
            </a:r>
            <a:r>
              <a:rPr lang="ja-JP" altLang="en-US" sz="2400" dirty="0">
                <a:solidFill>
                  <a:srgbClr val="FF0000"/>
                </a:solidFill>
                <a:latin typeface="HG丸ｺﾞｼｯｸM-PRO" panose="020F0600000000000000" pitchFamily="50" charset="-128"/>
                <a:ea typeface="HG丸ｺﾞｼｯｸM-PRO" panose="020F0600000000000000" pitchFamily="50" charset="-128"/>
              </a:rPr>
              <a:t>　　　</a:t>
            </a:r>
          </a:p>
        </p:txBody>
      </p:sp>
      <p:pic>
        <p:nvPicPr>
          <p:cNvPr id="16" name="図 15">
            <a:extLst>
              <a:ext uri="{FF2B5EF4-FFF2-40B4-BE49-F238E27FC236}">
                <a16:creationId xmlns:a16="http://schemas.microsoft.com/office/drawing/2014/main" id="{E1F37917-B6E1-4E77-E363-9B7E73835E33}"/>
              </a:ext>
            </a:extLst>
          </p:cNvPr>
          <p:cNvPicPr/>
          <p:nvPr/>
        </p:nvPicPr>
        <p:blipFill>
          <a:blip r:embed="rId5"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5234840" y="5186675"/>
            <a:ext cx="1722319" cy="1687080"/>
          </a:xfrm>
          <a:prstGeom prst="rect">
            <a:avLst/>
          </a:prstGeom>
          <a:noFill/>
          <a:ln>
            <a:noFill/>
          </a:ln>
        </p:spPr>
      </p:pic>
    </p:spTree>
    <p:extLst>
      <p:ext uri="{BB962C8B-B14F-4D97-AF65-F5344CB8AC3E}">
        <p14:creationId xmlns:p14="http://schemas.microsoft.com/office/powerpoint/2010/main" val="111672753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afterEffect">
                                  <p:stCondLst>
                                    <p:cond delay="0"/>
                                  </p:stCondLst>
                                  <p:childTnLst>
                                    <p:animEffect transition="out" filter="fade">
                                      <p:cBhvr>
                                        <p:cTn id="6" dur="500" tmFilter="0, 0; .2, .5; .8, .5; 1, 0"/>
                                        <p:tgtEl>
                                          <p:spTgt spid="7"/>
                                        </p:tgtEl>
                                      </p:cBhvr>
                                    </p:animEffect>
                                    <p:animScale>
                                      <p:cBhvr>
                                        <p:cTn id="7" dur="250" autoRev="1" fill="hold"/>
                                        <p:tgtEl>
                                          <p:spTgt spid="7"/>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circle(in)">
                                      <p:cBhvr>
                                        <p:cTn id="12" dur="2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heel(1)">
                                      <p:cBhvr>
                                        <p:cTn id="1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グラフ 1">
            <a:extLst>
              <a:ext uri="{FF2B5EF4-FFF2-40B4-BE49-F238E27FC236}">
                <a16:creationId xmlns:a16="http://schemas.microsoft.com/office/drawing/2014/main" id="{2A2E57B2-1D2E-4005-96C0-B0CED82209D6}"/>
              </a:ext>
            </a:extLst>
          </p:cNvPr>
          <p:cNvGraphicFramePr/>
          <p:nvPr>
            <p:extLst>
              <p:ext uri="{D42A27DB-BD31-4B8C-83A1-F6EECF244321}">
                <p14:modId xmlns:p14="http://schemas.microsoft.com/office/powerpoint/2010/main" val="144697614"/>
              </p:ext>
            </p:extLst>
          </p:nvPr>
        </p:nvGraphicFramePr>
        <p:xfrm>
          <a:off x="335360" y="1988245"/>
          <a:ext cx="12429829" cy="4772806"/>
        </p:xfrm>
        <a:graphic>
          <a:graphicData uri="http://schemas.openxmlformats.org/drawingml/2006/chart">
            <c:chart xmlns:c="http://schemas.openxmlformats.org/drawingml/2006/chart" xmlns:r="http://schemas.openxmlformats.org/officeDocument/2006/relationships" r:id="rId3"/>
          </a:graphicData>
        </a:graphic>
      </p:graphicFrame>
      <p:sp>
        <p:nvSpPr>
          <p:cNvPr id="3" name="コンテンツ プレースホルダー 2">
            <a:extLst>
              <a:ext uri="{FF2B5EF4-FFF2-40B4-BE49-F238E27FC236}">
                <a16:creationId xmlns:a16="http://schemas.microsoft.com/office/drawing/2014/main" id="{149FE53D-38D5-B20F-D912-AEB409400682}"/>
              </a:ext>
            </a:extLst>
          </p:cNvPr>
          <p:cNvSpPr txBox="1">
            <a:spLocks/>
          </p:cNvSpPr>
          <p:nvPr/>
        </p:nvSpPr>
        <p:spPr>
          <a:xfrm>
            <a:off x="705626" y="1379885"/>
            <a:ext cx="10780748" cy="57720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ja-JP" altLang="en-US" sz="4000" b="1" dirty="0">
                <a:latin typeface="游ゴシック" panose="020B0400000000000000" pitchFamily="50" charset="-128"/>
                <a:ea typeface="游ゴシック" panose="020B0400000000000000" pitchFamily="50" charset="-128"/>
              </a:rPr>
              <a:t>当地区の平均寄付額</a:t>
            </a:r>
            <a:r>
              <a:rPr lang="ja-JP" altLang="en-US" sz="3600" b="1" dirty="0">
                <a:latin typeface="游ゴシック" panose="020B0400000000000000" pitchFamily="50" charset="-128"/>
                <a:ea typeface="游ゴシック" panose="020B0400000000000000" pitchFamily="50" charset="-128"/>
              </a:rPr>
              <a:t>   　　　　</a:t>
            </a:r>
            <a:r>
              <a:rPr lang="ja-JP" altLang="en-US" sz="2400" b="1" dirty="0">
                <a:latin typeface="游ゴシック" panose="020B0400000000000000" pitchFamily="50" charset="-128"/>
                <a:ea typeface="游ゴシック" panose="020B0400000000000000" pitchFamily="50" charset="-128"/>
              </a:rPr>
              <a:t>円 </a:t>
            </a:r>
            <a:r>
              <a:rPr lang="en-US" altLang="ja-JP" sz="2400" b="1" dirty="0">
                <a:latin typeface="游ゴシック" panose="020B0400000000000000" pitchFamily="50" charset="-128"/>
                <a:ea typeface="游ゴシック" panose="020B0400000000000000" pitchFamily="50" charset="-128"/>
              </a:rPr>
              <a:t>(</a:t>
            </a:r>
            <a:r>
              <a:rPr lang="ja-JP" altLang="en-US" sz="2000" b="1" dirty="0">
                <a:latin typeface="游ゴシック" panose="020B0400000000000000" pitchFamily="50" charset="-128"/>
                <a:ea typeface="游ゴシック" panose="020B0400000000000000" pitchFamily="50" charset="-128"/>
              </a:rPr>
              <a:t>第</a:t>
            </a:r>
            <a:r>
              <a:rPr lang="ja-JP" altLang="en-US" sz="1867" b="1" dirty="0">
                <a:latin typeface="游ゴシック" panose="020B0400000000000000" pitchFamily="50" charset="-128"/>
                <a:ea typeface="游ゴシック" panose="020B0400000000000000" pitchFamily="50" charset="-128"/>
              </a:rPr>
              <a:t>　　　　　</a:t>
            </a:r>
            <a:r>
              <a:rPr lang="ja-JP" altLang="en-US" sz="2000" b="1" dirty="0">
                <a:latin typeface="游ゴシック" panose="020B0400000000000000" pitchFamily="50" charset="-128"/>
                <a:ea typeface="游ゴシック" panose="020B0400000000000000" pitchFamily="50" charset="-128"/>
              </a:rPr>
              <a:t>位</a:t>
            </a:r>
            <a:r>
              <a:rPr lang="en-US" altLang="ja-JP" sz="2400" b="1" dirty="0">
                <a:latin typeface="游ゴシック" panose="020B0400000000000000" pitchFamily="50" charset="-128"/>
                <a:ea typeface="游ゴシック" panose="020B0400000000000000" pitchFamily="50" charset="-128"/>
              </a:rPr>
              <a:t>)</a:t>
            </a:r>
            <a:endParaRPr lang="ja-JP" altLang="en-US" sz="2667" b="1" dirty="0">
              <a:latin typeface="游ゴシック" panose="020B0400000000000000" pitchFamily="50" charset="-128"/>
              <a:ea typeface="游ゴシック" panose="020B0400000000000000" pitchFamily="50" charset="-128"/>
            </a:endParaRPr>
          </a:p>
        </p:txBody>
      </p:sp>
      <p:sp>
        <p:nvSpPr>
          <p:cNvPr id="4" name="テキスト ボックス 3">
            <a:extLst>
              <a:ext uri="{FF2B5EF4-FFF2-40B4-BE49-F238E27FC236}">
                <a16:creationId xmlns:a16="http://schemas.microsoft.com/office/drawing/2014/main" id="{2DC4C702-2CFB-C963-5B1A-3B9BE67CCCE7}"/>
              </a:ext>
            </a:extLst>
          </p:cNvPr>
          <p:cNvSpPr txBox="1"/>
          <p:nvPr/>
        </p:nvSpPr>
        <p:spPr>
          <a:xfrm>
            <a:off x="5832628" y="1255725"/>
            <a:ext cx="2040227" cy="697111"/>
          </a:xfrm>
          <a:prstGeom prst="rect">
            <a:avLst/>
          </a:prstGeom>
          <a:noFill/>
          <a:ln w="60325">
            <a:solidFill>
              <a:schemeClr val="tx1">
                <a:lumMod val="75000"/>
                <a:lumOff val="25000"/>
              </a:schemeClr>
            </a:solidFill>
          </a:ln>
        </p:spPr>
        <p:txBody>
          <a:bodyPr wrap="square" rtlCol="0" anchor="ctr" anchorCtr="0">
            <a:noAutofit/>
          </a:bodyPr>
          <a:lstStyle/>
          <a:p>
            <a:pPr algn="ctr"/>
            <a:r>
              <a:rPr lang="en-US" altLang="ja-JP" sz="4000" dirty="0">
                <a:latin typeface="HGP創英角ｺﾞｼｯｸUB" panose="020B0900000000000000" pitchFamily="50" charset="-128"/>
                <a:ea typeface="HGP創英角ｺﾞｼｯｸUB" panose="020B0900000000000000" pitchFamily="50" charset="-128"/>
              </a:rPr>
              <a:t>11531</a:t>
            </a:r>
          </a:p>
        </p:txBody>
      </p:sp>
      <p:sp>
        <p:nvSpPr>
          <p:cNvPr id="5" name="テキスト ボックス 4">
            <a:extLst>
              <a:ext uri="{FF2B5EF4-FFF2-40B4-BE49-F238E27FC236}">
                <a16:creationId xmlns:a16="http://schemas.microsoft.com/office/drawing/2014/main" id="{1E1A10EE-DC01-7FC0-5BF3-4B93C0DBCDC8}"/>
              </a:ext>
            </a:extLst>
          </p:cNvPr>
          <p:cNvSpPr txBox="1"/>
          <p:nvPr/>
        </p:nvSpPr>
        <p:spPr>
          <a:xfrm>
            <a:off x="8844305" y="1255725"/>
            <a:ext cx="888099" cy="697111"/>
          </a:xfrm>
          <a:prstGeom prst="rect">
            <a:avLst/>
          </a:prstGeom>
          <a:noFill/>
          <a:ln w="60325">
            <a:solidFill>
              <a:schemeClr val="tx1">
                <a:lumMod val="75000"/>
                <a:lumOff val="25000"/>
              </a:schemeClr>
            </a:solidFill>
          </a:ln>
        </p:spPr>
        <p:txBody>
          <a:bodyPr wrap="square" rtlCol="0" anchor="ctr" anchorCtr="0">
            <a:noAutofit/>
          </a:bodyPr>
          <a:lstStyle/>
          <a:p>
            <a:pPr algn="ctr"/>
            <a:r>
              <a:rPr lang="en-US" altLang="ja-JP" sz="3600" dirty="0">
                <a:latin typeface="HGP創英角ｺﾞｼｯｸUB" panose="020B0900000000000000" pitchFamily="50" charset="-128"/>
                <a:ea typeface="HGP創英角ｺﾞｼｯｸUB" panose="020B0900000000000000" pitchFamily="50" charset="-128"/>
                <a:cs typeface="メイリオ" panose="020B0604030504040204" pitchFamily="50" charset="-128"/>
              </a:rPr>
              <a:t>26</a:t>
            </a:r>
            <a:endParaRPr lang="ja-JP" altLang="en-US" sz="3600" dirty="0">
              <a:latin typeface="HGP創英角ｺﾞｼｯｸUB" panose="020B0900000000000000" pitchFamily="50" charset="-128"/>
              <a:ea typeface="HGP創英角ｺﾞｼｯｸUB" panose="020B0900000000000000" pitchFamily="50" charset="-128"/>
              <a:cs typeface="メイリオ" panose="020B0604030504040204" pitchFamily="50" charset="-128"/>
            </a:endParaRPr>
          </a:p>
        </p:txBody>
      </p:sp>
      <p:sp>
        <p:nvSpPr>
          <p:cNvPr id="6" name="テキスト ボックス 18">
            <a:extLst>
              <a:ext uri="{FF2B5EF4-FFF2-40B4-BE49-F238E27FC236}">
                <a16:creationId xmlns:a16="http://schemas.microsoft.com/office/drawing/2014/main" id="{2BF3E479-5756-71D1-485B-3ECDBCFD5E35}"/>
              </a:ext>
            </a:extLst>
          </p:cNvPr>
          <p:cNvSpPr txBox="1">
            <a:spLocks noChangeArrowheads="1"/>
          </p:cNvSpPr>
          <p:nvPr/>
        </p:nvSpPr>
        <p:spPr bwMode="auto">
          <a:xfrm>
            <a:off x="9759891" y="2754963"/>
            <a:ext cx="1568689" cy="797206"/>
          </a:xfrm>
          <a:prstGeom prst="rect">
            <a:avLst/>
          </a:prstGeom>
          <a:solidFill>
            <a:schemeClr val="bg1">
              <a:lumMod val="95000"/>
            </a:schemeClr>
          </a:solidFill>
          <a:ln w="38100">
            <a:noFill/>
            <a:miter lim="800000"/>
            <a:headEnd/>
            <a:tailEnd/>
          </a:ln>
        </p:spPr>
        <p:txBody>
          <a:bodyPr wrap="square" lIns="0" rIns="0">
            <a:spAutoFit/>
          </a:bodyPr>
          <a:lstStyle/>
          <a:p>
            <a:pPr algn="ctr">
              <a:lnSpc>
                <a:spcPct val="90000"/>
              </a:lnSpc>
            </a:pPr>
            <a:r>
              <a:rPr lang="ja-JP" altLang="en-US" sz="2133" b="1" dirty="0">
                <a:latin typeface="游ゴシック" panose="020B0400000000000000" pitchFamily="50" charset="-128"/>
                <a:ea typeface="游ゴシック" panose="020B0400000000000000" pitchFamily="50" charset="-128"/>
              </a:rPr>
              <a:t>全国平均</a:t>
            </a:r>
            <a:r>
              <a:rPr lang="en-US" altLang="ja-JP" sz="2933" b="1" dirty="0">
                <a:latin typeface="游ゴシック" panose="020B0400000000000000" pitchFamily="50" charset="-128"/>
                <a:ea typeface="游ゴシック" panose="020B0400000000000000" pitchFamily="50" charset="-128"/>
              </a:rPr>
              <a:t>15,999</a:t>
            </a:r>
            <a:r>
              <a:rPr lang="ja-JP" altLang="en-US" sz="1600" b="1" dirty="0">
                <a:latin typeface="游ゴシック" panose="020B0400000000000000" pitchFamily="50" charset="-128"/>
                <a:ea typeface="游ゴシック" panose="020B0400000000000000" pitchFamily="50" charset="-128"/>
              </a:rPr>
              <a:t>円</a:t>
            </a:r>
            <a:endParaRPr lang="ja-JP" altLang="en-US" sz="2400" b="1" dirty="0">
              <a:latin typeface="游ゴシック" panose="020B0400000000000000" pitchFamily="50" charset="-128"/>
              <a:ea typeface="游ゴシック" panose="020B0400000000000000" pitchFamily="50" charset="-128"/>
            </a:endParaRPr>
          </a:p>
        </p:txBody>
      </p:sp>
      <p:cxnSp>
        <p:nvCxnSpPr>
          <p:cNvPr id="7" name="直線コネクタ 6">
            <a:extLst>
              <a:ext uri="{FF2B5EF4-FFF2-40B4-BE49-F238E27FC236}">
                <a16:creationId xmlns:a16="http://schemas.microsoft.com/office/drawing/2014/main" id="{E7279AEB-09F8-2A80-BECD-467FE9009F6A}"/>
              </a:ext>
            </a:extLst>
          </p:cNvPr>
          <p:cNvCxnSpPr>
            <a:cxnSpLocks/>
          </p:cNvCxnSpPr>
          <p:nvPr/>
        </p:nvCxnSpPr>
        <p:spPr>
          <a:xfrm>
            <a:off x="10560496" y="3470706"/>
            <a:ext cx="0" cy="567894"/>
          </a:xfrm>
          <a:prstGeom prst="line">
            <a:avLst/>
          </a:prstGeom>
          <a:ln w="38100">
            <a:solidFill>
              <a:srgbClr val="FE696E"/>
            </a:solidFill>
            <a:prstDash val="solid"/>
            <a:headEnd type="none" w="med" len="med"/>
            <a:tailEnd type="oval" w="med" len="med"/>
          </a:ln>
        </p:spPr>
        <p:style>
          <a:lnRef idx="1">
            <a:schemeClr val="accent1"/>
          </a:lnRef>
          <a:fillRef idx="0">
            <a:schemeClr val="accent1"/>
          </a:fillRef>
          <a:effectRef idx="0">
            <a:schemeClr val="accent1"/>
          </a:effectRef>
          <a:fontRef idx="minor">
            <a:schemeClr val="tx1"/>
          </a:fontRef>
        </p:style>
      </p:cxnSp>
      <p:sp>
        <p:nvSpPr>
          <p:cNvPr id="8" name="四角形: 角を丸くする 7">
            <a:extLst>
              <a:ext uri="{FF2B5EF4-FFF2-40B4-BE49-F238E27FC236}">
                <a16:creationId xmlns:a16="http://schemas.microsoft.com/office/drawing/2014/main" id="{EAE04A9D-1BD8-525F-E55E-F0E5A63BD0DA}"/>
              </a:ext>
            </a:extLst>
          </p:cNvPr>
          <p:cNvSpPr/>
          <p:nvPr/>
        </p:nvSpPr>
        <p:spPr>
          <a:xfrm>
            <a:off x="9440112" y="419070"/>
            <a:ext cx="2208245" cy="457406"/>
          </a:xfrm>
          <a:prstGeom prst="round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133" b="1" dirty="0">
                <a:solidFill>
                  <a:schemeClr val="bg1"/>
                </a:solidFill>
                <a:latin typeface="游ゴシック" panose="020B0400000000000000" pitchFamily="50" charset="-128"/>
                <a:ea typeface="游ゴシック" panose="020B0400000000000000" pitchFamily="50" charset="-128"/>
              </a:rPr>
              <a:t>個人平均寄付額 </a:t>
            </a:r>
          </a:p>
        </p:txBody>
      </p:sp>
      <p:sp>
        <p:nvSpPr>
          <p:cNvPr id="9" name="タイトル 12">
            <a:extLst>
              <a:ext uri="{FF2B5EF4-FFF2-40B4-BE49-F238E27FC236}">
                <a16:creationId xmlns:a16="http://schemas.microsoft.com/office/drawing/2014/main" id="{F4DD71B4-58D0-A91E-7787-3F6994EB169E}"/>
              </a:ext>
            </a:extLst>
          </p:cNvPr>
          <p:cNvSpPr txBox="1">
            <a:spLocks/>
          </p:cNvSpPr>
          <p:nvPr/>
        </p:nvSpPr>
        <p:spPr>
          <a:xfrm>
            <a:off x="2327582" y="381000"/>
            <a:ext cx="7536837" cy="758775"/>
          </a:xfrm>
          <a:prstGeom prst="rect">
            <a:avLst/>
          </a:prstGeom>
        </p:spPr>
        <p:txBody>
          <a:bodyPr anchor="t"/>
          <a:lstStyle>
            <a:lvl1pPr algn="ctr" defTabSz="609630" rtl="0" eaLnBrk="1" latinLnBrk="0" hangingPunct="1">
              <a:spcBef>
                <a:spcPct val="0"/>
              </a:spcBef>
              <a:buNone/>
              <a:defRPr sz="2933" kern="1200">
                <a:solidFill>
                  <a:schemeClr val="tx1"/>
                </a:solidFill>
                <a:latin typeface="+mj-lt"/>
                <a:ea typeface="+mj-ea"/>
                <a:cs typeface="+mj-cs"/>
              </a:defRPr>
            </a:lvl1pPr>
          </a:lstStyle>
          <a:p>
            <a:r>
              <a:rPr lang="ja-JP" altLang="en-US" sz="4800" b="1" dirty="0">
                <a:latin typeface="游ゴシック" panose="020B0400000000000000" pitchFamily="50" charset="-128"/>
                <a:ea typeface="游ゴシック" panose="020B0400000000000000" pitchFamily="50" charset="-128"/>
              </a:rPr>
              <a:t>寄付実績</a:t>
            </a:r>
          </a:p>
        </p:txBody>
      </p:sp>
      <p:sp>
        <p:nvSpPr>
          <p:cNvPr id="10" name="下矢印 22">
            <a:extLst>
              <a:ext uri="{FF2B5EF4-FFF2-40B4-BE49-F238E27FC236}">
                <a16:creationId xmlns:a16="http://schemas.microsoft.com/office/drawing/2014/main" id="{7C2EA3BE-5AC6-0AD2-75B4-001C83EDDF69}"/>
              </a:ext>
            </a:extLst>
          </p:cNvPr>
          <p:cNvSpPr/>
          <p:nvPr/>
        </p:nvSpPr>
        <p:spPr>
          <a:xfrm>
            <a:off x="8728506" y="3278325"/>
            <a:ext cx="526604" cy="547688"/>
          </a:xfrm>
          <a:prstGeom prst="downArrow">
            <a:avLst>
              <a:gd name="adj1" fmla="val 52515"/>
              <a:gd name="adj2" fmla="val 59493"/>
            </a:avLst>
          </a:prstGeom>
          <a:solidFill>
            <a:srgbClr val="FE696E"/>
          </a:solidFill>
          <a:ln w="28575">
            <a:solidFill>
              <a:srgbClr val="FE696E"/>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solidFill>
                <a:schemeClr val="accent6"/>
              </a:solidFill>
            </a:endParaRPr>
          </a:p>
        </p:txBody>
      </p:sp>
      <p:sp>
        <p:nvSpPr>
          <p:cNvPr id="11" name="テキスト ボックス 10">
            <a:extLst>
              <a:ext uri="{FF2B5EF4-FFF2-40B4-BE49-F238E27FC236}">
                <a16:creationId xmlns:a16="http://schemas.microsoft.com/office/drawing/2014/main" id="{06B7E461-E8CF-929A-BE4C-497B0781B9D4}"/>
              </a:ext>
            </a:extLst>
          </p:cNvPr>
          <p:cNvSpPr txBox="1"/>
          <p:nvPr/>
        </p:nvSpPr>
        <p:spPr>
          <a:xfrm>
            <a:off x="839416" y="1928712"/>
            <a:ext cx="648073" cy="276999"/>
          </a:xfrm>
          <a:prstGeom prst="rect">
            <a:avLst/>
          </a:prstGeom>
          <a:noFill/>
        </p:spPr>
        <p:txBody>
          <a:bodyPr wrap="square" rtlCol="0">
            <a:spAutoFit/>
          </a:bodyPr>
          <a:lstStyle/>
          <a:p>
            <a:pPr algn="r"/>
            <a:r>
              <a:rPr kumimoji="1" lang="ja-JP" altLang="en-US" dirty="0">
                <a:latin typeface="游ゴシック" panose="020B0400000000000000" pitchFamily="50" charset="-128"/>
                <a:ea typeface="游ゴシック" panose="020B0400000000000000" pitchFamily="50" charset="-128"/>
              </a:rPr>
              <a:t>（円）</a:t>
            </a:r>
          </a:p>
        </p:txBody>
      </p:sp>
    </p:spTree>
    <p:extLst>
      <p:ext uri="{BB962C8B-B14F-4D97-AF65-F5344CB8AC3E}">
        <p14:creationId xmlns:p14="http://schemas.microsoft.com/office/powerpoint/2010/main" val="4251352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afterEffect">
                                  <p:stCondLst>
                                    <p:cond delay="0"/>
                                  </p:stCondLst>
                                  <p:childTnLst>
                                    <p:animEffect transition="out" filter="fade">
                                      <p:cBhvr>
                                        <p:cTn id="6" dur="500" tmFilter="0, 0; .2, .5; .8, .5; 1, 0"/>
                                        <p:tgtEl>
                                          <p:spTgt spid="10"/>
                                        </p:tgtEl>
                                      </p:cBhvr>
                                    </p:animEffect>
                                    <p:animScale>
                                      <p:cBhvr>
                                        <p:cTn id="7" dur="250" autoRev="1"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B0F25972-01C5-386F-7150-7701F6CE3EA8}"/>
              </a:ext>
            </a:extLst>
          </p:cNvPr>
          <p:cNvSpPr txBox="1"/>
          <p:nvPr/>
        </p:nvSpPr>
        <p:spPr>
          <a:xfrm>
            <a:off x="7641434" y="1376772"/>
            <a:ext cx="1152128" cy="579697"/>
          </a:xfrm>
          <a:prstGeom prst="rect">
            <a:avLst/>
          </a:prstGeom>
          <a:noFill/>
          <a:ln w="60325">
            <a:solidFill>
              <a:schemeClr val="tx1">
                <a:lumMod val="75000"/>
                <a:lumOff val="25000"/>
              </a:schemeClr>
            </a:solidFill>
          </a:ln>
        </p:spPr>
        <p:txBody>
          <a:bodyPr wrap="square" rtlCol="0" anchor="ctr" anchorCtr="0">
            <a:noAutofit/>
          </a:bodyPr>
          <a:lstStyle/>
          <a:p>
            <a:pPr algn="ctr">
              <a:lnSpc>
                <a:spcPts val="3500"/>
              </a:lnSpc>
            </a:pPr>
            <a:endParaRPr lang="ja-JP" altLang="en-US" sz="3200" dirty="0">
              <a:latin typeface="HGP創英角ｺﾞｼｯｸUB" panose="020B0900000000000000" pitchFamily="50" charset="-128"/>
              <a:ea typeface="HGP創英角ｺﾞｼｯｸUB" panose="020B0900000000000000" pitchFamily="50" charset="-128"/>
              <a:cs typeface="メイリオ" panose="020B0604030504040204" pitchFamily="50" charset="-128"/>
            </a:endParaRPr>
          </a:p>
        </p:txBody>
      </p:sp>
      <p:graphicFrame>
        <p:nvGraphicFramePr>
          <p:cNvPr id="6" name="グラフ 5">
            <a:extLst>
              <a:ext uri="{FF2B5EF4-FFF2-40B4-BE49-F238E27FC236}">
                <a16:creationId xmlns:a16="http://schemas.microsoft.com/office/drawing/2014/main" id="{88EDB5EA-9E36-1DBD-A6BF-9E23299D44D3}"/>
              </a:ext>
            </a:extLst>
          </p:cNvPr>
          <p:cNvGraphicFramePr/>
          <p:nvPr>
            <p:extLst>
              <p:ext uri="{D42A27DB-BD31-4B8C-83A1-F6EECF244321}">
                <p14:modId xmlns:p14="http://schemas.microsoft.com/office/powerpoint/2010/main" val="3195604714"/>
              </p:ext>
            </p:extLst>
          </p:nvPr>
        </p:nvGraphicFramePr>
        <p:xfrm>
          <a:off x="335360" y="2420888"/>
          <a:ext cx="12421380" cy="4549485"/>
        </p:xfrm>
        <a:graphic>
          <a:graphicData uri="http://schemas.openxmlformats.org/drawingml/2006/chart">
            <c:chart xmlns:c="http://schemas.openxmlformats.org/drawingml/2006/chart" xmlns:r="http://schemas.openxmlformats.org/officeDocument/2006/relationships" r:id="rId3"/>
          </a:graphicData>
        </a:graphic>
      </p:graphicFrame>
      <p:sp>
        <p:nvSpPr>
          <p:cNvPr id="7" name="下矢印 22">
            <a:extLst>
              <a:ext uri="{FF2B5EF4-FFF2-40B4-BE49-F238E27FC236}">
                <a16:creationId xmlns:a16="http://schemas.microsoft.com/office/drawing/2014/main" id="{923841A6-A0E3-9A68-27E3-2019B7776A0D}"/>
              </a:ext>
            </a:extLst>
          </p:cNvPr>
          <p:cNvSpPr/>
          <p:nvPr/>
        </p:nvSpPr>
        <p:spPr>
          <a:xfrm>
            <a:off x="4961639" y="3155156"/>
            <a:ext cx="526604" cy="547688"/>
          </a:xfrm>
          <a:prstGeom prst="downArrow">
            <a:avLst>
              <a:gd name="adj1" fmla="val 52515"/>
              <a:gd name="adj2" fmla="val 59493"/>
            </a:avLst>
          </a:prstGeom>
          <a:solidFill>
            <a:srgbClr val="FE696E"/>
          </a:solidFill>
          <a:ln w="285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8" name="四角形: 角を丸くする 7">
            <a:extLst>
              <a:ext uri="{FF2B5EF4-FFF2-40B4-BE49-F238E27FC236}">
                <a16:creationId xmlns:a16="http://schemas.microsoft.com/office/drawing/2014/main" id="{2C995868-DF76-844F-2DB6-A1E541882F77}"/>
              </a:ext>
            </a:extLst>
          </p:cNvPr>
          <p:cNvSpPr/>
          <p:nvPr/>
        </p:nvSpPr>
        <p:spPr>
          <a:xfrm>
            <a:off x="9440112" y="419070"/>
            <a:ext cx="2208245" cy="457406"/>
          </a:xfrm>
          <a:prstGeom prst="round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133" b="1" dirty="0">
                <a:solidFill>
                  <a:schemeClr val="bg1"/>
                </a:solidFill>
                <a:latin typeface="游ゴシック" panose="020B0400000000000000" pitchFamily="50" charset="-128"/>
                <a:ea typeface="游ゴシック" panose="020B0400000000000000" pitchFamily="50" charset="-128"/>
              </a:rPr>
              <a:t>特別寄付者割合</a:t>
            </a:r>
          </a:p>
        </p:txBody>
      </p:sp>
      <p:sp>
        <p:nvSpPr>
          <p:cNvPr id="9" name="タイトル 12">
            <a:extLst>
              <a:ext uri="{FF2B5EF4-FFF2-40B4-BE49-F238E27FC236}">
                <a16:creationId xmlns:a16="http://schemas.microsoft.com/office/drawing/2014/main" id="{8BB160C2-C89F-044B-09C2-6F1625252AD2}"/>
              </a:ext>
            </a:extLst>
          </p:cNvPr>
          <p:cNvSpPr txBox="1">
            <a:spLocks/>
          </p:cNvSpPr>
          <p:nvPr/>
        </p:nvSpPr>
        <p:spPr>
          <a:xfrm>
            <a:off x="2327582" y="381000"/>
            <a:ext cx="7536837" cy="758775"/>
          </a:xfrm>
          <a:prstGeom prst="rect">
            <a:avLst/>
          </a:prstGeom>
        </p:spPr>
        <p:txBody>
          <a:bodyPr anchor="t"/>
          <a:lstStyle>
            <a:lvl1pPr algn="ctr" defTabSz="609630" rtl="0" eaLnBrk="1" latinLnBrk="0" hangingPunct="1">
              <a:spcBef>
                <a:spcPct val="0"/>
              </a:spcBef>
              <a:buNone/>
              <a:defRPr sz="2933" kern="1200">
                <a:solidFill>
                  <a:schemeClr val="tx1"/>
                </a:solidFill>
                <a:latin typeface="+mj-lt"/>
                <a:ea typeface="+mj-ea"/>
                <a:cs typeface="+mj-cs"/>
              </a:defRPr>
            </a:lvl1pPr>
          </a:lstStyle>
          <a:p>
            <a:r>
              <a:rPr lang="ja-JP" altLang="en-US" sz="4800" b="1" dirty="0">
                <a:latin typeface="游ゴシック" panose="020B0400000000000000" pitchFamily="50" charset="-128"/>
                <a:ea typeface="游ゴシック" panose="020B0400000000000000" pitchFamily="50" charset="-128"/>
              </a:rPr>
              <a:t>寄付実績</a:t>
            </a:r>
          </a:p>
        </p:txBody>
      </p:sp>
      <p:sp>
        <p:nvSpPr>
          <p:cNvPr id="3" name="コンテンツ プレースホルダー 2">
            <a:extLst>
              <a:ext uri="{FF2B5EF4-FFF2-40B4-BE49-F238E27FC236}">
                <a16:creationId xmlns:a16="http://schemas.microsoft.com/office/drawing/2014/main" id="{88A1F9C8-F3A7-7DFB-88C1-8B10672C0991}"/>
              </a:ext>
            </a:extLst>
          </p:cNvPr>
          <p:cNvSpPr txBox="1">
            <a:spLocks/>
          </p:cNvSpPr>
          <p:nvPr/>
        </p:nvSpPr>
        <p:spPr>
          <a:xfrm>
            <a:off x="479116" y="1376772"/>
            <a:ext cx="11233769" cy="75877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ja-JP" altLang="en-US" sz="4000" b="1" dirty="0">
                <a:latin typeface="游ゴシック" panose="020B0400000000000000" pitchFamily="50" charset="-128"/>
                <a:ea typeface="游ゴシック" panose="020B0400000000000000" pitchFamily="50" charset="-128"/>
              </a:rPr>
              <a:t>全国平均            　   当地区　</a:t>
            </a:r>
            <a:r>
              <a:rPr lang="en-US" altLang="ja-JP" sz="4000" b="1" dirty="0">
                <a:latin typeface="游ゴシック" panose="020B0400000000000000" pitchFamily="50" charset="-128"/>
                <a:ea typeface="游ゴシック" panose="020B0400000000000000" pitchFamily="50" charset="-128"/>
              </a:rPr>
              <a:t>43.1</a:t>
            </a:r>
            <a:r>
              <a:rPr lang="ja-JP" altLang="en-US" sz="4000" b="1" dirty="0">
                <a:latin typeface="游ゴシック" panose="020B0400000000000000" pitchFamily="50" charset="-128"/>
                <a:ea typeface="游ゴシック" panose="020B0400000000000000" pitchFamily="50" charset="-128"/>
              </a:rPr>
              <a:t>　　％</a:t>
            </a:r>
            <a:endParaRPr lang="en-US" altLang="ja-JP" sz="4000" b="1" dirty="0">
              <a:latin typeface="游ゴシック" panose="020B0400000000000000" pitchFamily="50" charset="-128"/>
              <a:ea typeface="游ゴシック" panose="020B0400000000000000" pitchFamily="50" charset="-128"/>
            </a:endParaRPr>
          </a:p>
          <a:p>
            <a:pPr marL="352425" indent="-265113">
              <a:spcBef>
                <a:spcPts val="600"/>
              </a:spcBef>
              <a:buNone/>
            </a:pPr>
            <a:r>
              <a:rPr lang="ja-JP" altLang="en-US" sz="2400" b="1" dirty="0">
                <a:latin typeface="游ゴシック" panose="020B0400000000000000" pitchFamily="50" charset="-128"/>
                <a:ea typeface="游ゴシック" panose="020B0400000000000000" pitchFamily="50" charset="-128"/>
              </a:rPr>
              <a:t>   最大 </a:t>
            </a:r>
            <a:r>
              <a:rPr lang="en-US" altLang="ja-JP" sz="2400" b="1" dirty="0">
                <a:latin typeface="游ゴシック" panose="020B0400000000000000" pitchFamily="50" charset="-128"/>
                <a:ea typeface="游ゴシック" panose="020B0400000000000000" pitchFamily="50" charset="-128"/>
              </a:rPr>
              <a:t>82.6</a:t>
            </a:r>
            <a:r>
              <a:rPr lang="ja-JP" altLang="en-US" sz="2133" b="1" dirty="0">
                <a:latin typeface="游ゴシック" panose="020B0400000000000000" pitchFamily="50" charset="-128"/>
                <a:ea typeface="游ゴシック" panose="020B0400000000000000" pitchFamily="50" charset="-128"/>
              </a:rPr>
              <a:t>％</a:t>
            </a:r>
            <a:r>
              <a:rPr lang="en-US" altLang="ja-JP" sz="2400" b="1" dirty="0">
                <a:latin typeface="游ゴシック" panose="020B0400000000000000" pitchFamily="50" charset="-128"/>
                <a:ea typeface="游ゴシック" panose="020B0400000000000000" pitchFamily="50" charset="-128"/>
              </a:rPr>
              <a:t>(2650)</a:t>
            </a:r>
            <a:r>
              <a:rPr lang="ja-JP" altLang="en-US" sz="2400" b="1" dirty="0">
                <a:latin typeface="游ゴシック" panose="020B0400000000000000" pitchFamily="50" charset="-128"/>
                <a:ea typeface="游ゴシック" panose="020B0400000000000000" pitchFamily="50" charset="-128"/>
              </a:rPr>
              <a:t>、最小 </a:t>
            </a:r>
            <a:r>
              <a:rPr lang="en-US" altLang="ja-JP" sz="2400" b="1" dirty="0">
                <a:latin typeface="游ゴシック" panose="020B0400000000000000" pitchFamily="50" charset="-128"/>
                <a:ea typeface="游ゴシック" panose="020B0400000000000000" pitchFamily="50" charset="-128"/>
              </a:rPr>
              <a:t>16.6</a:t>
            </a:r>
            <a:r>
              <a:rPr lang="ja-JP" altLang="en-US" sz="2133" b="1" dirty="0">
                <a:latin typeface="游ゴシック" panose="020B0400000000000000" pitchFamily="50" charset="-128"/>
                <a:ea typeface="游ゴシック" panose="020B0400000000000000" pitchFamily="50" charset="-128"/>
              </a:rPr>
              <a:t>％</a:t>
            </a:r>
            <a:r>
              <a:rPr lang="en-US" altLang="ja-JP" sz="2400" b="1" dirty="0">
                <a:latin typeface="游ゴシック" panose="020B0400000000000000" pitchFamily="50" charset="-128"/>
                <a:ea typeface="游ゴシック" panose="020B0400000000000000" pitchFamily="50" charset="-128"/>
              </a:rPr>
              <a:t>(2740)</a:t>
            </a:r>
            <a:br>
              <a:rPr lang="en-US" altLang="ja-JP" sz="2400" b="1" dirty="0">
                <a:latin typeface="游ゴシック" panose="020B0400000000000000" pitchFamily="50" charset="-128"/>
                <a:ea typeface="游ゴシック" panose="020B0400000000000000" pitchFamily="50" charset="-128"/>
              </a:rPr>
            </a:br>
            <a:r>
              <a:rPr lang="ja-JP" altLang="en-US" sz="3600" b="1" dirty="0">
                <a:latin typeface="游ゴシック" panose="020B0400000000000000" pitchFamily="50" charset="-128"/>
                <a:ea typeface="游ゴシック" panose="020B0400000000000000" pitchFamily="50" charset="-128"/>
              </a:rPr>
              <a:t>   　　　　　</a:t>
            </a:r>
            <a:endParaRPr lang="ja-JP" altLang="en-US" sz="2667" b="1" dirty="0">
              <a:latin typeface="游ゴシック" panose="020B0400000000000000" pitchFamily="50" charset="-128"/>
              <a:ea typeface="游ゴシック" panose="020B0400000000000000" pitchFamily="50" charset="-128"/>
            </a:endParaRPr>
          </a:p>
        </p:txBody>
      </p:sp>
      <p:grpSp>
        <p:nvGrpSpPr>
          <p:cNvPr id="26" name="グループ化 25">
            <a:extLst>
              <a:ext uri="{FF2B5EF4-FFF2-40B4-BE49-F238E27FC236}">
                <a16:creationId xmlns:a16="http://schemas.microsoft.com/office/drawing/2014/main" id="{7D8D2799-F22F-2E7A-30D4-DEA54FAD6763}"/>
              </a:ext>
            </a:extLst>
          </p:cNvPr>
          <p:cNvGrpSpPr/>
          <p:nvPr/>
        </p:nvGrpSpPr>
        <p:grpSpPr>
          <a:xfrm>
            <a:off x="3107668" y="908684"/>
            <a:ext cx="1815120" cy="1152164"/>
            <a:chOff x="3053578" y="760387"/>
            <a:chExt cx="1815120" cy="1152164"/>
          </a:xfrm>
        </p:grpSpPr>
        <p:sp>
          <p:nvSpPr>
            <p:cNvPr id="17" name="四角形: 角を丸くする 16">
              <a:extLst>
                <a:ext uri="{FF2B5EF4-FFF2-40B4-BE49-F238E27FC236}">
                  <a16:creationId xmlns:a16="http://schemas.microsoft.com/office/drawing/2014/main" id="{475585B6-9985-8E96-5540-60D8E02E8AEC}"/>
                </a:ext>
              </a:extLst>
            </p:cNvPr>
            <p:cNvSpPr/>
            <p:nvPr/>
          </p:nvSpPr>
          <p:spPr>
            <a:xfrm>
              <a:off x="3389368" y="760387"/>
              <a:ext cx="1479330" cy="613565"/>
            </a:xfrm>
            <a:prstGeom prst="roundRect">
              <a:avLst/>
            </a:prstGeom>
            <a:noFill/>
            <a:ln>
              <a:noFill/>
            </a:ln>
            <a:scene3d>
              <a:camera prst="orthographicFront">
                <a:rot lat="4800000" lon="0" rev="0"/>
              </a:camera>
              <a:lightRig rig="threePt" dir="t"/>
            </a:scene3d>
            <a:sp3d z="127000"/>
          </p:spPr>
          <p:style>
            <a:lnRef idx="2">
              <a:schemeClr val="accent6"/>
            </a:lnRef>
            <a:fillRef idx="1">
              <a:schemeClr val="lt1"/>
            </a:fillRef>
            <a:effectRef idx="0">
              <a:schemeClr val="accent6"/>
            </a:effectRef>
            <a:fontRef idx="minor">
              <a:schemeClr val="dk1"/>
            </a:fontRef>
          </p:style>
          <p:txBody>
            <a:bodyPr rtlCol="0" anchor="ctr">
              <a:flatTx/>
            </a:bodyPr>
            <a:lstStyle/>
            <a:p>
              <a:r>
                <a:rPr lang="ja-JP" altLang="en-US" sz="2400" b="1" dirty="0">
                  <a:ln w="6600">
                    <a:solidFill>
                      <a:srgbClr val="FE696E"/>
                    </a:solidFill>
                    <a:prstDash val="solid"/>
                  </a:ln>
                  <a:solidFill>
                    <a:srgbClr val="FE696E"/>
                  </a:solidFill>
                  <a:latin typeface="游ゴシック" panose="020B0400000000000000" pitchFamily="50" charset="-128"/>
                  <a:ea typeface="游ゴシック" panose="020B0400000000000000" pitchFamily="50" charset="-128"/>
                </a:rPr>
                <a:t>過去最高</a:t>
              </a:r>
            </a:p>
          </p:txBody>
        </p:sp>
        <p:sp>
          <p:nvSpPr>
            <p:cNvPr id="23" name="テキスト ボックス 22">
              <a:extLst>
                <a:ext uri="{FF2B5EF4-FFF2-40B4-BE49-F238E27FC236}">
                  <a16:creationId xmlns:a16="http://schemas.microsoft.com/office/drawing/2014/main" id="{29128DFD-3802-301B-B6A6-41F420536B52}"/>
                </a:ext>
              </a:extLst>
            </p:cNvPr>
            <p:cNvSpPr txBox="1"/>
            <p:nvPr/>
          </p:nvSpPr>
          <p:spPr>
            <a:xfrm>
              <a:off x="3143672" y="1204665"/>
              <a:ext cx="1725026" cy="707886"/>
            </a:xfrm>
            <a:prstGeom prst="rect">
              <a:avLst/>
            </a:prstGeom>
            <a:solidFill>
              <a:srgbClr val="FE696E"/>
            </a:solidFill>
            <a:scene3d>
              <a:camera prst="orthographicFront">
                <a:rot lat="4800000" lon="0" rev="0"/>
              </a:camera>
              <a:lightRig rig="threePt" dir="t"/>
            </a:scene3d>
            <a:sp3d z="165100"/>
          </p:spPr>
          <p:txBody>
            <a:bodyPr wrap="square">
              <a:spAutoFit/>
              <a:flatTx/>
            </a:bodyPr>
            <a:lstStyle/>
            <a:p>
              <a:r>
                <a:rPr lang="en-US" altLang="ja-JP" sz="4000" b="1" dirty="0">
                  <a:latin typeface="游ゴシック" panose="020B0400000000000000" pitchFamily="50" charset="-128"/>
                  <a:ea typeface="游ゴシック" panose="020B0400000000000000" pitchFamily="50" charset="-128"/>
                </a:rPr>
                <a:t>47.5</a:t>
              </a:r>
              <a:r>
                <a:rPr lang="ja-JP" altLang="en-US" sz="4000" b="1" dirty="0">
                  <a:latin typeface="游ゴシック" panose="020B0400000000000000" pitchFamily="50" charset="-128"/>
                  <a:ea typeface="游ゴシック" panose="020B0400000000000000" pitchFamily="50" charset="-128"/>
                </a:rPr>
                <a:t>％</a:t>
              </a:r>
              <a:endParaRPr lang="ja-JP" altLang="en-US" sz="4000" dirty="0"/>
            </a:p>
          </p:txBody>
        </p:sp>
        <p:pic>
          <p:nvPicPr>
            <p:cNvPr id="25" name="グラフィックス 24" descr="山形の矢印 単色塗りつぶし">
              <a:extLst>
                <a:ext uri="{FF2B5EF4-FFF2-40B4-BE49-F238E27FC236}">
                  <a16:creationId xmlns:a16="http://schemas.microsoft.com/office/drawing/2014/main" id="{F91A35AC-B675-67CA-33AA-6D214DF8FF3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53578" y="854227"/>
              <a:ext cx="425884" cy="425884"/>
            </a:xfrm>
            <a:prstGeom prst="rect">
              <a:avLst/>
            </a:prstGeom>
          </p:spPr>
        </p:pic>
      </p:grpSp>
    </p:spTree>
    <p:extLst>
      <p:ext uri="{BB962C8B-B14F-4D97-AF65-F5344CB8AC3E}">
        <p14:creationId xmlns:p14="http://schemas.microsoft.com/office/powerpoint/2010/main" val="1114544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afterEffect">
                                  <p:stCondLst>
                                    <p:cond delay="0"/>
                                  </p:stCondLst>
                                  <p:childTnLst>
                                    <p:animEffect transition="out" filter="fade">
                                      <p:cBhvr>
                                        <p:cTn id="6" dur="500" tmFilter="0, 0; .2, .5; .8, .5; 1, 0"/>
                                        <p:tgtEl>
                                          <p:spTgt spid="7"/>
                                        </p:tgtEl>
                                      </p:cBhvr>
                                    </p:animEffect>
                                    <p:animScale>
                                      <p:cBhvr>
                                        <p:cTn id="7" dur="250" autoRev="1"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3AF210D2-8C2A-DD33-9E9F-282A59C494E8}"/>
              </a:ext>
            </a:extLst>
          </p:cNvPr>
          <p:cNvGrpSpPr/>
          <p:nvPr/>
        </p:nvGrpSpPr>
        <p:grpSpPr>
          <a:xfrm>
            <a:off x="1248781" y="1732697"/>
            <a:ext cx="9876419" cy="4896703"/>
            <a:chOff x="0" y="0"/>
            <a:chExt cx="3841588" cy="1340288"/>
          </a:xfrm>
        </p:grpSpPr>
        <p:sp>
          <p:nvSpPr>
            <p:cNvPr id="3" name="Freeform 4">
              <a:extLst>
                <a:ext uri="{FF2B5EF4-FFF2-40B4-BE49-F238E27FC236}">
                  <a16:creationId xmlns:a16="http://schemas.microsoft.com/office/drawing/2014/main" id="{095F49B6-24CC-48D3-4EA2-AF5E9E62FCE8}"/>
                </a:ext>
              </a:extLst>
            </p:cNvPr>
            <p:cNvSpPr/>
            <p:nvPr/>
          </p:nvSpPr>
          <p:spPr>
            <a:xfrm>
              <a:off x="0" y="0"/>
              <a:ext cx="3841588" cy="1340288"/>
            </a:xfrm>
            <a:custGeom>
              <a:avLst/>
              <a:gdLst/>
              <a:ahLst/>
              <a:cxnLst/>
              <a:rect l="l" t="t" r="r" b="b"/>
              <a:pathLst>
                <a:path w="3841588" h="1340288">
                  <a:moveTo>
                    <a:pt x="9023" y="0"/>
                  </a:moveTo>
                  <a:lnTo>
                    <a:pt x="3832565" y="0"/>
                  </a:lnTo>
                  <a:cubicBezTo>
                    <a:pt x="3837548" y="0"/>
                    <a:pt x="3841588" y="4040"/>
                    <a:pt x="3841588" y="9023"/>
                  </a:cubicBezTo>
                  <a:lnTo>
                    <a:pt x="3841588" y="1331265"/>
                  </a:lnTo>
                  <a:cubicBezTo>
                    <a:pt x="3841588" y="1336248"/>
                    <a:pt x="3837548" y="1340288"/>
                    <a:pt x="3832565" y="1340288"/>
                  </a:cubicBezTo>
                  <a:lnTo>
                    <a:pt x="9023" y="1340288"/>
                  </a:lnTo>
                  <a:cubicBezTo>
                    <a:pt x="4040" y="1340288"/>
                    <a:pt x="0" y="1336248"/>
                    <a:pt x="0" y="1331265"/>
                  </a:cubicBezTo>
                  <a:lnTo>
                    <a:pt x="0" y="9023"/>
                  </a:lnTo>
                  <a:cubicBezTo>
                    <a:pt x="0" y="4040"/>
                    <a:pt x="4040" y="0"/>
                    <a:pt x="9023" y="0"/>
                  </a:cubicBezTo>
                  <a:close/>
                </a:path>
              </a:pathLst>
            </a:custGeom>
            <a:solidFill>
              <a:srgbClr val="FDFDFD"/>
            </a:solidFill>
          </p:spPr>
          <p:txBody>
            <a:bodyPr/>
            <a:lstStyle/>
            <a:p>
              <a:endParaRPr lang="ja-JP" altLang="en-US" sz="800"/>
            </a:p>
          </p:txBody>
        </p:sp>
        <p:sp>
          <p:nvSpPr>
            <p:cNvPr id="4" name="TextBox 5">
              <a:extLst>
                <a:ext uri="{FF2B5EF4-FFF2-40B4-BE49-F238E27FC236}">
                  <a16:creationId xmlns:a16="http://schemas.microsoft.com/office/drawing/2014/main" id="{7D7780EB-965D-C396-C309-2DFA65072482}"/>
                </a:ext>
              </a:extLst>
            </p:cNvPr>
            <p:cNvSpPr txBox="1"/>
            <p:nvPr/>
          </p:nvSpPr>
          <p:spPr>
            <a:xfrm>
              <a:off x="0" y="-38100"/>
              <a:ext cx="3841588" cy="1378388"/>
            </a:xfrm>
            <a:prstGeom prst="rect">
              <a:avLst/>
            </a:prstGeom>
          </p:spPr>
          <p:txBody>
            <a:bodyPr lIns="33867" tIns="33867" rIns="33867" bIns="33867" rtlCol="0" anchor="ctr"/>
            <a:lstStyle/>
            <a:p>
              <a:pPr algn="ctr">
                <a:lnSpc>
                  <a:spcPts val="1773"/>
                </a:lnSpc>
              </a:pPr>
              <a:endParaRPr sz="800"/>
            </a:p>
          </p:txBody>
        </p:sp>
      </p:grpSp>
      <p:sp>
        <p:nvSpPr>
          <p:cNvPr id="5" name="AutoShape 15">
            <a:extLst>
              <a:ext uri="{FF2B5EF4-FFF2-40B4-BE49-F238E27FC236}">
                <a16:creationId xmlns:a16="http://schemas.microsoft.com/office/drawing/2014/main" id="{DCDD07C7-6B51-91B7-B747-C9405067A5B4}"/>
              </a:ext>
            </a:extLst>
          </p:cNvPr>
          <p:cNvSpPr/>
          <p:nvPr/>
        </p:nvSpPr>
        <p:spPr>
          <a:xfrm>
            <a:off x="4495800" y="1951808"/>
            <a:ext cx="0" cy="4284000"/>
          </a:xfrm>
          <a:prstGeom prst="line">
            <a:avLst/>
          </a:prstGeom>
          <a:ln w="38100" cap="flat">
            <a:solidFill>
              <a:srgbClr val="145DA0"/>
            </a:solidFill>
            <a:prstDash val="solid"/>
            <a:headEnd type="none" w="sm" len="sm"/>
            <a:tailEnd type="none" w="sm" len="sm"/>
          </a:ln>
        </p:spPr>
        <p:txBody>
          <a:bodyPr/>
          <a:lstStyle/>
          <a:p>
            <a:endParaRPr lang="ja-JP" altLang="en-US" sz="800"/>
          </a:p>
        </p:txBody>
      </p:sp>
      <p:sp>
        <p:nvSpPr>
          <p:cNvPr id="6" name="AutoShape 21">
            <a:extLst>
              <a:ext uri="{FF2B5EF4-FFF2-40B4-BE49-F238E27FC236}">
                <a16:creationId xmlns:a16="http://schemas.microsoft.com/office/drawing/2014/main" id="{EDCA1111-D044-20B4-72C3-9BE6AE8316E5}"/>
              </a:ext>
            </a:extLst>
          </p:cNvPr>
          <p:cNvSpPr/>
          <p:nvPr/>
        </p:nvSpPr>
        <p:spPr>
          <a:xfrm>
            <a:off x="7975653" y="1951808"/>
            <a:ext cx="0" cy="4284000"/>
          </a:xfrm>
          <a:prstGeom prst="line">
            <a:avLst/>
          </a:prstGeom>
          <a:ln w="38100" cap="flat">
            <a:solidFill>
              <a:srgbClr val="145DA0"/>
            </a:solidFill>
            <a:prstDash val="solid"/>
            <a:headEnd type="none" w="sm" len="sm"/>
            <a:tailEnd type="none" w="sm" len="sm"/>
          </a:ln>
        </p:spPr>
        <p:txBody>
          <a:bodyPr/>
          <a:lstStyle/>
          <a:p>
            <a:endParaRPr lang="ja-JP" altLang="en-US" sz="800"/>
          </a:p>
        </p:txBody>
      </p:sp>
      <p:sp>
        <p:nvSpPr>
          <p:cNvPr id="25" name="タイトル 12">
            <a:extLst>
              <a:ext uri="{FF2B5EF4-FFF2-40B4-BE49-F238E27FC236}">
                <a16:creationId xmlns:a16="http://schemas.microsoft.com/office/drawing/2014/main" id="{2BA49AEE-4D1E-6E31-B30E-A792E89F35E4}"/>
              </a:ext>
            </a:extLst>
          </p:cNvPr>
          <p:cNvSpPr txBox="1">
            <a:spLocks/>
          </p:cNvSpPr>
          <p:nvPr/>
        </p:nvSpPr>
        <p:spPr>
          <a:xfrm>
            <a:off x="2327582" y="381000"/>
            <a:ext cx="7536837" cy="758775"/>
          </a:xfrm>
          <a:prstGeom prst="rect">
            <a:avLst/>
          </a:prstGeom>
        </p:spPr>
        <p:txBody>
          <a:bodyPr anchor="t"/>
          <a:lstStyle>
            <a:lvl1pPr algn="ctr" defTabSz="609630" rtl="0" eaLnBrk="1" latinLnBrk="0" hangingPunct="1">
              <a:spcBef>
                <a:spcPct val="0"/>
              </a:spcBef>
              <a:buNone/>
              <a:defRPr sz="2933" kern="1200">
                <a:solidFill>
                  <a:schemeClr val="tx1"/>
                </a:solidFill>
                <a:latin typeface="+mj-lt"/>
                <a:ea typeface="+mj-ea"/>
                <a:cs typeface="+mj-cs"/>
              </a:defRPr>
            </a:lvl1pPr>
          </a:lstStyle>
          <a:p>
            <a:r>
              <a:rPr lang="ja-JP" altLang="en-US" sz="4800" b="1" dirty="0">
                <a:solidFill>
                  <a:schemeClr val="bg1"/>
                </a:solidFill>
                <a:latin typeface="游ゴシック" panose="020B0400000000000000" pitchFamily="50" charset="-128"/>
                <a:ea typeface="游ゴシック" panose="020B0400000000000000" pitchFamily="50" charset="-128"/>
              </a:rPr>
              <a:t>奨学生に関わる危機管理</a:t>
            </a:r>
          </a:p>
        </p:txBody>
      </p:sp>
      <p:grpSp>
        <p:nvGrpSpPr>
          <p:cNvPr id="8" name="グループ化 7">
            <a:extLst>
              <a:ext uri="{FF2B5EF4-FFF2-40B4-BE49-F238E27FC236}">
                <a16:creationId xmlns:a16="http://schemas.microsoft.com/office/drawing/2014/main" id="{8E85C486-935A-6610-74AA-4491C30726B3}"/>
              </a:ext>
            </a:extLst>
          </p:cNvPr>
          <p:cNvGrpSpPr/>
          <p:nvPr/>
        </p:nvGrpSpPr>
        <p:grpSpPr>
          <a:xfrm>
            <a:off x="5085657" y="2380760"/>
            <a:ext cx="2077143" cy="1076487"/>
            <a:chOff x="4869982" y="4236919"/>
            <a:chExt cx="2422406" cy="1255421"/>
          </a:xfrm>
        </p:grpSpPr>
        <p:pic>
          <p:nvPicPr>
            <p:cNvPr id="9" name="Picture 2" descr="ææ¶ã§æ¬éãããäººã®ã¤ã©ã¹ã">
              <a:extLst>
                <a:ext uri="{FF2B5EF4-FFF2-40B4-BE49-F238E27FC236}">
                  <a16:creationId xmlns:a16="http://schemas.microsoft.com/office/drawing/2014/main" id="{3A2D784B-926E-197E-B897-846BE32E02F7}"/>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869982" y="4236919"/>
              <a:ext cx="1383384" cy="125542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èªè»¢è»ã§è»¢ãã ç·ã®å­ã®ã¤ã©ã¹ã">
              <a:extLst>
                <a:ext uri="{FF2B5EF4-FFF2-40B4-BE49-F238E27FC236}">
                  <a16:creationId xmlns:a16="http://schemas.microsoft.com/office/drawing/2014/main" id="{CC4B675F-132B-9765-8CA6-6E7DF41E2D5C}"/>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205765" y="4405713"/>
              <a:ext cx="1086623" cy="108662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グループ化 10">
            <a:extLst>
              <a:ext uri="{FF2B5EF4-FFF2-40B4-BE49-F238E27FC236}">
                <a16:creationId xmlns:a16="http://schemas.microsoft.com/office/drawing/2014/main" id="{86E56DFA-6208-061A-2D70-9E20CDB12ECB}"/>
              </a:ext>
            </a:extLst>
          </p:cNvPr>
          <p:cNvGrpSpPr/>
          <p:nvPr/>
        </p:nvGrpSpPr>
        <p:grpSpPr>
          <a:xfrm>
            <a:off x="8229600" y="2283467"/>
            <a:ext cx="2518703" cy="1297933"/>
            <a:chOff x="8351323" y="4050673"/>
            <a:chExt cx="2937362" cy="1513675"/>
          </a:xfrm>
        </p:grpSpPr>
        <p:pic>
          <p:nvPicPr>
            <p:cNvPr id="12" name="Picture 6" descr="éã£æã£ã¦çµ¡ãããããã®ã¤ã©ã¹ã">
              <a:extLst>
                <a:ext uri="{FF2B5EF4-FFF2-40B4-BE49-F238E27FC236}">
                  <a16:creationId xmlns:a16="http://schemas.microsoft.com/office/drawing/2014/main" id="{78E8E243-0FB9-6B17-8337-93ACFC6E8C18}"/>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351323" y="4340212"/>
              <a:ext cx="1461258" cy="113328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descr="é¨ä¸ãæé³´ãã¤ãã¦ããä¸å¸ã®ã¤ã©ã¹ã">
              <a:extLst>
                <a:ext uri="{FF2B5EF4-FFF2-40B4-BE49-F238E27FC236}">
                  <a16:creationId xmlns:a16="http://schemas.microsoft.com/office/drawing/2014/main" id="{CF594550-D12B-15B7-FE61-28B2D3042D26}"/>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9775010" y="4050673"/>
              <a:ext cx="1513675" cy="151367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4" name="グループ化 13">
            <a:extLst>
              <a:ext uri="{FF2B5EF4-FFF2-40B4-BE49-F238E27FC236}">
                <a16:creationId xmlns:a16="http://schemas.microsoft.com/office/drawing/2014/main" id="{5DD44664-812F-4884-0379-562E6A662854}"/>
              </a:ext>
            </a:extLst>
          </p:cNvPr>
          <p:cNvGrpSpPr/>
          <p:nvPr/>
        </p:nvGrpSpPr>
        <p:grpSpPr>
          <a:xfrm>
            <a:off x="1572309" y="2314093"/>
            <a:ext cx="2505632" cy="1236679"/>
            <a:chOff x="962061" y="4122107"/>
            <a:chExt cx="2922118" cy="1442240"/>
          </a:xfrm>
        </p:grpSpPr>
        <p:pic>
          <p:nvPicPr>
            <p:cNvPr id="15" name="Picture 10" descr="å°éã®ã¤ã©ã¹ããæºããè¡ã">
              <a:extLst>
                <a:ext uri="{FF2B5EF4-FFF2-40B4-BE49-F238E27FC236}">
                  <a16:creationId xmlns:a16="http://schemas.microsoft.com/office/drawing/2014/main" id="{F064356B-B076-6E72-CFE2-82F7DC1861FC}"/>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962061" y="4308927"/>
              <a:ext cx="1592824" cy="113267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2" descr="åºä¸æµ¸æ°´ã®ã¤ã©ã¹ã">
              <a:extLst>
                <a:ext uri="{FF2B5EF4-FFF2-40B4-BE49-F238E27FC236}">
                  <a16:creationId xmlns:a16="http://schemas.microsoft.com/office/drawing/2014/main" id="{6ADA6DCA-31A0-37D2-29EB-25C76F6A7913}"/>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385748" y="4122107"/>
              <a:ext cx="1498431" cy="1442240"/>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四角形: 角を丸くする 16">
            <a:extLst>
              <a:ext uri="{FF2B5EF4-FFF2-40B4-BE49-F238E27FC236}">
                <a16:creationId xmlns:a16="http://schemas.microsoft.com/office/drawing/2014/main" id="{7420C8B2-1BFC-9F4D-F7F5-E1F66D69D9B3}"/>
              </a:ext>
            </a:extLst>
          </p:cNvPr>
          <p:cNvSpPr/>
          <p:nvPr/>
        </p:nvSpPr>
        <p:spPr>
          <a:xfrm>
            <a:off x="1500301" y="1542649"/>
            <a:ext cx="2640000" cy="514751"/>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Ins="96000" rtlCol="0" anchor="ctr"/>
          <a:lstStyle/>
          <a:p>
            <a:pPr algn="ctr"/>
            <a:r>
              <a:rPr lang="ja-JP" altLang="en-US" sz="2933" b="1" dirty="0">
                <a:solidFill>
                  <a:schemeClr val="bg1"/>
                </a:solidFill>
                <a:latin typeface="游ゴシック" panose="020B0400000000000000" pitchFamily="50" charset="-128"/>
                <a:ea typeface="游ゴシック" panose="020B0400000000000000" pitchFamily="50" charset="-128"/>
              </a:rPr>
              <a:t>自然災害</a:t>
            </a:r>
          </a:p>
        </p:txBody>
      </p:sp>
      <p:sp>
        <p:nvSpPr>
          <p:cNvPr id="18" name="四角形: 角を丸くする 17">
            <a:extLst>
              <a:ext uri="{FF2B5EF4-FFF2-40B4-BE49-F238E27FC236}">
                <a16:creationId xmlns:a16="http://schemas.microsoft.com/office/drawing/2014/main" id="{D34462CF-8429-7541-F664-03EAB4B62719}"/>
              </a:ext>
            </a:extLst>
          </p:cNvPr>
          <p:cNvSpPr/>
          <p:nvPr/>
        </p:nvSpPr>
        <p:spPr>
          <a:xfrm>
            <a:off x="4800600" y="1542649"/>
            <a:ext cx="2640000" cy="514751"/>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Ins="96000" rtlCol="0" anchor="ctr"/>
          <a:lstStyle/>
          <a:p>
            <a:pPr algn="ctr"/>
            <a:r>
              <a:rPr lang="ja-JP" altLang="en-US" sz="2933" b="1" dirty="0">
                <a:solidFill>
                  <a:schemeClr val="bg1"/>
                </a:solidFill>
                <a:latin typeface="游ゴシック" panose="020B0400000000000000" pitchFamily="50" charset="-128"/>
                <a:ea typeface="游ゴシック" panose="020B0400000000000000" pitchFamily="50" charset="-128"/>
              </a:rPr>
              <a:t>病気・事故</a:t>
            </a:r>
          </a:p>
        </p:txBody>
      </p:sp>
      <p:sp>
        <p:nvSpPr>
          <p:cNvPr id="19" name="四角形: 角を丸くする 18">
            <a:extLst>
              <a:ext uri="{FF2B5EF4-FFF2-40B4-BE49-F238E27FC236}">
                <a16:creationId xmlns:a16="http://schemas.microsoft.com/office/drawing/2014/main" id="{D70F39CC-180E-46A0-7D39-2BC405CF58F4}"/>
              </a:ext>
            </a:extLst>
          </p:cNvPr>
          <p:cNvSpPr/>
          <p:nvPr/>
        </p:nvSpPr>
        <p:spPr>
          <a:xfrm>
            <a:off x="8229600" y="1542649"/>
            <a:ext cx="2640000" cy="514751"/>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Ins="96000" rtlCol="0" anchor="ctr"/>
          <a:lstStyle/>
          <a:p>
            <a:pPr algn="ctr"/>
            <a:r>
              <a:rPr lang="ja-JP" altLang="en-US" sz="2933" b="1" dirty="0">
                <a:solidFill>
                  <a:schemeClr val="bg1"/>
                </a:solidFill>
                <a:latin typeface="游ゴシック" panose="020B0400000000000000" pitchFamily="50" charset="-128"/>
                <a:ea typeface="游ゴシック" panose="020B0400000000000000" pitchFamily="50" charset="-128"/>
              </a:rPr>
              <a:t>ハラスメント</a:t>
            </a:r>
          </a:p>
        </p:txBody>
      </p:sp>
      <p:sp>
        <p:nvSpPr>
          <p:cNvPr id="20" name="コンテンツ プレースホルダー 2">
            <a:extLst>
              <a:ext uri="{FF2B5EF4-FFF2-40B4-BE49-F238E27FC236}">
                <a16:creationId xmlns:a16="http://schemas.microsoft.com/office/drawing/2014/main" id="{A9AECB67-D59A-BBA3-06F8-FB67508640DA}"/>
              </a:ext>
            </a:extLst>
          </p:cNvPr>
          <p:cNvSpPr txBox="1">
            <a:spLocks/>
          </p:cNvSpPr>
          <p:nvPr/>
        </p:nvSpPr>
        <p:spPr>
          <a:xfrm>
            <a:off x="1626450" y="4293096"/>
            <a:ext cx="2615404" cy="998247"/>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buNone/>
            </a:pPr>
            <a:r>
              <a:rPr lang="ja-JP" altLang="en-US" sz="2667" b="1" dirty="0">
                <a:latin typeface="游ゴシック" panose="020B0400000000000000" pitchFamily="50" charset="-128"/>
                <a:ea typeface="游ゴシック" panose="020B0400000000000000" pitchFamily="50" charset="-128"/>
              </a:rPr>
              <a:t>地区単位の</a:t>
            </a:r>
            <a:br>
              <a:rPr lang="en-US" altLang="ja-JP" sz="2667" b="1" dirty="0">
                <a:latin typeface="游ゴシック" panose="020B0400000000000000" pitchFamily="50" charset="-128"/>
                <a:ea typeface="游ゴシック" panose="020B0400000000000000" pitchFamily="50" charset="-128"/>
              </a:rPr>
            </a:br>
            <a:r>
              <a:rPr lang="en-US" altLang="ja-JP" sz="2667" b="1" dirty="0">
                <a:latin typeface="游ゴシック" panose="020B0400000000000000" pitchFamily="50" charset="-128"/>
                <a:ea typeface="游ゴシック" panose="020B0400000000000000" pitchFamily="50" charset="-128"/>
              </a:rPr>
              <a:t>LINE</a:t>
            </a:r>
            <a:r>
              <a:rPr lang="ja-JP" altLang="en-US" sz="2667" b="1" dirty="0">
                <a:latin typeface="游ゴシック" panose="020B0400000000000000" pitchFamily="50" charset="-128"/>
                <a:ea typeface="游ゴシック" panose="020B0400000000000000" pitchFamily="50" charset="-128"/>
              </a:rPr>
              <a:t>グループ</a:t>
            </a:r>
            <a:r>
              <a:rPr lang="ja-JP" altLang="en-US" sz="1867" b="1" dirty="0">
                <a:latin typeface="游ゴシック" panose="020B0400000000000000" pitchFamily="50" charset="-128"/>
                <a:ea typeface="游ゴシック" panose="020B0400000000000000" pitchFamily="50" charset="-128"/>
              </a:rPr>
              <a:t>等</a:t>
            </a:r>
            <a:endParaRPr lang="en-US" altLang="ja-JP" sz="2667" b="1" dirty="0">
              <a:latin typeface="游ゴシック" panose="020B0400000000000000" pitchFamily="50" charset="-128"/>
              <a:ea typeface="游ゴシック" panose="020B0400000000000000" pitchFamily="50" charset="-128"/>
            </a:endParaRPr>
          </a:p>
        </p:txBody>
      </p:sp>
      <p:sp>
        <p:nvSpPr>
          <p:cNvPr id="21" name="コンテンツ プレースホルダー 2">
            <a:extLst>
              <a:ext uri="{FF2B5EF4-FFF2-40B4-BE49-F238E27FC236}">
                <a16:creationId xmlns:a16="http://schemas.microsoft.com/office/drawing/2014/main" id="{0EEBFAE3-CB3D-A363-AC0D-38A81ED3F737}"/>
              </a:ext>
            </a:extLst>
          </p:cNvPr>
          <p:cNvSpPr txBox="1">
            <a:spLocks/>
          </p:cNvSpPr>
          <p:nvPr/>
        </p:nvSpPr>
        <p:spPr>
          <a:xfrm>
            <a:off x="4850593" y="4293096"/>
            <a:ext cx="2540807" cy="998247"/>
          </a:xfrm>
          <a:prstGeom prst="rect">
            <a:avLst/>
          </a:prstGeom>
        </p:spPr>
        <p:txBody>
          <a:bodyPr vert="horz" lIns="60960" tIns="30480" rIns="60960" bIns="30480" rtlCol="0">
            <a:normAutofit lnSpcReduction="10000"/>
          </a:bodyPr>
          <a:lstStyle>
            <a:lvl1pPr marL="342900" indent="-342900" algn="l" defTabSz="914400" rtl="0" eaLnBrk="1" latinLnBrk="0" hangingPunct="1">
              <a:spcBef>
                <a:spcPct val="20000"/>
              </a:spcBef>
              <a:buClr>
                <a:srgbClr val="63B4D9"/>
              </a:buClr>
              <a:buFont typeface="Arial" panose="020B0604020202020204" pitchFamily="34" charset="0"/>
              <a:buChar char="•"/>
              <a:defRPr kumimoji="1" sz="4800" b="1" kern="1200" spc="-150">
                <a:solidFill>
                  <a:schemeClr val="tx1"/>
                </a:solidFill>
                <a:latin typeface="游ゴシック" panose="020B0400000000000000" pitchFamily="50" charset="-128"/>
                <a:ea typeface="游ゴシック" panose="020B04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4000" b="1" kern="1200" spc="0">
                <a:solidFill>
                  <a:schemeClr val="tx1"/>
                </a:solidFill>
                <a:latin typeface="游ゴシック" panose="020B0400000000000000" pitchFamily="50" charset="-128"/>
                <a:ea typeface="游ゴシック" panose="020B04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3600" b="1" kern="1200" spc="0">
                <a:solidFill>
                  <a:schemeClr val="tx1"/>
                </a:solidFill>
                <a:latin typeface="游ゴシック" panose="020B0400000000000000" pitchFamily="50" charset="-128"/>
                <a:ea typeface="游ゴシック" panose="020B04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3200" b="1" kern="1200" spc="0">
                <a:solidFill>
                  <a:schemeClr val="tx1"/>
                </a:solidFill>
                <a:latin typeface="游ゴシック" panose="020B0400000000000000" pitchFamily="50" charset="-128"/>
                <a:ea typeface="游ゴシック" panose="020B04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3200" b="1" kern="1200" spc="0">
                <a:solidFill>
                  <a:schemeClr val="tx1"/>
                </a:solidFill>
                <a:latin typeface="游ゴシック" panose="020B0400000000000000" pitchFamily="50" charset="-128"/>
                <a:ea typeface="游ゴシック" panose="020B04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nSpc>
                <a:spcPct val="110000"/>
              </a:lnSpc>
              <a:spcAft>
                <a:spcPts val="800"/>
              </a:spcAft>
              <a:buNone/>
            </a:pPr>
            <a:r>
              <a:rPr lang="ja-JP" altLang="en-US" sz="2900" dirty="0"/>
              <a:t>現役奨学生の</a:t>
            </a:r>
            <a:br>
              <a:rPr lang="en-US" altLang="ja-JP" sz="2900" dirty="0"/>
            </a:br>
            <a:r>
              <a:rPr lang="ja-JP" altLang="en-US" sz="2900" dirty="0"/>
              <a:t>傷害保険</a:t>
            </a:r>
            <a:endParaRPr lang="en-US" altLang="ja-JP" sz="2900" dirty="0"/>
          </a:p>
        </p:txBody>
      </p:sp>
      <p:sp>
        <p:nvSpPr>
          <p:cNvPr id="22" name="コンテンツ プレースホルダー 2">
            <a:extLst>
              <a:ext uri="{FF2B5EF4-FFF2-40B4-BE49-F238E27FC236}">
                <a16:creationId xmlns:a16="http://schemas.microsoft.com/office/drawing/2014/main" id="{6A4245CF-AFF9-BDFA-2265-9FF264E0D976}"/>
              </a:ext>
            </a:extLst>
          </p:cNvPr>
          <p:cNvSpPr txBox="1">
            <a:spLocks/>
          </p:cNvSpPr>
          <p:nvPr/>
        </p:nvSpPr>
        <p:spPr>
          <a:xfrm>
            <a:off x="8105299" y="4293096"/>
            <a:ext cx="2867501" cy="1610714"/>
          </a:xfrm>
          <a:prstGeom prst="rect">
            <a:avLst/>
          </a:prstGeom>
        </p:spPr>
        <p:txBody>
          <a:bodyPr vert="horz" lIns="60960" tIns="30480" rIns="60960" bIns="30480" rtlCol="0">
            <a:noAutofit/>
          </a:bodyPr>
          <a:lstStyle>
            <a:lvl1pPr marL="342900" indent="-342900" algn="l" defTabSz="914400" rtl="0" eaLnBrk="1" latinLnBrk="0" hangingPunct="1">
              <a:spcBef>
                <a:spcPct val="20000"/>
              </a:spcBef>
              <a:buClr>
                <a:srgbClr val="63B4D9"/>
              </a:buClr>
              <a:buFont typeface="Arial" panose="020B0604020202020204" pitchFamily="34" charset="0"/>
              <a:buChar char="•"/>
              <a:defRPr kumimoji="1" sz="4800" b="1" kern="1200" spc="-150">
                <a:solidFill>
                  <a:schemeClr val="tx1"/>
                </a:solidFill>
                <a:latin typeface="游ゴシック" panose="020B0400000000000000" pitchFamily="50" charset="-128"/>
                <a:ea typeface="游ゴシック" panose="020B04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4000" b="1" kern="1200" spc="0">
                <a:solidFill>
                  <a:schemeClr val="tx1"/>
                </a:solidFill>
                <a:latin typeface="游ゴシック" panose="020B0400000000000000" pitchFamily="50" charset="-128"/>
                <a:ea typeface="游ゴシック" panose="020B04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3600" b="1" kern="1200" spc="0">
                <a:solidFill>
                  <a:schemeClr val="tx1"/>
                </a:solidFill>
                <a:latin typeface="游ゴシック" panose="020B0400000000000000" pitchFamily="50" charset="-128"/>
                <a:ea typeface="游ゴシック" panose="020B04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3200" b="1" kern="1200" spc="0">
                <a:solidFill>
                  <a:schemeClr val="tx1"/>
                </a:solidFill>
                <a:latin typeface="游ゴシック" panose="020B0400000000000000" pitchFamily="50" charset="-128"/>
                <a:ea typeface="游ゴシック" panose="020B04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3200" b="1" kern="1200" spc="0">
                <a:solidFill>
                  <a:schemeClr val="tx1"/>
                </a:solidFill>
                <a:latin typeface="游ゴシック" panose="020B0400000000000000" pitchFamily="50" charset="-128"/>
                <a:ea typeface="游ゴシック" panose="020B04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nSpc>
                <a:spcPct val="90000"/>
              </a:lnSpc>
              <a:spcBef>
                <a:spcPts val="800"/>
              </a:spcBef>
              <a:spcAft>
                <a:spcPts val="1200"/>
              </a:spcAft>
              <a:buNone/>
            </a:pPr>
            <a:r>
              <a:rPr lang="ja-JP" altLang="en-US" sz="2670" dirty="0"/>
              <a:t>奨学生</a:t>
            </a:r>
            <a:br>
              <a:rPr lang="en-US" altLang="ja-JP" sz="2670" dirty="0"/>
            </a:br>
            <a:r>
              <a:rPr lang="ja-JP" altLang="en-US" sz="2670" dirty="0"/>
              <a:t>　→ハラスメント</a:t>
            </a:r>
            <a:br>
              <a:rPr lang="en-US" altLang="ja-JP" sz="2670" dirty="0"/>
            </a:br>
            <a:r>
              <a:rPr lang="ja-JP" altLang="en-US" sz="2670" dirty="0"/>
              <a:t>　　相談窓口</a:t>
            </a:r>
            <a:endParaRPr lang="en-US" altLang="ja-JP" sz="2670" dirty="0"/>
          </a:p>
          <a:p>
            <a:pPr marL="0" indent="0">
              <a:lnSpc>
                <a:spcPct val="90000"/>
              </a:lnSpc>
              <a:spcBef>
                <a:spcPts val="800"/>
              </a:spcBef>
              <a:buNone/>
            </a:pPr>
            <a:r>
              <a:rPr lang="ja-JP" altLang="en-US" sz="2670" dirty="0"/>
              <a:t>地区・世話クラブ</a:t>
            </a:r>
            <a:br>
              <a:rPr lang="en-US" altLang="ja-JP" sz="2670" dirty="0"/>
            </a:br>
            <a:r>
              <a:rPr lang="ja-JP" altLang="en-US" sz="2670" dirty="0"/>
              <a:t>　→賠償責任保険</a:t>
            </a:r>
          </a:p>
        </p:txBody>
      </p:sp>
      <p:sp>
        <p:nvSpPr>
          <p:cNvPr id="23" name="コンテンツ プレースホルダー 2">
            <a:extLst>
              <a:ext uri="{FF2B5EF4-FFF2-40B4-BE49-F238E27FC236}">
                <a16:creationId xmlns:a16="http://schemas.microsoft.com/office/drawing/2014/main" id="{022516DC-305E-6613-2285-F09C4402D6B0}"/>
              </a:ext>
            </a:extLst>
          </p:cNvPr>
          <p:cNvSpPr txBox="1">
            <a:spLocks/>
          </p:cNvSpPr>
          <p:nvPr/>
        </p:nvSpPr>
        <p:spPr>
          <a:xfrm>
            <a:off x="1626451" y="3581400"/>
            <a:ext cx="8939099" cy="528000"/>
          </a:xfrm>
          <a:prstGeom prst="rect">
            <a:avLst/>
          </a:prstGeom>
          <a:solidFill>
            <a:srgbClr val="002060"/>
          </a:solidFill>
        </p:spPr>
        <p:txBody>
          <a:bodyPr vert="horz" lIns="60960" tIns="30480" rIns="60960" bIns="30480" rtlCol="0" anchor="ctr">
            <a:noAutofit/>
          </a:bodyPr>
          <a:lstStyle>
            <a:lvl1pPr marL="342900" indent="-342900" algn="l" defTabSz="914400" rtl="0" eaLnBrk="1" latinLnBrk="0" hangingPunct="1">
              <a:spcBef>
                <a:spcPct val="20000"/>
              </a:spcBef>
              <a:buClr>
                <a:srgbClr val="63B4D9"/>
              </a:buClr>
              <a:buFont typeface="Arial" panose="020B0604020202020204" pitchFamily="34" charset="0"/>
              <a:buChar char="•"/>
              <a:defRPr kumimoji="1" sz="4800" b="1" kern="1200" spc="-150">
                <a:solidFill>
                  <a:schemeClr val="tx1"/>
                </a:solidFill>
                <a:latin typeface="游ゴシック" panose="020B0400000000000000" pitchFamily="50" charset="-128"/>
                <a:ea typeface="游ゴシック" panose="020B04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4000" b="1" kern="1200" spc="0">
                <a:solidFill>
                  <a:schemeClr val="tx1"/>
                </a:solidFill>
                <a:latin typeface="游ゴシック" panose="020B0400000000000000" pitchFamily="50" charset="-128"/>
                <a:ea typeface="游ゴシック" panose="020B04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3600" b="1" kern="1200" spc="0">
                <a:solidFill>
                  <a:schemeClr val="tx1"/>
                </a:solidFill>
                <a:latin typeface="游ゴシック" panose="020B0400000000000000" pitchFamily="50" charset="-128"/>
                <a:ea typeface="游ゴシック" panose="020B04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3200" b="1" kern="1200" spc="0">
                <a:solidFill>
                  <a:schemeClr val="tx1"/>
                </a:solidFill>
                <a:latin typeface="游ゴシック" panose="020B0400000000000000" pitchFamily="50" charset="-128"/>
                <a:ea typeface="游ゴシック" panose="020B04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3200" b="1" kern="1200" spc="0">
                <a:solidFill>
                  <a:schemeClr val="tx1"/>
                </a:solidFill>
                <a:latin typeface="游ゴシック" panose="020B0400000000000000" pitchFamily="50" charset="-128"/>
                <a:ea typeface="游ゴシック" panose="020B04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gn="ctr">
              <a:lnSpc>
                <a:spcPct val="120000"/>
              </a:lnSpc>
              <a:spcBef>
                <a:spcPts val="0"/>
              </a:spcBef>
              <a:buNone/>
            </a:pPr>
            <a:r>
              <a:rPr lang="ja-JP" altLang="en-US" sz="2400" dirty="0">
                <a:solidFill>
                  <a:schemeClr val="bg1"/>
                </a:solidFill>
              </a:rPr>
              <a:t>地区米山奨学委員会 → 危機管理委員会へ報告･対応</a:t>
            </a:r>
            <a:endParaRPr lang="en-US" altLang="ja-JP" sz="2400" dirty="0">
              <a:solidFill>
                <a:schemeClr val="bg1"/>
              </a:solidFill>
            </a:endParaRPr>
          </a:p>
        </p:txBody>
      </p:sp>
      <p:sp>
        <p:nvSpPr>
          <p:cNvPr id="27" name="テキスト ボックス 26">
            <a:extLst>
              <a:ext uri="{FF2B5EF4-FFF2-40B4-BE49-F238E27FC236}">
                <a16:creationId xmlns:a16="http://schemas.microsoft.com/office/drawing/2014/main" id="{E1627451-93CB-ED29-C25E-B389644DCA85}"/>
              </a:ext>
            </a:extLst>
          </p:cNvPr>
          <p:cNvSpPr txBox="1"/>
          <p:nvPr/>
        </p:nvSpPr>
        <p:spPr>
          <a:xfrm>
            <a:off x="4850593" y="5407333"/>
            <a:ext cx="2685566" cy="1044710"/>
          </a:xfrm>
          <a:prstGeom prst="rect">
            <a:avLst/>
          </a:prstGeom>
          <a:noFill/>
        </p:spPr>
        <p:txBody>
          <a:bodyPr wrap="square">
            <a:spAutoFit/>
          </a:bodyPr>
          <a:lstStyle/>
          <a:p>
            <a:pPr marL="171450" indent="-171450">
              <a:lnSpc>
                <a:spcPct val="110000"/>
              </a:lnSpc>
              <a:buClrTx/>
              <a:buFont typeface="Arial" panose="020B0604020202020204" pitchFamily="34" charset="0"/>
              <a:buChar char="•"/>
            </a:pPr>
            <a:r>
              <a:rPr lang="ja-JP" altLang="en-US" sz="1900" b="1" dirty="0">
                <a:latin typeface="游ゴシック" panose="020B0400000000000000" pitchFamily="50" charset="-128"/>
                <a:ea typeface="游ゴシック" panose="020B0400000000000000" pitchFamily="50" charset="-128"/>
              </a:rPr>
              <a:t>例会出席</a:t>
            </a:r>
            <a:endParaRPr lang="en-US" altLang="ja-JP" sz="1900" b="1" dirty="0">
              <a:latin typeface="游ゴシック" panose="020B0400000000000000" pitchFamily="50" charset="-128"/>
              <a:ea typeface="游ゴシック" panose="020B0400000000000000" pitchFamily="50" charset="-128"/>
            </a:endParaRPr>
          </a:p>
          <a:p>
            <a:pPr marL="171450" indent="-171450">
              <a:lnSpc>
                <a:spcPct val="110000"/>
              </a:lnSpc>
              <a:buClrTx/>
              <a:buFont typeface="Arial" panose="020B0604020202020204" pitchFamily="34" charset="0"/>
              <a:buChar char="•"/>
            </a:pPr>
            <a:r>
              <a:rPr lang="ja-JP" altLang="en-US" sz="1900" b="1" dirty="0">
                <a:latin typeface="游ゴシック" panose="020B0400000000000000" pitchFamily="50" charset="-128"/>
                <a:ea typeface="游ゴシック" panose="020B0400000000000000" pitchFamily="50" charset="-128"/>
              </a:rPr>
              <a:t>オリエンテーション</a:t>
            </a:r>
            <a:endParaRPr lang="en-US" altLang="ja-JP" sz="1900" b="1" dirty="0">
              <a:latin typeface="游ゴシック" panose="020B0400000000000000" pitchFamily="50" charset="-128"/>
              <a:ea typeface="游ゴシック" panose="020B0400000000000000" pitchFamily="50" charset="-128"/>
            </a:endParaRPr>
          </a:p>
          <a:p>
            <a:pPr marL="171450" indent="-171450">
              <a:lnSpc>
                <a:spcPct val="110000"/>
              </a:lnSpc>
              <a:buClrTx/>
              <a:buFont typeface="Arial" panose="020B0604020202020204" pitchFamily="34" charset="0"/>
              <a:buChar char="•"/>
            </a:pPr>
            <a:r>
              <a:rPr lang="ja-JP" altLang="en-US" sz="1900" b="1" dirty="0">
                <a:latin typeface="游ゴシック" panose="020B0400000000000000" pitchFamily="50" charset="-128"/>
                <a:ea typeface="游ゴシック" panose="020B0400000000000000" pitchFamily="50" charset="-128"/>
              </a:rPr>
              <a:t>終了式</a:t>
            </a:r>
          </a:p>
        </p:txBody>
      </p:sp>
    </p:spTree>
    <p:extLst>
      <p:ext uri="{BB962C8B-B14F-4D97-AF65-F5344CB8AC3E}">
        <p14:creationId xmlns:p14="http://schemas.microsoft.com/office/powerpoint/2010/main" val="3467863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2">
            <a:extLst>
              <a:ext uri="{FF2B5EF4-FFF2-40B4-BE49-F238E27FC236}">
                <a16:creationId xmlns:a16="http://schemas.microsoft.com/office/drawing/2014/main" id="{BB99392E-134C-4158-21B9-9EA694741E69}"/>
              </a:ext>
            </a:extLst>
          </p:cNvPr>
          <p:cNvSpPr txBox="1">
            <a:spLocks/>
          </p:cNvSpPr>
          <p:nvPr/>
        </p:nvSpPr>
        <p:spPr>
          <a:xfrm>
            <a:off x="6248400" y="2438431"/>
            <a:ext cx="4656741" cy="1904938"/>
          </a:xfrm>
          <a:prstGeom prst="rect">
            <a:avLst/>
          </a:prstGeom>
        </p:spPr>
        <p:txBody>
          <a:bodyPr vert="horz" lIns="60960" tIns="30480" rIns="60960" bIns="30480" rtlCol="0" anchor="ctr" anchorCtr="0">
            <a:noAutofit/>
          </a:bodyPr>
          <a:lstStyle>
            <a:lvl1pPr marL="0" indent="0" algn="l" defTabSz="914400" rtl="0" eaLnBrk="1" latinLnBrk="0" hangingPunct="1">
              <a:spcBef>
                <a:spcPct val="20000"/>
              </a:spcBef>
              <a:buFont typeface="Arial" panose="020B0604020202020204" pitchFamily="34" charset="0"/>
              <a:buNone/>
              <a:defRPr kumimoji="1" sz="6600" b="1" kern="1200">
                <a:solidFill>
                  <a:schemeClr val="tx1"/>
                </a:solidFill>
                <a:latin typeface="BIZ UDPゴシック" panose="020B0400000000000000" pitchFamily="50" charset="-128"/>
                <a:ea typeface="BIZ UDPゴシック" panose="020B0400000000000000" pitchFamily="50" charset="-128"/>
                <a:cs typeface="+mn-cs"/>
              </a:defRPr>
            </a:lvl1pPr>
            <a:lvl2pPr marL="457200" indent="0" algn="l" defTabSz="914400" rtl="0" eaLnBrk="1" latinLnBrk="0" hangingPunct="1">
              <a:spcBef>
                <a:spcPct val="20000"/>
              </a:spcBef>
              <a:buFont typeface="Arial" panose="020B0604020202020204" pitchFamily="34" charset="0"/>
              <a:buNone/>
              <a:defRPr kumimoji="1"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kumimoji="1"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kumimoji="1"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defTabSz="609630">
              <a:defRPr/>
            </a:pPr>
            <a:r>
              <a:rPr lang="ja-JP" altLang="en-US" sz="5867" dirty="0">
                <a:solidFill>
                  <a:sysClr val="windowText" lastClr="000000"/>
                </a:solidFill>
              </a:rPr>
              <a:t>米山記念奨学事業とは？</a:t>
            </a:r>
          </a:p>
        </p:txBody>
      </p:sp>
      <p:sp>
        <p:nvSpPr>
          <p:cNvPr id="3" name="タイトル 1">
            <a:extLst>
              <a:ext uri="{FF2B5EF4-FFF2-40B4-BE49-F238E27FC236}">
                <a16:creationId xmlns:a16="http://schemas.microsoft.com/office/drawing/2014/main" id="{5837B25C-5D75-F568-6C1D-AC2945D5A6CC}"/>
              </a:ext>
            </a:extLst>
          </p:cNvPr>
          <p:cNvSpPr txBox="1">
            <a:spLocks/>
          </p:cNvSpPr>
          <p:nvPr/>
        </p:nvSpPr>
        <p:spPr>
          <a:xfrm>
            <a:off x="990600" y="1981200"/>
            <a:ext cx="3048000" cy="2819400"/>
          </a:xfrm>
          <a:prstGeom prst="rect">
            <a:avLst/>
          </a:prstGeom>
        </p:spPr>
        <p:txBody>
          <a:bodyPr vert="horz" lIns="60960" tIns="30480" rIns="60960" bIns="30480" rtlCol="0" anchor="ctr">
            <a:noAutofit/>
          </a:bodyPr>
          <a:lstStyle>
            <a:lvl1pPr algn="ctr" defTabSz="914400" rtl="0" eaLnBrk="1" latinLnBrk="0" hangingPunct="1">
              <a:spcBef>
                <a:spcPct val="0"/>
              </a:spcBef>
              <a:buNone/>
              <a:defRPr kumimoji="1" sz="16600" kern="1200">
                <a:solidFill>
                  <a:srgbClr val="A7E200"/>
                </a:solidFill>
                <a:latin typeface="Bahnschrift SemiBold SemiConden" panose="020B0502040204020203" pitchFamily="34" charset="0"/>
                <a:ea typeface="+mj-ea"/>
                <a:cs typeface="+mj-cs"/>
              </a:defRPr>
            </a:lvl1pPr>
          </a:lstStyle>
          <a:p>
            <a:pPr defTabSz="609630">
              <a:defRPr/>
            </a:pPr>
            <a:r>
              <a:rPr lang="en-US" altLang="ja-JP" sz="19100" dirty="0">
                <a:solidFill>
                  <a:schemeClr val="bg1"/>
                </a:solidFill>
                <a:latin typeface="游ゴシック" panose="020B0400000000000000" pitchFamily="50" charset="-128"/>
                <a:ea typeface="ＭＳ Ｐゴシック" panose="020B0600070205080204" pitchFamily="50" charset="-128"/>
              </a:rPr>
              <a:t>01</a:t>
            </a:r>
            <a:endParaRPr lang="ja-JP" altLang="en-US" sz="19100" dirty="0">
              <a:solidFill>
                <a:schemeClr val="bg1"/>
              </a:solidFill>
              <a:latin typeface="游ゴシック" panose="020B0400000000000000" pitchFamily="50" charset="-128"/>
              <a:ea typeface="ＭＳ Ｐゴシック" panose="020B0600070205080204" pitchFamily="50" charset="-128"/>
            </a:endParaRPr>
          </a:p>
        </p:txBody>
      </p:sp>
    </p:spTree>
    <p:extLst>
      <p:ext uri="{BB962C8B-B14F-4D97-AF65-F5344CB8AC3E}">
        <p14:creationId xmlns:p14="http://schemas.microsoft.com/office/powerpoint/2010/main" val="2413488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AB061AD3-B87D-CC02-C4CB-7815D1A07536}"/>
              </a:ext>
            </a:extLst>
          </p:cNvPr>
          <p:cNvSpPr/>
          <p:nvPr/>
        </p:nvSpPr>
        <p:spPr>
          <a:xfrm>
            <a:off x="457200" y="1676400"/>
            <a:ext cx="11277600" cy="1447800"/>
          </a:xfrm>
          <a:prstGeom prst="rect">
            <a:avLst/>
          </a:prstGeom>
          <a:solidFill>
            <a:srgbClr val="DCE6F2">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矢印: 五方向 1">
            <a:extLst>
              <a:ext uri="{FF2B5EF4-FFF2-40B4-BE49-F238E27FC236}">
                <a16:creationId xmlns:a16="http://schemas.microsoft.com/office/drawing/2014/main" id="{8A26F999-BB0A-DCB1-9E6D-363067EB6E40}"/>
              </a:ext>
            </a:extLst>
          </p:cNvPr>
          <p:cNvSpPr/>
          <p:nvPr/>
        </p:nvSpPr>
        <p:spPr>
          <a:xfrm>
            <a:off x="570442" y="1828800"/>
            <a:ext cx="1048808" cy="1143000"/>
          </a:xfrm>
          <a:prstGeom prst="homePlate">
            <a:avLst/>
          </a:prstGeom>
          <a:solidFill>
            <a:srgbClr val="145D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タイトル 1">
            <a:extLst>
              <a:ext uri="{FF2B5EF4-FFF2-40B4-BE49-F238E27FC236}">
                <a16:creationId xmlns:a16="http://schemas.microsoft.com/office/drawing/2014/main" id="{2F46471B-029F-59E0-81BB-004F26FB5BE8}"/>
              </a:ext>
            </a:extLst>
          </p:cNvPr>
          <p:cNvSpPr txBox="1">
            <a:spLocks/>
          </p:cNvSpPr>
          <p:nvPr/>
        </p:nvSpPr>
        <p:spPr>
          <a:xfrm>
            <a:off x="551392" y="533400"/>
            <a:ext cx="7457140" cy="67207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kumimoji="1" lang="ja-JP" altLang="en-US" sz="4800" b="1" dirty="0">
                <a:latin typeface="游ゴシック" panose="020B0400000000000000" pitchFamily="50" charset="-128"/>
                <a:ea typeface="游ゴシック" panose="020B0400000000000000" pitchFamily="50" charset="-128"/>
              </a:rPr>
              <a:t>米山</a:t>
            </a:r>
            <a:r>
              <a:rPr lang="ja-JP" altLang="en-US" sz="4800" b="1" dirty="0">
                <a:latin typeface="游ゴシック" panose="020B0400000000000000" pitchFamily="50" charset="-128"/>
                <a:ea typeface="游ゴシック" panose="020B0400000000000000" pitchFamily="50" charset="-128"/>
              </a:rPr>
              <a:t>記念</a:t>
            </a:r>
            <a:r>
              <a:rPr kumimoji="1" lang="ja-JP" altLang="en-US" sz="4800" b="1" dirty="0">
                <a:latin typeface="游ゴシック" panose="020B0400000000000000" pitchFamily="50" charset="-128"/>
                <a:ea typeface="游ゴシック" panose="020B0400000000000000" pitchFamily="50" charset="-128"/>
              </a:rPr>
              <a:t>奨学事業の概要</a:t>
            </a:r>
          </a:p>
        </p:txBody>
      </p:sp>
      <p:sp>
        <p:nvSpPr>
          <p:cNvPr id="7" name="コンテンツ プレースホルダー 6">
            <a:extLst>
              <a:ext uri="{FF2B5EF4-FFF2-40B4-BE49-F238E27FC236}">
                <a16:creationId xmlns:a16="http://schemas.microsoft.com/office/drawing/2014/main" id="{1E347961-3912-53E6-33D3-D84579987BCB}"/>
              </a:ext>
            </a:extLst>
          </p:cNvPr>
          <p:cNvSpPr txBox="1">
            <a:spLocks/>
          </p:cNvSpPr>
          <p:nvPr/>
        </p:nvSpPr>
        <p:spPr>
          <a:xfrm>
            <a:off x="1600200" y="1877549"/>
            <a:ext cx="10328448" cy="1246651"/>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1200"/>
              </a:spcAft>
              <a:buNone/>
            </a:pPr>
            <a:r>
              <a:rPr lang="ja-JP" altLang="en-US" sz="4334" b="1" spc="-113" dirty="0">
                <a:latin typeface="游ゴシック" panose="020B0400000000000000" pitchFamily="50" charset="-128"/>
                <a:ea typeface="游ゴシック" panose="020B0400000000000000" pitchFamily="50" charset="-128"/>
              </a:rPr>
              <a:t>日本のロータリー</a:t>
            </a:r>
            <a:r>
              <a:rPr lang="ja-JP" altLang="en-US" sz="4334" b="1" spc="-113" dirty="0">
                <a:ln>
                  <a:solidFill>
                    <a:schemeClr val="tx1"/>
                  </a:solidFill>
                </a:ln>
                <a:solidFill>
                  <a:schemeClr val="accent6"/>
                </a:solidFill>
                <a:latin typeface="游ゴシック" panose="020B0400000000000000" pitchFamily="50" charset="-128"/>
                <a:ea typeface="游ゴシック" panose="020B0400000000000000" pitchFamily="50" charset="-128"/>
              </a:rPr>
              <a:t>独自</a:t>
            </a:r>
            <a:r>
              <a:rPr lang="ja-JP" altLang="en-US" sz="4334" b="1" spc="-113" dirty="0">
                <a:latin typeface="游ゴシック" panose="020B0400000000000000" pitchFamily="50" charset="-128"/>
                <a:ea typeface="游ゴシック" panose="020B0400000000000000" pitchFamily="50" charset="-128"/>
              </a:rPr>
              <a:t>の事業</a:t>
            </a:r>
            <a:br>
              <a:rPr lang="en-US" altLang="ja-JP" sz="4334" b="1" spc="-113" dirty="0">
                <a:latin typeface="游ゴシック" panose="020B0400000000000000" pitchFamily="50" charset="-128"/>
                <a:ea typeface="游ゴシック" panose="020B0400000000000000" pitchFamily="50" charset="-128"/>
              </a:rPr>
            </a:br>
            <a:r>
              <a:rPr lang="ja-JP" altLang="en-US" sz="3600" b="1" spc="-113" dirty="0">
                <a:latin typeface="游ゴシック" panose="020B0400000000000000" pitchFamily="50" charset="-128"/>
                <a:ea typeface="游ゴシック" panose="020B0400000000000000" pitchFamily="50" charset="-128"/>
              </a:rPr>
              <a:t>（</a:t>
            </a:r>
            <a:r>
              <a:rPr lang="en-US" altLang="ja-JP" sz="3600" b="1" spc="-113" dirty="0">
                <a:latin typeface="游ゴシック" panose="020B0400000000000000" pitchFamily="50" charset="-128"/>
                <a:ea typeface="游ゴシック" panose="020B0400000000000000" pitchFamily="50" charset="-128"/>
              </a:rPr>
              <a:t>RI</a:t>
            </a:r>
            <a:r>
              <a:rPr lang="ja-JP" altLang="en-US" sz="3600" b="1" spc="-113" dirty="0">
                <a:latin typeface="游ゴシック" panose="020B0400000000000000" pitchFamily="50" charset="-128"/>
                <a:ea typeface="游ゴシック" panose="020B0400000000000000" pitchFamily="50" charset="-128"/>
              </a:rPr>
              <a:t>が定める多地区合同活動の手続を完了）</a:t>
            </a:r>
          </a:p>
        </p:txBody>
      </p:sp>
      <p:sp>
        <p:nvSpPr>
          <p:cNvPr id="4" name="正方形/長方形 3">
            <a:extLst>
              <a:ext uri="{FF2B5EF4-FFF2-40B4-BE49-F238E27FC236}">
                <a16:creationId xmlns:a16="http://schemas.microsoft.com/office/drawing/2014/main" id="{115C540A-4C67-8FC7-D865-5B6ADEA19D64}"/>
              </a:ext>
            </a:extLst>
          </p:cNvPr>
          <p:cNvSpPr/>
          <p:nvPr/>
        </p:nvSpPr>
        <p:spPr>
          <a:xfrm>
            <a:off x="457200" y="3276600"/>
            <a:ext cx="11277600" cy="1447800"/>
          </a:xfrm>
          <a:prstGeom prst="rect">
            <a:avLst/>
          </a:prstGeom>
          <a:solidFill>
            <a:srgbClr val="DCE6F2">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矢印: 五方向 4">
            <a:extLst>
              <a:ext uri="{FF2B5EF4-FFF2-40B4-BE49-F238E27FC236}">
                <a16:creationId xmlns:a16="http://schemas.microsoft.com/office/drawing/2014/main" id="{0D1D934A-5A64-61BA-B430-4E453202A9F9}"/>
              </a:ext>
            </a:extLst>
          </p:cNvPr>
          <p:cNvSpPr/>
          <p:nvPr/>
        </p:nvSpPr>
        <p:spPr>
          <a:xfrm>
            <a:off x="570442" y="3429000"/>
            <a:ext cx="1048808" cy="1143000"/>
          </a:xfrm>
          <a:prstGeom prst="homePlate">
            <a:avLst/>
          </a:prstGeom>
          <a:solidFill>
            <a:srgbClr val="145D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コンテンツ プレースホルダー 6">
            <a:extLst>
              <a:ext uri="{FF2B5EF4-FFF2-40B4-BE49-F238E27FC236}">
                <a16:creationId xmlns:a16="http://schemas.microsoft.com/office/drawing/2014/main" id="{01D75725-043E-DA87-F90F-265DE93EC7B3}"/>
              </a:ext>
            </a:extLst>
          </p:cNvPr>
          <p:cNvSpPr txBox="1">
            <a:spLocks/>
          </p:cNvSpPr>
          <p:nvPr/>
        </p:nvSpPr>
        <p:spPr>
          <a:xfrm>
            <a:off x="1600200" y="3477749"/>
            <a:ext cx="10328448" cy="1246651"/>
          </a:xfrm>
          <a:prstGeom prst="rect">
            <a:avLst/>
          </a:prstGeom>
        </p:spPr>
        <p:txBody>
          <a:bodyPr>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1200"/>
              </a:spcBef>
              <a:spcAft>
                <a:spcPts val="1200"/>
              </a:spcAft>
              <a:buNone/>
            </a:pPr>
            <a:r>
              <a:rPr lang="ja-JP" altLang="en-US" sz="4700" b="1" spc="-113" dirty="0">
                <a:latin typeface="游ゴシック" panose="020B0400000000000000" pitchFamily="50" charset="-128"/>
                <a:ea typeface="游ゴシック" panose="020B0400000000000000" pitchFamily="50" charset="-128"/>
              </a:rPr>
              <a:t>日本で学ぶ</a:t>
            </a:r>
            <a:r>
              <a:rPr lang="ja-JP" altLang="en-US" sz="4700" b="1" spc="-113" dirty="0">
                <a:ln>
                  <a:solidFill>
                    <a:schemeClr val="tx1"/>
                  </a:solidFill>
                </a:ln>
                <a:solidFill>
                  <a:schemeClr val="accent6"/>
                </a:solidFill>
                <a:latin typeface="游ゴシック" panose="020B0400000000000000" pitchFamily="50" charset="-128"/>
                <a:ea typeface="游ゴシック" panose="020B0400000000000000" pitchFamily="50" charset="-128"/>
              </a:rPr>
              <a:t>外国人留学生</a:t>
            </a:r>
            <a:r>
              <a:rPr lang="ja-JP" altLang="en-US" sz="4700" b="1" spc="-113" dirty="0">
                <a:latin typeface="游ゴシック" panose="020B0400000000000000" pitchFamily="50" charset="-128"/>
                <a:ea typeface="游ゴシック" panose="020B0400000000000000" pitchFamily="50" charset="-128"/>
              </a:rPr>
              <a:t>を支援</a:t>
            </a:r>
            <a:br>
              <a:rPr lang="en-US" altLang="ja-JP" sz="4700" b="1" spc="-113" dirty="0">
                <a:latin typeface="游ゴシック" panose="020B0400000000000000" pitchFamily="50" charset="-128"/>
                <a:ea typeface="游ゴシック" panose="020B0400000000000000" pitchFamily="50" charset="-128"/>
              </a:rPr>
            </a:br>
            <a:r>
              <a:rPr lang="ja-JP" altLang="en-US" sz="3900" b="1" spc="-113" dirty="0">
                <a:latin typeface="游ゴシック" panose="020B0400000000000000" pitchFamily="50" charset="-128"/>
                <a:ea typeface="游ゴシック" panose="020B0400000000000000" pitchFamily="50" charset="-128"/>
              </a:rPr>
              <a:t>（公益財団法人を設立し運営）</a:t>
            </a:r>
            <a:endParaRPr lang="en-US" altLang="ja-JP" sz="3900" b="1" spc="-113" dirty="0">
              <a:latin typeface="游ゴシック" panose="020B0400000000000000" pitchFamily="50" charset="-128"/>
              <a:ea typeface="游ゴシック" panose="020B0400000000000000" pitchFamily="50" charset="-128"/>
            </a:endParaRPr>
          </a:p>
        </p:txBody>
      </p:sp>
      <p:sp>
        <p:nvSpPr>
          <p:cNvPr id="9" name="正方形/長方形 8">
            <a:extLst>
              <a:ext uri="{FF2B5EF4-FFF2-40B4-BE49-F238E27FC236}">
                <a16:creationId xmlns:a16="http://schemas.microsoft.com/office/drawing/2014/main" id="{A7093C76-F0C1-8911-9BDE-53E6CFD2B32B}"/>
              </a:ext>
            </a:extLst>
          </p:cNvPr>
          <p:cNvSpPr/>
          <p:nvPr/>
        </p:nvSpPr>
        <p:spPr>
          <a:xfrm>
            <a:off x="457200" y="4882858"/>
            <a:ext cx="11277600" cy="1670342"/>
          </a:xfrm>
          <a:prstGeom prst="rect">
            <a:avLst/>
          </a:prstGeom>
          <a:solidFill>
            <a:srgbClr val="DCE6F2">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矢印: 五方向 9">
            <a:extLst>
              <a:ext uri="{FF2B5EF4-FFF2-40B4-BE49-F238E27FC236}">
                <a16:creationId xmlns:a16="http://schemas.microsoft.com/office/drawing/2014/main" id="{3CA30C38-4787-B936-0D15-111BCA40D5B4}"/>
              </a:ext>
            </a:extLst>
          </p:cNvPr>
          <p:cNvSpPr/>
          <p:nvPr/>
        </p:nvSpPr>
        <p:spPr>
          <a:xfrm>
            <a:off x="570442" y="5146529"/>
            <a:ext cx="1048808" cy="1143000"/>
          </a:xfrm>
          <a:prstGeom prst="homePlate">
            <a:avLst/>
          </a:prstGeom>
          <a:solidFill>
            <a:srgbClr val="145D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コンテンツ プレースホルダー 6">
            <a:extLst>
              <a:ext uri="{FF2B5EF4-FFF2-40B4-BE49-F238E27FC236}">
                <a16:creationId xmlns:a16="http://schemas.microsoft.com/office/drawing/2014/main" id="{69B994BB-6925-B24B-5FF1-DBF7A7B94D5D}"/>
              </a:ext>
            </a:extLst>
          </p:cNvPr>
          <p:cNvSpPr txBox="1">
            <a:spLocks/>
          </p:cNvSpPr>
          <p:nvPr/>
        </p:nvSpPr>
        <p:spPr>
          <a:xfrm>
            <a:off x="1600200" y="5001749"/>
            <a:ext cx="10328448" cy="1246651"/>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spcBef>
                <a:spcPts val="1200"/>
              </a:spcBef>
              <a:buNone/>
            </a:pPr>
            <a:r>
              <a:rPr lang="ja-JP" altLang="en-US" sz="4330" b="1" spc="-113" dirty="0">
                <a:ln>
                  <a:solidFill>
                    <a:schemeClr val="tx1"/>
                  </a:solidFill>
                </a:ln>
                <a:solidFill>
                  <a:schemeClr val="accent6"/>
                </a:solidFill>
                <a:latin typeface="游ゴシック" panose="020B0400000000000000" pitchFamily="50" charset="-128"/>
                <a:ea typeface="游ゴシック" panose="020B0400000000000000" pitchFamily="50" charset="-128"/>
              </a:rPr>
              <a:t>世話クラブ・カウンセラー制度</a:t>
            </a:r>
            <a:r>
              <a:rPr lang="ja-JP" altLang="en-US" sz="4330" b="1" spc="-113" dirty="0">
                <a:latin typeface="游ゴシック" panose="020B0400000000000000" pitchFamily="50" charset="-128"/>
                <a:ea typeface="游ゴシック" panose="020B0400000000000000" pitchFamily="50" charset="-128"/>
              </a:rPr>
              <a:t>で</a:t>
            </a:r>
            <a:br>
              <a:rPr lang="en-US" altLang="ja-JP" sz="4330" b="1" spc="-113" dirty="0">
                <a:latin typeface="游ゴシック" panose="020B0400000000000000" pitchFamily="50" charset="-128"/>
                <a:ea typeface="游ゴシック" panose="020B0400000000000000" pitchFamily="50" charset="-128"/>
              </a:rPr>
            </a:br>
            <a:r>
              <a:rPr lang="ja-JP" altLang="en-US" sz="4330" b="1" spc="-113" dirty="0">
                <a:latin typeface="游ゴシック" panose="020B0400000000000000" pitchFamily="50" charset="-128"/>
                <a:ea typeface="游ゴシック" panose="020B0400000000000000" pitchFamily="50" charset="-128"/>
              </a:rPr>
              <a:t>交流を重視 </a:t>
            </a:r>
            <a:r>
              <a:rPr lang="en-US" altLang="ja-JP" sz="4330" b="1" spc="-113" dirty="0">
                <a:latin typeface="游ゴシック" panose="020B0400000000000000" pitchFamily="50" charset="-128"/>
                <a:ea typeface="游ゴシック" panose="020B0400000000000000" pitchFamily="50" charset="-128"/>
              </a:rPr>
              <a:t>“</a:t>
            </a:r>
            <a:r>
              <a:rPr lang="ja-JP" altLang="en-US" sz="4330" b="1" spc="-113" dirty="0">
                <a:latin typeface="游ゴシック" panose="020B0400000000000000" pitchFamily="50" charset="-128"/>
                <a:ea typeface="游ゴシック" panose="020B0400000000000000" pitchFamily="50" charset="-128"/>
              </a:rPr>
              <a:t>人を育てる事業</a:t>
            </a:r>
            <a:r>
              <a:rPr lang="en-US" altLang="ja-JP" sz="4330" b="1" spc="-113" dirty="0">
                <a:latin typeface="游ゴシック" panose="020B0400000000000000" pitchFamily="50" charset="-128"/>
                <a:ea typeface="游ゴシック" panose="020B0400000000000000" pitchFamily="50" charset="-128"/>
              </a:rPr>
              <a:t>”</a:t>
            </a:r>
            <a:endParaRPr lang="ja-JP" altLang="en-US" sz="4330" b="1" dirty="0">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2679841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
          <p:cNvSpPr/>
          <p:nvPr/>
        </p:nvSpPr>
        <p:spPr>
          <a:xfrm>
            <a:off x="0" y="0"/>
            <a:ext cx="12192000" cy="1066800"/>
          </a:xfrm>
          <a:prstGeom prst="rect">
            <a:avLst/>
          </a:prstGeom>
          <a:solidFill>
            <a:srgbClr val="15458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ja-JP" altLang="en-US" sz="4800" dirty="0">
                <a:solidFill>
                  <a:schemeClr val="bg1"/>
                </a:solidFill>
                <a:latin typeface="HGP行書体" panose="03000600000000000000" pitchFamily="66" charset="-128"/>
                <a:ea typeface="HGP行書体" panose="03000600000000000000" pitchFamily="66" charset="-128"/>
              </a:rPr>
              <a:t>平和日本を世界へ</a:t>
            </a:r>
            <a:endParaRPr sz="4800" dirty="0">
              <a:solidFill>
                <a:schemeClr val="bg1"/>
              </a:solidFill>
              <a:highlight>
                <a:srgbClr val="17458F"/>
              </a:highlight>
              <a:latin typeface="MS PMincho"/>
              <a:ea typeface="MS PMincho"/>
              <a:cs typeface="MS PMincho"/>
              <a:sym typeface="MS PMincho"/>
            </a:endParaRPr>
          </a:p>
        </p:txBody>
      </p:sp>
      <p:sp>
        <p:nvSpPr>
          <p:cNvPr id="160" name="Google Shape;160;p2"/>
          <p:cNvSpPr txBox="1"/>
          <p:nvPr/>
        </p:nvSpPr>
        <p:spPr>
          <a:xfrm>
            <a:off x="-640984" y="7120735"/>
            <a:ext cx="5329985" cy="987620"/>
          </a:xfrm>
          <a:prstGeom prst="rect">
            <a:avLst/>
          </a:prstGeom>
          <a:noFill/>
          <a:ln>
            <a:noFill/>
          </a:ln>
        </p:spPr>
        <p:txBody>
          <a:bodyPr spcFirstLastPara="1" wrap="square" lIns="91425" tIns="0" rIns="91425" bIns="0" anchor="t" anchorCtr="0">
            <a:noAutofit/>
          </a:bodyPr>
          <a:lstStyle/>
          <a:p>
            <a:pPr marL="0" marR="0" lvl="0" indent="0" algn="l" rtl="0">
              <a:spcBef>
                <a:spcPts val="0"/>
              </a:spcBef>
              <a:spcAft>
                <a:spcPts val="0"/>
              </a:spcAft>
              <a:buNone/>
            </a:pPr>
            <a:r>
              <a:rPr lang="en-US" sz="3600" b="1" i="0" u="none" strike="noStrike" cap="none" dirty="0" err="1">
                <a:solidFill>
                  <a:srgbClr val="DA1A5A"/>
                </a:solidFill>
                <a:latin typeface="MS PMincho"/>
                <a:ea typeface="MS PMincho"/>
                <a:cs typeface="MS PMincho"/>
                <a:sym typeface="MS PMincho"/>
              </a:rPr>
              <a:t>タイトルページのオプション</a:t>
            </a:r>
            <a:endParaRPr sz="3600" b="1" i="0" u="none" strike="noStrike" cap="none" dirty="0">
              <a:solidFill>
                <a:srgbClr val="DA1A5A"/>
              </a:solidFill>
              <a:latin typeface="MS PGothic"/>
              <a:ea typeface="MS PGothic"/>
              <a:cs typeface="MS PGothic"/>
              <a:sym typeface="MS PGothic"/>
            </a:endParaRPr>
          </a:p>
        </p:txBody>
      </p:sp>
      <p:sp>
        <p:nvSpPr>
          <p:cNvPr id="161" name="Google Shape;161;p2"/>
          <p:cNvSpPr txBox="1"/>
          <p:nvPr/>
        </p:nvSpPr>
        <p:spPr>
          <a:xfrm>
            <a:off x="1482750" y="1066800"/>
            <a:ext cx="6635700" cy="822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4000"/>
              <a:buFont typeface="Arial"/>
              <a:buNone/>
            </a:pPr>
            <a:endParaRPr sz="4000" b="1" i="0" u="none" strike="noStrike" cap="none">
              <a:solidFill>
                <a:schemeClr val="lt1"/>
              </a:solidFill>
              <a:latin typeface="MS PGothic"/>
              <a:ea typeface="MS PGothic"/>
              <a:cs typeface="MS PGothic"/>
              <a:sym typeface="MS PGothic"/>
            </a:endParaRPr>
          </a:p>
          <a:p>
            <a:pPr marL="0" marR="0" lvl="0" indent="0" algn="l" rtl="0">
              <a:lnSpc>
                <a:spcPct val="90000"/>
              </a:lnSpc>
              <a:spcBef>
                <a:spcPts val="1000"/>
              </a:spcBef>
              <a:spcAft>
                <a:spcPts val="0"/>
              </a:spcAft>
              <a:buClr>
                <a:schemeClr val="dk1"/>
              </a:buClr>
              <a:buSzPts val="4000"/>
              <a:buFont typeface="Arial"/>
              <a:buNone/>
            </a:pPr>
            <a:endParaRPr sz="4000" b="1" i="0" u="none" strike="noStrike" cap="none">
              <a:solidFill>
                <a:schemeClr val="lt1"/>
              </a:solidFill>
              <a:latin typeface="MS PGothic"/>
              <a:ea typeface="MS PGothic"/>
              <a:cs typeface="MS PGothic"/>
              <a:sym typeface="MS PGothic"/>
            </a:endParaRPr>
          </a:p>
        </p:txBody>
      </p:sp>
      <p:sp>
        <p:nvSpPr>
          <p:cNvPr id="162" name="Google Shape;162;p2"/>
          <p:cNvSpPr txBox="1"/>
          <p:nvPr/>
        </p:nvSpPr>
        <p:spPr>
          <a:xfrm>
            <a:off x="7714257" y="4953842"/>
            <a:ext cx="3252541" cy="465667"/>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200"/>
              <a:buFont typeface="Arial"/>
              <a:buNone/>
            </a:pPr>
            <a:r>
              <a:rPr lang="en-US" sz="3200" b="1" i="0" u="none" strike="noStrike" cap="none">
                <a:solidFill>
                  <a:schemeClr val="lt1"/>
                </a:solidFill>
                <a:latin typeface="MS PGothic"/>
                <a:ea typeface="MS PGothic"/>
                <a:cs typeface="MS PGothic"/>
                <a:sym typeface="MS PGothic"/>
              </a:rPr>
              <a:t>　</a:t>
            </a:r>
            <a:r>
              <a:rPr lang="en-US" sz="1800" b="1" i="0" u="none" strike="noStrike" cap="none">
                <a:solidFill>
                  <a:schemeClr val="lt1"/>
                </a:solidFill>
                <a:latin typeface="MS PGothic"/>
                <a:ea typeface="MS PGothic"/>
                <a:cs typeface="MS PGothic"/>
                <a:sym typeface="MS PGothic"/>
              </a:rPr>
              <a:t>　</a:t>
            </a:r>
            <a:r>
              <a:rPr lang="en-US" sz="2800" b="1" i="0" u="none" strike="noStrike" cap="none">
                <a:solidFill>
                  <a:schemeClr val="lt1"/>
                </a:solidFill>
                <a:latin typeface="MS PGothic"/>
                <a:ea typeface="MS PGothic"/>
                <a:cs typeface="MS PGothic"/>
                <a:sym typeface="MS PGothic"/>
              </a:rPr>
              <a:t>氏名</a:t>
            </a:r>
            <a:endParaRPr/>
          </a:p>
        </p:txBody>
      </p:sp>
      <p:pic>
        <p:nvPicPr>
          <p:cNvPr id="163" name="Google Shape;163;p2"/>
          <p:cNvPicPr preferRelativeResize="0"/>
          <p:nvPr/>
        </p:nvPicPr>
        <p:blipFill rotWithShape="1">
          <a:blip r:embed="rId3">
            <a:alphaModFix/>
          </a:blip>
          <a:srcRect/>
          <a:stretch/>
        </p:blipFill>
        <p:spPr>
          <a:xfrm>
            <a:off x="101823" y="6494611"/>
            <a:ext cx="753854" cy="285579"/>
          </a:xfrm>
          <a:prstGeom prst="rect">
            <a:avLst/>
          </a:prstGeom>
          <a:noFill/>
          <a:ln>
            <a:noFill/>
          </a:ln>
        </p:spPr>
      </p:pic>
      <p:sp>
        <p:nvSpPr>
          <p:cNvPr id="164" name="Google Shape;164;p2"/>
          <p:cNvSpPr txBox="1"/>
          <p:nvPr/>
        </p:nvSpPr>
        <p:spPr>
          <a:xfrm>
            <a:off x="0" y="6298736"/>
            <a:ext cx="2164360" cy="30632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5458F"/>
              </a:buClr>
              <a:buSzPts val="900"/>
              <a:buFont typeface="Arial"/>
              <a:buNone/>
            </a:pPr>
            <a:r>
              <a:rPr lang="en-US" sz="900" b="1" i="0" u="none" strike="noStrike" cap="none">
                <a:solidFill>
                  <a:srgbClr val="15458F"/>
                </a:solidFill>
                <a:latin typeface="Arial"/>
                <a:ea typeface="Arial"/>
                <a:cs typeface="Arial"/>
                <a:sym typeface="Arial"/>
              </a:rPr>
              <a:t>Rotary International District 2510 　　　　　　</a:t>
            </a:r>
            <a:endParaRPr sz="900" b="1" i="0" u="none" strike="noStrike" cap="none">
              <a:solidFill>
                <a:srgbClr val="F7A81B"/>
              </a:solidFill>
              <a:latin typeface="Arial"/>
              <a:ea typeface="Arial"/>
              <a:cs typeface="Arial"/>
              <a:sym typeface="Arial"/>
            </a:endParaRPr>
          </a:p>
        </p:txBody>
      </p:sp>
      <p:pic>
        <p:nvPicPr>
          <p:cNvPr id="3" name="図 2">
            <a:extLst>
              <a:ext uri="{FF2B5EF4-FFF2-40B4-BE49-F238E27FC236}">
                <a16:creationId xmlns:a16="http://schemas.microsoft.com/office/drawing/2014/main" id="{7BF5E576-51FD-1E74-27AE-3F4DCA08BAAE}"/>
              </a:ext>
            </a:extLst>
          </p:cNvPr>
          <p:cNvPicPr/>
          <p:nvPr/>
        </p:nvPicPr>
        <p:blipFill>
          <a:blip r:embed="rId4"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10759920" y="5806402"/>
            <a:ext cx="753854" cy="830998"/>
          </a:xfrm>
          <a:prstGeom prst="rect">
            <a:avLst/>
          </a:prstGeom>
          <a:noFill/>
          <a:ln>
            <a:noFill/>
          </a:ln>
        </p:spPr>
      </p:pic>
      <p:sp>
        <p:nvSpPr>
          <p:cNvPr id="4" name="テキスト ボックス 6">
            <a:extLst>
              <a:ext uri="{FF2B5EF4-FFF2-40B4-BE49-F238E27FC236}">
                <a16:creationId xmlns:a16="http://schemas.microsoft.com/office/drawing/2014/main" id="{0BD0407B-F6F1-5466-3ACA-2EBF8A7447DE}"/>
              </a:ext>
            </a:extLst>
          </p:cNvPr>
          <p:cNvSpPr txBox="1">
            <a:spLocks noChangeArrowheads="1"/>
          </p:cNvSpPr>
          <p:nvPr/>
        </p:nvSpPr>
        <p:spPr bwMode="auto">
          <a:xfrm>
            <a:off x="384508" y="1163075"/>
            <a:ext cx="11619122" cy="707886"/>
          </a:xfrm>
          <a:prstGeom prst="rect">
            <a:avLst/>
          </a:prstGeom>
          <a:noFill/>
          <a:ln>
            <a:noFill/>
          </a:ln>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fontAlgn="auto" hangingPunct="1">
              <a:spcBef>
                <a:spcPct val="0"/>
              </a:spcBef>
              <a:spcAft>
                <a:spcPts val="0"/>
              </a:spcAft>
              <a:buFont typeface="Arial" panose="020B0604020202020204" pitchFamily="34" charset="0"/>
              <a:buNone/>
              <a:defRPr/>
            </a:pPr>
            <a:r>
              <a:rPr lang="ja-JP" altLang="en-US" sz="4000" dirty="0">
                <a:solidFill>
                  <a:srgbClr val="FF0000"/>
                </a:solidFill>
                <a:latin typeface="HG丸ｺﾞｼｯｸM-PRO" panose="020F0600000000000000" pitchFamily="50" charset="-128"/>
                <a:ea typeface="HG丸ｺﾞｼｯｸM-PRO" panose="020F0600000000000000" pitchFamily="50" charset="-128"/>
              </a:rPr>
              <a:t>米山記念奨学事業は国際理解と国際親善への近道</a:t>
            </a:r>
            <a:endParaRPr lang="en-US" altLang="ja-JP" sz="4000" dirty="0">
              <a:solidFill>
                <a:srgbClr val="FF0000"/>
              </a:solidFill>
              <a:latin typeface="HG丸ｺﾞｼｯｸM-PRO" panose="020F0600000000000000" pitchFamily="50" charset="-128"/>
              <a:ea typeface="HG丸ｺﾞｼｯｸM-PRO" panose="020F0600000000000000" pitchFamily="50" charset="-128"/>
            </a:endParaRPr>
          </a:p>
        </p:txBody>
      </p:sp>
      <p:sp>
        <p:nvSpPr>
          <p:cNvPr id="5" name="テキスト ボックス 6">
            <a:extLst>
              <a:ext uri="{FF2B5EF4-FFF2-40B4-BE49-F238E27FC236}">
                <a16:creationId xmlns:a16="http://schemas.microsoft.com/office/drawing/2014/main" id="{3DDAECD1-CDA0-EAC3-5814-E4F361E664B6}"/>
              </a:ext>
            </a:extLst>
          </p:cNvPr>
          <p:cNvSpPr txBox="1">
            <a:spLocks noChangeArrowheads="1"/>
          </p:cNvSpPr>
          <p:nvPr/>
        </p:nvSpPr>
        <p:spPr bwMode="auto">
          <a:xfrm>
            <a:off x="478750" y="1813846"/>
            <a:ext cx="6852220" cy="830997"/>
          </a:xfrm>
          <a:prstGeom prst="rect">
            <a:avLst/>
          </a:prstGeom>
          <a:noFill/>
          <a:ln>
            <a:noFill/>
          </a:ln>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fontAlgn="auto" hangingPunct="1">
              <a:spcBef>
                <a:spcPct val="0"/>
              </a:spcBef>
              <a:spcAft>
                <a:spcPts val="0"/>
              </a:spcAft>
              <a:buFont typeface="Arial" panose="020B0604020202020204" pitchFamily="34" charset="0"/>
              <a:buNone/>
              <a:defRPr/>
            </a:pPr>
            <a:r>
              <a:rPr lang="ja-JP" altLang="en-US" sz="4800" b="1" dirty="0">
                <a:solidFill>
                  <a:schemeClr val="bg2"/>
                </a:solidFill>
                <a:latin typeface="HG丸ｺﾞｼｯｸM-PRO" panose="020F0600000000000000" pitchFamily="50" charset="-128"/>
                <a:ea typeface="HG丸ｺﾞｼｯｸM-PRO" panose="020F0600000000000000" pitchFamily="50" charset="-128"/>
              </a:rPr>
              <a:t>国際理解</a:t>
            </a:r>
            <a:endParaRPr lang="en-US" altLang="ja-JP" sz="4800" b="1" dirty="0">
              <a:solidFill>
                <a:schemeClr val="bg2"/>
              </a:solidFill>
              <a:latin typeface="HG丸ｺﾞｼｯｸM-PRO" panose="020F0600000000000000" pitchFamily="50" charset="-128"/>
              <a:ea typeface="HG丸ｺﾞｼｯｸM-PRO" panose="020F0600000000000000" pitchFamily="50" charset="-128"/>
            </a:endParaRPr>
          </a:p>
        </p:txBody>
      </p:sp>
      <p:sp>
        <p:nvSpPr>
          <p:cNvPr id="6" name="コンテンツ プレースホルダー 2">
            <a:extLst>
              <a:ext uri="{FF2B5EF4-FFF2-40B4-BE49-F238E27FC236}">
                <a16:creationId xmlns:a16="http://schemas.microsoft.com/office/drawing/2014/main" id="{D6FE710B-7728-106B-226A-771D42F835BD}"/>
              </a:ext>
            </a:extLst>
          </p:cNvPr>
          <p:cNvSpPr txBox="1">
            <a:spLocks/>
          </p:cNvSpPr>
          <p:nvPr/>
        </p:nvSpPr>
        <p:spPr>
          <a:xfrm>
            <a:off x="678227" y="2684008"/>
            <a:ext cx="11031683" cy="1442737"/>
          </a:xfrm>
          <a:prstGeom prst="rect">
            <a:avLst/>
          </a:prstGeom>
        </p:spPr>
        <p:txBody>
          <a:bodyPr/>
          <a:lstStyle>
            <a:lvl1pPr marL="342900" indent="-342900" algn="l" defTabSz="457200" rtl="0" eaLnBrk="1" latinLnBrk="0" hangingPunct="1">
              <a:spcBef>
                <a:spcPct val="20000"/>
              </a:spcBef>
              <a:buFont typeface="Arial"/>
              <a:buChar char="•"/>
              <a:defRPr sz="3000" kern="1200">
                <a:solidFill>
                  <a:schemeClr val="tx1"/>
                </a:solidFill>
                <a:latin typeface="Georgia"/>
                <a:ea typeface="+mn-ea"/>
                <a:cs typeface="Georgia"/>
              </a:defRPr>
            </a:lvl1pPr>
            <a:lvl2pPr marL="742950" indent="-285750" algn="l" defTabSz="457200" rtl="0" eaLnBrk="1" latinLnBrk="0" hangingPunct="1">
              <a:spcBef>
                <a:spcPct val="20000"/>
              </a:spcBef>
              <a:buFont typeface="Arial"/>
              <a:buChar char="–"/>
              <a:defRPr sz="2600" kern="1200">
                <a:solidFill>
                  <a:schemeClr val="tx1"/>
                </a:solidFill>
                <a:latin typeface="Georgia"/>
                <a:ea typeface="+mn-ea"/>
                <a:cs typeface="Georgia"/>
              </a:defRPr>
            </a:lvl2pPr>
            <a:lvl3pPr marL="1143000" indent="-228600" algn="l" defTabSz="457200" rtl="0" eaLnBrk="1" latinLnBrk="0" hangingPunct="1">
              <a:spcBef>
                <a:spcPct val="20000"/>
              </a:spcBef>
              <a:buFont typeface="Arial"/>
              <a:buChar char="•"/>
              <a:defRPr sz="2200" kern="1200">
                <a:solidFill>
                  <a:schemeClr val="tx1"/>
                </a:solidFill>
                <a:latin typeface="Georgia"/>
                <a:ea typeface="+mn-ea"/>
                <a:cs typeface="Georgia"/>
              </a:defRPr>
            </a:lvl3pPr>
            <a:lvl4pPr marL="1600200" indent="-228600" algn="l" defTabSz="457200" rtl="0" eaLnBrk="1" latinLnBrk="0" hangingPunct="1">
              <a:spcBef>
                <a:spcPct val="20000"/>
              </a:spcBef>
              <a:buFont typeface="Arial"/>
              <a:buChar char="–"/>
              <a:defRPr sz="1800" kern="1200">
                <a:solidFill>
                  <a:schemeClr val="tx1"/>
                </a:solidFill>
                <a:latin typeface="Georgia"/>
                <a:ea typeface="+mn-ea"/>
                <a:cs typeface="Georgia"/>
              </a:defRPr>
            </a:lvl4pPr>
            <a:lvl5pPr marL="2057400" indent="-228600" algn="l" defTabSz="457200" rtl="0" eaLnBrk="1" latinLnBrk="0" hangingPunct="1">
              <a:spcBef>
                <a:spcPct val="20000"/>
              </a:spcBef>
              <a:buFont typeface="Arial"/>
              <a:buChar char="»"/>
              <a:defRPr sz="1600" kern="1200">
                <a:solidFill>
                  <a:schemeClr val="tx1"/>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fontAlgn="auto">
              <a:spcAft>
                <a:spcPts val="0"/>
              </a:spcAft>
            </a:pPr>
            <a:r>
              <a:rPr lang="ja-JP" altLang="en-US" sz="2800" b="0" i="0" dirty="0">
                <a:solidFill>
                  <a:srgbClr val="040C28"/>
                </a:solidFill>
                <a:effectLst/>
                <a:latin typeface="HG丸ｺﾞｼｯｸM-PRO" panose="020F0600000000000000" pitchFamily="50" charset="-128"/>
                <a:ea typeface="HG丸ｺﾞｼｯｸM-PRO" panose="020F0600000000000000" pitchFamily="50" charset="-128"/>
              </a:rPr>
              <a:t>多様な文化や生活を</a:t>
            </a:r>
            <a:r>
              <a:rPr lang="ja-JP" altLang="en-US" sz="2800" dirty="0">
                <a:solidFill>
                  <a:srgbClr val="040C28"/>
                </a:solidFill>
                <a:latin typeface="HG丸ｺﾞｼｯｸM-PRO" panose="020F0600000000000000" pitchFamily="50" charset="-128"/>
                <a:ea typeface="HG丸ｺﾞｼｯｸM-PRO" panose="020F0600000000000000" pitchFamily="50" charset="-128"/>
              </a:rPr>
              <a:t>お互い</a:t>
            </a:r>
            <a:r>
              <a:rPr lang="ja-JP" altLang="en-US" sz="2800" b="0" i="0" dirty="0">
                <a:solidFill>
                  <a:srgbClr val="040C28"/>
                </a:solidFill>
                <a:effectLst/>
                <a:latin typeface="HG丸ｺﾞｼｯｸM-PRO" panose="020F0600000000000000" pitchFamily="50" charset="-128"/>
                <a:ea typeface="HG丸ｺﾞｼｯｸM-PRO" panose="020F0600000000000000" pitchFamily="50" charset="-128"/>
              </a:rPr>
              <a:t>に尊重することが</a:t>
            </a:r>
            <a:r>
              <a:rPr lang="en-US" altLang="ja-JP" sz="2800" b="0" i="0" dirty="0">
                <a:solidFill>
                  <a:srgbClr val="040C28"/>
                </a:solidFill>
                <a:effectLst/>
                <a:latin typeface="HG丸ｺﾞｼｯｸM-PRO" panose="020F0600000000000000" pitchFamily="50" charset="-128"/>
                <a:ea typeface="HG丸ｺﾞｼｯｸM-PRO" panose="020F0600000000000000" pitchFamily="50" charset="-128"/>
              </a:rPr>
              <a:t>,</a:t>
            </a:r>
            <a:r>
              <a:rPr lang="ja-JP" altLang="en-US" sz="2800" b="0" i="0" dirty="0">
                <a:solidFill>
                  <a:srgbClr val="040C28"/>
                </a:solidFill>
                <a:effectLst/>
                <a:latin typeface="HG丸ｺﾞｼｯｸM-PRO" panose="020F0600000000000000" pitchFamily="50" charset="-128"/>
                <a:ea typeface="HG丸ｺﾞｼｯｸM-PRO" panose="020F0600000000000000" pitchFamily="50" charset="-128"/>
              </a:rPr>
              <a:t>平和で</a:t>
            </a:r>
            <a:r>
              <a:rPr lang="en-US" altLang="ja-JP" sz="2800" b="0" i="0" dirty="0">
                <a:solidFill>
                  <a:srgbClr val="040C28"/>
                </a:solidFill>
                <a:effectLst/>
                <a:latin typeface="HG丸ｺﾞｼｯｸM-PRO" panose="020F0600000000000000" pitchFamily="50" charset="-128"/>
                <a:ea typeface="HG丸ｺﾞｼｯｸM-PRO" panose="020F0600000000000000" pitchFamily="50" charset="-128"/>
              </a:rPr>
              <a:t>,</a:t>
            </a:r>
            <a:r>
              <a:rPr lang="ja-JP" altLang="en-US" sz="2800" b="0" i="0" dirty="0">
                <a:solidFill>
                  <a:srgbClr val="040C28"/>
                </a:solidFill>
                <a:effectLst/>
                <a:latin typeface="HG丸ｺﾞｼｯｸM-PRO" panose="020F0600000000000000" pitchFamily="50" charset="-128"/>
                <a:ea typeface="HG丸ｺﾞｼｯｸM-PRO" panose="020F0600000000000000" pitchFamily="50" charset="-128"/>
              </a:rPr>
              <a:t>豊かな社会をつくることを理解する</a:t>
            </a:r>
            <a:r>
              <a:rPr lang="ja-JP" altLang="en-US" sz="2800" b="0" i="0" dirty="0">
                <a:solidFill>
                  <a:srgbClr val="202124"/>
                </a:solidFill>
                <a:effectLst/>
                <a:latin typeface="HG丸ｺﾞｼｯｸM-PRO" panose="020F0600000000000000" pitchFamily="50" charset="-128"/>
                <a:ea typeface="HG丸ｺﾞｼｯｸM-PRO" panose="020F0600000000000000" pitchFamily="50" charset="-128"/>
              </a:rPr>
              <a:t>。</a:t>
            </a:r>
            <a:endParaRPr kumimoji="1" lang="ja-JP" altLang="en-US" sz="2800" dirty="0">
              <a:latin typeface="HG丸ｺﾞｼｯｸM-PRO" panose="020F0600000000000000" pitchFamily="50" charset="-128"/>
              <a:ea typeface="HG丸ｺﾞｼｯｸM-PRO" panose="020F0600000000000000" pitchFamily="50" charset="-128"/>
            </a:endParaRPr>
          </a:p>
        </p:txBody>
      </p:sp>
      <p:sp>
        <p:nvSpPr>
          <p:cNvPr id="7" name="テキスト ボックス 6">
            <a:extLst>
              <a:ext uri="{FF2B5EF4-FFF2-40B4-BE49-F238E27FC236}">
                <a16:creationId xmlns:a16="http://schemas.microsoft.com/office/drawing/2014/main" id="{FB22FC6C-F905-20D7-BB99-5E6291CEEFBC}"/>
              </a:ext>
            </a:extLst>
          </p:cNvPr>
          <p:cNvSpPr txBox="1">
            <a:spLocks noChangeArrowheads="1"/>
          </p:cNvSpPr>
          <p:nvPr/>
        </p:nvSpPr>
        <p:spPr bwMode="auto">
          <a:xfrm>
            <a:off x="478750" y="3662388"/>
            <a:ext cx="6852220" cy="830997"/>
          </a:xfrm>
          <a:prstGeom prst="rect">
            <a:avLst/>
          </a:prstGeom>
          <a:noFill/>
          <a:ln>
            <a:noFill/>
          </a:ln>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fontAlgn="auto" hangingPunct="1">
              <a:spcBef>
                <a:spcPct val="0"/>
              </a:spcBef>
              <a:spcAft>
                <a:spcPts val="0"/>
              </a:spcAft>
              <a:buFont typeface="Arial" panose="020B0604020202020204" pitchFamily="34" charset="0"/>
              <a:buNone/>
              <a:defRPr/>
            </a:pPr>
            <a:r>
              <a:rPr lang="ja-JP" altLang="en-US" sz="4800" b="1" dirty="0">
                <a:solidFill>
                  <a:schemeClr val="bg2"/>
                </a:solidFill>
                <a:latin typeface="HG丸ｺﾞｼｯｸM-PRO" panose="020F0600000000000000" pitchFamily="50" charset="-128"/>
                <a:ea typeface="HG丸ｺﾞｼｯｸM-PRO" panose="020F0600000000000000" pitchFamily="50" charset="-128"/>
              </a:rPr>
              <a:t>国際親善</a:t>
            </a:r>
            <a:endParaRPr lang="en-US" altLang="ja-JP" sz="4800" b="1" dirty="0">
              <a:solidFill>
                <a:schemeClr val="bg2"/>
              </a:solidFill>
              <a:latin typeface="HG丸ｺﾞｼｯｸM-PRO" panose="020F0600000000000000" pitchFamily="50" charset="-128"/>
              <a:ea typeface="HG丸ｺﾞｼｯｸM-PRO" panose="020F0600000000000000" pitchFamily="50" charset="-128"/>
            </a:endParaRPr>
          </a:p>
        </p:txBody>
      </p:sp>
      <p:sp>
        <p:nvSpPr>
          <p:cNvPr id="8" name="コンテンツ プレースホルダー 2">
            <a:extLst>
              <a:ext uri="{FF2B5EF4-FFF2-40B4-BE49-F238E27FC236}">
                <a16:creationId xmlns:a16="http://schemas.microsoft.com/office/drawing/2014/main" id="{DD267C2C-F78D-5012-E00C-6B4C00D5218A}"/>
              </a:ext>
            </a:extLst>
          </p:cNvPr>
          <p:cNvSpPr txBox="1">
            <a:spLocks/>
          </p:cNvSpPr>
          <p:nvPr/>
        </p:nvSpPr>
        <p:spPr>
          <a:xfrm>
            <a:off x="678226" y="4454405"/>
            <a:ext cx="11031683" cy="192075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57200" indent="-457200">
              <a:buFont typeface="Arial" panose="020B0604020202020204" pitchFamily="34" charset="0"/>
              <a:buChar char="•"/>
            </a:pPr>
            <a:r>
              <a:rPr lang="ja-JP" altLang="en-US" sz="2800" dirty="0">
                <a:solidFill>
                  <a:srgbClr val="040C28"/>
                </a:solidFill>
                <a:latin typeface="HG丸ｺﾞｼｯｸM-PRO" panose="020F0600000000000000" pitchFamily="50" charset="-128"/>
                <a:ea typeface="HG丸ｺﾞｼｯｸM-PRO" panose="020F0600000000000000" pitchFamily="50" charset="-128"/>
              </a:rPr>
              <a:t>世界の人々との交流を深め</a:t>
            </a:r>
            <a:r>
              <a:rPr lang="en-US" altLang="ja-JP" sz="2800" dirty="0">
                <a:solidFill>
                  <a:srgbClr val="040C28"/>
                </a:solidFill>
                <a:latin typeface="HG丸ｺﾞｼｯｸM-PRO" panose="020F0600000000000000" pitchFamily="50" charset="-128"/>
                <a:ea typeface="HG丸ｺﾞｼｯｸM-PRO" panose="020F0600000000000000" pitchFamily="50" charset="-128"/>
              </a:rPr>
              <a:t>,</a:t>
            </a:r>
            <a:r>
              <a:rPr lang="ja-JP" altLang="en-US" sz="2800" dirty="0">
                <a:solidFill>
                  <a:srgbClr val="040C28"/>
                </a:solidFill>
                <a:latin typeface="HG丸ｺﾞｼｯｸM-PRO" panose="020F0600000000000000" pitchFamily="50" charset="-128"/>
                <a:ea typeface="HG丸ｺﾞｼｯｸM-PRO" panose="020F0600000000000000" pitchFamily="50" charset="-128"/>
              </a:rPr>
              <a:t>親善に努めようとする態度を養い</a:t>
            </a:r>
            <a:r>
              <a:rPr lang="en-US" altLang="ja-JP" sz="2800" dirty="0">
                <a:solidFill>
                  <a:srgbClr val="040C28"/>
                </a:solidFill>
                <a:latin typeface="HG丸ｺﾞｼｯｸM-PRO" panose="020F0600000000000000" pitchFamily="50" charset="-128"/>
                <a:ea typeface="HG丸ｺﾞｼｯｸM-PRO" panose="020F0600000000000000" pitchFamily="50" charset="-128"/>
              </a:rPr>
              <a:t>,</a:t>
            </a:r>
            <a:r>
              <a:rPr lang="ja-JP" altLang="en-US" sz="2800" dirty="0">
                <a:solidFill>
                  <a:srgbClr val="040C28"/>
                </a:solidFill>
                <a:latin typeface="HG丸ｺﾞｼｯｸM-PRO" panose="020F0600000000000000" pitchFamily="50" charset="-128"/>
                <a:ea typeface="HG丸ｺﾞｼｯｸM-PRO" panose="020F0600000000000000" pitchFamily="50" charset="-128"/>
              </a:rPr>
              <a:t>それぞれの国の文化 や伝統を認め合いながら、お互いに尊重し合い助け合おうとする心情を育てる</a:t>
            </a:r>
            <a:r>
              <a:rPr lang="ja-JP" altLang="en-US" sz="2800" dirty="0">
                <a:solidFill>
                  <a:srgbClr val="4D5156"/>
                </a:solidFill>
                <a:latin typeface="HG丸ｺﾞｼｯｸM-PRO" panose="020F0600000000000000" pitchFamily="50" charset="-128"/>
                <a:ea typeface="HG丸ｺﾞｼｯｸM-PRO" panose="020F0600000000000000" pitchFamily="50" charset="-128"/>
              </a:rPr>
              <a:t>。</a:t>
            </a:r>
            <a:endParaRPr kumimoji="1" lang="ja-JP" altLang="en-US" sz="28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34558157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2">
            <a:extLst>
              <a:ext uri="{FF2B5EF4-FFF2-40B4-BE49-F238E27FC236}">
                <a16:creationId xmlns:a16="http://schemas.microsoft.com/office/drawing/2014/main" id="{740B261A-F8FA-03F9-D6BB-E9338411634D}"/>
              </a:ext>
            </a:extLst>
          </p:cNvPr>
          <p:cNvSpPr txBox="1">
            <a:spLocks/>
          </p:cNvSpPr>
          <p:nvPr/>
        </p:nvSpPr>
        <p:spPr>
          <a:xfrm>
            <a:off x="1600200" y="713087"/>
            <a:ext cx="6654335" cy="1104123"/>
          </a:xfrm>
          <a:prstGeom prst="rect">
            <a:avLst/>
          </a:prstGeom>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ja-JP" altLang="en-US" sz="2400" b="1" dirty="0">
                <a:solidFill>
                  <a:schemeClr val="accent6"/>
                </a:solidFill>
                <a:latin typeface="游ゴシック" panose="020B0400000000000000" pitchFamily="50" charset="-128"/>
                <a:ea typeface="游ゴシック" panose="020B0400000000000000" pitchFamily="50" charset="-128"/>
              </a:rPr>
              <a:t>日本のロータリーの父</a:t>
            </a:r>
            <a:br>
              <a:rPr lang="en-US" altLang="ja-JP" sz="2400" b="1" dirty="0">
                <a:solidFill>
                  <a:schemeClr val="accent6"/>
                </a:solidFill>
                <a:latin typeface="游ゴシック" panose="020B0400000000000000" pitchFamily="50" charset="-128"/>
                <a:ea typeface="游ゴシック" panose="020B0400000000000000" pitchFamily="50" charset="-128"/>
              </a:rPr>
            </a:br>
            <a:r>
              <a:rPr lang="ja-JP" altLang="en-US" sz="5334" b="1" dirty="0">
                <a:solidFill>
                  <a:sysClr val="windowText" lastClr="000000"/>
                </a:solidFill>
                <a:latin typeface="游ゴシック" panose="020B0400000000000000" pitchFamily="50" charset="-128"/>
                <a:ea typeface="游ゴシック" panose="020B0400000000000000" pitchFamily="50" charset="-128"/>
              </a:rPr>
              <a:t>米山 梅吉</a:t>
            </a:r>
            <a:r>
              <a:rPr lang="ja-JP" altLang="en-US" sz="3200" b="1" dirty="0">
                <a:solidFill>
                  <a:sysClr val="windowText" lastClr="000000"/>
                </a:solidFill>
                <a:latin typeface="游ゴシック" panose="020B0400000000000000" pitchFamily="50" charset="-128"/>
                <a:ea typeface="游ゴシック" panose="020B0400000000000000" pitchFamily="50" charset="-128"/>
              </a:rPr>
              <a:t>氏</a:t>
            </a:r>
            <a:r>
              <a:rPr lang="ja-JP" altLang="en-US" sz="3200" b="1" spc="-67" dirty="0">
                <a:solidFill>
                  <a:sysClr val="windowText" lastClr="000000"/>
                </a:solidFill>
                <a:latin typeface="游ゴシック" panose="020B0400000000000000" pitchFamily="50" charset="-128"/>
                <a:ea typeface="游ゴシック" panose="020B0400000000000000" pitchFamily="50" charset="-128"/>
              </a:rPr>
              <a:t>（</a:t>
            </a:r>
            <a:r>
              <a:rPr lang="en-US" altLang="ja-JP" sz="3200" b="1" spc="-67" dirty="0">
                <a:solidFill>
                  <a:sysClr val="windowText" lastClr="000000"/>
                </a:solidFill>
                <a:latin typeface="游ゴシック" panose="020B0400000000000000" pitchFamily="50" charset="-128"/>
                <a:ea typeface="游ゴシック" panose="020B0400000000000000" pitchFamily="50" charset="-128"/>
              </a:rPr>
              <a:t>1868-1946</a:t>
            </a:r>
            <a:r>
              <a:rPr lang="ja-JP" altLang="en-US" sz="3200" b="1" spc="-67" dirty="0">
                <a:solidFill>
                  <a:sysClr val="windowText" lastClr="000000"/>
                </a:solidFill>
                <a:latin typeface="游ゴシック" panose="020B0400000000000000" pitchFamily="50" charset="-128"/>
                <a:ea typeface="游ゴシック" panose="020B0400000000000000" pitchFamily="50" charset="-128"/>
              </a:rPr>
              <a:t>）</a:t>
            </a:r>
          </a:p>
        </p:txBody>
      </p:sp>
      <p:sp>
        <p:nvSpPr>
          <p:cNvPr id="3" name="コンテンツ プレースホルダー 12">
            <a:extLst>
              <a:ext uri="{FF2B5EF4-FFF2-40B4-BE49-F238E27FC236}">
                <a16:creationId xmlns:a16="http://schemas.microsoft.com/office/drawing/2014/main" id="{1C985CA3-0FDD-856E-9BC3-EB12625D9F2B}"/>
              </a:ext>
            </a:extLst>
          </p:cNvPr>
          <p:cNvSpPr txBox="1">
            <a:spLocks/>
          </p:cNvSpPr>
          <p:nvPr/>
        </p:nvSpPr>
        <p:spPr>
          <a:xfrm>
            <a:off x="304800" y="2276872"/>
            <a:ext cx="7772400" cy="3072341"/>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ct val="150000"/>
              </a:lnSpc>
              <a:spcBef>
                <a:spcPts val="0"/>
              </a:spcBef>
              <a:spcAft>
                <a:spcPts val="1200"/>
              </a:spcAft>
            </a:pPr>
            <a:r>
              <a:rPr lang="ja-JP" altLang="en-US" sz="3100" b="1" dirty="0">
                <a:latin typeface="游ゴシック" panose="020B0400000000000000" pitchFamily="50" charset="-128"/>
                <a:ea typeface="游ゴシック" panose="020B0400000000000000" pitchFamily="50" charset="-128"/>
              </a:rPr>
              <a:t>ポール・ハリス氏と同じ</a:t>
            </a:r>
            <a:r>
              <a:rPr lang="en-US" altLang="ja-JP" sz="3100" b="1" dirty="0">
                <a:latin typeface="游ゴシック" panose="020B0400000000000000" pitchFamily="50" charset="-128"/>
                <a:ea typeface="游ゴシック" panose="020B0400000000000000" pitchFamily="50" charset="-128"/>
              </a:rPr>
              <a:t>1868</a:t>
            </a:r>
            <a:r>
              <a:rPr lang="ja-JP" altLang="en-US" sz="3100" b="1" dirty="0">
                <a:latin typeface="游ゴシック" panose="020B0400000000000000" pitchFamily="50" charset="-128"/>
                <a:ea typeface="游ゴシック" panose="020B0400000000000000" pitchFamily="50" charset="-128"/>
              </a:rPr>
              <a:t>年に誕生</a:t>
            </a:r>
            <a:endParaRPr lang="en-US" altLang="ja-JP" sz="3100" b="1" dirty="0">
              <a:latin typeface="游ゴシック" panose="020B0400000000000000" pitchFamily="50" charset="-128"/>
              <a:ea typeface="游ゴシック" panose="020B0400000000000000" pitchFamily="50" charset="-128"/>
            </a:endParaRPr>
          </a:p>
          <a:p>
            <a:pPr>
              <a:spcBef>
                <a:spcPts val="1800"/>
              </a:spcBef>
            </a:pPr>
            <a:r>
              <a:rPr lang="ja-JP" altLang="en-US" sz="3100" b="1" dirty="0">
                <a:latin typeface="游ゴシック" panose="020B0400000000000000" pitchFamily="50" charset="-128"/>
                <a:ea typeface="游ゴシック" panose="020B0400000000000000" pitchFamily="50" charset="-128"/>
              </a:rPr>
              <a:t>ダラス</a:t>
            </a:r>
            <a:r>
              <a:rPr lang="en-US" altLang="ja-JP" sz="3100" b="1" dirty="0">
                <a:latin typeface="游ゴシック" panose="020B0400000000000000" pitchFamily="50" charset="-128"/>
                <a:ea typeface="游ゴシック" panose="020B0400000000000000" pitchFamily="50" charset="-128"/>
              </a:rPr>
              <a:t>RC</a:t>
            </a:r>
            <a:r>
              <a:rPr lang="ja-JP" altLang="en-US" sz="3100" b="1" dirty="0">
                <a:latin typeface="游ゴシック" panose="020B0400000000000000" pitchFamily="50" charset="-128"/>
                <a:ea typeface="游ゴシック" panose="020B0400000000000000" pitchFamily="50" charset="-128"/>
              </a:rPr>
              <a:t>会員の福島喜三次氏と米国で出会い、</a:t>
            </a:r>
            <a:r>
              <a:rPr lang="en-US" altLang="ja-JP" sz="3100" b="1" dirty="0">
                <a:latin typeface="游ゴシック" panose="020B0400000000000000" pitchFamily="50" charset="-128"/>
                <a:ea typeface="游ゴシック" panose="020B0400000000000000" pitchFamily="50" charset="-128"/>
              </a:rPr>
              <a:t>1920</a:t>
            </a:r>
            <a:r>
              <a:rPr lang="ja-JP" altLang="en-US" sz="3100" b="1" dirty="0">
                <a:latin typeface="游ゴシック" panose="020B0400000000000000" pitchFamily="50" charset="-128"/>
                <a:ea typeface="游ゴシック" panose="020B0400000000000000" pitchFamily="50" charset="-128"/>
              </a:rPr>
              <a:t>年、日本で最初のロータリークラブ、東京</a:t>
            </a:r>
            <a:r>
              <a:rPr lang="en-US" altLang="ja-JP" sz="3100" b="1" dirty="0">
                <a:latin typeface="游ゴシック" panose="020B0400000000000000" pitchFamily="50" charset="-128"/>
                <a:ea typeface="游ゴシック" panose="020B0400000000000000" pitchFamily="50" charset="-128"/>
              </a:rPr>
              <a:t>RC</a:t>
            </a:r>
            <a:r>
              <a:rPr lang="ja-JP" altLang="en-US" sz="3100" b="1" dirty="0">
                <a:latin typeface="游ゴシック" panose="020B0400000000000000" pitchFamily="50" charset="-128"/>
                <a:ea typeface="游ゴシック" panose="020B0400000000000000" pitchFamily="50" charset="-128"/>
              </a:rPr>
              <a:t>を創立</a:t>
            </a:r>
            <a:endParaRPr lang="en-US" altLang="ja-JP" sz="3100" b="1" dirty="0">
              <a:latin typeface="游ゴシック" panose="020B0400000000000000" pitchFamily="50" charset="-128"/>
              <a:ea typeface="游ゴシック" panose="020B0400000000000000" pitchFamily="50" charset="-128"/>
            </a:endParaRPr>
          </a:p>
          <a:p>
            <a:pPr>
              <a:spcBef>
                <a:spcPts val="1800"/>
              </a:spcBef>
            </a:pPr>
            <a:r>
              <a:rPr lang="ja-JP" altLang="en-US" sz="3100" b="1" dirty="0">
                <a:latin typeface="游ゴシック" panose="020B0400000000000000" pitchFamily="50" charset="-128"/>
                <a:ea typeface="游ゴシック" panose="020B0400000000000000" pitchFamily="50" charset="-128"/>
              </a:rPr>
              <a:t>日本初の信託会社、三井信託株式会社を設立</a:t>
            </a:r>
            <a:endParaRPr lang="en-US" altLang="ja-JP" sz="3100" b="1" dirty="0">
              <a:latin typeface="游ゴシック" panose="020B0400000000000000" pitchFamily="50" charset="-128"/>
              <a:ea typeface="游ゴシック" panose="020B0400000000000000" pitchFamily="50" charset="-128"/>
            </a:endParaRPr>
          </a:p>
          <a:p>
            <a:pPr>
              <a:lnSpc>
                <a:spcPct val="90000"/>
              </a:lnSpc>
            </a:pPr>
            <a:endParaRPr lang="en-US" altLang="ja-JP" sz="3100" b="1" dirty="0">
              <a:latin typeface="游ゴシック" panose="020B0400000000000000" pitchFamily="50" charset="-128"/>
              <a:ea typeface="游ゴシック" panose="020B0400000000000000" pitchFamily="50" charset="-128"/>
            </a:endParaRPr>
          </a:p>
        </p:txBody>
      </p:sp>
      <p:pic>
        <p:nvPicPr>
          <p:cNvPr id="4" name="図 3" descr="帽子をかぶった男性の白黒写真&#10;&#10;自動的に生成された説明">
            <a:extLst>
              <a:ext uri="{FF2B5EF4-FFF2-40B4-BE49-F238E27FC236}">
                <a16:creationId xmlns:a16="http://schemas.microsoft.com/office/drawing/2014/main" id="{20F10536-1C01-901F-D17E-984CF9DE497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29698" y="528362"/>
            <a:ext cx="3786102" cy="5872438"/>
          </a:xfrm>
          <a:prstGeom prst="rect">
            <a:avLst/>
          </a:prstGeom>
        </p:spPr>
      </p:pic>
    </p:spTree>
    <p:extLst>
      <p:ext uri="{BB962C8B-B14F-4D97-AF65-F5344CB8AC3E}">
        <p14:creationId xmlns:p14="http://schemas.microsoft.com/office/powerpoint/2010/main" val="25268855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正方形/長方形 38">
            <a:extLst>
              <a:ext uri="{FF2B5EF4-FFF2-40B4-BE49-F238E27FC236}">
                <a16:creationId xmlns:a16="http://schemas.microsoft.com/office/drawing/2014/main" id="{4C117799-7912-5D29-E0C9-CEC3B79B0626}"/>
              </a:ext>
            </a:extLst>
          </p:cNvPr>
          <p:cNvSpPr/>
          <p:nvPr/>
        </p:nvSpPr>
        <p:spPr>
          <a:xfrm>
            <a:off x="457200" y="381000"/>
            <a:ext cx="4234977" cy="2178058"/>
          </a:xfrm>
          <a:prstGeom prst="rect">
            <a:avLst/>
          </a:prstGeom>
          <a:solidFill>
            <a:srgbClr val="DCE6F2">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Picture 1" descr="N:\03 広報委員会\images\梅吉・歴史\Mr.Yoneyama Umekichi_portrait.jpg">
            <a:extLst>
              <a:ext uri="{FF2B5EF4-FFF2-40B4-BE49-F238E27FC236}">
                <a16:creationId xmlns:a16="http://schemas.microsoft.com/office/drawing/2014/main" id="{FF2A853E-5631-6D82-4652-1F367EBB6A74}"/>
              </a:ext>
            </a:extLst>
          </p:cNvPr>
          <p:cNvPicPr>
            <a:picLocks noChangeAspect="1" noChangeArrowheads="1"/>
          </p:cNvPicPr>
          <p:nvPr/>
        </p:nvPicPr>
        <p:blipFill rotWithShape="1">
          <a:blip r:embed="rId3" cstate="screen">
            <a:grayscl/>
            <a:extLst>
              <a:ext uri="{28A0092B-C50C-407E-A947-70E740481C1C}">
                <a14:useLocalDpi xmlns:a14="http://schemas.microsoft.com/office/drawing/2010/main"/>
              </a:ext>
            </a:extLst>
          </a:blip>
          <a:srcRect/>
          <a:stretch/>
        </p:blipFill>
        <p:spPr bwMode="auto">
          <a:xfrm>
            <a:off x="10942649" y="762000"/>
            <a:ext cx="770807" cy="994819"/>
          </a:xfrm>
          <a:prstGeom prst="rect">
            <a:avLst/>
          </a:prstGeom>
          <a:noFill/>
          <a:effectLst>
            <a:softEdge rad="63500"/>
          </a:effectLst>
        </p:spPr>
      </p:pic>
      <p:sp>
        <p:nvSpPr>
          <p:cNvPr id="3" name="タイトル 2">
            <a:extLst>
              <a:ext uri="{FF2B5EF4-FFF2-40B4-BE49-F238E27FC236}">
                <a16:creationId xmlns:a16="http://schemas.microsoft.com/office/drawing/2014/main" id="{CAFE4E82-5EAC-A003-BCD8-FB5B20AE9886}"/>
              </a:ext>
            </a:extLst>
          </p:cNvPr>
          <p:cNvSpPr txBox="1">
            <a:spLocks/>
          </p:cNvSpPr>
          <p:nvPr/>
        </p:nvSpPr>
        <p:spPr>
          <a:xfrm>
            <a:off x="457200" y="514434"/>
            <a:ext cx="4180136" cy="2294099"/>
          </a:xfrm>
          <a:prstGeom prst="rect">
            <a:avLst/>
          </a:prstGeom>
        </p:spPr>
        <p:txBody>
          <a:bodyP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80000"/>
              </a:lnSpc>
              <a:spcAft>
                <a:spcPts val="800"/>
              </a:spcAft>
            </a:pPr>
            <a:r>
              <a:rPr lang="ja-JP" altLang="en-US" sz="4800" b="1" dirty="0">
                <a:solidFill>
                  <a:sysClr val="windowText" lastClr="000000"/>
                </a:solidFill>
                <a:latin typeface="Yu Gothic UI" panose="020B0500000000000000" pitchFamily="50" charset="-128"/>
                <a:ea typeface="Yu Gothic UI" panose="020B0500000000000000" pitchFamily="50" charset="-128"/>
              </a:rPr>
              <a:t>「米山基金」から</a:t>
            </a:r>
            <a:endParaRPr lang="en-US" altLang="ja-JP" sz="4800" b="1" dirty="0">
              <a:solidFill>
                <a:sysClr val="windowText" lastClr="000000"/>
              </a:solidFill>
              <a:latin typeface="Yu Gothic UI" panose="020B0500000000000000" pitchFamily="50" charset="-128"/>
              <a:ea typeface="Yu Gothic UI" panose="020B0500000000000000" pitchFamily="50" charset="-128"/>
            </a:endParaRPr>
          </a:p>
          <a:p>
            <a:pPr>
              <a:lnSpc>
                <a:spcPct val="80000"/>
              </a:lnSpc>
              <a:spcAft>
                <a:spcPts val="800"/>
              </a:spcAft>
            </a:pPr>
            <a:r>
              <a:rPr lang="en-US" altLang="ja-JP" sz="11667" b="1" dirty="0">
                <a:ln>
                  <a:solidFill>
                    <a:sysClr val="windowText" lastClr="000000"/>
                  </a:solidFill>
                </a:ln>
                <a:solidFill>
                  <a:srgbClr val="F79646"/>
                </a:solidFill>
                <a:effectLst>
                  <a:glow rad="101600">
                    <a:schemeClr val="accent6">
                      <a:alpha val="40000"/>
                    </a:schemeClr>
                  </a:glow>
                </a:effectLst>
                <a:latin typeface="游ゴシック" panose="020B0400000000000000" pitchFamily="50" charset="-128"/>
                <a:ea typeface="Yu Gothic UI" panose="020B0500000000000000" pitchFamily="50" charset="-128"/>
              </a:rPr>
              <a:t>7</a:t>
            </a:r>
            <a:r>
              <a:rPr lang="en-US" altLang="ja-JP" sz="11667" b="1" dirty="0">
                <a:ln>
                  <a:solidFill>
                    <a:sysClr val="windowText" lastClr="000000"/>
                  </a:solidFill>
                </a:ln>
                <a:solidFill>
                  <a:schemeClr val="accent6"/>
                </a:solidFill>
                <a:effectLst>
                  <a:glow rad="101600">
                    <a:schemeClr val="accent6">
                      <a:alpha val="40000"/>
                    </a:schemeClr>
                  </a:glow>
                </a:effectLst>
                <a:latin typeface="游ゴシック" panose="020B0400000000000000" pitchFamily="50" charset="-128"/>
                <a:ea typeface="Yu Gothic UI" panose="020B0500000000000000" pitchFamily="50" charset="-128"/>
              </a:rPr>
              <a:t>0</a:t>
            </a:r>
            <a:r>
              <a:rPr lang="ja-JP" altLang="en-US" sz="4800" b="1" dirty="0">
                <a:solidFill>
                  <a:sysClr val="windowText" lastClr="000000"/>
                </a:solidFill>
                <a:latin typeface="Yu Gothic UI" panose="020B0500000000000000" pitchFamily="50" charset="-128"/>
                <a:ea typeface="Yu Gothic UI" panose="020B0500000000000000" pitchFamily="50" charset="-128"/>
              </a:rPr>
              <a:t>年</a:t>
            </a:r>
          </a:p>
        </p:txBody>
      </p:sp>
      <p:sp>
        <p:nvSpPr>
          <p:cNvPr id="4" name="Freeform 6">
            <a:extLst>
              <a:ext uri="{FF2B5EF4-FFF2-40B4-BE49-F238E27FC236}">
                <a16:creationId xmlns:a16="http://schemas.microsoft.com/office/drawing/2014/main" id="{AEF9A03A-6F5A-035D-72F6-5C9AB122BEC3}"/>
              </a:ext>
            </a:extLst>
          </p:cNvPr>
          <p:cNvSpPr>
            <a:spLocks noEditPoints="1"/>
          </p:cNvSpPr>
          <p:nvPr/>
        </p:nvSpPr>
        <p:spPr bwMode="auto">
          <a:xfrm>
            <a:off x="201013" y="1787590"/>
            <a:ext cx="11703632" cy="4841810"/>
          </a:xfrm>
          <a:custGeom>
            <a:avLst/>
            <a:gdLst>
              <a:gd name="T0" fmla="*/ 2665 w 3152"/>
              <a:gd name="T1" fmla="*/ 9 h 1369"/>
              <a:gd name="T2" fmla="*/ 2539 w 3152"/>
              <a:gd name="T3" fmla="*/ 95 h 1369"/>
              <a:gd name="T4" fmla="*/ 2838 w 3152"/>
              <a:gd name="T5" fmla="*/ 188 h 1369"/>
              <a:gd name="T6" fmla="*/ 2838 w 3152"/>
              <a:gd name="T7" fmla="*/ 190 h 1369"/>
              <a:gd name="T8" fmla="*/ 2660 w 3152"/>
              <a:gd name="T9" fmla="*/ 227 h 1369"/>
              <a:gd name="T10" fmla="*/ 2200 w 3152"/>
              <a:gd name="T11" fmla="*/ 243 h 1369"/>
              <a:gd name="T12" fmla="*/ 2041 w 3152"/>
              <a:gd name="T13" fmla="*/ 316 h 1369"/>
              <a:gd name="T14" fmla="*/ 2334 w 3152"/>
              <a:gd name="T15" fmla="*/ 419 h 1369"/>
              <a:gd name="T16" fmla="*/ 2655 w 3152"/>
              <a:gd name="T17" fmla="*/ 491 h 1369"/>
              <a:gd name="T18" fmla="*/ 2655 w 3152"/>
              <a:gd name="T19" fmla="*/ 494 h 1369"/>
              <a:gd name="T20" fmla="*/ 2314 w 3152"/>
              <a:gd name="T21" fmla="*/ 565 h 1369"/>
              <a:gd name="T22" fmla="*/ 1561 w 3152"/>
              <a:gd name="T23" fmla="*/ 585 h 1369"/>
              <a:gd name="T24" fmla="*/ 1274 w 3152"/>
              <a:gd name="T25" fmla="*/ 686 h 1369"/>
              <a:gd name="T26" fmla="*/ 1801 w 3152"/>
              <a:gd name="T27" fmla="*/ 855 h 1369"/>
              <a:gd name="T28" fmla="*/ 2271 w 3152"/>
              <a:gd name="T29" fmla="*/ 916 h 1369"/>
              <a:gd name="T30" fmla="*/ 2397 w 3152"/>
              <a:gd name="T31" fmla="*/ 974 h 1369"/>
              <a:gd name="T32" fmla="*/ 2397 w 3152"/>
              <a:gd name="T33" fmla="*/ 977 h 1369"/>
              <a:gd name="T34" fmla="*/ 2353 w 3152"/>
              <a:gd name="T35" fmla="*/ 1014 h 1369"/>
              <a:gd name="T36" fmla="*/ 2104 w 3152"/>
              <a:gd name="T37" fmla="*/ 1096 h 1369"/>
              <a:gd name="T38" fmla="*/ 1031 w 3152"/>
              <a:gd name="T39" fmla="*/ 1253 h 1369"/>
              <a:gd name="T40" fmla="*/ 0 w 3152"/>
              <a:gd name="T41" fmla="*/ 1369 h 1369"/>
              <a:gd name="T42" fmla="*/ 1041 w 3152"/>
              <a:gd name="T43" fmla="*/ 1341 h 1369"/>
              <a:gd name="T44" fmla="*/ 2179 w 3152"/>
              <a:gd name="T45" fmla="*/ 1155 h 1369"/>
              <a:gd name="T46" fmla="*/ 2469 w 3152"/>
              <a:gd name="T47" fmla="*/ 975 h 1369"/>
              <a:gd name="T48" fmla="*/ 2465 w 3152"/>
              <a:gd name="T49" fmla="*/ 952 h 1369"/>
              <a:gd name="T50" fmla="*/ 1906 w 3152"/>
              <a:gd name="T51" fmla="*/ 800 h 1369"/>
              <a:gd name="T52" fmla="*/ 1439 w 3152"/>
              <a:gd name="T53" fmla="*/ 744 h 1369"/>
              <a:gd name="T54" fmla="*/ 1471 w 3152"/>
              <a:gd name="T55" fmla="*/ 649 h 1369"/>
              <a:gd name="T56" fmla="*/ 2033 w 3152"/>
              <a:gd name="T57" fmla="*/ 620 h 1369"/>
              <a:gd name="T58" fmla="*/ 2584 w 3152"/>
              <a:gd name="T59" fmla="*/ 575 h 1369"/>
              <a:gd name="T60" fmla="*/ 2692 w 3152"/>
              <a:gd name="T61" fmla="*/ 482 h 1369"/>
              <a:gd name="T62" fmla="*/ 2381 w 3152"/>
              <a:gd name="T63" fmla="*/ 390 h 1369"/>
              <a:gd name="T64" fmla="*/ 2146 w 3152"/>
              <a:gd name="T65" fmla="*/ 278 h 1369"/>
              <a:gd name="T66" fmla="*/ 2485 w 3152"/>
              <a:gd name="T67" fmla="*/ 255 h 1369"/>
              <a:gd name="T68" fmla="*/ 2858 w 3152"/>
              <a:gd name="T69" fmla="*/ 191 h 1369"/>
              <a:gd name="T70" fmla="*/ 2505 w 3152"/>
              <a:gd name="T71" fmla="*/ 54 h 1369"/>
              <a:gd name="T72" fmla="*/ 2795 w 3152"/>
              <a:gd name="T73" fmla="*/ 14 h 1369"/>
              <a:gd name="T74" fmla="*/ 3152 w 3152"/>
              <a:gd name="T75" fmla="*/ 7 h 1369"/>
              <a:gd name="T76" fmla="*/ 2981 w 3152"/>
              <a:gd name="T77" fmla="*/ 0 h 1369"/>
              <a:gd name="T78" fmla="*/ 1331 w 3152"/>
              <a:gd name="T79" fmla="*/ 689 h 1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52" h="1369">
                <a:moveTo>
                  <a:pt x="2981" y="0"/>
                </a:moveTo>
                <a:cubicBezTo>
                  <a:pt x="2876" y="0"/>
                  <a:pt x="2770" y="2"/>
                  <a:pt x="2665" y="9"/>
                </a:cubicBezTo>
                <a:cubicBezTo>
                  <a:pt x="2617" y="12"/>
                  <a:pt x="2561" y="12"/>
                  <a:pt x="2516" y="31"/>
                </a:cubicBezTo>
                <a:cubicBezTo>
                  <a:pt x="2465" y="52"/>
                  <a:pt x="2507" y="84"/>
                  <a:pt x="2539" y="95"/>
                </a:cubicBezTo>
                <a:cubicBezTo>
                  <a:pt x="2592" y="115"/>
                  <a:pt x="2650" y="122"/>
                  <a:pt x="2705" y="134"/>
                </a:cubicBezTo>
                <a:cubicBezTo>
                  <a:pt x="2731" y="139"/>
                  <a:pt x="2833" y="151"/>
                  <a:pt x="2838" y="188"/>
                </a:cubicBezTo>
                <a:cubicBezTo>
                  <a:pt x="2838" y="189"/>
                  <a:pt x="2838" y="189"/>
                  <a:pt x="2838" y="189"/>
                </a:cubicBezTo>
                <a:cubicBezTo>
                  <a:pt x="2838" y="190"/>
                  <a:pt x="2838" y="190"/>
                  <a:pt x="2838" y="190"/>
                </a:cubicBezTo>
                <a:cubicBezTo>
                  <a:pt x="2833" y="211"/>
                  <a:pt x="2779" y="215"/>
                  <a:pt x="2763" y="218"/>
                </a:cubicBezTo>
                <a:cubicBezTo>
                  <a:pt x="2729" y="223"/>
                  <a:pt x="2694" y="225"/>
                  <a:pt x="2660" y="227"/>
                </a:cubicBezTo>
                <a:cubicBezTo>
                  <a:pt x="2582" y="230"/>
                  <a:pt x="2504" y="231"/>
                  <a:pt x="2427" y="232"/>
                </a:cubicBezTo>
                <a:cubicBezTo>
                  <a:pt x="2351" y="234"/>
                  <a:pt x="2275" y="235"/>
                  <a:pt x="2200" y="243"/>
                </a:cubicBezTo>
                <a:cubicBezTo>
                  <a:pt x="2159" y="247"/>
                  <a:pt x="2043" y="251"/>
                  <a:pt x="2041" y="312"/>
                </a:cubicBezTo>
                <a:cubicBezTo>
                  <a:pt x="2041" y="312"/>
                  <a:pt x="2041" y="316"/>
                  <a:pt x="2041" y="316"/>
                </a:cubicBezTo>
                <a:cubicBezTo>
                  <a:pt x="2042" y="369"/>
                  <a:pt x="2124" y="386"/>
                  <a:pt x="2163" y="394"/>
                </a:cubicBezTo>
                <a:cubicBezTo>
                  <a:pt x="2219" y="406"/>
                  <a:pt x="2277" y="412"/>
                  <a:pt x="2334" y="419"/>
                </a:cubicBezTo>
                <a:cubicBezTo>
                  <a:pt x="2392" y="425"/>
                  <a:pt x="2449" y="430"/>
                  <a:pt x="2507" y="439"/>
                </a:cubicBezTo>
                <a:cubicBezTo>
                  <a:pt x="2537" y="444"/>
                  <a:pt x="2646" y="452"/>
                  <a:pt x="2655" y="491"/>
                </a:cubicBezTo>
                <a:cubicBezTo>
                  <a:pt x="2655" y="492"/>
                  <a:pt x="2655" y="492"/>
                  <a:pt x="2655" y="492"/>
                </a:cubicBezTo>
                <a:cubicBezTo>
                  <a:pt x="2655" y="492"/>
                  <a:pt x="2655" y="492"/>
                  <a:pt x="2655" y="494"/>
                </a:cubicBezTo>
                <a:cubicBezTo>
                  <a:pt x="2656" y="533"/>
                  <a:pt x="2533" y="545"/>
                  <a:pt x="2506" y="549"/>
                </a:cubicBezTo>
                <a:cubicBezTo>
                  <a:pt x="2443" y="558"/>
                  <a:pt x="2378" y="562"/>
                  <a:pt x="2314" y="565"/>
                </a:cubicBezTo>
                <a:cubicBezTo>
                  <a:pt x="2187" y="571"/>
                  <a:pt x="2060" y="572"/>
                  <a:pt x="1933" y="574"/>
                </a:cubicBezTo>
                <a:cubicBezTo>
                  <a:pt x="1809" y="576"/>
                  <a:pt x="1684" y="577"/>
                  <a:pt x="1561" y="585"/>
                </a:cubicBezTo>
                <a:cubicBezTo>
                  <a:pt x="1500" y="590"/>
                  <a:pt x="1438" y="594"/>
                  <a:pt x="1379" y="608"/>
                </a:cubicBezTo>
                <a:cubicBezTo>
                  <a:pt x="1338" y="618"/>
                  <a:pt x="1277" y="635"/>
                  <a:pt x="1274" y="686"/>
                </a:cubicBezTo>
                <a:cubicBezTo>
                  <a:pt x="1264" y="781"/>
                  <a:pt x="1433" y="806"/>
                  <a:pt x="1497" y="817"/>
                </a:cubicBezTo>
                <a:cubicBezTo>
                  <a:pt x="1598" y="835"/>
                  <a:pt x="1700" y="845"/>
                  <a:pt x="1801" y="855"/>
                </a:cubicBezTo>
                <a:cubicBezTo>
                  <a:pt x="1907" y="866"/>
                  <a:pt x="2013" y="875"/>
                  <a:pt x="2118" y="889"/>
                </a:cubicBezTo>
                <a:cubicBezTo>
                  <a:pt x="2169" y="896"/>
                  <a:pt x="2221" y="904"/>
                  <a:pt x="2271" y="916"/>
                </a:cubicBezTo>
                <a:cubicBezTo>
                  <a:pt x="2302" y="923"/>
                  <a:pt x="2382" y="936"/>
                  <a:pt x="2396" y="972"/>
                </a:cubicBezTo>
                <a:cubicBezTo>
                  <a:pt x="2396" y="973"/>
                  <a:pt x="2396" y="973"/>
                  <a:pt x="2397" y="974"/>
                </a:cubicBezTo>
                <a:cubicBezTo>
                  <a:pt x="2397" y="976"/>
                  <a:pt x="2397" y="972"/>
                  <a:pt x="2397" y="975"/>
                </a:cubicBezTo>
                <a:cubicBezTo>
                  <a:pt x="2397" y="975"/>
                  <a:pt x="2397" y="976"/>
                  <a:pt x="2397" y="977"/>
                </a:cubicBezTo>
                <a:cubicBezTo>
                  <a:pt x="2397" y="977"/>
                  <a:pt x="2397" y="977"/>
                  <a:pt x="2397" y="977"/>
                </a:cubicBezTo>
                <a:cubicBezTo>
                  <a:pt x="2395" y="993"/>
                  <a:pt x="2364" y="1007"/>
                  <a:pt x="2353" y="1014"/>
                </a:cubicBezTo>
                <a:cubicBezTo>
                  <a:pt x="2328" y="1027"/>
                  <a:pt x="2301" y="1038"/>
                  <a:pt x="2274" y="1047"/>
                </a:cubicBezTo>
                <a:cubicBezTo>
                  <a:pt x="2219" y="1067"/>
                  <a:pt x="2162" y="1082"/>
                  <a:pt x="2104" y="1096"/>
                </a:cubicBezTo>
                <a:cubicBezTo>
                  <a:pt x="1988" y="1123"/>
                  <a:pt x="1869" y="1144"/>
                  <a:pt x="1751" y="1163"/>
                </a:cubicBezTo>
                <a:cubicBezTo>
                  <a:pt x="1512" y="1201"/>
                  <a:pt x="1272" y="1229"/>
                  <a:pt x="1031" y="1253"/>
                </a:cubicBezTo>
                <a:cubicBezTo>
                  <a:pt x="792" y="1277"/>
                  <a:pt x="552" y="1291"/>
                  <a:pt x="313" y="1321"/>
                </a:cubicBezTo>
                <a:cubicBezTo>
                  <a:pt x="208" y="1334"/>
                  <a:pt x="104" y="1350"/>
                  <a:pt x="0" y="1369"/>
                </a:cubicBezTo>
                <a:cubicBezTo>
                  <a:pt x="762" y="1369"/>
                  <a:pt x="762" y="1369"/>
                  <a:pt x="762" y="1369"/>
                </a:cubicBezTo>
                <a:cubicBezTo>
                  <a:pt x="855" y="1360"/>
                  <a:pt x="948" y="1351"/>
                  <a:pt x="1041" y="1341"/>
                </a:cubicBezTo>
                <a:cubicBezTo>
                  <a:pt x="1284" y="1314"/>
                  <a:pt x="1527" y="1283"/>
                  <a:pt x="1768" y="1241"/>
                </a:cubicBezTo>
                <a:cubicBezTo>
                  <a:pt x="1906" y="1218"/>
                  <a:pt x="2044" y="1192"/>
                  <a:pt x="2179" y="1155"/>
                </a:cubicBezTo>
                <a:cubicBezTo>
                  <a:pt x="2239" y="1138"/>
                  <a:pt x="2299" y="1120"/>
                  <a:pt x="2355" y="1094"/>
                </a:cubicBezTo>
                <a:cubicBezTo>
                  <a:pt x="2403" y="1072"/>
                  <a:pt x="2468" y="1036"/>
                  <a:pt x="2469" y="975"/>
                </a:cubicBezTo>
                <a:cubicBezTo>
                  <a:pt x="2468" y="970"/>
                  <a:pt x="2468" y="972"/>
                  <a:pt x="2468" y="970"/>
                </a:cubicBezTo>
                <a:cubicBezTo>
                  <a:pt x="2468" y="964"/>
                  <a:pt x="2466" y="958"/>
                  <a:pt x="2465" y="952"/>
                </a:cubicBezTo>
                <a:cubicBezTo>
                  <a:pt x="2434" y="865"/>
                  <a:pt x="2299" y="849"/>
                  <a:pt x="2222" y="836"/>
                </a:cubicBezTo>
                <a:cubicBezTo>
                  <a:pt x="2117" y="818"/>
                  <a:pt x="2012" y="809"/>
                  <a:pt x="1906" y="800"/>
                </a:cubicBezTo>
                <a:cubicBezTo>
                  <a:pt x="1800" y="791"/>
                  <a:pt x="1693" y="783"/>
                  <a:pt x="1587" y="769"/>
                </a:cubicBezTo>
                <a:cubicBezTo>
                  <a:pt x="1538" y="763"/>
                  <a:pt x="1488" y="756"/>
                  <a:pt x="1439" y="744"/>
                </a:cubicBezTo>
                <a:cubicBezTo>
                  <a:pt x="1416" y="738"/>
                  <a:pt x="1332" y="722"/>
                  <a:pt x="1331" y="689"/>
                </a:cubicBezTo>
                <a:cubicBezTo>
                  <a:pt x="1353" y="657"/>
                  <a:pt x="1437" y="653"/>
                  <a:pt x="1471" y="649"/>
                </a:cubicBezTo>
                <a:cubicBezTo>
                  <a:pt x="1532" y="641"/>
                  <a:pt x="1593" y="636"/>
                  <a:pt x="1655" y="633"/>
                </a:cubicBezTo>
                <a:cubicBezTo>
                  <a:pt x="1781" y="626"/>
                  <a:pt x="1907" y="623"/>
                  <a:pt x="2033" y="620"/>
                </a:cubicBezTo>
                <a:cubicBezTo>
                  <a:pt x="2156" y="616"/>
                  <a:pt x="2279" y="612"/>
                  <a:pt x="2401" y="602"/>
                </a:cubicBezTo>
                <a:cubicBezTo>
                  <a:pt x="2462" y="596"/>
                  <a:pt x="2524" y="590"/>
                  <a:pt x="2584" y="575"/>
                </a:cubicBezTo>
                <a:cubicBezTo>
                  <a:pt x="2623" y="565"/>
                  <a:pt x="2696" y="546"/>
                  <a:pt x="2693" y="492"/>
                </a:cubicBezTo>
                <a:cubicBezTo>
                  <a:pt x="2693" y="489"/>
                  <a:pt x="2692" y="486"/>
                  <a:pt x="2692" y="482"/>
                </a:cubicBezTo>
                <a:cubicBezTo>
                  <a:pt x="2679" y="432"/>
                  <a:pt x="2604" y="420"/>
                  <a:pt x="2562" y="412"/>
                </a:cubicBezTo>
                <a:cubicBezTo>
                  <a:pt x="2502" y="401"/>
                  <a:pt x="2441" y="396"/>
                  <a:pt x="2381" y="390"/>
                </a:cubicBezTo>
                <a:cubicBezTo>
                  <a:pt x="2345" y="387"/>
                  <a:pt x="2052" y="371"/>
                  <a:pt x="2070" y="311"/>
                </a:cubicBezTo>
                <a:cubicBezTo>
                  <a:pt x="2075" y="288"/>
                  <a:pt x="2128" y="281"/>
                  <a:pt x="2146" y="278"/>
                </a:cubicBezTo>
                <a:cubicBezTo>
                  <a:pt x="2183" y="271"/>
                  <a:pt x="2220" y="267"/>
                  <a:pt x="2258" y="264"/>
                </a:cubicBezTo>
                <a:cubicBezTo>
                  <a:pt x="2333" y="259"/>
                  <a:pt x="2409" y="257"/>
                  <a:pt x="2485" y="255"/>
                </a:cubicBezTo>
                <a:cubicBezTo>
                  <a:pt x="2556" y="253"/>
                  <a:pt x="2627" y="252"/>
                  <a:pt x="2698" y="246"/>
                </a:cubicBezTo>
                <a:cubicBezTo>
                  <a:pt x="2733" y="243"/>
                  <a:pt x="2855" y="243"/>
                  <a:pt x="2858" y="191"/>
                </a:cubicBezTo>
                <a:cubicBezTo>
                  <a:pt x="2864" y="133"/>
                  <a:pt x="2731" y="120"/>
                  <a:pt x="2695" y="113"/>
                </a:cubicBezTo>
                <a:cubicBezTo>
                  <a:pt x="2669" y="108"/>
                  <a:pt x="2502" y="91"/>
                  <a:pt x="2505" y="54"/>
                </a:cubicBezTo>
                <a:cubicBezTo>
                  <a:pt x="2510" y="29"/>
                  <a:pt x="2616" y="26"/>
                  <a:pt x="2637" y="24"/>
                </a:cubicBezTo>
                <a:cubicBezTo>
                  <a:pt x="2689" y="19"/>
                  <a:pt x="2742" y="16"/>
                  <a:pt x="2795" y="14"/>
                </a:cubicBezTo>
                <a:cubicBezTo>
                  <a:pt x="2908" y="9"/>
                  <a:pt x="3022" y="8"/>
                  <a:pt x="3136" y="7"/>
                </a:cubicBezTo>
                <a:cubicBezTo>
                  <a:pt x="3141" y="7"/>
                  <a:pt x="3147" y="7"/>
                  <a:pt x="3152" y="7"/>
                </a:cubicBezTo>
                <a:cubicBezTo>
                  <a:pt x="3152" y="1"/>
                  <a:pt x="3152" y="1"/>
                  <a:pt x="3152" y="1"/>
                </a:cubicBezTo>
                <a:cubicBezTo>
                  <a:pt x="3095" y="0"/>
                  <a:pt x="3038" y="0"/>
                  <a:pt x="2981" y="0"/>
                </a:cubicBezTo>
                <a:close/>
                <a:moveTo>
                  <a:pt x="1331" y="690"/>
                </a:moveTo>
                <a:cubicBezTo>
                  <a:pt x="1331" y="690"/>
                  <a:pt x="1331" y="690"/>
                  <a:pt x="1331" y="689"/>
                </a:cubicBezTo>
                <a:cubicBezTo>
                  <a:pt x="1331" y="690"/>
                  <a:pt x="1331" y="690"/>
                  <a:pt x="1331" y="690"/>
                </a:cubicBezTo>
                <a:close/>
              </a:path>
            </a:pathLst>
          </a:custGeom>
          <a:solidFill>
            <a:schemeClr val="bg2">
              <a:lumMod val="85000"/>
            </a:schemeClr>
          </a:solidFill>
          <a:ln>
            <a:noFill/>
          </a:ln>
        </p:spPr>
        <p:txBody>
          <a:bodyPr vert="horz" wrap="square" lIns="60960" tIns="30480" rIns="60960" bIns="30480" numCol="1" anchor="t" anchorCtr="0" compatLnSpc="1">
            <a:prstTxWarp prst="textNoShape">
              <a:avLst/>
            </a:prstTxWarp>
          </a:bodyPr>
          <a:lstStyle/>
          <a:p>
            <a:endParaRPr lang="ru-RU" sz="800" dirty="0"/>
          </a:p>
        </p:txBody>
      </p:sp>
      <p:grpSp>
        <p:nvGrpSpPr>
          <p:cNvPr id="5" name="グループ化 4">
            <a:extLst>
              <a:ext uri="{FF2B5EF4-FFF2-40B4-BE49-F238E27FC236}">
                <a16:creationId xmlns:a16="http://schemas.microsoft.com/office/drawing/2014/main" id="{99C85010-BCA9-17D0-6BCA-A3FE8AEDBE51}"/>
              </a:ext>
            </a:extLst>
          </p:cNvPr>
          <p:cNvGrpSpPr/>
          <p:nvPr/>
        </p:nvGrpSpPr>
        <p:grpSpPr>
          <a:xfrm>
            <a:off x="10461971" y="979030"/>
            <a:ext cx="535833" cy="756947"/>
            <a:chOff x="8126018" y="1509089"/>
            <a:chExt cx="656053" cy="951397"/>
          </a:xfrm>
          <a:solidFill>
            <a:srgbClr val="7030A0"/>
          </a:solidFill>
        </p:grpSpPr>
        <p:cxnSp>
          <p:nvCxnSpPr>
            <p:cNvPr id="6" name="直線コネクタ 5">
              <a:extLst>
                <a:ext uri="{FF2B5EF4-FFF2-40B4-BE49-F238E27FC236}">
                  <a16:creationId xmlns:a16="http://schemas.microsoft.com/office/drawing/2014/main" id="{A5231616-F367-7E93-769B-27D1A2558020}"/>
                </a:ext>
              </a:extLst>
            </p:cNvPr>
            <p:cNvCxnSpPr>
              <a:cxnSpLocks/>
            </p:cNvCxnSpPr>
            <p:nvPr/>
          </p:nvCxnSpPr>
          <p:spPr>
            <a:xfrm>
              <a:off x="8126018" y="1524382"/>
              <a:ext cx="0" cy="936104"/>
            </a:xfrm>
            <a:prstGeom prst="line">
              <a:avLst/>
            </a:prstGeom>
            <a:grpFill/>
            <a:ln w="28575">
              <a:solidFill>
                <a:srgbClr val="7030A0"/>
              </a:solidFill>
              <a:headEnd type="oval" w="med" len="med"/>
              <a:tailEnd type="oval" w="med" len="med"/>
            </a:ln>
            <a:effectLst>
              <a:outerShdw blurRad="76200" dir="18900000" sy="23000" kx="-1200000" algn="bl" rotWithShape="0">
                <a:prstClr val="black">
                  <a:alpha val="20000"/>
                </a:prstClr>
              </a:outerShdw>
            </a:effectLst>
          </p:spPr>
          <p:style>
            <a:lnRef idx="1">
              <a:schemeClr val="accent1"/>
            </a:lnRef>
            <a:fillRef idx="0">
              <a:schemeClr val="accent1"/>
            </a:fillRef>
            <a:effectRef idx="0">
              <a:schemeClr val="accent1"/>
            </a:effectRef>
            <a:fontRef idx="minor">
              <a:schemeClr val="tx1"/>
            </a:fontRef>
          </p:style>
        </p:cxnSp>
        <p:sp>
          <p:nvSpPr>
            <p:cNvPr id="7" name="小波 6">
              <a:extLst>
                <a:ext uri="{FF2B5EF4-FFF2-40B4-BE49-F238E27FC236}">
                  <a16:creationId xmlns:a16="http://schemas.microsoft.com/office/drawing/2014/main" id="{1FBB3B8D-7A06-F95C-D4C9-0F599269C512}"/>
                </a:ext>
              </a:extLst>
            </p:cNvPr>
            <p:cNvSpPr/>
            <p:nvPr/>
          </p:nvSpPr>
          <p:spPr>
            <a:xfrm>
              <a:off x="8133999" y="1509089"/>
              <a:ext cx="648072" cy="418356"/>
            </a:xfrm>
            <a:prstGeom prst="doubleWave">
              <a:avLst>
                <a:gd name="adj1" fmla="val 3973"/>
                <a:gd name="adj2" fmla="val 0"/>
              </a:avLst>
            </a:prstGeom>
            <a:gradFill flip="none" rotWithShape="1">
              <a:gsLst>
                <a:gs pos="0">
                  <a:srgbClr val="7030A0">
                    <a:shade val="30000"/>
                    <a:satMod val="115000"/>
                  </a:srgbClr>
                </a:gs>
                <a:gs pos="50000">
                  <a:srgbClr val="7030A0">
                    <a:shade val="67500"/>
                    <a:satMod val="115000"/>
                  </a:srgbClr>
                </a:gs>
                <a:gs pos="100000">
                  <a:srgbClr val="7030A0">
                    <a:shade val="100000"/>
                    <a:satMod val="115000"/>
                  </a:srgb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24000" tIns="24000" rIns="24000" bIns="24000" rtlCol="0" anchor="ctr"/>
            <a:lstStyle/>
            <a:p>
              <a:pPr algn="ctr"/>
              <a:r>
                <a:rPr lang="en-US" altLang="ja-JP" sz="1050" b="1" dirty="0"/>
                <a:t>1946</a:t>
              </a:r>
              <a:endParaRPr lang="ja-JP" altLang="en-US" sz="933" b="1" dirty="0"/>
            </a:p>
          </p:txBody>
        </p:sp>
      </p:grpSp>
      <p:grpSp>
        <p:nvGrpSpPr>
          <p:cNvPr id="8" name="グループ化 7">
            <a:extLst>
              <a:ext uri="{FF2B5EF4-FFF2-40B4-BE49-F238E27FC236}">
                <a16:creationId xmlns:a16="http://schemas.microsoft.com/office/drawing/2014/main" id="{077FA800-F497-8D75-DD3C-4CE084BB455F}"/>
              </a:ext>
            </a:extLst>
          </p:cNvPr>
          <p:cNvGrpSpPr/>
          <p:nvPr/>
        </p:nvGrpSpPr>
        <p:grpSpPr>
          <a:xfrm>
            <a:off x="8730188" y="1740421"/>
            <a:ext cx="581929" cy="825319"/>
            <a:chOff x="8126016" y="1483378"/>
            <a:chExt cx="656055" cy="936104"/>
          </a:xfrm>
        </p:grpSpPr>
        <p:cxnSp>
          <p:nvCxnSpPr>
            <p:cNvPr id="9" name="直線コネクタ 8">
              <a:extLst>
                <a:ext uri="{FF2B5EF4-FFF2-40B4-BE49-F238E27FC236}">
                  <a16:creationId xmlns:a16="http://schemas.microsoft.com/office/drawing/2014/main" id="{8A6CD407-A19B-B491-1C1C-7ADB914104AB}"/>
                </a:ext>
              </a:extLst>
            </p:cNvPr>
            <p:cNvCxnSpPr>
              <a:cxnSpLocks/>
            </p:cNvCxnSpPr>
            <p:nvPr/>
          </p:nvCxnSpPr>
          <p:spPr>
            <a:xfrm>
              <a:off x="8126016" y="1483378"/>
              <a:ext cx="0" cy="936104"/>
            </a:xfrm>
            <a:prstGeom prst="line">
              <a:avLst/>
            </a:prstGeom>
            <a:ln w="28575">
              <a:solidFill>
                <a:srgbClr val="3399FF"/>
              </a:solidFill>
              <a:headEnd type="oval" w="med" len="med"/>
              <a:tailEnd type="oval" w="med" len="med"/>
            </a:ln>
            <a:effectLst>
              <a:outerShdw blurRad="76200" dir="18900000" sy="23000" kx="-1200000" algn="bl" rotWithShape="0">
                <a:prstClr val="black">
                  <a:alpha val="20000"/>
                </a:prstClr>
              </a:outerShdw>
            </a:effectLst>
          </p:spPr>
          <p:style>
            <a:lnRef idx="1">
              <a:schemeClr val="accent1"/>
            </a:lnRef>
            <a:fillRef idx="0">
              <a:schemeClr val="accent1"/>
            </a:fillRef>
            <a:effectRef idx="0">
              <a:schemeClr val="accent1"/>
            </a:effectRef>
            <a:fontRef idx="minor">
              <a:schemeClr val="tx1"/>
            </a:fontRef>
          </p:style>
        </p:cxnSp>
        <p:sp>
          <p:nvSpPr>
            <p:cNvPr id="10" name="小波 9">
              <a:extLst>
                <a:ext uri="{FF2B5EF4-FFF2-40B4-BE49-F238E27FC236}">
                  <a16:creationId xmlns:a16="http://schemas.microsoft.com/office/drawing/2014/main" id="{FE5A030B-CF36-77AA-6E97-B5B8C93E8D62}"/>
                </a:ext>
              </a:extLst>
            </p:cNvPr>
            <p:cNvSpPr/>
            <p:nvPr/>
          </p:nvSpPr>
          <p:spPr>
            <a:xfrm>
              <a:off x="8133999" y="1509089"/>
              <a:ext cx="648072" cy="418356"/>
            </a:xfrm>
            <a:prstGeom prst="doubleWave">
              <a:avLst>
                <a:gd name="adj1" fmla="val 3973"/>
                <a:gd name="adj2" fmla="val 0"/>
              </a:avLst>
            </a:prstGeom>
            <a:gradFill flip="none" rotWithShape="1">
              <a:gsLst>
                <a:gs pos="0">
                  <a:srgbClr val="0087FF">
                    <a:shade val="30000"/>
                    <a:satMod val="115000"/>
                  </a:srgbClr>
                </a:gs>
                <a:gs pos="50000">
                  <a:srgbClr val="0087FF">
                    <a:shade val="67500"/>
                    <a:satMod val="115000"/>
                  </a:srgbClr>
                </a:gs>
                <a:gs pos="100000">
                  <a:srgbClr val="0087FF">
                    <a:shade val="100000"/>
                    <a:satMod val="115000"/>
                  </a:srgb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24000" tIns="24000" rIns="24000" bIns="24000" rtlCol="0" anchor="ctr"/>
            <a:lstStyle/>
            <a:p>
              <a:pPr algn="ctr"/>
              <a:r>
                <a:rPr lang="en-US" altLang="ja-JP" b="1" dirty="0"/>
                <a:t>1949</a:t>
              </a:r>
              <a:endParaRPr lang="ja-JP" altLang="en-US" b="1" dirty="0"/>
            </a:p>
          </p:txBody>
        </p:sp>
      </p:grpSp>
      <p:grpSp>
        <p:nvGrpSpPr>
          <p:cNvPr id="11" name="グループ化 10">
            <a:extLst>
              <a:ext uri="{FF2B5EF4-FFF2-40B4-BE49-F238E27FC236}">
                <a16:creationId xmlns:a16="http://schemas.microsoft.com/office/drawing/2014/main" id="{E6C9A242-8830-597F-8781-58CC13B07C7B}"/>
              </a:ext>
            </a:extLst>
          </p:cNvPr>
          <p:cNvGrpSpPr/>
          <p:nvPr/>
        </p:nvGrpSpPr>
        <p:grpSpPr>
          <a:xfrm>
            <a:off x="7241369" y="2808533"/>
            <a:ext cx="754530" cy="1003616"/>
            <a:chOff x="8126016" y="1483378"/>
            <a:chExt cx="656055" cy="936104"/>
          </a:xfrm>
        </p:grpSpPr>
        <p:cxnSp>
          <p:nvCxnSpPr>
            <p:cNvPr id="12" name="直線コネクタ 11">
              <a:extLst>
                <a:ext uri="{FF2B5EF4-FFF2-40B4-BE49-F238E27FC236}">
                  <a16:creationId xmlns:a16="http://schemas.microsoft.com/office/drawing/2014/main" id="{16DF7039-FFFB-80DA-E711-D07052125E32}"/>
                </a:ext>
              </a:extLst>
            </p:cNvPr>
            <p:cNvCxnSpPr>
              <a:cxnSpLocks/>
            </p:cNvCxnSpPr>
            <p:nvPr/>
          </p:nvCxnSpPr>
          <p:spPr>
            <a:xfrm>
              <a:off x="8126016" y="1483378"/>
              <a:ext cx="0" cy="936104"/>
            </a:xfrm>
            <a:prstGeom prst="line">
              <a:avLst/>
            </a:prstGeom>
            <a:ln w="38100">
              <a:solidFill>
                <a:schemeClr val="accent5">
                  <a:lumMod val="75000"/>
                </a:schemeClr>
              </a:solidFill>
              <a:headEnd type="oval" w="med" len="med"/>
              <a:tailEnd type="oval" w="med" len="med"/>
            </a:ln>
            <a:effectLst>
              <a:outerShdw blurRad="76200" dir="18900000" sy="23000" kx="-1200000" algn="bl" rotWithShape="0">
                <a:prstClr val="black">
                  <a:alpha val="20000"/>
                </a:prstClr>
              </a:outerShdw>
            </a:effectLst>
          </p:spPr>
          <p:style>
            <a:lnRef idx="1">
              <a:schemeClr val="accent1"/>
            </a:lnRef>
            <a:fillRef idx="0">
              <a:schemeClr val="accent1"/>
            </a:fillRef>
            <a:effectRef idx="0">
              <a:schemeClr val="accent1"/>
            </a:effectRef>
            <a:fontRef idx="minor">
              <a:schemeClr val="tx1"/>
            </a:fontRef>
          </p:style>
        </p:cxnSp>
        <p:sp>
          <p:nvSpPr>
            <p:cNvPr id="13" name="小波 12">
              <a:extLst>
                <a:ext uri="{FF2B5EF4-FFF2-40B4-BE49-F238E27FC236}">
                  <a16:creationId xmlns:a16="http://schemas.microsoft.com/office/drawing/2014/main" id="{112A79AE-A2DB-08E4-13F9-15DC6FA4B4A6}"/>
                </a:ext>
              </a:extLst>
            </p:cNvPr>
            <p:cNvSpPr/>
            <p:nvPr/>
          </p:nvSpPr>
          <p:spPr>
            <a:xfrm>
              <a:off x="8133999" y="1509089"/>
              <a:ext cx="648072" cy="418356"/>
            </a:xfrm>
            <a:prstGeom prst="doubleWave">
              <a:avLst>
                <a:gd name="adj1" fmla="val 3973"/>
                <a:gd name="adj2" fmla="val 0"/>
              </a:avLst>
            </a:prstGeom>
            <a:gradFill flip="none" rotWithShape="1">
              <a:gsLst>
                <a:gs pos="0">
                  <a:schemeClr val="accent5">
                    <a:lumMod val="75000"/>
                    <a:shade val="30000"/>
                    <a:satMod val="115000"/>
                  </a:schemeClr>
                </a:gs>
                <a:gs pos="50000">
                  <a:schemeClr val="accent5">
                    <a:lumMod val="75000"/>
                    <a:shade val="67500"/>
                    <a:satMod val="115000"/>
                  </a:schemeClr>
                </a:gs>
                <a:gs pos="100000">
                  <a:schemeClr val="accent5">
                    <a:lumMod val="75000"/>
                    <a:shade val="100000"/>
                    <a:satMod val="115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24000" tIns="24000" rIns="24000" bIns="24000" rtlCol="0" anchor="ctr"/>
            <a:lstStyle/>
            <a:p>
              <a:pPr algn="ctr"/>
              <a:r>
                <a:rPr lang="en-US" altLang="ja-JP" sz="1600" b="1" dirty="0"/>
                <a:t>1957</a:t>
              </a:r>
              <a:endParaRPr lang="ja-JP" altLang="en-US" sz="1600" b="1" dirty="0"/>
            </a:p>
          </p:txBody>
        </p:sp>
      </p:grpSp>
      <p:grpSp>
        <p:nvGrpSpPr>
          <p:cNvPr id="14" name="グループ化 13">
            <a:extLst>
              <a:ext uri="{FF2B5EF4-FFF2-40B4-BE49-F238E27FC236}">
                <a16:creationId xmlns:a16="http://schemas.microsoft.com/office/drawing/2014/main" id="{321E5518-8507-0307-FE33-D9C44448A09D}"/>
              </a:ext>
            </a:extLst>
          </p:cNvPr>
          <p:cNvGrpSpPr/>
          <p:nvPr/>
        </p:nvGrpSpPr>
        <p:grpSpPr>
          <a:xfrm>
            <a:off x="5150964" y="2639142"/>
            <a:ext cx="982063" cy="1400083"/>
            <a:chOff x="8126016" y="1483378"/>
            <a:chExt cx="656055" cy="936104"/>
          </a:xfrm>
        </p:grpSpPr>
        <p:cxnSp>
          <p:nvCxnSpPr>
            <p:cNvPr id="15" name="直線コネクタ 14">
              <a:extLst>
                <a:ext uri="{FF2B5EF4-FFF2-40B4-BE49-F238E27FC236}">
                  <a16:creationId xmlns:a16="http://schemas.microsoft.com/office/drawing/2014/main" id="{4537C56E-15EC-8231-6EB1-180D99341E5E}"/>
                </a:ext>
              </a:extLst>
            </p:cNvPr>
            <p:cNvCxnSpPr>
              <a:cxnSpLocks/>
            </p:cNvCxnSpPr>
            <p:nvPr/>
          </p:nvCxnSpPr>
          <p:spPr>
            <a:xfrm>
              <a:off x="8126016" y="1483378"/>
              <a:ext cx="0" cy="936104"/>
            </a:xfrm>
            <a:prstGeom prst="line">
              <a:avLst/>
            </a:prstGeom>
            <a:ln w="38100">
              <a:solidFill>
                <a:srgbClr val="99CC00"/>
              </a:solidFill>
              <a:headEnd type="oval" w="med" len="med"/>
              <a:tailEnd type="oval" w="med" len="med"/>
            </a:ln>
            <a:effectLst>
              <a:outerShdw blurRad="76200" dir="18900000" sy="23000" kx="-1200000" algn="bl" rotWithShape="0">
                <a:prstClr val="black">
                  <a:alpha val="20000"/>
                </a:prstClr>
              </a:outerShdw>
            </a:effectLst>
          </p:spPr>
          <p:style>
            <a:lnRef idx="1">
              <a:schemeClr val="accent1"/>
            </a:lnRef>
            <a:fillRef idx="0">
              <a:schemeClr val="accent1"/>
            </a:fillRef>
            <a:effectRef idx="0">
              <a:schemeClr val="accent1"/>
            </a:effectRef>
            <a:fontRef idx="minor">
              <a:schemeClr val="tx1"/>
            </a:fontRef>
          </p:style>
        </p:cxnSp>
        <p:sp>
          <p:nvSpPr>
            <p:cNvPr id="16" name="小波 15">
              <a:extLst>
                <a:ext uri="{FF2B5EF4-FFF2-40B4-BE49-F238E27FC236}">
                  <a16:creationId xmlns:a16="http://schemas.microsoft.com/office/drawing/2014/main" id="{251D0328-18FB-F853-0D55-BB6FF18D841C}"/>
                </a:ext>
              </a:extLst>
            </p:cNvPr>
            <p:cNvSpPr/>
            <p:nvPr/>
          </p:nvSpPr>
          <p:spPr>
            <a:xfrm>
              <a:off x="8133999" y="1516836"/>
              <a:ext cx="648072" cy="418356"/>
            </a:xfrm>
            <a:prstGeom prst="doubleWave">
              <a:avLst>
                <a:gd name="adj1" fmla="val 3973"/>
                <a:gd name="adj2" fmla="val 0"/>
              </a:avLst>
            </a:prstGeom>
            <a:gradFill flip="none" rotWithShape="1">
              <a:gsLst>
                <a:gs pos="0">
                  <a:srgbClr val="99CC00">
                    <a:shade val="30000"/>
                    <a:satMod val="115000"/>
                  </a:srgbClr>
                </a:gs>
                <a:gs pos="50000">
                  <a:srgbClr val="99CC00">
                    <a:shade val="67500"/>
                    <a:satMod val="115000"/>
                  </a:srgbClr>
                </a:gs>
                <a:gs pos="100000">
                  <a:srgbClr val="99CC00">
                    <a:shade val="100000"/>
                    <a:satMod val="115000"/>
                  </a:srgb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24000" tIns="24000" rIns="24000" bIns="24000" rtlCol="0" anchor="ctr"/>
            <a:lstStyle/>
            <a:p>
              <a:pPr algn="ctr"/>
              <a:r>
                <a:rPr lang="en-US" altLang="ja-JP" sz="2000" b="1" dirty="0"/>
                <a:t>1967</a:t>
              </a:r>
              <a:endParaRPr lang="ja-JP" altLang="en-US" sz="2000" b="1" dirty="0"/>
            </a:p>
          </p:txBody>
        </p:sp>
      </p:grpSp>
      <p:grpSp>
        <p:nvGrpSpPr>
          <p:cNvPr id="17" name="グループ化 16">
            <a:extLst>
              <a:ext uri="{FF2B5EF4-FFF2-40B4-BE49-F238E27FC236}">
                <a16:creationId xmlns:a16="http://schemas.microsoft.com/office/drawing/2014/main" id="{DB24E89B-E830-684F-3CA3-FAAED5F6568F}"/>
              </a:ext>
            </a:extLst>
          </p:cNvPr>
          <p:cNvGrpSpPr/>
          <p:nvPr/>
        </p:nvGrpSpPr>
        <p:grpSpPr>
          <a:xfrm>
            <a:off x="4648208" y="4569270"/>
            <a:ext cx="1313768" cy="1617661"/>
            <a:chOff x="8126016" y="1483378"/>
            <a:chExt cx="656055" cy="936104"/>
          </a:xfrm>
        </p:grpSpPr>
        <p:cxnSp>
          <p:nvCxnSpPr>
            <p:cNvPr id="18" name="直線コネクタ 17">
              <a:extLst>
                <a:ext uri="{FF2B5EF4-FFF2-40B4-BE49-F238E27FC236}">
                  <a16:creationId xmlns:a16="http://schemas.microsoft.com/office/drawing/2014/main" id="{82FC794B-7615-E5BD-E409-5152DB092D7E}"/>
                </a:ext>
              </a:extLst>
            </p:cNvPr>
            <p:cNvCxnSpPr>
              <a:cxnSpLocks/>
            </p:cNvCxnSpPr>
            <p:nvPr/>
          </p:nvCxnSpPr>
          <p:spPr>
            <a:xfrm>
              <a:off x="8126016" y="1483378"/>
              <a:ext cx="0" cy="936104"/>
            </a:xfrm>
            <a:prstGeom prst="line">
              <a:avLst/>
            </a:prstGeom>
            <a:ln w="57150">
              <a:solidFill>
                <a:srgbClr val="FFC000"/>
              </a:solidFill>
              <a:headEnd type="oval" w="med" len="med"/>
              <a:tailEnd type="oval" w="med" len="med"/>
            </a:ln>
            <a:effectLst>
              <a:outerShdw blurRad="76200" dir="18900000" sy="23000" kx="-1200000" algn="bl" rotWithShape="0">
                <a:prstClr val="black">
                  <a:alpha val="20000"/>
                </a:prstClr>
              </a:outerShdw>
            </a:effectLst>
          </p:spPr>
          <p:style>
            <a:lnRef idx="1">
              <a:schemeClr val="accent1"/>
            </a:lnRef>
            <a:fillRef idx="0">
              <a:schemeClr val="accent1"/>
            </a:fillRef>
            <a:effectRef idx="0">
              <a:schemeClr val="accent1"/>
            </a:effectRef>
            <a:fontRef idx="minor">
              <a:schemeClr val="tx1"/>
            </a:fontRef>
          </p:style>
        </p:cxnSp>
        <p:sp>
          <p:nvSpPr>
            <p:cNvPr id="19" name="小波 18">
              <a:extLst>
                <a:ext uri="{FF2B5EF4-FFF2-40B4-BE49-F238E27FC236}">
                  <a16:creationId xmlns:a16="http://schemas.microsoft.com/office/drawing/2014/main" id="{16F903D2-207D-450B-F810-725979FD0270}"/>
                </a:ext>
              </a:extLst>
            </p:cNvPr>
            <p:cNvSpPr/>
            <p:nvPr/>
          </p:nvSpPr>
          <p:spPr>
            <a:xfrm>
              <a:off x="8133999" y="1536208"/>
              <a:ext cx="648072" cy="418356"/>
            </a:xfrm>
            <a:prstGeom prst="doubleWave">
              <a:avLst>
                <a:gd name="adj1" fmla="val 3973"/>
                <a:gd name="adj2" fmla="val 0"/>
              </a:avLst>
            </a:prstGeom>
            <a:gradFill flip="none" rotWithShape="1">
              <a:gsLst>
                <a:gs pos="1000">
                  <a:srgbClr val="FFAA01"/>
                </a:gs>
                <a:gs pos="100000">
                  <a:srgbClr val="FFC000">
                    <a:shade val="100000"/>
                    <a:satMod val="115000"/>
                  </a:srgb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24000" tIns="24000" rIns="24000" bIns="24000" rtlCol="0" anchor="ctr"/>
            <a:lstStyle/>
            <a:p>
              <a:pPr algn="ctr"/>
              <a:r>
                <a:rPr lang="en-US" altLang="ja-JP" sz="2800" b="1" dirty="0"/>
                <a:t>2017</a:t>
              </a:r>
              <a:endParaRPr lang="ja-JP" altLang="en-US" sz="2800" b="1" dirty="0"/>
            </a:p>
          </p:txBody>
        </p:sp>
      </p:grpSp>
      <p:sp>
        <p:nvSpPr>
          <p:cNvPr id="20" name="テキスト ボックス 19">
            <a:extLst>
              <a:ext uri="{FF2B5EF4-FFF2-40B4-BE49-F238E27FC236}">
                <a16:creationId xmlns:a16="http://schemas.microsoft.com/office/drawing/2014/main" id="{38F6E9AD-8E31-D659-D1A1-E2EE7359B288}"/>
              </a:ext>
            </a:extLst>
          </p:cNvPr>
          <p:cNvSpPr txBox="1"/>
          <p:nvPr/>
        </p:nvSpPr>
        <p:spPr>
          <a:xfrm>
            <a:off x="9164204" y="1164898"/>
            <a:ext cx="1291249" cy="584775"/>
          </a:xfrm>
          <a:prstGeom prst="rect">
            <a:avLst/>
          </a:prstGeom>
          <a:noFill/>
        </p:spPr>
        <p:txBody>
          <a:bodyPr wrap="square" rtlCol="0">
            <a:spAutoFit/>
          </a:bodyPr>
          <a:lstStyle/>
          <a:p>
            <a:pPr algn="r"/>
            <a:r>
              <a:rPr lang="ja-JP" altLang="en-US" sz="1600" b="1" dirty="0">
                <a:solidFill>
                  <a:srgbClr val="7030A0"/>
                </a:solidFill>
                <a:latin typeface="メイリオ" panose="020B0604030504040204" pitchFamily="50" charset="-128"/>
                <a:ea typeface="メイリオ" panose="020B0604030504040204" pitchFamily="50" charset="-128"/>
              </a:rPr>
              <a:t>米山梅吉氏</a:t>
            </a:r>
            <a:endParaRPr lang="en-US" altLang="ja-JP" sz="1600" b="1" dirty="0">
              <a:solidFill>
                <a:srgbClr val="7030A0"/>
              </a:solidFill>
              <a:latin typeface="メイリオ" panose="020B0604030504040204" pitchFamily="50" charset="-128"/>
              <a:ea typeface="メイリオ" panose="020B0604030504040204" pitchFamily="50" charset="-128"/>
            </a:endParaRPr>
          </a:p>
          <a:p>
            <a:pPr algn="r"/>
            <a:r>
              <a:rPr lang="ja-JP" altLang="en-US" sz="1600" b="1" dirty="0">
                <a:solidFill>
                  <a:srgbClr val="7030A0"/>
                </a:solidFill>
                <a:latin typeface="メイリオ" panose="020B0604030504040204" pitchFamily="50" charset="-128"/>
                <a:ea typeface="メイリオ" panose="020B0604030504040204" pitchFamily="50" charset="-128"/>
              </a:rPr>
              <a:t>逝去</a:t>
            </a:r>
            <a:endParaRPr lang="en-US" altLang="ja-JP" sz="1600" b="1" dirty="0">
              <a:solidFill>
                <a:srgbClr val="7030A0"/>
              </a:solidFill>
              <a:latin typeface="メイリオ" panose="020B0604030504040204" pitchFamily="50" charset="-128"/>
              <a:ea typeface="メイリオ" panose="020B0604030504040204" pitchFamily="50" charset="-128"/>
            </a:endParaRPr>
          </a:p>
        </p:txBody>
      </p:sp>
      <p:sp>
        <p:nvSpPr>
          <p:cNvPr id="21" name="テキスト ボックス 20">
            <a:extLst>
              <a:ext uri="{FF2B5EF4-FFF2-40B4-BE49-F238E27FC236}">
                <a16:creationId xmlns:a16="http://schemas.microsoft.com/office/drawing/2014/main" id="{46590528-971A-6859-F883-AB5AB01A9A7E}"/>
              </a:ext>
            </a:extLst>
          </p:cNvPr>
          <p:cNvSpPr txBox="1"/>
          <p:nvPr/>
        </p:nvSpPr>
        <p:spPr>
          <a:xfrm>
            <a:off x="6096000" y="1676400"/>
            <a:ext cx="2555710" cy="584775"/>
          </a:xfrm>
          <a:prstGeom prst="rect">
            <a:avLst/>
          </a:prstGeom>
          <a:noFill/>
        </p:spPr>
        <p:txBody>
          <a:bodyPr wrap="square" rtlCol="0">
            <a:spAutoFit/>
          </a:bodyPr>
          <a:lstStyle/>
          <a:p>
            <a:pPr algn="r"/>
            <a:r>
              <a:rPr lang="ja-JP" altLang="en-US" sz="1600" b="1" dirty="0">
                <a:solidFill>
                  <a:srgbClr val="0087FF"/>
                </a:solidFill>
                <a:latin typeface="メイリオ" panose="020B0604030504040204" pitchFamily="50" charset="-128"/>
                <a:ea typeface="メイリオ" panose="020B0604030504040204" pitchFamily="50" charset="-128"/>
              </a:rPr>
              <a:t>日本のロータリーが</a:t>
            </a:r>
            <a:br>
              <a:rPr lang="en-US" altLang="ja-JP" sz="1600" b="1" dirty="0">
                <a:solidFill>
                  <a:srgbClr val="0087FF"/>
                </a:solidFill>
                <a:latin typeface="メイリオ" panose="020B0604030504040204" pitchFamily="50" charset="-128"/>
                <a:ea typeface="メイリオ" panose="020B0604030504040204" pitchFamily="50" charset="-128"/>
              </a:rPr>
            </a:br>
            <a:r>
              <a:rPr lang="ja-JP" altLang="en-US" sz="1600" b="1" dirty="0">
                <a:solidFill>
                  <a:srgbClr val="0087FF"/>
                </a:solidFill>
                <a:latin typeface="メイリオ" panose="020B0604030504040204" pitchFamily="50" charset="-128"/>
                <a:ea typeface="メイリオ" panose="020B0604030504040204" pitchFamily="50" charset="-128"/>
              </a:rPr>
              <a:t>国際ロータリーへ復帰</a:t>
            </a:r>
            <a:endParaRPr lang="en-US" altLang="ja-JP" sz="1600" b="1" dirty="0">
              <a:solidFill>
                <a:srgbClr val="0087FF"/>
              </a:solidFill>
              <a:latin typeface="メイリオ" panose="020B0604030504040204" pitchFamily="50" charset="-128"/>
              <a:ea typeface="メイリオ" panose="020B0604030504040204" pitchFamily="50" charset="-128"/>
            </a:endParaRPr>
          </a:p>
        </p:txBody>
      </p:sp>
      <p:sp>
        <p:nvSpPr>
          <p:cNvPr id="22" name="テキスト ボックス 21">
            <a:extLst>
              <a:ext uri="{FF2B5EF4-FFF2-40B4-BE49-F238E27FC236}">
                <a16:creationId xmlns:a16="http://schemas.microsoft.com/office/drawing/2014/main" id="{D9AB2EA4-FB40-776B-C270-598EF995492C}"/>
              </a:ext>
            </a:extLst>
          </p:cNvPr>
          <p:cNvSpPr txBox="1"/>
          <p:nvPr/>
        </p:nvSpPr>
        <p:spPr>
          <a:xfrm>
            <a:off x="5221713" y="3518816"/>
            <a:ext cx="1378342" cy="707886"/>
          </a:xfrm>
          <a:prstGeom prst="rect">
            <a:avLst/>
          </a:prstGeom>
          <a:noFill/>
        </p:spPr>
        <p:txBody>
          <a:bodyPr wrap="square" rtlCol="0">
            <a:spAutoFit/>
          </a:bodyPr>
          <a:lstStyle>
            <a:defPPr>
              <a:defRPr lang="ja-JP"/>
            </a:defPPr>
          </a:lstStyle>
          <a:p>
            <a:r>
              <a:rPr lang="zh-TW" altLang="en-US" sz="2000" b="1" dirty="0">
                <a:solidFill>
                  <a:srgbClr val="00B050"/>
                </a:solidFill>
                <a:latin typeface="メイリオ" panose="020B0604030504040204" pitchFamily="50" charset="-128"/>
                <a:ea typeface="メイリオ" panose="020B0604030504040204" pitchFamily="50" charset="-128"/>
              </a:rPr>
              <a:t>財団法人設立</a:t>
            </a:r>
            <a:endParaRPr lang="en-US" altLang="ja-JP" sz="2000" b="1" dirty="0">
              <a:solidFill>
                <a:srgbClr val="00B050"/>
              </a:solidFill>
              <a:latin typeface="メイリオ" panose="020B0604030504040204" pitchFamily="50" charset="-128"/>
              <a:ea typeface="メイリオ" panose="020B0604030504040204" pitchFamily="50" charset="-128"/>
            </a:endParaRPr>
          </a:p>
        </p:txBody>
      </p:sp>
      <p:sp>
        <p:nvSpPr>
          <p:cNvPr id="23" name="テキスト ボックス 22">
            <a:extLst>
              <a:ext uri="{FF2B5EF4-FFF2-40B4-BE49-F238E27FC236}">
                <a16:creationId xmlns:a16="http://schemas.microsoft.com/office/drawing/2014/main" id="{ACB2107E-B1C2-8E07-52E2-0547193F42C4}"/>
              </a:ext>
            </a:extLst>
          </p:cNvPr>
          <p:cNvSpPr txBox="1"/>
          <p:nvPr/>
        </p:nvSpPr>
        <p:spPr>
          <a:xfrm>
            <a:off x="7385248" y="3410839"/>
            <a:ext cx="1543067" cy="646331"/>
          </a:xfrm>
          <a:prstGeom prst="rect">
            <a:avLst/>
          </a:prstGeom>
          <a:noFill/>
        </p:spPr>
        <p:txBody>
          <a:bodyPr wrap="square" rtlCol="0">
            <a:spAutoFit/>
          </a:bodyPr>
          <a:lstStyle/>
          <a:p>
            <a:r>
              <a:rPr lang="ja-JP" altLang="en-US" sz="1800" b="1" dirty="0">
                <a:solidFill>
                  <a:schemeClr val="accent5">
                    <a:lumMod val="75000"/>
                  </a:schemeClr>
                </a:solidFill>
                <a:latin typeface="メイリオ" panose="020B0604030504040204" pitchFamily="50" charset="-128"/>
                <a:ea typeface="メイリオ" panose="020B0604030504040204" pitchFamily="50" charset="-128"/>
              </a:rPr>
              <a:t>日本全国の組織へ</a:t>
            </a:r>
          </a:p>
        </p:txBody>
      </p:sp>
      <p:sp>
        <p:nvSpPr>
          <p:cNvPr id="24" name="テキスト ボックス 23">
            <a:extLst>
              <a:ext uri="{FF2B5EF4-FFF2-40B4-BE49-F238E27FC236}">
                <a16:creationId xmlns:a16="http://schemas.microsoft.com/office/drawing/2014/main" id="{1DE1883D-3218-1109-8403-0B384FC07EB9}"/>
              </a:ext>
            </a:extLst>
          </p:cNvPr>
          <p:cNvSpPr txBox="1"/>
          <p:nvPr/>
        </p:nvSpPr>
        <p:spPr>
          <a:xfrm>
            <a:off x="4844440" y="5510561"/>
            <a:ext cx="1824204" cy="830997"/>
          </a:xfrm>
          <a:prstGeom prst="rect">
            <a:avLst/>
          </a:prstGeom>
          <a:noFill/>
        </p:spPr>
        <p:txBody>
          <a:bodyPr wrap="square" rtlCol="0">
            <a:spAutoFit/>
          </a:bodyPr>
          <a:lstStyle/>
          <a:p>
            <a:r>
              <a:rPr lang="ja-JP" altLang="en-US" sz="2400" b="1" dirty="0">
                <a:solidFill>
                  <a:schemeClr val="accent6">
                    <a:lumMod val="75000"/>
                  </a:schemeClr>
                </a:solidFill>
                <a:latin typeface="メイリオ" panose="020B0604030504040204" pitchFamily="50" charset="-128"/>
                <a:ea typeface="メイリオ" panose="020B0604030504040204" pitchFamily="50" charset="-128"/>
              </a:rPr>
              <a:t>財団設立</a:t>
            </a:r>
            <a:endParaRPr lang="en-US" altLang="ja-JP" sz="2400" b="1" dirty="0">
              <a:solidFill>
                <a:schemeClr val="accent6">
                  <a:lumMod val="75000"/>
                </a:schemeClr>
              </a:solidFill>
              <a:latin typeface="メイリオ" panose="020B0604030504040204" pitchFamily="50" charset="-128"/>
              <a:ea typeface="メイリオ" panose="020B0604030504040204" pitchFamily="50" charset="-128"/>
            </a:endParaRPr>
          </a:p>
          <a:p>
            <a:r>
              <a:rPr lang="en-US" altLang="ja-JP" sz="2400" b="1" dirty="0">
                <a:solidFill>
                  <a:schemeClr val="accent6">
                    <a:lumMod val="75000"/>
                  </a:schemeClr>
                </a:solidFill>
                <a:latin typeface="メイリオ" panose="020B0604030504040204" pitchFamily="50" charset="-128"/>
                <a:ea typeface="メイリオ" panose="020B0604030504040204" pitchFamily="50" charset="-128"/>
              </a:rPr>
              <a:t>50</a:t>
            </a:r>
            <a:r>
              <a:rPr lang="ja-JP" altLang="en-US" sz="2400" b="1" dirty="0">
                <a:solidFill>
                  <a:schemeClr val="accent6">
                    <a:lumMod val="75000"/>
                  </a:schemeClr>
                </a:solidFill>
                <a:latin typeface="メイリオ" panose="020B0604030504040204" pitchFamily="50" charset="-128"/>
                <a:ea typeface="メイリオ" panose="020B0604030504040204" pitchFamily="50" charset="-128"/>
              </a:rPr>
              <a:t>周年</a:t>
            </a:r>
            <a:endParaRPr lang="en-US" altLang="ja-JP" sz="2400" b="1" dirty="0">
              <a:solidFill>
                <a:schemeClr val="accent6">
                  <a:lumMod val="75000"/>
                </a:schemeClr>
              </a:solidFill>
              <a:latin typeface="メイリオ" panose="020B0604030504040204" pitchFamily="50" charset="-128"/>
              <a:ea typeface="メイリオ" panose="020B0604030504040204" pitchFamily="50" charset="-128"/>
            </a:endParaRPr>
          </a:p>
        </p:txBody>
      </p:sp>
      <p:grpSp>
        <p:nvGrpSpPr>
          <p:cNvPr id="25" name="グループ化 24">
            <a:extLst>
              <a:ext uri="{FF2B5EF4-FFF2-40B4-BE49-F238E27FC236}">
                <a16:creationId xmlns:a16="http://schemas.microsoft.com/office/drawing/2014/main" id="{5D3081B8-A9E6-17FD-6C05-E5C0EA2E434D}"/>
              </a:ext>
            </a:extLst>
          </p:cNvPr>
          <p:cNvGrpSpPr/>
          <p:nvPr/>
        </p:nvGrpSpPr>
        <p:grpSpPr>
          <a:xfrm>
            <a:off x="1676405" y="4267200"/>
            <a:ext cx="1651540" cy="2195161"/>
            <a:chOff x="8126016" y="1483378"/>
            <a:chExt cx="656055" cy="936104"/>
          </a:xfrm>
        </p:grpSpPr>
        <p:cxnSp>
          <p:nvCxnSpPr>
            <p:cNvPr id="26" name="直線コネクタ 25">
              <a:extLst>
                <a:ext uri="{FF2B5EF4-FFF2-40B4-BE49-F238E27FC236}">
                  <a16:creationId xmlns:a16="http://schemas.microsoft.com/office/drawing/2014/main" id="{C2DE53FB-821B-7B12-4C73-252ED376DA46}"/>
                </a:ext>
              </a:extLst>
            </p:cNvPr>
            <p:cNvCxnSpPr>
              <a:cxnSpLocks/>
            </p:cNvCxnSpPr>
            <p:nvPr/>
          </p:nvCxnSpPr>
          <p:spPr>
            <a:xfrm>
              <a:off x="8126016" y="1483378"/>
              <a:ext cx="0" cy="936104"/>
            </a:xfrm>
            <a:prstGeom prst="line">
              <a:avLst/>
            </a:prstGeom>
            <a:ln w="57150">
              <a:solidFill>
                <a:srgbClr val="CC6600"/>
              </a:solidFill>
              <a:headEnd type="oval" w="med" len="med"/>
              <a:tailEnd type="oval" w="med" len="med"/>
            </a:ln>
            <a:effectLst>
              <a:outerShdw blurRad="76200" dir="18900000" sy="23000" kx="-1200000" algn="bl" rotWithShape="0">
                <a:prstClr val="black">
                  <a:alpha val="20000"/>
                </a:prstClr>
              </a:outerShdw>
            </a:effectLst>
          </p:spPr>
          <p:style>
            <a:lnRef idx="1">
              <a:schemeClr val="accent1"/>
            </a:lnRef>
            <a:fillRef idx="0">
              <a:schemeClr val="accent1"/>
            </a:fillRef>
            <a:effectRef idx="0">
              <a:schemeClr val="accent1"/>
            </a:effectRef>
            <a:fontRef idx="minor">
              <a:schemeClr val="tx1"/>
            </a:fontRef>
          </p:style>
        </p:cxnSp>
        <p:sp>
          <p:nvSpPr>
            <p:cNvPr id="27" name="小波 26">
              <a:extLst>
                <a:ext uri="{FF2B5EF4-FFF2-40B4-BE49-F238E27FC236}">
                  <a16:creationId xmlns:a16="http://schemas.microsoft.com/office/drawing/2014/main" id="{9E54C39A-0BF0-571D-F435-D84519590BED}"/>
                </a:ext>
              </a:extLst>
            </p:cNvPr>
            <p:cNvSpPr/>
            <p:nvPr/>
          </p:nvSpPr>
          <p:spPr>
            <a:xfrm>
              <a:off x="8133999" y="1536208"/>
              <a:ext cx="648072" cy="418356"/>
            </a:xfrm>
            <a:prstGeom prst="doubleWave">
              <a:avLst>
                <a:gd name="adj1" fmla="val 3973"/>
                <a:gd name="adj2" fmla="val 0"/>
              </a:avLst>
            </a:prstGeom>
            <a:gradFill flip="none" rotWithShape="1">
              <a:gsLst>
                <a:gs pos="0">
                  <a:srgbClr val="CC6600">
                    <a:shade val="30000"/>
                    <a:satMod val="115000"/>
                  </a:srgbClr>
                </a:gs>
                <a:gs pos="50000">
                  <a:srgbClr val="CC6600">
                    <a:shade val="67500"/>
                    <a:satMod val="115000"/>
                  </a:srgbClr>
                </a:gs>
                <a:gs pos="100000">
                  <a:srgbClr val="CC6600">
                    <a:shade val="100000"/>
                    <a:satMod val="115000"/>
                  </a:srgb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24000" tIns="24000" rIns="24000" bIns="24000" rtlCol="0" anchor="ctr"/>
            <a:lstStyle/>
            <a:p>
              <a:pPr algn="ctr"/>
              <a:r>
                <a:rPr lang="en-US" altLang="ja-JP" sz="3200" b="1" dirty="0"/>
                <a:t>2022</a:t>
              </a:r>
              <a:endParaRPr lang="ja-JP" altLang="en-US" sz="3200" b="1" dirty="0"/>
            </a:p>
          </p:txBody>
        </p:sp>
      </p:grpSp>
      <p:sp>
        <p:nvSpPr>
          <p:cNvPr id="28" name="テキスト ボックス 27">
            <a:extLst>
              <a:ext uri="{FF2B5EF4-FFF2-40B4-BE49-F238E27FC236}">
                <a16:creationId xmlns:a16="http://schemas.microsoft.com/office/drawing/2014/main" id="{3CBE2CE3-D3D1-7250-25D2-F32EC31FF177}"/>
              </a:ext>
            </a:extLst>
          </p:cNvPr>
          <p:cNvSpPr txBox="1"/>
          <p:nvPr/>
        </p:nvSpPr>
        <p:spPr>
          <a:xfrm>
            <a:off x="1892565" y="5502255"/>
            <a:ext cx="2070162" cy="1015663"/>
          </a:xfrm>
          <a:prstGeom prst="rect">
            <a:avLst/>
          </a:prstGeom>
          <a:noFill/>
        </p:spPr>
        <p:txBody>
          <a:bodyPr wrap="square" rtlCol="0">
            <a:spAutoFit/>
          </a:bodyPr>
          <a:lstStyle/>
          <a:p>
            <a:r>
              <a:rPr lang="ja-JP" altLang="en-US" sz="2400" b="1" dirty="0">
                <a:solidFill>
                  <a:schemeClr val="accent6">
                    <a:lumMod val="50000"/>
                  </a:schemeClr>
                </a:solidFill>
                <a:latin typeface="メイリオ" panose="020B0604030504040204" pitchFamily="50" charset="-128"/>
                <a:ea typeface="メイリオ" panose="020B0604030504040204" pitchFamily="50" charset="-128"/>
              </a:rPr>
              <a:t>米山基金創設から</a:t>
            </a:r>
            <a:r>
              <a:rPr lang="en-US" altLang="ja-JP" sz="3600" b="1" dirty="0">
                <a:solidFill>
                  <a:schemeClr val="accent6">
                    <a:lumMod val="50000"/>
                  </a:schemeClr>
                </a:solidFill>
                <a:latin typeface="メイリオ" panose="020B0604030504040204" pitchFamily="50" charset="-128"/>
                <a:ea typeface="メイリオ" panose="020B0604030504040204" pitchFamily="50" charset="-128"/>
              </a:rPr>
              <a:t>70</a:t>
            </a:r>
            <a:r>
              <a:rPr lang="ja-JP" altLang="en-US" sz="2400" b="1" dirty="0">
                <a:solidFill>
                  <a:schemeClr val="accent6">
                    <a:lumMod val="50000"/>
                  </a:schemeClr>
                </a:solidFill>
                <a:latin typeface="メイリオ" panose="020B0604030504040204" pitchFamily="50" charset="-128"/>
                <a:ea typeface="メイリオ" panose="020B0604030504040204" pitchFamily="50" charset="-128"/>
              </a:rPr>
              <a:t>年</a:t>
            </a:r>
            <a:endParaRPr lang="en-US" altLang="ja-JP" sz="2400" b="1" dirty="0">
              <a:solidFill>
                <a:schemeClr val="accent6">
                  <a:lumMod val="50000"/>
                </a:schemeClr>
              </a:solidFill>
              <a:latin typeface="メイリオ" panose="020B0604030504040204" pitchFamily="50" charset="-128"/>
              <a:ea typeface="メイリオ" panose="020B0604030504040204" pitchFamily="50" charset="-128"/>
            </a:endParaRPr>
          </a:p>
        </p:txBody>
      </p:sp>
      <p:pic>
        <p:nvPicPr>
          <p:cNvPr id="29" name="Picture 2" descr="N:\03 広報委員会\●豆辞典\2012-13_豆辞典\入稿\p3-4_古沢丈作氏.jpg">
            <a:extLst>
              <a:ext uri="{FF2B5EF4-FFF2-40B4-BE49-F238E27FC236}">
                <a16:creationId xmlns:a16="http://schemas.microsoft.com/office/drawing/2014/main" id="{E0608DA4-88F8-B496-D914-9DA52CDB00F2}"/>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10667463" y="2246599"/>
            <a:ext cx="771895" cy="1033980"/>
          </a:xfrm>
          <a:prstGeom prst="rect">
            <a:avLst/>
          </a:prstGeom>
          <a:noFill/>
          <a:effectLst>
            <a:softEdge rad="63500"/>
          </a:effectLst>
        </p:spPr>
      </p:pic>
      <p:grpSp>
        <p:nvGrpSpPr>
          <p:cNvPr id="30" name="グループ化 29">
            <a:extLst>
              <a:ext uri="{FF2B5EF4-FFF2-40B4-BE49-F238E27FC236}">
                <a16:creationId xmlns:a16="http://schemas.microsoft.com/office/drawing/2014/main" id="{65AC9B15-C00D-F47E-49EA-D7D1920BBD10}"/>
              </a:ext>
            </a:extLst>
          </p:cNvPr>
          <p:cNvGrpSpPr/>
          <p:nvPr/>
        </p:nvGrpSpPr>
        <p:grpSpPr>
          <a:xfrm>
            <a:off x="9719635" y="2358293"/>
            <a:ext cx="678329" cy="893978"/>
            <a:chOff x="8126016" y="1483378"/>
            <a:chExt cx="656051" cy="936104"/>
          </a:xfrm>
        </p:grpSpPr>
        <p:cxnSp>
          <p:nvCxnSpPr>
            <p:cNvPr id="31" name="直線コネクタ 30">
              <a:extLst>
                <a:ext uri="{FF2B5EF4-FFF2-40B4-BE49-F238E27FC236}">
                  <a16:creationId xmlns:a16="http://schemas.microsoft.com/office/drawing/2014/main" id="{B5E55D6E-8D25-DB9E-82A7-272D8EB90FE0}"/>
                </a:ext>
              </a:extLst>
            </p:cNvPr>
            <p:cNvCxnSpPr>
              <a:cxnSpLocks/>
            </p:cNvCxnSpPr>
            <p:nvPr/>
          </p:nvCxnSpPr>
          <p:spPr>
            <a:xfrm>
              <a:off x="8126016" y="1483378"/>
              <a:ext cx="0" cy="936104"/>
            </a:xfrm>
            <a:prstGeom prst="line">
              <a:avLst/>
            </a:prstGeom>
            <a:ln w="28575">
              <a:solidFill>
                <a:srgbClr val="FF0066"/>
              </a:solidFill>
              <a:headEnd type="oval" w="med" len="med"/>
              <a:tailEnd type="oval" w="med" len="med"/>
            </a:ln>
            <a:effectLst>
              <a:outerShdw blurRad="76200" dir="18900000" sy="23000" kx="-1200000" algn="bl" rotWithShape="0">
                <a:prstClr val="black">
                  <a:alpha val="20000"/>
                </a:prstClr>
              </a:outerShdw>
            </a:effectLst>
          </p:spPr>
          <p:style>
            <a:lnRef idx="1">
              <a:schemeClr val="accent1"/>
            </a:lnRef>
            <a:fillRef idx="0">
              <a:schemeClr val="accent1"/>
            </a:fillRef>
            <a:effectRef idx="0">
              <a:schemeClr val="accent1"/>
            </a:effectRef>
            <a:fontRef idx="minor">
              <a:schemeClr val="tx1"/>
            </a:fontRef>
          </p:style>
        </p:cxnSp>
        <p:sp>
          <p:nvSpPr>
            <p:cNvPr id="32" name="小波 31">
              <a:extLst>
                <a:ext uri="{FF2B5EF4-FFF2-40B4-BE49-F238E27FC236}">
                  <a16:creationId xmlns:a16="http://schemas.microsoft.com/office/drawing/2014/main" id="{4503E575-20D1-64E4-FFF2-F144B81B48B1}"/>
                </a:ext>
              </a:extLst>
            </p:cNvPr>
            <p:cNvSpPr/>
            <p:nvPr/>
          </p:nvSpPr>
          <p:spPr>
            <a:xfrm>
              <a:off x="8133995" y="1509089"/>
              <a:ext cx="648072" cy="418356"/>
            </a:xfrm>
            <a:prstGeom prst="doubleWave">
              <a:avLst>
                <a:gd name="adj1" fmla="val 3973"/>
                <a:gd name="adj2" fmla="val 0"/>
              </a:avLst>
            </a:prstGeom>
            <a:gradFill flip="none" rotWithShape="1">
              <a:gsLst>
                <a:gs pos="0">
                  <a:srgbClr val="E6004D"/>
                </a:gs>
                <a:gs pos="100000">
                  <a:srgbClr val="FF0066">
                    <a:shade val="100000"/>
                    <a:satMod val="115000"/>
                  </a:srgb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24000" tIns="24000" rIns="24000" bIns="24000" rtlCol="0" anchor="ctr"/>
            <a:lstStyle/>
            <a:p>
              <a:pPr algn="ctr"/>
              <a:r>
                <a:rPr lang="en-US" altLang="ja-JP" sz="1400" b="1" dirty="0"/>
                <a:t>1952</a:t>
              </a:r>
              <a:endParaRPr lang="ja-JP" altLang="en-US" sz="1400" b="1" dirty="0"/>
            </a:p>
          </p:txBody>
        </p:sp>
      </p:grpSp>
      <p:grpSp>
        <p:nvGrpSpPr>
          <p:cNvPr id="33" name="グループ化 32">
            <a:extLst>
              <a:ext uri="{FF2B5EF4-FFF2-40B4-BE49-F238E27FC236}">
                <a16:creationId xmlns:a16="http://schemas.microsoft.com/office/drawing/2014/main" id="{1D3803A1-E500-1644-9B3A-9206F235D4F9}"/>
              </a:ext>
            </a:extLst>
          </p:cNvPr>
          <p:cNvGrpSpPr/>
          <p:nvPr/>
        </p:nvGrpSpPr>
        <p:grpSpPr>
          <a:xfrm>
            <a:off x="10412894" y="3770234"/>
            <a:ext cx="1300562" cy="689704"/>
            <a:chOff x="7529525" y="3821084"/>
            <a:chExt cx="1781551" cy="846189"/>
          </a:xfrm>
        </p:grpSpPr>
        <p:grpSp>
          <p:nvGrpSpPr>
            <p:cNvPr id="34" name="グループ化 33">
              <a:extLst>
                <a:ext uri="{FF2B5EF4-FFF2-40B4-BE49-F238E27FC236}">
                  <a16:creationId xmlns:a16="http://schemas.microsoft.com/office/drawing/2014/main" id="{5BD9CD1F-626C-94BF-A8C6-7571727C0CD7}"/>
                </a:ext>
              </a:extLst>
            </p:cNvPr>
            <p:cNvGrpSpPr/>
            <p:nvPr/>
          </p:nvGrpSpPr>
          <p:grpSpPr>
            <a:xfrm>
              <a:off x="7529529" y="3821084"/>
              <a:ext cx="1781547" cy="832052"/>
              <a:chOff x="7954930" y="4781247"/>
              <a:chExt cx="1528225" cy="832052"/>
            </a:xfrm>
          </p:grpSpPr>
          <p:sp>
            <p:nvSpPr>
              <p:cNvPr id="36" name="正方形/長方形 35">
                <a:extLst>
                  <a:ext uri="{FF2B5EF4-FFF2-40B4-BE49-F238E27FC236}">
                    <a16:creationId xmlns:a16="http://schemas.microsoft.com/office/drawing/2014/main" id="{C1634204-FC3D-342E-8CCE-BE6972E2FE28}"/>
                  </a:ext>
                </a:extLst>
              </p:cNvPr>
              <p:cNvSpPr/>
              <p:nvPr/>
            </p:nvSpPr>
            <p:spPr>
              <a:xfrm>
                <a:off x="7954930" y="4907894"/>
                <a:ext cx="1528225" cy="70540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800" dirty="0"/>
              </a:p>
            </p:txBody>
          </p:sp>
          <p:sp>
            <p:nvSpPr>
              <p:cNvPr id="37" name="二等辺三角形 43">
                <a:extLst>
                  <a:ext uri="{FF2B5EF4-FFF2-40B4-BE49-F238E27FC236}">
                    <a16:creationId xmlns:a16="http://schemas.microsoft.com/office/drawing/2014/main" id="{4855C1D1-8121-A6B0-AE94-75295C00EC95}"/>
                  </a:ext>
                </a:extLst>
              </p:cNvPr>
              <p:cNvSpPr/>
              <p:nvPr/>
            </p:nvSpPr>
            <p:spPr>
              <a:xfrm>
                <a:off x="8858099" y="4781247"/>
                <a:ext cx="220870" cy="217129"/>
              </a:xfrm>
              <a:custGeom>
                <a:avLst/>
                <a:gdLst>
                  <a:gd name="connsiteX0" fmla="*/ 0 w 220870"/>
                  <a:gd name="connsiteY0" fmla="*/ 227762 h 227762"/>
                  <a:gd name="connsiteX1" fmla="*/ 110435 w 220870"/>
                  <a:gd name="connsiteY1" fmla="*/ 0 h 227762"/>
                  <a:gd name="connsiteX2" fmla="*/ 220870 w 220870"/>
                  <a:gd name="connsiteY2" fmla="*/ 227762 h 227762"/>
                  <a:gd name="connsiteX3" fmla="*/ 0 w 220870"/>
                  <a:gd name="connsiteY3" fmla="*/ 227762 h 227762"/>
                  <a:gd name="connsiteX0" fmla="*/ 0 w 220870"/>
                  <a:gd name="connsiteY0" fmla="*/ 217129 h 217129"/>
                  <a:gd name="connsiteX1" fmla="*/ 36007 w 220870"/>
                  <a:gd name="connsiteY1" fmla="*/ 0 h 217129"/>
                  <a:gd name="connsiteX2" fmla="*/ 220870 w 220870"/>
                  <a:gd name="connsiteY2" fmla="*/ 217129 h 217129"/>
                  <a:gd name="connsiteX3" fmla="*/ 0 w 220870"/>
                  <a:gd name="connsiteY3" fmla="*/ 217129 h 217129"/>
                </a:gdLst>
                <a:ahLst/>
                <a:cxnLst>
                  <a:cxn ang="0">
                    <a:pos x="connsiteX0" y="connsiteY0"/>
                  </a:cxn>
                  <a:cxn ang="0">
                    <a:pos x="connsiteX1" y="connsiteY1"/>
                  </a:cxn>
                  <a:cxn ang="0">
                    <a:pos x="connsiteX2" y="connsiteY2"/>
                  </a:cxn>
                  <a:cxn ang="0">
                    <a:pos x="connsiteX3" y="connsiteY3"/>
                  </a:cxn>
                </a:cxnLst>
                <a:rect l="l" t="t" r="r" b="b"/>
                <a:pathLst>
                  <a:path w="220870" h="217129">
                    <a:moveTo>
                      <a:pt x="0" y="217129"/>
                    </a:moveTo>
                    <a:lnTo>
                      <a:pt x="36007" y="0"/>
                    </a:lnTo>
                    <a:lnTo>
                      <a:pt x="220870" y="217129"/>
                    </a:lnTo>
                    <a:lnTo>
                      <a:pt x="0" y="217129"/>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800" dirty="0"/>
              </a:p>
            </p:txBody>
          </p:sp>
        </p:grpSp>
        <p:sp>
          <p:nvSpPr>
            <p:cNvPr id="35" name="テキスト ボックス 34">
              <a:extLst>
                <a:ext uri="{FF2B5EF4-FFF2-40B4-BE49-F238E27FC236}">
                  <a16:creationId xmlns:a16="http://schemas.microsoft.com/office/drawing/2014/main" id="{7574F65E-A790-4966-36A3-16D389501FF9}"/>
                </a:ext>
              </a:extLst>
            </p:cNvPr>
            <p:cNvSpPr txBox="1"/>
            <p:nvPr/>
          </p:nvSpPr>
          <p:spPr>
            <a:xfrm>
              <a:off x="7529525" y="4025341"/>
              <a:ext cx="1781550" cy="641932"/>
            </a:xfrm>
            <a:prstGeom prst="rect">
              <a:avLst/>
            </a:prstGeom>
            <a:noFill/>
          </p:spPr>
          <p:txBody>
            <a:bodyPr wrap="square" rtlCol="0">
              <a:spAutoFit/>
            </a:bodyPr>
            <a:lstStyle/>
            <a:p>
              <a:pPr algn="ctr"/>
              <a:r>
                <a:rPr lang="ja-JP" altLang="en-US" sz="1400" b="1" dirty="0">
                  <a:solidFill>
                    <a:schemeClr val="bg1"/>
                  </a:solidFill>
                  <a:latin typeface="メイリオ" panose="020B0604030504040204" pitchFamily="50" charset="-128"/>
                  <a:ea typeface="メイリオ" panose="020B0604030504040204" pitchFamily="50" charset="-128"/>
                </a:rPr>
                <a:t>“平和日本”を</a:t>
              </a:r>
              <a:br>
                <a:rPr lang="en-US" altLang="ja-JP" sz="1400" b="1" dirty="0">
                  <a:solidFill>
                    <a:schemeClr val="bg1"/>
                  </a:solidFill>
                  <a:latin typeface="メイリオ" panose="020B0604030504040204" pitchFamily="50" charset="-128"/>
                  <a:ea typeface="メイリオ" panose="020B0604030504040204" pitchFamily="50" charset="-128"/>
                </a:rPr>
              </a:br>
              <a:r>
                <a:rPr lang="ja-JP" altLang="en-US" sz="1400" b="1" dirty="0">
                  <a:solidFill>
                    <a:schemeClr val="bg1"/>
                  </a:solidFill>
                  <a:latin typeface="メイリオ" panose="020B0604030504040204" pitchFamily="50" charset="-128"/>
                  <a:ea typeface="メイリオ" panose="020B0604030504040204" pitchFamily="50" charset="-128"/>
                </a:rPr>
                <a:t>世界へ</a:t>
              </a:r>
              <a:endParaRPr lang="en-US" altLang="ja-JP" sz="1400" b="1" dirty="0">
                <a:solidFill>
                  <a:schemeClr val="bg1"/>
                </a:solidFill>
                <a:effectLst>
                  <a:outerShdw dist="38100" dir="2700000" algn="tl" rotWithShape="0">
                    <a:schemeClr val="bg1"/>
                  </a:outerShdw>
                </a:effectLst>
                <a:latin typeface="メイリオ" panose="020B0604030504040204" pitchFamily="50" charset="-128"/>
                <a:ea typeface="メイリオ" panose="020B0604030504040204" pitchFamily="50" charset="-128"/>
              </a:endParaRPr>
            </a:p>
          </p:txBody>
        </p:sp>
      </p:grpSp>
      <p:sp>
        <p:nvSpPr>
          <p:cNvPr id="38" name="テキスト ボックス 37">
            <a:extLst>
              <a:ext uri="{FF2B5EF4-FFF2-40B4-BE49-F238E27FC236}">
                <a16:creationId xmlns:a16="http://schemas.microsoft.com/office/drawing/2014/main" id="{055E8ED3-41DE-64B3-2FC4-A1640788FB04}"/>
              </a:ext>
            </a:extLst>
          </p:cNvPr>
          <p:cNvSpPr txBox="1"/>
          <p:nvPr/>
        </p:nvSpPr>
        <p:spPr>
          <a:xfrm>
            <a:off x="10256926" y="3252271"/>
            <a:ext cx="1641258" cy="584775"/>
          </a:xfrm>
          <a:prstGeom prst="rect">
            <a:avLst/>
          </a:prstGeom>
          <a:noFill/>
        </p:spPr>
        <p:txBody>
          <a:bodyPr wrap="square" rtlCol="0">
            <a:spAutoFit/>
          </a:bodyPr>
          <a:lstStyle/>
          <a:p>
            <a:r>
              <a:rPr lang="ja-JP" altLang="en-US" sz="1600" b="1" dirty="0">
                <a:solidFill>
                  <a:srgbClr val="FF0066"/>
                </a:solidFill>
                <a:effectLst>
                  <a:outerShdw dist="38100" dir="2700000" algn="tl" rotWithShape="0">
                    <a:schemeClr val="bg1"/>
                  </a:outerShdw>
                </a:effectLst>
                <a:latin typeface="メイリオ" panose="020B0604030504040204" pitchFamily="50" charset="-128"/>
                <a:ea typeface="メイリオ" panose="020B0604030504040204" pitchFamily="50" charset="-128"/>
              </a:rPr>
              <a:t>東京ＲＣが</a:t>
            </a:r>
            <a:br>
              <a:rPr lang="en-US" altLang="ja-JP" sz="1600" b="1" dirty="0">
                <a:solidFill>
                  <a:srgbClr val="FF0066"/>
                </a:solidFill>
                <a:effectLst>
                  <a:outerShdw dist="38100" dir="2700000" algn="tl" rotWithShape="0">
                    <a:schemeClr val="bg1"/>
                  </a:outerShdw>
                </a:effectLst>
                <a:latin typeface="メイリオ" panose="020B0604030504040204" pitchFamily="50" charset="-128"/>
                <a:ea typeface="メイリオ" panose="020B0604030504040204" pitchFamily="50" charset="-128"/>
              </a:rPr>
            </a:br>
            <a:r>
              <a:rPr lang="ja-JP" altLang="en-US" sz="1600" b="1" dirty="0">
                <a:solidFill>
                  <a:srgbClr val="FF0066"/>
                </a:solidFill>
                <a:effectLst>
                  <a:outerShdw dist="38100" dir="2700000" algn="tl" rotWithShape="0">
                    <a:schemeClr val="bg1"/>
                  </a:outerShdw>
                </a:effectLst>
                <a:latin typeface="メイリオ" panose="020B0604030504040204" pitchFamily="50" charset="-128"/>
                <a:ea typeface="メイリオ" panose="020B0604030504040204" pitchFamily="50" charset="-128"/>
              </a:rPr>
              <a:t>米山基金を発表</a:t>
            </a:r>
            <a:endParaRPr lang="en-US" altLang="ja-JP" sz="1600" b="1" dirty="0">
              <a:solidFill>
                <a:srgbClr val="FF0066"/>
              </a:solidFill>
              <a:effectLst>
                <a:outerShdw dist="38100" dir="2700000" algn="tl" rotWithShape="0">
                  <a:schemeClr val="bg1"/>
                </a:outerShdw>
              </a:effectLst>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66214461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14:presetBounceEnd="67000">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14:bounceEnd="67000">
                                          <p:cBhvr additive="base">
                                            <p:cTn id="12" dur="1000" fill="hold"/>
                                            <p:tgtEl>
                                              <p:spTgt spid="5"/>
                                            </p:tgtEl>
                                            <p:attrNameLst>
                                              <p:attrName>ppt_x</p:attrName>
                                            </p:attrNameLst>
                                          </p:cBhvr>
                                          <p:tavLst>
                                            <p:tav tm="0">
                                              <p:val>
                                                <p:strVal val="#ppt_x"/>
                                              </p:val>
                                            </p:tav>
                                            <p:tav tm="100000">
                                              <p:val>
                                                <p:strVal val="#ppt_x"/>
                                              </p:val>
                                            </p:tav>
                                          </p:tavLst>
                                        </p:anim>
                                        <p:anim calcmode="lin" valueType="num" p14:bounceEnd="67000">
                                          <p:cBhvr additive="base">
                                            <p:cTn id="13" dur="1000" fill="hold"/>
                                            <p:tgtEl>
                                              <p:spTgt spid="5"/>
                                            </p:tgtEl>
                                            <p:attrNameLst>
                                              <p:attrName>ppt_y</p:attrName>
                                            </p:attrNameLst>
                                          </p:cBhvr>
                                          <p:tavLst>
                                            <p:tav tm="0">
                                              <p:val>
                                                <p:strVal val="0-#ppt_h/2"/>
                                              </p:val>
                                            </p:tav>
                                            <p:tav tm="100000">
                                              <p:val>
                                                <p:strVal val="#ppt_y"/>
                                              </p:val>
                                            </p:tav>
                                          </p:tavLst>
                                        </p:anim>
                                      </p:childTnLst>
                                    </p:cTn>
                                  </p:par>
                                  <p:par>
                                    <p:cTn id="14" presetID="2" presetClass="entr" presetSubtype="1" fill="hold" nodeType="withEffect" p14:presetBounceEnd="67000">
                                      <p:stCondLst>
                                        <p:cond delay="700"/>
                                      </p:stCondLst>
                                      <p:childTnLst>
                                        <p:set>
                                          <p:cBhvr>
                                            <p:cTn id="15" dur="1" fill="hold">
                                              <p:stCondLst>
                                                <p:cond delay="0"/>
                                              </p:stCondLst>
                                            </p:cTn>
                                            <p:tgtEl>
                                              <p:spTgt spid="8"/>
                                            </p:tgtEl>
                                            <p:attrNameLst>
                                              <p:attrName>style.visibility</p:attrName>
                                            </p:attrNameLst>
                                          </p:cBhvr>
                                          <p:to>
                                            <p:strVal val="visible"/>
                                          </p:to>
                                        </p:set>
                                        <p:anim calcmode="lin" valueType="num" p14:bounceEnd="67000">
                                          <p:cBhvr additive="base">
                                            <p:cTn id="16" dur="1000" fill="hold"/>
                                            <p:tgtEl>
                                              <p:spTgt spid="8"/>
                                            </p:tgtEl>
                                            <p:attrNameLst>
                                              <p:attrName>ppt_x</p:attrName>
                                            </p:attrNameLst>
                                          </p:cBhvr>
                                          <p:tavLst>
                                            <p:tav tm="0">
                                              <p:val>
                                                <p:strVal val="#ppt_x"/>
                                              </p:val>
                                            </p:tav>
                                            <p:tav tm="100000">
                                              <p:val>
                                                <p:strVal val="#ppt_x"/>
                                              </p:val>
                                            </p:tav>
                                          </p:tavLst>
                                        </p:anim>
                                        <p:anim calcmode="lin" valueType="num" p14:bounceEnd="67000">
                                          <p:cBhvr additive="base">
                                            <p:cTn id="17" dur="1000" fill="hold"/>
                                            <p:tgtEl>
                                              <p:spTgt spid="8"/>
                                            </p:tgtEl>
                                            <p:attrNameLst>
                                              <p:attrName>ppt_y</p:attrName>
                                            </p:attrNameLst>
                                          </p:cBhvr>
                                          <p:tavLst>
                                            <p:tav tm="0">
                                              <p:val>
                                                <p:strVal val="0-#ppt_h/2"/>
                                              </p:val>
                                            </p:tav>
                                            <p:tav tm="100000">
                                              <p:val>
                                                <p:strVal val="#ppt_y"/>
                                              </p:val>
                                            </p:tav>
                                          </p:tavLst>
                                        </p:anim>
                                      </p:childTnLst>
                                    </p:cTn>
                                  </p:par>
                                  <p:par>
                                    <p:cTn id="18" presetID="2" presetClass="entr" presetSubtype="1" fill="hold" nodeType="withEffect" p14:presetBounceEnd="67000">
                                      <p:stCondLst>
                                        <p:cond delay="1300"/>
                                      </p:stCondLst>
                                      <p:childTnLst>
                                        <p:set>
                                          <p:cBhvr>
                                            <p:cTn id="19" dur="1" fill="hold">
                                              <p:stCondLst>
                                                <p:cond delay="0"/>
                                              </p:stCondLst>
                                            </p:cTn>
                                            <p:tgtEl>
                                              <p:spTgt spid="30"/>
                                            </p:tgtEl>
                                            <p:attrNameLst>
                                              <p:attrName>style.visibility</p:attrName>
                                            </p:attrNameLst>
                                          </p:cBhvr>
                                          <p:to>
                                            <p:strVal val="visible"/>
                                          </p:to>
                                        </p:set>
                                        <p:anim calcmode="lin" valueType="num" p14:bounceEnd="67000">
                                          <p:cBhvr additive="base">
                                            <p:cTn id="20" dur="1000" fill="hold"/>
                                            <p:tgtEl>
                                              <p:spTgt spid="30"/>
                                            </p:tgtEl>
                                            <p:attrNameLst>
                                              <p:attrName>ppt_x</p:attrName>
                                            </p:attrNameLst>
                                          </p:cBhvr>
                                          <p:tavLst>
                                            <p:tav tm="0">
                                              <p:val>
                                                <p:strVal val="#ppt_x"/>
                                              </p:val>
                                            </p:tav>
                                            <p:tav tm="100000">
                                              <p:val>
                                                <p:strVal val="#ppt_x"/>
                                              </p:val>
                                            </p:tav>
                                          </p:tavLst>
                                        </p:anim>
                                        <p:anim calcmode="lin" valueType="num" p14:bounceEnd="67000">
                                          <p:cBhvr additive="base">
                                            <p:cTn id="21" dur="1000" fill="hold"/>
                                            <p:tgtEl>
                                              <p:spTgt spid="30"/>
                                            </p:tgtEl>
                                            <p:attrNameLst>
                                              <p:attrName>ppt_y</p:attrName>
                                            </p:attrNameLst>
                                          </p:cBhvr>
                                          <p:tavLst>
                                            <p:tav tm="0">
                                              <p:val>
                                                <p:strVal val="0-#ppt_h/2"/>
                                              </p:val>
                                            </p:tav>
                                            <p:tav tm="100000">
                                              <p:val>
                                                <p:strVal val="#ppt_y"/>
                                              </p:val>
                                            </p:tav>
                                          </p:tavLst>
                                        </p:anim>
                                      </p:childTnLst>
                                    </p:cTn>
                                  </p:par>
                                  <p:par>
                                    <p:cTn id="22" presetID="2" presetClass="entr" presetSubtype="1" fill="hold" nodeType="withEffect" p14:presetBounceEnd="67000">
                                      <p:stCondLst>
                                        <p:cond delay="1700"/>
                                      </p:stCondLst>
                                      <p:childTnLst>
                                        <p:set>
                                          <p:cBhvr>
                                            <p:cTn id="23" dur="1" fill="hold">
                                              <p:stCondLst>
                                                <p:cond delay="0"/>
                                              </p:stCondLst>
                                            </p:cTn>
                                            <p:tgtEl>
                                              <p:spTgt spid="11"/>
                                            </p:tgtEl>
                                            <p:attrNameLst>
                                              <p:attrName>style.visibility</p:attrName>
                                            </p:attrNameLst>
                                          </p:cBhvr>
                                          <p:to>
                                            <p:strVal val="visible"/>
                                          </p:to>
                                        </p:set>
                                        <p:anim calcmode="lin" valueType="num" p14:bounceEnd="67000">
                                          <p:cBhvr additive="base">
                                            <p:cTn id="24" dur="1000" fill="hold"/>
                                            <p:tgtEl>
                                              <p:spTgt spid="11"/>
                                            </p:tgtEl>
                                            <p:attrNameLst>
                                              <p:attrName>ppt_x</p:attrName>
                                            </p:attrNameLst>
                                          </p:cBhvr>
                                          <p:tavLst>
                                            <p:tav tm="0">
                                              <p:val>
                                                <p:strVal val="#ppt_x"/>
                                              </p:val>
                                            </p:tav>
                                            <p:tav tm="100000">
                                              <p:val>
                                                <p:strVal val="#ppt_x"/>
                                              </p:val>
                                            </p:tav>
                                          </p:tavLst>
                                        </p:anim>
                                        <p:anim calcmode="lin" valueType="num" p14:bounceEnd="67000">
                                          <p:cBhvr additive="base">
                                            <p:cTn id="25" dur="1000" fill="hold"/>
                                            <p:tgtEl>
                                              <p:spTgt spid="11"/>
                                            </p:tgtEl>
                                            <p:attrNameLst>
                                              <p:attrName>ppt_y</p:attrName>
                                            </p:attrNameLst>
                                          </p:cBhvr>
                                          <p:tavLst>
                                            <p:tav tm="0">
                                              <p:val>
                                                <p:strVal val="0-#ppt_h/2"/>
                                              </p:val>
                                            </p:tav>
                                            <p:tav tm="100000">
                                              <p:val>
                                                <p:strVal val="#ppt_y"/>
                                              </p:val>
                                            </p:tav>
                                          </p:tavLst>
                                        </p:anim>
                                      </p:childTnLst>
                                    </p:cTn>
                                  </p:par>
                                  <p:par>
                                    <p:cTn id="26" presetID="2" presetClass="entr" presetSubtype="1" fill="hold" nodeType="withEffect" p14:presetBounceEnd="67000">
                                      <p:stCondLst>
                                        <p:cond delay="2000"/>
                                      </p:stCondLst>
                                      <p:childTnLst>
                                        <p:set>
                                          <p:cBhvr>
                                            <p:cTn id="27" dur="1" fill="hold">
                                              <p:stCondLst>
                                                <p:cond delay="0"/>
                                              </p:stCondLst>
                                            </p:cTn>
                                            <p:tgtEl>
                                              <p:spTgt spid="14"/>
                                            </p:tgtEl>
                                            <p:attrNameLst>
                                              <p:attrName>style.visibility</p:attrName>
                                            </p:attrNameLst>
                                          </p:cBhvr>
                                          <p:to>
                                            <p:strVal val="visible"/>
                                          </p:to>
                                        </p:set>
                                        <p:anim calcmode="lin" valueType="num" p14:bounceEnd="67000">
                                          <p:cBhvr additive="base">
                                            <p:cTn id="28" dur="1000" fill="hold"/>
                                            <p:tgtEl>
                                              <p:spTgt spid="14"/>
                                            </p:tgtEl>
                                            <p:attrNameLst>
                                              <p:attrName>ppt_x</p:attrName>
                                            </p:attrNameLst>
                                          </p:cBhvr>
                                          <p:tavLst>
                                            <p:tav tm="0">
                                              <p:val>
                                                <p:strVal val="#ppt_x"/>
                                              </p:val>
                                            </p:tav>
                                            <p:tav tm="100000">
                                              <p:val>
                                                <p:strVal val="#ppt_x"/>
                                              </p:val>
                                            </p:tav>
                                          </p:tavLst>
                                        </p:anim>
                                        <p:anim calcmode="lin" valueType="num" p14:bounceEnd="67000">
                                          <p:cBhvr additive="base">
                                            <p:cTn id="29" dur="1000" fill="hold"/>
                                            <p:tgtEl>
                                              <p:spTgt spid="14"/>
                                            </p:tgtEl>
                                            <p:attrNameLst>
                                              <p:attrName>ppt_y</p:attrName>
                                            </p:attrNameLst>
                                          </p:cBhvr>
                                          <p:tavLst>
                                            <p:tav tm="0">
                                              <p:val>
                                                <p:strVal val="0-#ppt_h/2"/>
                                              </p:val>
                                            </p:tav>
                                            <p:tav tm="100000">
                                              <p:val>
                                                <p:strVal val="#ppt_y"/>
                                              </p:val>
                                            </p:tav>
                                          </p:tavLst>
                                        </p:anim>
                                      </p:childTnLst>
                                    </p:cTn>
                                  </p:par>
                                  <p:par>
                                    <p:cTn id="30" presetID="2" presetClass="entr" presetSubtype="1" fill="hold" nodeType="withEffect" p14:presetBounceEnd="67000">
                                      <p:stCondLst>
                                        <p:cond delay="2300"/>
                                      </p:stCondLst>
                                      <p:childTnLst>
                                        <p:set>
                                          <p:cBhvr>
                                            <p:cTn id="31" dur="1" fill="hold">
                                              <p:stCondLst>
                                                <p:cond delay="0"/>
                                              </p:stCondLst>
                                            </p:cTn>
                                            <p:tgtEl>
                                              <p:spTgt spid="17"/>
                                            </p:tgtEl>
                                            <p:attrNameLst>
                                              <p:attrName>style.visibility</p:attrName>
                                            </p:attrNameLst>
                                          </p:cBhvr>
                                          <p:to>
                                            <p:strVal val="visible"/>
                                          </p:to>
                                        </p:set>
                                        <p:anim calcmode="lin" valueType="num" p14:bounceEnd="67000">
                                          <p:cBhvr additive="base">
                                            <p:cTn id="32" dur="1000" fill="hold"/>
                                            <p:tgtEl>
                                              <p:spTgt spid="17"/>
                                            </p:tgtEl>
                                            <p:attrNameLst>
                                              <p:attrName>ppt_x</p:attrName>
                                            </p:attrNameLst>
                                          </p:cBhvr>
                                          <p:tavLst>
                                            <p:tav tm="0">
                                              <p:val>
                                                <p:strVal val="#ppt_x"/>
                                              </p:val>
                                            </p:tav>
                                            <p:tav tm="100000">
                                              <p:val>
                                                <p:strVal val="#ppt_x"/>
                                              </p:val>
                                            </p:tav>
                                          </p:tavLst>
                                        </p:anim>
                                        <p:anim calcmode="lin" valueType="num" p14:bounceEnd="67000">
                                          <p:cBhvr additive="base">
                                            <p:cTn id="33" dur="1000" fill="hold"/>
                                            <p:tgtEl>
                                              <p:spTgt spid="17"/>
                                            </p:tgtEl>
                                            <p:attrNameLst>
                                              <p:attrName>ppt_y</p:attrName>
                                            </p:attrNameLst>
                                          </p:cBhvr>
                                          <p:tavLst>
                                            <p:tav tm="0">
                                              <p:val>
                                                <p:strVal val="0-#ppt_h/2"/>
                                              </p:val>
                                            </p:tav>
                                            <p:tav tm="100000">
                                              <p:val>
                                                <p:strVal val="#ppt_y"/>
                                              </p:val>
                                            </p:tav>
                                          </p:tavLst>
                                        </p:anim>
                                      </p:childTnLst>
                                    </p:cTn>
                                  </p:par>
                                  <p:par>
                                    <p:cTn id="34" presetID="2" presetClass="entr" presetSubtype="1" fill="hold" nodeType="withEffect" p14:presetBounceEnd="67000">
                                      <p:stCondLst>
                                        <p:cond delay="2700"/>
                                      </p:stCondLst>
                                      <p:childTnLst>
                                        <p:set>
                                          <p:cBhvr>
                                            <p:cTn id="35" dur="1" fill="hold">
                                              <p:stCondLst>
                                                <p:cond delay="0"/>
                                              </p:stCondLst>
                                            </p:cTn>
                                            <p:tgtEl>
                                              <p:spTgt spid="25"/>
                                            </p:tgtEl>
                                            <p:attrNameLst>
                                              <p:attrName>style.visibility</p:attrName>
                                            </p:attrNameLst>
                                          </p:cBhvr>
                                          <p:to>
                                            <p:strVal val="visible"/>
                                          </p:to>
                                        </p:set>
                                        <p:anim calcmode="lin" valueType="num" p14:bounceEnd="67000">
                                          <p:cBhvr additive="base">
                                            <p:cTn id="36" dur="1000" fill="hold"/>
                                            <p:tgtEl>
                                              <p:spTgt spid="25"/>
                                            </p:tgtEl>
                                            <p:attrNameLst>
                                              <p:attrName>ppt_x</p:attrName>
                                            </p:attrNameLst>
                                          </p:cBhvr>
                                          <p:tavLst>
                                            <p:tav tm="0">
                                              <p:val>
                                                <p:strVal val="#ppt_x"/>
                                              </p:val>
                                            </p:tav>
                                            <p:tav tm="100000">
                                              <p:val>
                                                <p:strVal val="#ppt_x"/>
                                              </p:val>
                                            </p:tav>
                                          </p:tavLst>
                                        </p:anim>
                                        <p:anim calcmode="lin" valueType="num" p14:bounceEnd="67000">
                                          <p:cBhvr additive="base">
                                            <p:cTn id="37" dur="1000" fill="hold"/>
                                            <p:tgtEl>
                                              <p:spTgt spid="25"/>
                                            </p:tgtEl>
                                            <p:attrNameLst>
                                              <p:attrName>ppt_y</p:attrName>
                                            </p:attrNameLst>
                                          </p:cBhvr>
                                          <p:tavLst>
                                            <p:tav tm="0">
                                              <p:val>
                                                <p:strVal val="0-#ppt_h/2"/>
                                              </p:val>
                                            </p:tav>
                                            <p:tav tm="100000">
                                              <p:val>
                                                <p:strVal val="#ppt_y"/>
                                              </p:val>
                                            </p:tav>
                                          </p:tavLst>
                                        </p:anim>
                                      </p:childTnLst>
                                    </p:cTn>
                                  </p:par>
                                </p:childTnLst>
                              </p:cTn>
                            </p:par>
                            <p:par>
                              <p:cTn id="38" fill="hold">
                                <p:stCondLst>
                                  <p:cond delay="3700"/>
                                </p:stCondLst>
                                <p:childTnLst>
                                  <p:par>
                                    <p:cTn id="39" presetID="10" presetClass="entr" presetSubtype="0" fill="hold" grpId="0" nodeType="after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1000"/>
                                            <p:tgtEl>
                                              <p:spTgt spid="20"/>
                                            </p:tgtEl>
                                          </p:cBhvr>
                                        </p:animEffect>
                                      </p:childTnLst>
                                    </p:cTn>
                                  </p:par>
                                  <p:par>
                                    <p:cTn id="42" presetID="10" presetClass="entr" presetSubtype="0" fill="hold" nodeType="with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fade">
                                          <p:cBhvr>
                                            <p:cTn id="44" dur="1000"/>
                                            <p:tgtEl>
                                              <p:spTgt spid="2"/>
                                            </p:tgtEl>
                                          </p:cBhvr>
                                        </p:animEffect>
                                      </p:childTnLst>
                                    </p:cTn>
                                  </p:par>
                                </p:childTnLst>
                              </p:cTn>
                            </p:par>
                            <p:par>
                              <p:cTn id="45" fill="hold">
                                <p:stCondLst>
                                  <p:cond delay="4700"/>
                                </p:stCondLst>
                                <p:childTnLst>
                                  <p:par>
                                    <p:cTn id="46" presetID="10" presetClass="entr" presetSubtype="0" fill="hold" grpId="0" nodeType="after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fade">
                                          <p:cBhvr>
                                            <p:cTn id="48" dur="1000"/>
                                            <p:tgtEl>
                                              <p:spTgt spid="21"/>
                                            </p:tgtEl>
                                          </p:cBhvr>
                                        </p:animEffect>
                                      </p:childTnLst>
                                    </p:cTn>
                                  </p:par>
                                </p:childTnLst>
                              </p:cTn>
                            </p:par>
                            <p:par>
                              <p:cTn id="49" fill="hold">
                                <p:stCondLst>
                                  <p:cond delay="5700"/>
                                </p:stCondLst>
                                <p:childTnLst>
                                  <p:par>
                                    <p:cTn id="50" presetID="10" presetClass="entr" presetSubtype="0" fill="hold" nodeType="afterEffect">
                                      <p:stCondLst>
                                        <p:cond delay="0"/>
                                      </p:stCondLst>
                                      <p:childTnLst>
                                        <p:set>
                                          <p:cBhvr>
                                            <p:cTn id="51" dur="1" fill="hold">
                                              <p:stCondLst>
                                                <p:cond delay="0"/>
                                              </p:stCondLst>
                                            </p:cTn>
                                            <p:tgtEl>
                                              <p:spTgt spid="29"/>
                                            </p:tgtEl>
                                            <p:attrNameLst>
                                              <p:attrName>style.visibility</p:attrName>
                                            </p:attrNameLst>
                                          </p:cBhvr>
                                          <p:to>
                                            <p:strVal val="visible"/>
                                          </p:to>
                                        </p:set>
                                        <p:animEffect transition="in" filter="fade">
                                          <p:cBhvr>
                                            <p:cTn id="52" dur="1100"/>
                                            <p:tgtEl>
                                              <p:spTgt spid="29"/>
                                            </p:tgtEl>
                                          </p:cBhvr>
                                        </p:animEffect>
                                      </p:childTnLst>
                                    </p:cTn>
                                  </p:par>
                                </p:childTnLst>
                              </p:cTn>
                            </p:par>
                            <p:par>
                              <p:cTn id="53" fill="hold">
                                <p:stCondLst>
                                  <p:cond delay="6800"/>
                                </p:stCondLst>
                                <p:childTnLst>
                                  <p:par>
                                    <p:cTn id="54" presetID="10" presetClass="entr" presetSubtype="0" fill="hold" grpId="0" nodeType="afterEffect">
                                      <p:stCondLst>
                                        <p:cond delay="0"/>
                                      </p:stCondLst>
                                      <p:childTnLst>
                                        <p:set>
                                          <p:cBhvr>
                                            <p:cTn id="55" dur="1" fill="hold">
                                              <p:stCondLst>
                                                <p:cond delay="0"/>
                                              </p:stCondLst>
                                            </p:cTn>
                                            <p:tgtEl>
                                              <p:spTgt spid="38"/>
                                            </p:tgtEl>
                                            <p:attrNameLst>
                                              <p:attrName>style.visibility</p:attrName>
                                            </p:attrNameLst>
                                          </p:cBhvr>
                                          <p:to>
                                            <p:strVal val="visible"/>
                                          </p:to>
                                        </p:set>
                                        <p:animEffect transition="in" filter="fade">
                                          <p:cBhvr>
                                            <p:cTn id="56" dur="1100"/>
                                            <p:tgtEl>
                                              <p:spTgt spid="38"/>
                                            </p:tgtEl>
                                          </p:cBhvr>
                                        </p:animEffect>
                                      </p:childTnLst>
                                    </p:cTn>
                                  </p:par>
                                  <p:par>
                                    <p:cTn id="57" presetID="10" presetClass="entr" presetSubtype="0" fill="hold" nodeType="withEffect">
                                      <p:stCondLst>
                                        <p:cond delay="400"/>
                                      </p:stCondLst>
                                      <p:childTnLst>
                                        <p:set>
                                          <p:cBhvr>
                                            <p:cTn id="58" dur="1" fill="hold">
                                              <p:stCondLst>
                                                <p:cond delay="0"/>
                                              </p:stCondLst>
                                            </p:cTn>
                                            <p:tgtEl>
                                              <p:spTgt spid="33"/>
                                            </p:tgtEl>
                                            <p:attrNameLst>
                                              <p:attrName>style.visibility</p:attrName>
                                            </p:attrNameLst>
                                          </p:cBhvr>
                                          <p:to>
                                            <p:strVal val="visible"/>
                                          </p:to>
                                        </p:set>
                                        <p:animEffect transition="in" filter="fade">
                                          <p:cBhvr>
                                            <p:cTn id="59" dur="1100"/>
                                            <p:tgtEl>
                                              <p:spTgt spid="33"/>
                                            </p:tgtEl>
                                          </p:cBhvr>
                                        </p:animEffect>
                                      </p:childTnLst>
                                    </p:cTn>
                                  </p:par>
                                </p:childTnLst>
                              </p:cTn>
                            </p:par>
                            <p:par>
                              <p:cTn id="60" fill="hold">
                                <p:stCondLst>
                                  <p:cond delay="8300"/>
                                </p:stCondLst>
                                <p:childTnLst>
                                  <p:par>
                                    <p:cTn id="61" presetID="10" presetClass="entr" presetSubtype="0" fill="hold" grpId="0" nodeType="after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fade">
                                          <p:cBhvr>
                                            <p:cTn id="63" dur="1000"/>
                                            <p:tgtEl>
                                              <p:spTgt spid="23"/>
                                            </p:tgtEl>
                                          </p:cBhvr>
                                        </p:animEffect>
                                      </p:childTnLst>
                                    </p:cTn>
                                  </p:par>
                                </p:childTnLst>
                              </p:cTn>
                            </p:par>
                            <p:par>
                              <p:cTn id="64" fill="hold">
                                <p:stCondLst>
                                  <p:cond delay="9300"/>
                                </p:stCondLst>
                                <p:childTnLst>
                                  <p:par>
                                    <p:cTn id="65" presetID="10" presetClass="entr" presetSubtype="0" fill="hold" grpId="0" nodeType="after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fade">
                                          <p:cBhvr>
                                            <p:cTn id="67" dur="1000"/>
                                            <p:tgtEl>
                                              <p:spTgt spid="22"/>
                                            </p:tgtEl>
                                          </p:cBhvr>
                                        </p:animEffect>
                                      </p:childTnLst>
                                    </p:cTn>
                                  </p:par>
                                </p:childTnLst>
                              </p:cTn>
                            </p:par>
                            <p:par>
                              <p:cTn id="68" fill="hold">
                                <p:stCondLst>
                                  <p:cond delay="10300"/>
                                </p:stCondLst>
                                <p:childTnLst>
                                  <p:par>
                                    <p:cTn id="69" presetID="10" presetClass="entr" presetSubtype="0" fill="hold" grpId="0" nodeType="after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fade">
                                          <p:cBhvr>
                                            <p:cTn id="71" dur="1000"/>
                                            <p:tgtEl>
                                              <p:spTgt spid="24"/>
                                            </p:tgtEl>
                                          </p:cBhvr>
                                        </p:animEffect>
                                      </p:childTnLst>
                                    </p:cTn>
                                  </p:par>
                                </p:childTnLst>
                              </p:cTn>
                            </p:par>
                            <p:par>
                              <p:cTn id="72" fill="hold">
                                <p:stCondLst>
                                  <p:cond delay="11300"/>
                                </p:stCondLst>
                                <p:childTnLst>
                                  <p:par>
                                    <p:cTn id="73" presetID="10" presetClass="entr" presetSubtype="0" fill="hold" grpId="0" nodeType="afterEffect">
                                      <p:stCondLst>
                                        <p:cond delay="0"/>
                                      </p:stCondLst>
                                      <p:iterate type="lt">
                                        <p:tmPct val="0"/>
                                      </p:iterate>
                                      <p:childTnLst>
                                        <p:set>
                                          <p:cBhvr>
                                            <p:cTn id="74" dur="1" fill="hold">
                                              <p:stCondLst>
                                                <p:cond delay="0"/>
                                              </p:stCondLst>
                                            </p:cTn>
                                            <p:tgtEl>
                                              <p:spTgt spid="28"/>
                                            </p:tgtEl>
                                            <p:attrNameLst>
                                              <p:attrName>style.visibility</p:attrName>
                                            </p:attrNameLst>
                                          </p:cBhvr>
                                          <p:to>
                                            <p:strVal val="visible"/>
                                          </p:to>
                                        </p:set>
                                        <p:animEffect transition="in" filter="fade">
                                          <p:cBhvr>
                                            <p:cTn id="75" dur="1000"/>
                                            <p:tgtEl>
                                              <p:spTgt spid="28"/>
                                            </p:tgtEl>
                                          </p:cBhvr>
                                        </p:animEffect>
                                      </p:childTnLst>
                                    </p:cTn>
                                  </p:par>
                                </p:childTnLst>
                              </p:cTn>
                            </p:par>
                            <p:par>
                              <p:cTn id="76" fill="hold">
                                <p:stCondLst>
                                  <p:cond delay="12300"/>
                                </p:stCondLst>
                                <p:childTnLst>
                                  <p:par>
                                    <p:cTn id="77" presetID="27" presetClass="emph" presetSubtype="0" repeatCount="3000" fill="remove" grpId="1" nodeType="afterEffect">
                                      <p:stCondLst>
                                        <p:cond delay="0"/>
                                      </p:stCondLst>
                                      <p:iterate type="lt">
                                        <p:tmPct val="0"/>
                                      </p:iterate>
                                      <p:childTnLst>
                                        <p:animClr clrSpc="rgb" dir="cw">
                                          <p:cBhvr override="childStyle">
                                            <p:cTn id="78" dur="500" autoRev="1" fill="remove"/>
                                            <p:tgtEl>
                                              <p:spTgt spid="28"/>
                                            </p:tgtEl>
                                            <p:attrNameLst>
                                              <p:attrName>style.color</p:attrName>
                                            </p:attrNameLst>
                                          </p:cBhvr>
                                          <p:to>
                                            <a:schemeClr val="bg1"/>
                                          </p:to>
                                        </p:animClr>
                                        <p:animClr clrSpc="rgb" dir="cw">
                                          <p:cBhvr>
                                            <p:cTn id="79" dur="500" autoRev="1" fill="remove"/>
                                            <p:tgtEl>
                                              <p:spTgt spid="28"/>
                                            </p:tgtEl>
                                            <p:attrNameLst>
                                              <p:attrName>fillcolor</p:attrName>
                                            </p:attrNameLst>
                                          </p:cBhvr>
                                          <p:to>
                                            <a:schemeClr val="bg1"/>
                                          </p:to>
                                        </p:animClr>
                                        <p:set>
                                          <p:cBhvr>
                                            <p:cTn id="80" dur="500" autoRev="1" fill="remove"/>
                                            <p:tgtEl>
                                              <p:spTgt spid="28"/>
                                            </p:tgtEl>
                                            <p:attrNameLst>
                                              <p:attrName>fill.type</p:attrName>
                                            </p:attrNameLst>
                                          </p:cBhvr>
                                          <p:to>
                                            <p:strVal val="solid"/>
                                          </p:to>
                                        </p:set>
                                        <p:set>
                                          <p:cBhvr>
                                            <p:cTn id="81" dur="500" autoRev="1" fill="remove"/>
                                            <p:tgtEl>
                                              <p:spTgt spid="2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0" grpId="0"/>
          <p:bldP spid="21" grpId="0"/>
          <p:bldP spid="22" grpId="0"/>
          <p:bldP spid="23" grpId="0"/>
          <p:bldP spid="24" grpId="0"/>
          <p:bldP spid="28" grpId="0"/>
          <p:bldP spid="28" grpId="1"/>
          <p:bldP spid="3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1000" fill="hold"/>
                                            <p:tgtEl>
                                              <p:spTgt spid="5"/>
                                            </p:tgtEl>
                                            <p:attrNameLst>
                                              <p:attrName>ppt_x</p:attrName>
                                            </p:attrNameLst>
                                          </p:cBhvr>
                                          <p:tavLst>
                                            <p:tav tm="0">
                                              <p:val>
                                                <p:strVal val="#ppt_x"/>
                                              </p:val>
                                            </p:tav>
                                            <p:tav tm="100000">
                                              <p:val>
                                                <p:strVal val="#ppt_x"/>
                                              </p:val>
                                            </p:tav>
                                          </p:tavLst>
                                        </p:anim>
                                        <p:anim calcmode="lin" valueType="num">
                                          <p:cBhvr additive="base">
                                            <p:cTn id="13" dur="1000" fill="hold"/>
                                            <p:tgtEl>
                                              <p:spTgt spid="5"/>
                                            </p:tgtEl>
                                            <p:attrNameLst>
                                              <p:attrName>ppt_y</p:attrName>
                                            </p:attrNameLst>
                                          </p:cBhvr>
                                          <p:tavLst>
                                            <p:tav tm="0">
                                              <p:val>
                                                <p:strVal val="0-#ppt_h/2"/>
                                              </p:val>
                                            </p:tav>
                                            <p:tav tm="100000">
                                              <p:val>
                                                <p:strVal val="#ppt_y"/>
                                              </p:val>
                                            </p:tav>
                                          </p:tavLst>
                                        </p:anim>
                                      </p:childTnLst>
                                    </p:cTn>
                                  </p:par>
                                  <p:par>
                                    <p:cTn id="14" presetID="2" presetClass="entr" presetSubtype="1" fill="hold" nodeType="withEffect">
                                      <p:stCondLst>
                                        <p:cond delay="70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1000" fill="hold"/>
                                            <p:tgtEl>
                                              <p:spTgt spid="8"/>
                                            </p:tgtEl>
                                            <p:attrNameLst>
                                              <p:attrName>ppt_x</p:attrName>
                                            </p:attrNameLst>
                                          </p:cBhvr>
                                          <p:tavLst>
                                            <p:tav tm="0">
                                              <p:val>
                                                <p:strVal val="#ppt_x"/>
                                              </p:val>
                                            </p:tav>
                                            <p:tav tm="100000">
                                              <p:val>
                                                <p:strVal val="#ppt_x"/>
                                              </p:val>
                                            </p:tav>
                                          </p:tavLst>
                                        </p:anim>
                                        <p:anim calcmode="lin" valueType="num">
                                          <p:cBhvr additive="base">
                                            <p:cTn id="17" dur="1000" fill="hold"/>
                                            <p:tgtEl>
                                              <p:spTgt spid="8"/>
                                            </p:tgtEl>
                                            <p:attrNameLst>
                                              <p:attrName>ppt_y</p:attrName>
                                            </p:attrNameLst>
                                          </p:cBhvr>
                                          <p:tavLst>
                                            <p:tav tm="0">
                                              <p:val>
                                                <p:strVal val="0-#ppt_h/2"/>
                                              </p:val>
                                            </p:tav>
                                            <p:tav tm="100000">
                                              <p:val>
                                                <p:strVal val="#ppt_y"/>
                                              </p:val>
                                            </p:tav>
                                          </p:tavLst>
                                        </p:anim>
                                      </p:childTnLst>
                                    </p:cTn>
                                  </p:par>
                                  <p:par>
                                    <p:cTn id="18" presetID="2" presetClass="entr" presetSubtype="1" fill="hold" nodeType="withEffect">
                                      <p:stCondLst>
                                        <p:cond delay="1300"/>
                                      </p:stCondLst>
                                      <p:childTnLst>
                                        <p:set>
                                          <p:cBhvr>
                                            <p:cTn id="19" dur="1" fill="hold">
                                              <p:stCondLst>
                                                <p:cond delay="0"/>
                                              </p:stCondLst>
                                            </p:cTn>
                                            <p:tgtEl>
                                              <p:spTgt spid="30"/>
                                            </p:tgtEl>
                                            <p:attrNameLst>
                                              <p:attrName>style.visibility</p:attrName>
                                            </p:attrNameLst>
                                          </p:cBhvr>
                                          <p:to>
                                            <p:strVal val="visible"/>
                                          </p:to>
                                        </p:set>
                                        <p:anim calcmode="lin" valueType="num">
                                          <p:cBhvr additive="base">
                                            <p:cTn id="20" dur="1000" fill="hold"/>
                                            <p:tgtEl>
                                              <p:spTgt spid="30"/>
                                            </p:tgtEl>
                                            <p:attrNameLst>
                                              <p:attrName>ppt_x</p:attrName>
                                            </p:attrNameLst>
                                          </p:cBhvr>
                                          <p:tavLst>
                                            <p:tav tm="0">
                                              <p:val>
                                                <p:strVal val="#ppt_x"/>
                                              </p:val>
                                            </p:tav>
                                            <p:tav tm="100000">
                                              <p:val>
                                                <p:strVal val="#ppt_x"/>
                                              </p:val>
                                            </p:tav>
                                          </p:tavLst>
                                        </p:anim>
                                        <p:anim calcmode="lin" valueType="num">
                                          <p:cBhvr additive="base">
                                            <p:cTn id="21" dur="1000" fill="hold"/>
                                            <p:tgtEl>
                                              <p:spTgt spid="30"/>
                                            </p:tgtEl>
                                            <p:attrNameLst>
                                              <p:attrName>ppt_y</p:attrName>
                                            </p:attrNameLst>
                                          </p:cBhvr>
                                          <p:tavLst>
                                            <p:tav tm="0">
                                              <p:val>
                                                <p:strVal val="0-#ppt_h/2"/>
                                              </p:val>
                                            </p:tav>
                                            <p:tav tm="100000">
                                              <p:val>
                                                <p:strVal val="#ppt_y"/>
                                              </p:val>
                                            </p:tav>
                                          </p:tavLst>
                                        </p:anim>
                                      </p:childTnLst>
                                    </p:cTn>
                                  </p:par>
                                  <p:par>
                                    <p:cTn id="22" presetID="2" presetClass="entr" presetSubtype="1" fill="hold" nodeType="withEffect">
                                      <p:stCondLst>
                                        <p:cond delay="1700"/>
                                      </p:stCondLst>
                                      <p:childTnLst>
                                        <p:set>
                                          <p:cBhvr>
                                            <p:cTn id="23" dur="1" fill="hold">
                                              <p:stCondLst>
                                                <p:cond delay="0"/>
                                              </p:stCondLst>
                                            </p:cTn>
                                            <p:tgtEl>
                                              <p:spTgt spid="11"/>
                                            </p:tgtEl>
                                            <p:attrNameLst>
                                              <p:attrName>style.visibility</p:attrName>
                                            </p:attrNameLst>
                                          </p:cBhvr>
                                          <p:to>
                                            <p:strVal val="visible"/>
                                          </p:to>
                                        </p:set>
                                        <p:anim calcmode="lin" valueType="num">
                                          <p:cBhvr additive="base">
                                            <p:cTn id="24" dur="1000" fill="hold"/>
                                            <p:tgtEl>
                                              <p:spTgt spid="11"/>
                                            </p:tgtEl>
                                            <p:attrNameLst>
                                              <p:attrName>ppt_x</p:attrName>
                                            </p:attrNameLst>
                                          </p:cBhvr>
                                          <p:tavLst>
                                            <p:tav tm="0">
                                              <p:val>
                                                <p:strVal val="#ppt_x"/>
                                              </p:val>
                                            </p:tav>
                                            <p:tav tm="100000">
                                              <p:val>
                                                <p:strVal val="#ppt_x"/>
                                              </p:val>
                                            </p:tav>
                                          </p:tavLst>
                                        </p:anim>
                                        <p:anim calcmode="lin" valueType="num">
                                          <p:cBhvr additive="base">
                                            <p:cTn id="25" dur="1000" fill="hold"/>
                                            <p:tgtEl>
                                              <p:spTgt spid="11"/>
                                            </p:tgtEl>
                                            <p:attrNameLst>
                                              <p:attrName>ppt_y</p:attrName>
                                            </p:attrNameLst>
                                          </p:cBhvr>
                                          <p:tavLst>
                                            <p:tav tm="0">
                                              <p:val>
                                                <p:strVal val="0-#ppt_h/2"/>
                                              </p:val>
                                            </p:tav>
                                            <p:tav tm="100000">
                                              <p:val>
                                                <p:strVal val="#ppt_y"/>
                                              </p:val>
                                            </p:tav>
                                          </p:tavLst>
                                        </p:anim>
                                      </p:childTnLst>
                                    </p:cTn>
                                  </p:par>
                                  <p:par>
                                    <p:cTn id="26" presetID="2" presetClass="entr" presetSubtype="1" fill="hold" nodeType="withEffect">
                                      <p:stCondLst>
                                        <p:cond delay="2000"/>
                                      </p:stCondLst>
                                      <p:childTnLst>
                                        <p:set>
                                          <p:cBhvr>
                                            <p:cTn id="27" dur="1" fill="hold">
                                              <p:stCondLst>
                                                <p:cond delay="0"/>
                                              </p:stCondLst>
                                            </p:cTn>
                                            <p:tgtEl>
                                              <p:spTgt spid="14"/>
                                            </p:tgtEl>
                                            <p:attrNameLst>
                                              <p:attrName>style.visibility</p:attrName>
                                            </p:attrNameLst>
                                          </p:cBhvr>
                                          <p:to>
                                            <p:strVal val="visible"/>
                                          </p:to>
                                        </p:set>
                                        <p:anim calcmode="lin" valueType="num">
                                          <p:cBhvr additive="base">
                                            <p:cTn id="28" dur="1000" fill="hold"/>
                                            <p:tgtEl>
                                              <p:spTgt spid="14"/>
                                            </p:tgtEl>
                                            <p:attrNameLst>
                                              <p:attrName>ppt_x</p:attrName>
                                            </p:attrNameLst>
                                          </p:cBhvr>
                                          <p:tavLst>
                                            <p:tav tm="0">
                                              <p:val>
                                                <p:strVal val="#ppt_x"/>
                                              </p:val>
                                            </p:tav>
                                            <p:tav tm="100000">
                                              <p:val>
                                                <p:strVal val="#ppt_x"/>
                                              </p:val>
                                            </p:tav>
                                          </p:tavLst>
                                        </p:anim>
                                        <p:anim calcmode="lin" valueType="num">
                                          <p:cBhvr additive="base">
                                            <p:cTn id="29" dur="1000" fill="hold"/>
                                            <p:tgtEl>
                                              <p:spTgt spid="14"/>
                                            </p:tgtEl>
                                            <p:attrNameLst>
                                              <p:attrName>ppt_y</p:attrName>
                                            </p:attrNameLst>
                                          </p:cBhvr>
                                          <p:tavLst>
                                            <p:tav tm="0">
                                              <p:val>
                                                <p:strVal val="0-#ppt_h/2"/>
                                              </p:val>
                                            </p:tav>
                                            <p:tav tm="100000">
                                              <p:val>
                                                <p:strVal val="#ppt_y"/>
                                              </p:val>
                                            </p:tav>
                                          </p:tavLst>
                                        </p:anim>
                                      </p:childTnLst>
                                    </p:cTn>
                                  </p:par>
                                  <p:par>
                                    <p:cTn id="30" presetID="2" presetClass="entr" presetSubtype="1" fill="hold" nodeType="withEffect">
                                      <p:stCondLst>
                                        <p:cond delay="2300"/>
                                      </p:stCondLst>
                                      <p:childTnLst>
                                        <p:set>
                                          <p:cBhvr>
                                            <p:cTn id="31" dur="1" fill="hold">
                                              <p:stCondLst>
                                                <p:cond delay="0"/>
                                              </p:stCondLst>
                                            </p:cTn>
                                            <p:tgtEl>
                                              <p:spTgt spid="17"/>
                                            </p:tgtEl>
                                            <p:attrNameLst>
                                              <p:attrName>style.visibility</p:attrName>
                                            </p:attrNameLst>
                                          </p:cBhvr>
                                          <p:to>
                                            <p:strVal val="visible"/>
                                          </p:to>
                                        </p:set>
                                        <p:anim calcmode="lin" valueType="num">
                                          <p:cBhvr additive="base">
                                            <p:cTn id="32" dur="1000" fill="hold"/>
                                            <p:tgtEl>
                                              <p:spTgt spid="17"/>
                                            </p:tgtEl>
                                            <p:attrNameLst>
                                              <p:attrName>ppt_x</p:attrName>
                                            </p:attrNameLst>
                                          </p:cBhvr>
                                          <p:tavLst>
                                            <p:tav tm="0">
                                              <p:val>
                                                <p:strVal val="#ppt_x"/>
                                              </p:val>
                                            </p:tav>
                                            <p:tav tm="100000">
                                              <p:val>
                                                <p:strVal val="#ppt_x"/>
                                              </p:val>
                                            </p:tav>
                                          </p:tavLst>
                                        </p:anim>
                                        <p:anim calcmode="lin" valueType="num">
                                          <p:cBhvr additive="base">
                                            <p:cTn id="33" dur="1000" fill="hold"/>
                                            <p:tgtEl>
                                              <p:spTgt spid="17"/>
                                            </p:tgtEl>
                                            <p:attrNameLst>
                                              <p:attrName>ppt_y</p:attrName>
                                            </p:attrNameLst>
                                          </p:cBhvr>
                                          <p:tavLst>
                                            <p:tav tm="0">
                                              <p:val>
                                                <p:strVal val="0-#ppt_h/2"/>
                                              </p:val>
                                            </p:tav>
                                            <p:tav tm="100000">
                                              <p:val>
                                                <p:strVal val="#ppt_y"/>
                                              </p:val>
                                            </p:tav>
                                          </p:tavLst>
                                        </p:anim>
                                      </p:childTnLst>
                                    </p:cTn>
                                  </p:par>
                                  <p:par>
                                    <p:cTn id="34" presetID="2" presetClass="entr" presetSubtype="1" fill="hold" nodeType="withEffect">
                                      <p:stCondLst>
                                        <p:cond delay="2700"/>
                                      </p:stCondLst>
                                      <p:childTnLst>
                                        <p:set>
                                          <p:cBhvr>
                                            <p:cTn id="35" dur="1" fill="hold">
                                              <p:stCondLst>
                                                <p:cond delay="0"/>
                                              </p:stCondLst>
                                            </p:cTn>
                                            <p:tgtEl>
                                              <p:spTgt spid="25"/>
                                            </p:tgtEl>
                                            <p:attrNameLst>
                                              <p:attrName>style.visibility</p:attrName>
                                            </p:attrNameLst>
                                          </p:cBhvr>
                                          <p:to>
                                            <p:strVal val="visible"/>
                                          </p:to>
                                        </p:set>
                                        <p:anim calcmode="lin" valueType="num">
                                          <p:cBhvr additive="base">
                                            <p:cTn id="36" dur="1000" fill="hold"/>
                                            <p:tgtEl>
                                              <p:spTgt spid="25"/>
                                            </p:tgtEl>
                                            <p:attrNameLst>
                                              <p:attrName>ppt_x</p:attrName>
                                            </p:attrNameLst>
                                          </p:cBhvr>
                                          <p:tavLst>
                                            <p:tav tm="0">
                                              <p:val>
                                                <p:strVal val="#ppt_x"/>
                                              </p:val>
                                            </p:tav>
                                            <p:tav tm="100000">
                                              <p:val>
                                                <p:strVal val="#ppt_x"/>
                                              </p:val>
                                            </p:tav>
                                          </p:tavLst>
                                        </p:anim>
                                        <p:anim calcmode="lin" valueType="num">
                                          <p:cBhvr additive="base">
                                            <p:cTn id="37" dur="1000" fill="hold"/>
                                            <p:tgtEl>
                                              <p:spTgt spid="25"/>
                                            </p:tgtEl>
                                            <p:attrNameLst>
                                              <p:attrName>ppt_y</p:attrName>
                                            </p:attrNameLst>
                                          </p:cBhvr>
                                          <p:tavLst>
                                            <p:tav tm="0">
                                              <p:val>
                                                <p:strVal val="0-#ppt_h/2"/>
                                              </p:val>
                                            </p:tav>
                                            <p:tav tm="100000">
                                              <p:val>
                                                <p:strVal val="#ppt_y"/>
                                              </p:val>
                                            </p:tav>
                                          </p:tavLst>
                                        </p:anim>
                                      </p:childTnLst>
                                    </p:cTn>
                                  </p:par>
                                </p:childTnLst>
                              </p:cTn>
                            </p:par>
                            <p:par>
                              <p:cTn id="38" fill="hold">
                                <p:stCondLst>
                                  <p:cond delay="3700"/>
                                </p:stCondLst>
                                <p:childTnLst>
                                  <p:par>
                                    <p:cTn id="39" presetID="10" presetClass="entr" presetSubtype="0" fill="hold" grpId="0" nodeType="after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1000"/>
                                            <p:tgtEl>
                                              <p:spTgt spid="20"/>
                                            </p:tgtEl>
                                          </p:cBhvr>
                                        </p:animEffect>
                                      </p:childTnLst>
                                    </p:cTn>
                                  </p:par>
                                  <p:par>
                                    <p:cTn id="42" presetID="10" presetClass="entr" presetSubtype="0" fill="hold" nodeType="with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fade">
                                          <p:cBhvr>
                                            <p:cTn id="44" dur="1000"/>
                                            <p:tgtEl>
                                              <p:spTgt spid="2"/>
                                            </p:tgtEl>
                                          </p:cBhvr>
                                        </p:animEffect>
                                      </p:childTnLst>
                                    </p:cTn>
                                  </p:par>
                                </p:childTnLst>
                              </p:cTn>
                            </p:par>
                            <p:par>
                              <p:cTn id="45" fill="hold">
                                <p:stCondLst>
                                  <p:cond delay="4700"/>
                                </p:stCondLst>
                                <p:childTnLst>
                                  <p:par>
                                    <p:cTn id="46" presetID="10" presetClass="entr" presetSubtype="0" fill="hold" grpId="0" nodeType="after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fade">
                                          <p:cBhvr>
                                            <p:cTn id="48" dur="1000"/>
                                            <p:tgtEl>
                                              <p:spTgt spid="21"/>
                                            </p:tgtEl>
                                          </p:cBhvr>
                                        </p:animEffect>
                                      </p:childTnLst>
                                    </p:cTn>
                                  </p:par>
                                </p:childTnLst>
                              </p:cTn>
                            </p:par>
                            <p:par>
                              <p:cTn id="49" fill="hold">
                                <p:stCondLst>
                                  <p:cond delay="5700"/>
                                </p:stCondLst>
                                <p:childTnLst>
                                  <p:par>
                                    <p:cTn id="50" presetID="10" presetClass="entr" presetSubtype="0" fill="hold" nodeType="afterEffect">
                                      <p:stCondLst>
                                        <p:cond delay="0"/>
                                      </p:stCondLst>
                                      <p:childTnLst>
                                        <p:set>
                                          <p:cBhvr>
                                            <p:cTn id="51" dur="1" fill="hold">
                                              <p:stCondLst>
                                                <p:cond delay="0"/>
                                              </p:stCondLst>
                                            </p:cTn>
                                            <p:tgtEl>
                                              <p:spTgt spid="29"/>
                                            </p:tgtEl>
                                            <p:attrNameLst>
                                              <p:attrName>style.visibility</p:attrName>
                                            </p:attrNameLst>
                                          </p:cBhvr>
                                          <p:to>
                                            <p:strVal val="visible"/>
                                          </p:to>
                                        </p:set>
                                        <p:animEffect transition="in" filter="fade">
                                          <p:cBhvr>
                                            <p:cTn id="52" dur="1100"/>
                                            <p:tgtEl>
                                              <p:spTgt spid="29"/>
                                            </p:tgtEl>
                                          </p:cBhvr>
                                        </p:animEffect>
                                      </p:childTnLst>
                                    </p:cTn>
                                  </p:par>
                                </p:childTnLst>
                              </p:cTn>
                            </p:par>
                            <p:par>
                              <p:cTn id="53" fill="hold">
                                <p:stCondLst>
                                  <p:cond delay="6800"/>
                                </p:stCondLst>
                                <p:childTnLst>
                                  <p:par>
                                    <p:cTn id="54" presetID="10" presetClass="entr" presetSubtype="0" fill="hold" grpId="0" nodeType="afterEffect">
                                      <p:stCondLst>
                                        <p:cond delay="0"/>
                                      </p:stCondLst>
                                      <p:childTnLst>
                                        <p:set>
                                          <p:cBhvr>
                                            <p:cTn id="55" dur="1" fill="hold">
                                              <p:stCondLst>
                                                <p:cond delay="0"/>
                                              </p:stCondLst>
                                            </p:cTn>
                                            <p:tgtEl>
                                              <p:spTgt spid="38"/>
                                            </p:tgtEl>
                                            <p:attrNameLst>
                                              <p:attrName>style.visibility</p:attrName>
                                            </p:attrNameLst>
                                          </p:cBhvr>
                                          <p:to>
                                            <p:strVal val="visible"/>
                                          </p:to>
                                        </p:set>
                                        <p:animEffect transition="in" filter="fade">
                                          <p:cBhvr>
                                            <p:cTn id="56" dur="1100"/>
                                            <p:tgtEl>
                                              <p:spTgt spid="38"/>
                                            </p:tgtEl>
                                          </p:cBhvr>
                                        </p:animEffect>
                                      </p:childTnLst>
                                    </p:cTn>
                                  </p:par>
                                  <p:par>
                                    <p:cTn id="57" presetID="10" presetClass="entr" presetSubtype="0" fill="hold" nodeType="withEffect">
                                      <p:stCondLst>
                                        <p:cond delay="400"/>
                                      </p:stCondLst>
                                      <p:childTnLst>
                                        <p:set>
                                          <p:cBhvr>
                                            <p:cTn id="58" dur="1" fill="hold">
                                              <p:stCondLst>
                                                <p:cond delay="0"/>
                                              </p:stCondLst>
                                            </p:cTn>
                                            <p:tgtEl>
                                              <p:spTgt spid="33"/>
                                            </p:tgtEl>
                                            <p:attrNameLst>
                                              <p:attrName>style.visibility</p:attrName>
                                            </p:attrNameLst>
                                          </p:cBhvr>
                                          <p:to>
                                            <p:strVal val="visible"/>
                                          </p:to>
                                        </p:set>
                                        <p:animEffect transition="in" filter="fade">
                                          <p:cBhvr>
                                            <p:cTn id="59" dur="1100"/>
                                            <p:tgtEl>
                                              <p:spTgt spid="33"/>
                                            </p:tgtEl>
                                          </p:cBhvr>
                                        </p:animEffect>
                                      </p:childTnLst>
                                    </p:cTn>
                                  </p:par>
                                </p:childTnLst>
                              </p:cTn>
                            </p:par>
                            <p:par>
                              <p:cTn id="60" fill="hold">
                                <p:stCondLst>
                                  <p:cond delay="8300"/>
                                </p:stCondLst>
                                <p:childTnLst>
                                  <p:par>
                                    <p:cTn id="61" presetID="10" presetClass="entr" presetSubtype="0" fill="hold" grpId="0" nodeType="after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fade">
                                          <p:cBhvr>
                                            <p:cTn id="63" dur="1000"/>
                                            <p:tgtEl>
                                              <p:spTgt spid="23"/>
                                            </p:tgtEl>
                                          </p:cBhvr>
                                        </p:animEffect>
                                      </p:childTnLst>
                                    </p:cTn>
                                  </p:par>
                                </p:childTnLst>
                              </p:cTn>
                            </p:par>
                            <p:par>
                              <p:cTn id="64" fill="hold">
                                <p:stCondLst>
                                  <p:cond delay="9300"/>
                                </p:stCondLst>
                                <p:childTnLst>
                                  <p:par>
                                    <p:cTn id="65" presetID="10" presetClass="entr" presetSubtype="0" fill="hold" grpId="0" nodeType="after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fade">
                                          <p:cBhvr>
                                            <p:cTn id="67" dur="1000"/>
                                            <p:tgtEl>
                                              <p:spTgt spid="22"/>
                                            </p:tgtEl>
                                          </p:cBhvr>
                                        </p:animEffect>
                                      </p:childTnLst>
                                    </p:cTn>
                                  </p:par>
                                </p:childTnLst>
                              </p:cTn>
                            </p:par>
                            <p:par>
                              <p:cTn id="68" fill="hold">
                                <p:stCondLst>
                                  <p:cond delay="10300"/>
                                </p:stCondLst>
                                <p:childTnLst>
                                  <p:par>
                                    <p:cTn id="69" presetID="10" presetClass="entr" presetSubtype="0" fill="hold" grpId="0" nodeType="after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fade">
                                          <p:cBhvr>
                                            <p:cTn id="71" dur="1000"/>
                                            <p:tgtEl>
                                              <p:spTgt spid="24"/>
                                            </p:tgtEl>
                                          </p:cBhvr>
                                        </p:animEffect>
                                      </p:childTnLst>
                                    </p:cTn>
                                  </p:par>
                                </p:childTnLst>
                              </p:cTn>
                            </p:par>
                            <p:par>
                              <p:cTn id="72" fill="hold">
                                <p:stCondLst>
                                  <p:cond delay="11300"/>
                                </p:stCondLst>
                                <p:childTnLst>
                                  <p:par>
                                    <p:cTn id="73" presetID="10" presetClass="entr" presetSubtype="0" fill="hold" grpId="0" nodeType="afterEffect">
                                      <p:stCondLst>
                                        <p:cond delay="0"/>
                                      </p:stCondLst>
                                      <p:iterate type="lt">
                                        <p:tmPct val="0"/>
                                      </p:iterate>
                                      <p:childTnLst>
                                        <p:set>
                                          <p:cBhvr>
                                            <p:cTn id="74" dur="1" fill="hold">
                                              <p:stCondLst>
                                                <p:cond delay="0"/>
                                              </p:stCondLst>
                                            </p:cTn>
                                            <p:tgtEl>
                                              <p:spTgt spid="28"/>
                                            </p:tgtEl>
                                            <p:attrNameLst>
                                              <p:attrName>style.visibility</p:attrName>
                                            </p:attrNameLst>
                                          </p:cBhvr>
                                          <p:to>
                                            <p:strVal val="visible"/>
                                          </p:to>
                                        </p:set>
                                        <p:animEffect transition="in" filter="fade">
                                          <p:cBhvr>
                                            <p:cTn id="75" dur="1000"/>
                                            <p:tgtEl>
                                              <p:spTgt spid="28"/>
                                            </p:tgtEl>
                                          </p:cBhvr>
                                        </p:animEffect>
                                      </p:childTnLst>
                                    </p:cTn>
                                  </p:par>
                                </p:childTnLst>
                              </p:cTn>
                            </p:par>
                            <p:par>
                              <p:cTn id="76" fill="hold">
                                <p:stCondLst>
                                  <p:cond delay="12300"/>
                                </p:stCondLst>
                                <p:childTnLst>
                                  <p:par>
                                    <p:cTn id="77" presetID="27" presetClass="emph" presetSubtype="0" repeatCount="3000" fill="remove" grpId="1" nodeType="afterEffect">
                                      <p:stCondLst>
                                        <p:cond delay="0"/>
                                      </p:stCondLst>
                                      <p:iterate type="lt">
                                        <p:tmPct val="0"/>
                                      </p:iterate>
                                      <p:childTnLst>
                                        <p:animClr clrSpc="rgb" dir="cw">
                                          <p:cBhvr override="childStyle">
                                            <p:cTn id="78" dur="500" autoRev="1" fill="remove"/>
                                            <p:tgtEl>
                                              <p:spTgt spid="28"/>
                                            </p:tgtEl>
                                            <p:attrNameLst>
                                              <p:attrName>style.color</p:attrName>
                                            </p:attrNameLst>
                                          </p:cBhvr>
                                          <p:to>
                                            <a:schemeClr val="bg1"/>
                                          </p:to>
                                        </p:animClr>
                                        <p:animClr clrSpc="rgb" dir="cw">
                                          <p:cBhvr>
                                            <p:cTn id="79" dur="500" autoRev="1" fill="remove"/>
                                            <p:tgtEl>
                                              <p:spTgt spid="28"/>
                                            </p:tgtEl>
                                            <p:attrNameLst>
                                              <p:attrName>fillcolor</p:attrName>
                                            </p:attrNameLst>
                                          </p:cBhvr>
                                          <p:to>
                                            <a:schemeClr val="bg1"/>
                                          </p:to>
                                        </p:animClr>
                                        <p:set>
                                          <p:cBhvr>
                                            <p:cTn id="80" dur="500" autoRev="1" fill="remove"/>
                                            <p:tgtEl>
                                              <p:spTgt spid="28"/>
                                            </p:tgtEl>
                                            <p:attrNameLst>
                                              <p:attrName>fill.type</p:attrName>
                                            </p:attrNameLst>
                                          </p:cBhvr>
                                          <p:to>
                                            <p:strVal val="solid"/>
                                          </p:to>
                                        </p:set>
                                        <p:set>
                                          <p:cBhvr>
                                            <p:cTn id="81" dur="500" autoRev="1" fill="remove"/>
                                            <p:tgtEl>
                                              <p:spTgt spid="2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0" grpId="0"/>
          <p:bldP spid="21" grpId="0"/>
          <p:bldP spid="22" grpId="0"/>
          <p:bldP spid="23" grpId="0"/>
          <p:bldP spid="24" grpId="0"/>
          <p:bldP spid="28" grpId="0"/>
          <p:bldP spid="28" grpId="1"/>
          <p:bldP spid="38" grpId="0"/>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15BD9-00A0-E0A9-6462-2372D874EF6A}"/>
            </a:ext>
          </a:extLst>
        </p:cNvPr>
        <p:cNvGrpSpPr/>
        <p:nvPr/>
      </p:nvGrpSpPr>
      <p:grpSpPr>
        <a:xfrm>
          <a:off x="0" y="0"/>
          <a:ext cx="0" cy="0"/>
          <a:chOff x="0" y="0"/>
          <a:chExt cx="0" cy="0"/>
        </a:xfrm>
      </p:grpSpPr>
      <p:sp>
        <p:nvSpPr>
          <p:cNvPr id="2" name="テキスト プレースホルダー 2">
            <a:extLst>
              <a:ext uri="{FF2B5EF4-FFF2-40B4-BE49-F238E27FC236}">
                <a16:creationId xmlns:a16="http://schemas.microsoft.com/office/drawing/2014/main" id="{DACEFBB4-7862-7FA5-1F2B-2C3CACB8069F}"/>
              </a:ext>
            </a:extLst>
          </p:cNvPr>
          <p:cNvSpPr txBox="1">
            <a:spLocks/>
          </p:cNvSpPr>
          <p:nvPr/>
        </p:nvSpPr>
        <p:spPr>
          <a:xfrm>
            <a:off x="6248400" y="2476531"/>
            <a:ext cx="4656741" cy="1904938"/>
          </a:xfrm>
          <a:prstGeom prst="rect">
            <a:avLst/>
          </a:prstGeom>
        </p:spPr>
        <p:txBody>
          <a:bodyPr vert="horz" lIns="60960" tIns="30480" rIns="60960" bIns="30480" rtlCol="0" anchor="ctr" anchorCtr="0">
            <a:noAutofit/>
          </a:bodyPr>
          <a:lstStyle>
            <a:lvl1pPr marL="0" indent="0" algn="l" defTabSz="914400" rtl="0" eaLnBrk="1" latinLnBrk="0" hangingPunct="1">
              <a:spcBef>
                <a:spcPct val="20000"/>
              </a:spcBef>
              <a:buFont typeface="Arial" panose="020B0604020202020204" pitchFamily="34" charset="0"/>
              <a:buNone/>
              <a:defRPr kumimoji="1" sz="6600" b="1" kern="1200">
                <a:solidFill>
                  <a:schemeClr val="tx1"/>
                </a:solidFill>
                <a:latin typeface="BIZ UDPゴシック" panose="020B0400000000000000" pitchFamily="50" charset="-128"/>
                <a:ea typeface="BIZ UDPゴシック" panose="020B0400000000000000" pitchFamily="50" charset="-128"/>
                <a:cs typeface="+mn-cs"/>
              </a:defRPr>
            </a:lvl1pPr>
            <a:lvl2pPr marL="457200" indent="0" algn="l" defTabSz="914400" rtl="0" eaLnBrk="1" latinLnBrk="0" hangingPunct="1">
              <a:spcBef>
                <a:spcPct val="20000"/>
              </a:spcBef>
              <a:buFont typeface="Arial" panose="020B0604020202020204" pitchFamily="34" charset="0"/>
              <a:buNone/>
              <a:defRPr kumimoji="1"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kumimoji="1"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kumimoji="1"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defTabSz="609630">
              <a:defRPr/>
            </a:pPr>
            <a:r>
              <a:rPr lang="ja-JP" altLang="en-US" sz="6000" dirty="0">
                <a:solidFill>
                  <a:sysClr val="windowText" lastClr="000000"/>
                </a:solidFill>
              </a:rPr>
              <a:t>米山奨学生</a:t>
            </a:r>
          </a:p>
        </p:txBody>
      </p:sp>
      <p:sp>
        <p:nvSpPr>
          <p:cNvPr id="4" name="タイトル 1">
            <a:extLst>
              <a:ext uri="{FF2B5EF4-FFF2-40B4-BE49-F238E27FC236}">
                <a16:creationId xmlns:a16="http://schemas.microsoft.com/office/drawing/2014/main" id="{54CC6FFB-FA97-A44A-DFD5-A4D5F57728C2}"/>
              </a:ext>
            </a:extLst>
          </p:cNvPr>
          <p:cNvSpPr txBox="1">
            <a:spLocks/>
          </p:cNvSpPr>
          <p:nvPr/>
        </p:nvSpPr>
        <p:spPr>
          <a:xfrm>
            <a:off x="990600" y="1981200"/>
            <a:ext cx="3048000" cy="2819400"/>
          </a:xfrm>
          <a:prstGeom prst="rect">
            <a:avLst/>
          </a:prstGeom>
        </p:spPr>
        <p:txBody>
          <a:bodyPr vert="horz" lIns="60960" tIns="30480" rIns="60960" bIns="30480" rtlCol="0" anchor="ctr">
            <a:noAutofit/>
          </a:bodyPr>
          <a:lstStyle>
            <a:lvl1pPr algn="ctr" defTabSz="914400" rtl="0" eaLnBrk="1" latinLnBrk="0" hangingPunct="1">
              <a:spcBef>
                <a:spcPct val="0"/>
              </a:spcBef>
              <a:buNone/>
              <a:defRPr kumimoji="1" sz="16600" kern="1200">
                <a:solidFill>
                  <a:srgbClr val="A7E200"/>
                </a:solidFill>
                <a:latin typeface="Bahnschrift SemiBold SemiConden" panose="020B0502040204020203" pitchFamily="34" charset="0"/>
                <a:ea typeface="+mj-ea"/>
                <a:cs typeface="+mj-cs"/>
              </a:defRPr>
            </a:lvl1pPr>
          </a:lstStyle>
          <a:p>
            <a:pPr defTabSz="609630">
              <a:defRPr/>
            </a:pPr>
            <a:r>
              <a:rPr lang="en-US" altLang="ja-JP" sz="19100" dirty="0">
                <a:solidFill>
                  <a:schemeClr val="bg1"/>
                </a:solidFill>
                <a:latin typeface="游ゴシック" panose="020B0400000000000000" pitchFamily="50" charset="-128"/>
                <a:ea typeface="ＭＳ Ｐゴシック" panose="020B0600070205080204" pitchFamily="50" charset="-128"/>
              </a:rPr>
              <a:t>02</a:t>
            </a:r>
            <a:endParaRPr lang="ja-JP" altLang="en-US" sz="19100" dirty="0">
              <a:solidFill>
                <a:schemeClr val="bg1"/>
              </a:solidFill>
              <a:latin typeface="游ゴシック" panose="020B0400000000000000" pitchFamily="50" charset="-128"/>
              <a:ea typeface="ＭＳ Ｐゴシック" panose="020B0600070205080204" pitchFamily="50" charset="-128"/>
            </a:endParaRPr>
          </a:p>
        </p:txBody>
      </p:sp>
    </p:spTree>
    <p:extLst>
      <p:ext uri="{BB962C8B-B14F-4D97-AF65-F5344CB8AC3E}">
        <p14:creationId xmlns:p14="http://schemas.microsoft.com/office/powerpoint/2010/main" val="625576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グラフ 11">
            <a:extLst>
              <a:ext uri="{FF2B5EF4-FFF2-40B4-BE49-F238E27FC236}">
                <a16:creationId xmlns:a16="http://schemas.microsoft.com/office/drawing/2014/main" id="{DB60ACD2-E31A-304E-FB85-8F7DEC5CE134}"/>
              </a:ext>
            </a:extLst>
          </p:cNvPr>
          <p:cNvGraphicFramePr>
            <a:graphicFrameLocks noChangeAspect="1"/>
          </p:cNvGraphicFramePr>
          <p:nvPr>
            <p:extLst>
              <p:ext uri="{D42A27DB-BD31-4B8C-83A1-F6EECF244321}">
                <p14:modId xmlns:p14="http://schemas.microsoft.com/office/powerpoint/2010/main" val="1683200227"/>
              </p:ext>
            </p:extLst>
          </p:nvPr>
        </p:nvGraphicFramePr>
        <p:xfrm>
          <a:off x="3114531" y="2852936"/>
          <a:ext cx="9137448" cy="4113538"/>
        </p:xfrm>
        <a:graphic>
          <a:graphicData uri="http://schemas.openxmlformats.org/drawingml/2006/chart">
            <c:chart xmlns:c="http://schemas.openxmlformats.org/drawingml/2006/chart" xmlns:r="http://schemas.openxmlformats.org/officeDocument/2006/relationships" r:id="rId3"/>
          </a:graphicData>
        </a:graphic>
      </p:graphicFrame>
      <p:sp>
        <p:nvSpPr>
          <p:cNvPr id="2" name="タイトル 1">
            <a:extLst>
              <a:ext uri="{FF2B5EF4-FFF2-40B4-BE49-F238E27FC236}">
                <a16:creationId xmlns:a16="http://schemas.microsoft.com/office/drawing/2014/main" id="{4050F3CA-63A5-C1A5-3AE3-452DFAF634DF}"/>
              </a:ext>
            </a:extLst>
          </p:cNvPr>
          <p:cNvSpPr txBox="1">
            <a:spLocks/>
          </p:cNvSpPr>
          <p:nvPr/>
        </p:nvSpPr>
        <p:spPr>
          <a:xfrm>
            <a:off x="1264369" y="476672"/>
            <a:ext cx="9663262" cy="672075"/>
          </a:xfrm>
          <a:prstGeom prst="rect">
            <a:avLst/>
          </a:prstGeom>
        </p:spPr>
        <p:txBody>
          <a:bodyPr/>
          <a:lstStyle>
            <a:lvl1pPr algn="ctr" defTabSz="609630" rtl="0" eaLnBrk="1" latinLnBrk="0" hangingPunct="1">
              <a:spcBef>
                <a:spcPct val="0"/>
              </a:spcBef>
              <a:buNone/>
              <a:defRPr sz="2933" kern="1200">
                <a:solidFill>
                  <a:schemeClr val="tx1"/>
                </a:solidFill>
                <a:latin typeface="+mj-lt"/>
                <a:ea typeface="+mj-ea"/>
                <a:cs typeface="+mj-cs"/>
              </a:defRPr>
            </a:lvl1pPr>
          </a:lstStyle>
          <a:p>
            <a:r>
              <a:rPr lang="ja-JP" altLang="en-US" sz="4800" b="1" dirty="0">
                <a:latin typeface="游ゴシック" panose="020B0400000000000000" pitchFamily="50" charset="-128"/>
                <a:ea typeface="游ゴシック" panose="020B0400000000000000" pitchFamily="50" charset="-128"/>
              </a:rPr>
              <a:t>国内最大級の奨学生数</a:t>
            </a:r>
            <a:endParaRPr kumimoji="1" lang="ja-JP" altLang="en-US" dirty="0"/>
          </a:p>
        </p:txBody>
      </p:sp>
      <p:sp>
        <p:nvSpPr>
          <p:cNvPr id="4" name="コンテンツ プレースホルダー 2">
            <a:extLst>
              <a:ext uri="{FF2B5EF4-FFF2-40B4-BE49-F238E27FC236}">
                <a16:creationId xmlns:a16="http://schemas.microsoft.com/office/drawing/2014/main" id="{A451C40F-2AA5-846E-FD52-8375A8A867A8}"/>
              </a:ext>
            </a:extLst>
          </p:cNvPr>
          <p:cNvSpPr txBox="1">
            <a:spLocks/>
          </p:cNvSpPr>
          <p:nvPr/>
        </p:nvSpPr>
        <p:spPr>
          <a:xfrm>
            <a:off x="7399023" y="1592796"/>
            <a:ext cx="3340788" cy="576064"/>
          </a:xfrm>
          <a:prstGeom prst="rect">
            <a:avLst/>
          </a:prstGeom>
          <a:noFill/>
        </p:spPr>
        <p:txBody>
          <a:bodyPr vert="horz" lIns="60960" tIns="30480" rIns="60960" bIns="30480" rtlCol="0">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kumimoji="1" sz="440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400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360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320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320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gn="ctr">
              <a:lnSpc>
                <a:spcPct val="90000"/>
              </a:lnSpc>
              <a:buNone/>
              <a:tabLst>
                <a:tab pos="2329508" algn="l"/>
              </a:tabLst>
            </a:pPr>
            <a:r>
              <a:rPr lang="ja-JP" altLang="en-US" sz="2933" dirty="0"/>
              <a:t>累計</a:t>
            </a:r>
            <a:r>
              <a:rPr lang="en-US" altLang="ja-JP" sz="5200" b="1" dirty="0">
                <a:ln w="12700">
                  <a:solidFill>
                    <a:schemeClr val="tx1"/>
                  </a:solidFill>
                </a:ln>
                <a:solidFill>
                  <a:schemeClr val="accent6"/>
                </a:solidFill>
              </a:rPr>
              <a:t>24,830</a:t>
            </a:r>
            <a:r>
              <a:rPr lang="ja-JP" altLang="en-US" sz="2400" dirty="0">
                <a:ln>
                  <a:solidFill>
                    <a:schemeClr val="tx1"/>
                  </a:solidFill>
                </a:ln>
              </a:rPr>
              <a:t>人</a:t>
            </a:r>
            <a:endParaRPr lang="ja-JP" altLang="en-US" sz="2667" dirty="0"/>
          </a:p>
        </p:txBody>
      </p:sp>
      <p:sp>
        <p:nvSpPr>
          <p:cNvPr id="5" name="テキスト ボックス 4">
            <a:extLst>
              <a:ext uri="{FF2B5EF4-FFF2-40B4-BE49-F238E27FC236}">
                <a16:creationId xmlns:a16="http://schemas.microsoft.com/office/drawing/2014/main" id="{51884A7E-F81D-2AC9-2BDD-993509114B6E}"/>
              </a:ext>
            </a:extLst>
          </p:cNvPr>
          <p:cNvSpPr txBox="1"/>
          <p:nvPr/>
        </p:nvSpPr>
        <p:spPr>
          <a:xfrm>
            <a:off x="7931500" y="2332588"/>
            <a:ext cx="2256250" cy="348813"/>
          </a:xfrm>
          <a:prstGeom prst="rect">
            <a:avLst/>
          </a:prstGeom>
          <a:solidFill>
            <a:schemeClr val="bg1"/>
          </a:solidFill>
          <a:ln>
            <a:solidFill>
              <a:schemeClr val="tx1">
                <a:lumMod val="95000"/>
                <a:lumOff val="5000"/>
              </a:schemeClr>
            </a:solidFill>
          </a:ln>
        </p:spPr>
        <p:txBody>
          <a:bodyPr wrap="square" rtlCol="0">
            <a:noAutofit/>
          </a:bodyPr>
          <a:lstStyle/>
          <a:p>
            <a:pPr algn="ctr"/>
            <a:r>
              <a:rPr lang="en-US" altLang="ja-JP" sz="2133" b="1" dirty="0">
                <a:latin typeface="游ゴシック" panose="020B0400000000000000" pitchFamily="50" charset="-128"/>
                <a:ea typeface="游ゴシック" panose="020B0400000000000000" pitchFamily="50" charset="-128"/>
              </a:rPr>
              <a:t>134</a:t>
            </a:r>
            <a:r>
              <a:rPr lang="ja-JP" altLang="en-US" sz="1867" b="1" dirty="0">
                <a:latin typeface="游ゴシック" panose="020B0400000000000000" pitchFamily="50" charset="-128"/>
                <a:ea typeface="游ゴシック" panose="020B0400000000000000" pitchFamily="50" charset="-128"/>
              </a:rPr>
              <a:t>の国と地域</a:t>
            </a:r>
          </a:p>
        </p:txBody>
      </p:sp>
      <p:sp>
        <p:nvSpPr>
          <p:cNvPr id="9" name="コンテンツ プレースホルダー 2">
            <a:extLst>
              <a:ext uri="{FF2B5EF4-FFF2-40B4-BE49-F238E27FC236}">
                <a16:creationId xmlns:a16="http://schemas.microsoft.com/office/drawing/2014/main" id="{EAB859B5-EC7E-2D59-200B-D48F5E8A4CDF}"/>
              </a:ext>
            </a:extLst>
          </p:cNvPr>
          <p:cNvSpPr txBox="1">
            <a:spLocks/>
          </p:cNvSpPr>
          <p:nvPr/>
        </p:nvSpPr>
        <p:spPr>
          <a:xfrm>
            <a:off x="3265766" y="1683078"/>
            <a:ext cx="1750113" cy="576064"/>
          </a:xfrm>
          <a:prstGeom prst="rect">
            <a:avLst/>
          </a:prstGeom>
          <a:noFill/>
        </p:spPr>
        <p:txBody>
          <a:bodyPr vert="horz" lIns="60960" tIns="30480" rIns="60960" bIns="3048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kumimoji="1" sz="440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400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360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320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320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nSpc>
                <a:spcPct val="90000"/>
              </a:lnSpc>
              <a:buNone/>
              <a:tabLst>
                <a:tab pos="2329508" algn="l"/>
              </a:tabLst>
            </a:pPr>
            <a:r>
              <a:rPr lang="en-US" altLang="ja-JP" sz="6900" b="1" dirty="0">
                <a:ln>
                  <a:solidFill>
                    <a:schemeClr val="tx1"/>
                  </a:solidFill>
                </a:ln>
                <a:solidFill>
                  <a:schemeClr val="accent6"/>
                </a:solidFill>
              </a:rPr>
              <a:t>964</a:t>
            </a:r>
            <a:r>
              <a:rPr lang="ja-JP" altLang="en-US" sz="2800" b="1" dirty="0">
                <a:ln>
                  <a:solidFill>
                    <a:schemeClr val="tx1"/>
                  </a:solidFill>
                </a:ln>
              </a:rPr>
              <a:t>人</a:t>
            </a:r>
            <a:endParaRPr lang="ja-JP" altLang="en-US" sz="2933" dirty="0">
              <a:solidFill>
                <a:srgbClr val="FFE737"/>
              </a:solidFill>
            </a:endParaRPr>
          </a:p>
        </p:txBody>
      </p:sp>
      <p:sp>
        <p:nvSpPr>
          <p:cNvPr id="10" name="テキスト ボックス 9">
            <a:extLst>
              <a:ext uri="{FF2B5EF4-FFF2-40B4-BE49-F238E27FC236}">
                <a16:creationId xmlns:a16="http://schemas.microsoft.com/office/drawing/2014/main" id="{004F230E-C0E9-9AEC-7F9A-B7B14FC2A4B0}"/>
              </a:ext>
            </a:extLst>
          </p:cNvPr>
          <p:cNvSpPr txBox="1"/>
          <p:nvPr/>
        </p:nvSpPr>
        <p:spPr>
          <a:xfrm>
            <a:off x="2074848" y="1556792"/>
            <a:ext cx="1190919" cy="757130"/>
          </a:xfrm>
          <a:prstGeom prst="rect">
            <a:avLst/>
          </a:prstGeom>
          <a:noFill/>
        </p:spPr>
        <p:txBody>
          <a:bodyPr wrap="square" rtlCol="0">
            <a:spAutoFit/>
          </a:bodyPr>
          <a:lstStyle/>
          <a:p>
            <a:pPr algn="dist">
              <a:lnSpc>
                <a:spcPct val="90000"/>
              </a:lnSpc>
            </a:pPr>
            <a:r>
              <a:rPr lang="en-US" altLang="ja-JP" sz="2400" dirty="0">
                <a:latin typeface="HGP創英角ｺﾞｼｯｸUB" panose="020B0900000000000000" pitchFamily="50" charset="-128"/>
                <a:ea typeface="HGP創英角ｺﾞｼｯｸUB" panose="020B0900000000000000" pitchFamily="50" charset="-128"/>
              </a:rPr>
              <a:t>2025</a:t>
            </a:r>
          </a:p>
          <a:p>
            <a:pPr algn="dist">
              <a:lnSpc>
                <a:spcPct val="90000"/>
              </a:lnSpc>
            </a:pPr>
            <a:r>
              <a:rPr lang="ja-JP" altLang="en-US" sz="2400" dirty="0">
                <a:latin typeface="HGP創英角ｺﾞｼｯｸUB" panose="020B0900000000000000" pitchFamily="50" charset="-128"/>
                <a:ea typeface="HGP創英角ｺﾞｼｯｸUB" panose="020B0900000000000000" pitchFamily="50" charset="-128"/>
              </a:rPr>
              <a:t>学年度</a:t>
            </a:r>
          </a:p>
        </p:txBody>
      </p:sp>
      <p:sp>
        <p:nvSpPr>
          <p:cNvPr id="8" name="テキスト ボックス 7">
            <a:extLst>
              <a:ext uri="{FF2B5EF4-FFF2-40B4-BE49-F238E27FC236}">
                <a16:creationId xmlns:a16="http://schemas.microsoft.com/office/drawing/2014/main" id="{070CA4AA-805A-A461-76BC-2BBE6B6AA81D}"/>
              </a:ext>
            </a:extLst>
          </p:cNvPr>
          <p:cNvSpPr txBox="1"/>
          <p:nvPr/>
        </p:nvSpPr>
        <p:spPr>
          <a:xfrm>
            <a:off x="2061435" y="2324878"/>
            <a:ext cx="2773720" cy="356523"/>
          </a:xfrm>
          <a:prstGeom prst="rect">
            <a:avLst/>
          </a:prstGeom>
          <a:solidFill>
            <a:schemeClr val="bg1"/>
          </a:solidFill>
          <a:ln>
            <a:solidFill>
              <a:schemeClr val="tx1">
                <a:lumMod val="95000"/>
                <a:lumOff val="5000"/>
              </a:schemeClr>
            </a:solidFill>
          </a:ln>
        </p:spPr>
        <p:txBody>
          <a:bodyPr wrap="square" rtlCol="0">
            <a:noAutofit/>
          </a:bodyPr>
          <a:lstStyle/>
          <a:p>
            <a:pPr algn="ctr"/>
            <a:r>
              <a:rPr lang="ja-JP" altLang="en-US" sz="2133" b="1" dirty="0">
                <a:latin typeface="游ゴシック" panose="020B0400000000000000" pitchFamily="50" charset="-128"/>
                <a:ea typeface="游ゴシック" panose="020B0400000000000000" pitchFamily="50" charset="-128"/>
              </a:rPr>
              <a:t>新規</a:t>
            </a:r>
            <a:r>
              <a:rPr lang="en-US" altLang="ja-JP" sz="2133" b="1" dirty="0">
                <a:latin typeface="游ゴシック" panose="020B0400000000000000" pitchFamily="50" charset="-128"/>
                <a:ea typeface="游ゴシック" panose="020B0400000000000000" pitchFamily="50" charset="-128"/>
              </a:rPr>
              <a:t>700</a:t>
            </a:r>
            <a:r>
              <a:rPr lang="ja-JP" altLang="en-US" sz="1333" b="1" dirty="0">
                <a:latin typeface="游ゴシック" panose="020B0400000000000000" pitchFamily="50" charset="-128"/>
                <a:ea typeface="游ゴシック" panose="020B0400000000000000" pitchFamily="50" charset="-128"/>
              </a:rPr>
              <a:t>人</a:t>
            </a:r>
            <a:r>
              <a:rPr lang="en-US" altLang="ja-JP" sz="2133" b="1" dirty="0">
                <a:latin typeface="游ゴシック" panose="020B0400000000000000" pitchFamily="50" charset="-128"/>
                <a:ea typeface="游ゴシック" panose="020B0400000000000000" pitchFamily="50" charset="-128"/>
              </a:rPr>
              <a:t>/</a:t>
            </a:r>
            <a:r>
              <a:rPr lang="ja-JP" altLang="en-US" sz="2133" b="1" dirty="0">
                <a:latin typeface="游ゴシック" panose="020B0400000000000000" pitchFamily="50" charset="-128"/>
                <a:ea typeface="游ゴシック" panose="020B0400000000000000" pitchFamily="50" charset="-128"/>
              </a:rPr>
              <a:t>継続</a:t>
            </a:r>
            <a:r>
              <a:rPr lang="en-US" altLang="ja-JP" sz="2133" b="1" dirty="0">
                <a:latin typeface="游ゴシック" panose="020B0400000000000000" pitchFamily="50" charset="-128"/>
                <a:ea typeface="游ゴシック" panose="020B0400000000000000" pitchFamily="50" charset="-128"/>
              </a:rPr>
              <a:t>264</a:t>
            </a:r>
            <a:r>
              <a:rPr lang="ja-JP" altLang="en-US" sz="1333" b="1" dirty="0">
                <a:latin typeface="游ゴシック" panose="020B0400000000000000" pitchFamily="50" charset="-128"/>
                <a:ea typeface="游ゴシック" panose="020B0400000000000000" pitchFamily="50" charset="-128"/>
              </a:rPr>
              <a:t>人</a:t>
            </a:r>
            <a:endParaRPr lang="ja-JP" altLang="en-US" sz="1867" b="1" dirty="0">
              <a:latin typeface="游ゴシック" panose="020B0400000000000000" pitchFamily="50" charset="-128"/>
              <a:ea typeface="游ゴシック" panose="020B0400000000000000" pitchFamily="50" charset="-128"/>
            </a:endParaRPr>
          </a:p>
        </p:txBody>
      </p:sp>
      <p:graphicFrame>
        <p:nvGraphicFramePr>
          <p:cNvPr id="11" name="グラフ 10">
            <a:extLst>
              <a:ext uri="{FF2B5EF4-FFF2-40B4-BE49-F238E27FC236}">
                <a16:creationId xmlns:a16="http://schemas.microsoft.com/office/drawing/2014/main" id="{A57B9DC6-8B46-1F1C-6D00-9A34D246AA0F}"/>
              </a:ext>
            </a:extLst>
          </p:cNvPr>
          <p:cNvGraphicFramePr/>
          <p:nvPr>
            <p:extLst>
              <p:ext uri="{D42A27DB-BD31-4B8C-83A1-F6EECF244321}">
                <p14:modId xmlns:p14="http://schemas.microsoft.com/office/powerpoint/2010/main" val="3340742832"/>
              </p:ext>
            </p:extLst>
          </p:nvPr>
        </p:nvGraphicFramePr>
        <p:xfrm>
          <a:off x="-1465899" y="2587681"/>
          <a:ext cx="9828387" cy="4501631"/>
        </p:xfrm>
        <a:graphic>
          <a:graphicData uri="http://schemas.openxmlformats.org/drawingml/2006/chart">
            <c:chart xmlns:c="http://schemas.openxmlformats.org/drawingml/2006/chart" xmlns:r="http://schemas.openxmlformats.org/officeDocument/2006/relationships" r:id="rId4"/>
          </a:graphicData>
        </a:graphic>
      </p:graphicFrame>
      <p:sp>
        <p:nvSpPr>
          <p:cNvPr id="13" name="タイトル 1">
            <a:extLst>
              <a:ext uri="{FF2B5EF4-FFF2-40B4-BE49-F238E27FC236}">
                <a16:creationId xmlns:a16="http://schemas.microsoft.com/office/drawing/2014/main" id="{385534E7-87CC-5F35-2709-2801B178E769}"/>
              </a:ext>
            </a:extLst>
          </p:cNvPr>
          <p:cNvSpPr txBox="1">
            <a:spLocks/>
          </p:cNvSpPr>
          <p:nvPr/>
        </p:nvSpPr>
        <p:spPr bwMode="white">
          <a:xfrm>
            <a:off x="10635141" y="6392575"/>
            <a:ext cx="1556859" cy="384043"/>
          </a:xfrm>
          <a:prstGeom prst="rect">
            <a:avLst/>
          </a:prstGeom>
        </p:spPr>
        <p:txBody>
          <a:bodyPr vert="horz" lIns="60960" tIns="30480" rIns="60960" bIns="30480" rtlCol="0" anchor="ctr">
            <a:noAutofit/>
          </a:bodyPr>
          <a:lstStyle>
            <a:lvl1pPr marL="0" algn="l" defTabSz="914400" rtl="0" eaLnBrk="1" latinLnBrk="0" hangingPunct="1">
              <a:spcBef>
                <a:spcPct val="0"/>
              </a:spcBef>
              <a:buNone/>
              <a:defRPr kumimoji="1" lang="ja-JP" altLang="en-US" sz="5600" b="1" kern="1200" spc="-150" dirty="0">
                <a:solidFill>
                  <a:schemeClr val="tx1"/>
                </a:solidFill>
                <a:latin typeface="游ゴシック" panose="020B0400000000000000" pitchFamily="50" charset="-128"/>
                <a:ea typeface="游ゴシック" panose="020B0400000000000000" pitchFamily="50" charset="-128"/>
                <a:cs typeface="+mj-cs"/>
              </a:defRPr>
            </a:lvl1pPr>
          </a:lstStyle>
          <a:p>
            <a:pPr algn="ctr"/>
            <a:r>
              <a:rPr lang="ja-JP" altLang="en-US" sz="1200" dirty="0"/>
              <a:t>（</a:t>
            </a:r>
            <a:r>
              <a:rPr lang="en-US" altLang="ja-JP" sz="1200" dirty="0"/>
              <a:t>2025</a:t>
            </a:r>
            <a:r>
              <a:rPr lang="ja-JP" altLang="en-US" sz="1200" dirty="0"/>
              <a:t>年</a:t>
            </a:r>
            <a:r>
              <a:rPr lang="en-US" altLang="ja-JP" sz="1200" dirty="0"/>
              <a:t>7</a:t>
            </a:r>
            <a:r>
              <a:rPr lang="ja-JP" altLang="en-US" sz="1200" dirty="0"/>
              <a:t>月現在）</a:t>
            </a:r>
          </a:p>
        </p:txBody>
      </p:sp>
    </p:spTree>
    <p:extLst>
      <p:ext uri="{BB962C8B-B14F-4D97-AF65-F5344CB8AC3E}">
        <p14:creationId xmlns:p14="http://schemas.microsoft.com/office/powerpoint/2010/main" val="2316712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1">
                                            <p:graphicEl>
                                              <a:chart seriesIdx="-3" categoryIdx="-3" bldStep="gridLegend"/>
                                            </p:graphicEl>
                                          </p:spTgt>
                                        </p:tgtEl>
                                        <p:attrNameLst>
                                          <p:attrName>style.visibility</p:attrName>
                                        </p:attrNameLst>
                                      </p:cBhvr>
                                      <p:to>
                                        <p:strVal val="visible"/>
                                      </p:to>
                                    </p:set>
                                    <p:animEffect transition="in" filter="wheel(1)">
                                      <p:cBhvr>
                                        <p:cTn id="7" dur="500"/>
                                        <p:tgtEl>
                                          <p:spTgt spid="11">
                                            <p:graphicEl>
                                              <a:chart seriesIdx="-3" categoryIdx="-3" bldStep="gridLegend"/>
                                            </p:graphicEl>
                                          </p:spTgt>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1">
                                            <p:graphicEl>
                                              <a:chart seriesIdx="-4" categoryIdx="0" bldStep="category"/>
                                            </p:graphicEl>
                                          </p:spTgt>
                                        </p:tgtEl>
                                        <p:attrNameLst>
                                          <p:attrName>style.visibility</p:attrName>
                                        </p:attrNameLst>
                                      </p:cBhvr>
                                      <p:to>
                                        <p:strVal val="visible"/>
                                      </p:to>
                                    </p:set>
                                    <p:animEffect transition="in" filter="wheel(1)">
                                      <p:cBhvr>
                                        <p:cTn id="10" dur="500"/>
                                        <p:tgtEl>
                                          <p:spTgt spid="11">
                                            <p:graphicEl>
                                              <a:chart seriesIdx="-4" categoryIdx="0" bldStep="category"/>
                                            </p:graphicEl>
                                          </p:spTgt>
                                        </p:tgtEl>
                                      </p:cBhvr>
                                    </p:animEffect>
                                  </p:childTnLst>
                                </p:cTn>
                              </p:par>
                            </p:childTnLst>
                          </p:cTn>
                        </p:par>
                        <p:par>
                          <p:cTn id="11" fill="hold">
                            <p:stCondLst>
                              <p:cond delay="500"/>
                            </p:stCondLst>
                            <p:childTnLst>
                              <p:par>
                                <p:cTn id="12" presetID="21" presetClass="entr" presetSubtype="1" fill="hold" grpId="0" nodeType="afterEffect">
                                  <p:stCondLst>
                                    <p:cond delay="0"/>
                                  </p:stCondLst>
                                  <p:childTnLst>
                                    <p:set>
                                      <p:cBhvr>
                                        <p:cTn id="13" dur="1" fill="hold">
                                          <p:stCondLst>
                                            <p:cond delay="0"/>
                                          </p:stCondLst>
                                        </p:cTn>
                                        <p:tgtEl>
                                          <p:spTgt spid="11">
                                            <p:graphicEl>
                                              <a:chart seriesIdx="-4" categoryIdx="1" bldStep="category"/>
                                            </p:graphicEl>
                                          </p:spTgt>
                                        </p:tgtEl>
                                        <p:attrNameLst>
                                          <p:attrName>style.visibility</p:attrName>
                                        </p:attrNameLst>
                                      </p:cBhvr>
                                      <p:to>
                                        <p:strVal val="visible"/>
                                      </p:to>
                                    </p:set>
                                    <p:animEffect transition="in" filter="wheel(1)">
                                      <p:cBhvr>
                                        <p:cTn id="14" dur="500"/>
                                        <p:tgtEl>
                                          <p:spTgt spid="11">
                                            <p:graphicEl>
                                              <a:chart seriesIdx="-4" categoryIdx="1" bldStep="category"/>
                                            </p:graphicEl>
                                          </p:spTgt>
                                        </p:tgtEl>
                                      </p:cBhvr>
                                    </p:animEffect>
                                  </p:childTnLst>
                                </p:cTn>
                              </p:par>
                            </p:childTnLst>
                          </p:cTn>
                        </p:par>
                        <p:par>
                          <p:cTn id="15" fill="hold">
                            <p:stCondLst>
                              <p:cond delay="1000"/>
                            </p:stCondLst>
                            <p:childTnLst>
                              <p:par>
                                <p:cTn id="16" presetID="21" presetClass="entr" presetSubtype="1" fill="hold" grpId="0" nodeType="afterEffect">
                                  <p:stCondLst>
                                    <p:cond delay="0"/>
                                  </p:stCondLst>
                                  <p:childTnLst>
                                    <p:set>
                                      <p:cBhvr>
                                        <p:cTn id="17" dur="1" fill="hold">
                                          <p:stCondLst>
                                            <p:cond delay="0"/>
                                          </p:stCondLst>
                                        </p:cTn>
                                        <p:tgtEl>
                                          <p:spTgt spid="11">
                                            <p:graphicEl>
                                              <a:chart seriesIdx="-4" categoryIdx="2" bldStep="category"/>
                                            </p:graphicEl>
                                          </p:spTgt>
                                        </p:tgtEl>
                                        <p:attrNameLst>
                                          <p:attrName>style.visibility</p:attrName>
                                        </p:attrNameLst>
                                      </p:cBhvr>
                                      <p:to>
                                        <p:strVal val="visible"/>
                                      </p:to>
                                    </p:set>
                                    <p:animEffect transition="in" filter="wheel(1)">
                                      <p:cBhvr>
                                        <p:cTn id="18" dur="500"/>
                                        <p:tgtEl>
                                          <p:spTgt spid="11">
                                            <p:graphicEl>
                                              <a:chart seriesIdx="-4" categoryIdx="2" bldStep="category"/>
                                            </p:graphicEl>
                                          </p:spTgt>
                                        </p:tgtEl>
                                      </p:cBhvr>
                                    </p:animEffect>
                                  </p:childTnLst>
                                </p:cTn>
                              </p:par>
                            </p:childTnLst>
                          </p:cTn>
                        </p:par>
                        <p:par>
                          <p:cTn id="19" fill="hold">
                            <p:stCondLst>
                              <p:cond delay="1500"/>
                            </p:stCondLst>
                            <p:childTnLst>
                              <p:par>
                                <p:cTn id="20" presetID="21" presetClass="entr" presetSubtype="1" fill="hold" grpId="0" nodeType="afterEffect">
                                  <p:stCondLst>
                                    <p:cond delay="0"/>
                                  </p:stCondLst>
                                  <p:childTnLst>
                                    <p:set>
                                      <p:cBhvr>
                                        <p:cTn id="21" dur="1" fill="hold">
                                          <p:stCondLst>
                                            <p:cond delay="0"/>
                                          </p:stCondLst>
                                        </p:cTn>
                                        <p:tgtEl>
                                          <p:spTgt spid="11">
                                            <p:graphicEl>
                                              <a:chart seriesIdx="-4" categoryIdx="3" bldStep="category"/>
                                            </p:graphicEl>
                                          </p:spTgt>
                                        </p:tgtEl>
                                        <p:attrNameLst>
                                          <p:attrName>style.visibility</p:attrName>
                                        </p:attrNameLst>
                                      </p:cBhvr>
                                      <p:to>
                                        <p:strVal val="visible"/>
                                      </p:to>
                                    </p:set>
                                    <p:animEffect transition="in" filter="wheel(1)">
                                      <p:cBhvr>
                                        <p:cTn id="22" dur="500"/>
                                        <p:tgtEl>
                                          <p:spTgt spid="11">
                                            <p:graphicEl>
                                              <a:chart seriesIdx="-4" categoryIdx="3" bldStep="category"/>
                                            </p:graphicEl>
                                          </p:spTgt>
                                        </p:tgtEl>
                                      </p:cBhvr>
                                    </p:animEffect>
                                  </p:childTnLst>
                                </p:cTn>
                              </p:par>
                            </p:childTnLst>
                          </p:cTn>
                        </p:par>
                        <p:par>
                          <p:cTn id="23" fill="hold">
                            <p:stCondLst>
                              <p:cond delay="2000"/>
                            </p:stCondLst>
                            <p:childTnLst>
                              <p:par>
                                <p:cTn id="24" presetID="21" presetClass="entr" presetSubtype="1" fill="hold" grpId="0" nodeType="afterEffect">
                                  <p:stCondLst>
                                    <p:cond delay="0"/>
                                  </p:stCondLst>
                                  <p:childTnLst>
                                    <p:set>
                                      <p:cBhvr>
                                        <p:cTn id="25" dur="1" fill="hold">
                                          <p:stCondLst>
                                            <p:cond delay="0"/>
                                          </p:stCondLst>
                                        </p:cTn>
                                        <p:tgtEl>
                                          <p:spTgt spid="11">
                                            <p:graphicEl>
                                              <a:chart seriesIdx="-4" categoryIdx="4" bldStep="category"/>
                                            </p:graphicEl>
                                          </p:spTgt>
                                        </p:tgtEl>
                                        <p:attrNameLst>
                                          <p:attrName>style.visibility</p:attrName>
                                        </p:attrNameLst>
                                      </p:cBhvr>
                                      <p:to>
                                        <p:strVal val="visible"/>
                                      </p:to>
                                    </p:set>
                                    <p:animEffect transition="in" filter="wheel(1)">
                                      <p:cBhvr>
                                        <p:cTn id="26" dur="500"/>
                                        <p:tgtEl>
                                          <p:spTgt spid="11">
                                            <p:graphicEl>
                                              <a:chart seriesIdx="-4" categoryIdx="4" bldStep="category"/>
                                            </p:graphicEl>
                                          </p:spTgt>
                                        </p:tgtEl>
                                      </p:cBhvr>
                                    </p:animEffect>
                                  </p:childTnLst>
                                </p:cTn>
                              </p:par>
                            </p:childTnLst>
                          </p:cTn>
                        </p:par>
                        <p:par>
                          <p:cTn id="27" fill="hold">
                            <p:stCondLst>
                              <p:cond delay="2500"/>
                            </p:stCondLst>
                            <p:childTnLst>
                              <p:par>
                                <p:cTn id="28" presetID="21" presetClass="entr" presetSubtype="1" fill="hold" grpId="0" nodeType="afterEffect">
                                  <p:stCondLst>
                                    <p:cond delay="0"/>
                                  </p:stCondLst>
                                  <p:childTnLst>
                                    <p:set>
                                      <p:cBhvr>
                                        <p:cTn id="29" dur="1" fill="hold">
                                          <p:stCondLst>
                                            <p:cond delay="0"/>
                                          </p:stCondLst>
                                        </p:cTn>
                                        <p:tgtEl>
                                          <p:spTgt spid="11">
                                            <p:graphicEl>
                                              <a:chart seriesIdx="-4" categoryIdx="5" bldStep="category"/>
                                            </p:graphicEl>
                                          </p:spTgt>
                                        </p:tgtEl>
                                        <p:attrNameLst>
                                          <p:attrName>style.visibility</p:attrName>
                                        </p:attrNameLst>
                                      </p:cBhvr>
                                      <p:to>
                                        <p:strVal val="visible"/>
                                      </p:to>
                                    </p:set>
                                    <p:animEffect transition="in" filter="wheel(1)">
                                      <p:cBhvr>
                                        <p:cTn id="30" dur="500"/>
                                        <p:tgtEl>
                                          <p:spTgt spid="11">
                                            <p:graphicEl>
                                              <a:chart seriesIdx="-4" categoryIdx="5" bldStep="category"/>
                                            </p:graphicEl>
                                          </p:spTgt>
                                        </p:tgtEl>
                                      </p:cBhvr>
                                    </p:animEffect>
                                  </p:childTnLst>
                                </p:cTn>
                              </p:par>
                            </p:childTnLst>
                          </p:cTn>
                        </p:par>
                        <p:par>
                          <p:cTn id="31" fill="hold">
                            <p:stCondLst>
                              <p:cond delay="3000"/>
                            </p:stCondLst>
                            <p:childTnLst>
                              <p:par>
                                <p:cTn id="32" presetID="21" presetClass="entr" presetSubtype="1" fill="hold" grpId="0" nodeType="afterEffect">
                                  <p:stCondLst>
                                    <p:cond delay="0"/>
                                  </p:stCondLst>
                                  <p:childTnLst>
                                    <p:set>
                                      <p:cBhvr>
                                        <p:cTn id="33" dur="1" fill="hold">
                                          <p:stCondLst>
                                            <p:cond delay="0"/>
                                          </p:stCondLst>
                                        </p:cTn>
                                        <p:tgtEl>
                                          <p:spTgt spid="11">
                                            <p:graphicEl>
                                              <a:chart seriesIdx="-4" categoryIdx="6" bldStep="category"/>
                                            </p:graphicEl>
                                          </p:spTgt>
                                        </p:tgtEl>
                                        <p:attrNameLst>
                                          <p:attrName>style.visibility</p:attrName>
                                        </p:attrNameLst>
                                      </p:cBhvr>
                                      <p:to>
                                        <p:strVal val="visible"/>
                                      </p:to>
                                    </p:set>
                                    <p:animEffect transition="in" filter="wheel(1)">
                                      <p:cBhvr>
                                        <p:cTn id="34" dur="500"/>
                                        <p:tgtEl>
                                          <p:spTgt spid="11">
                                            <p:graphicEl>
                                              <a:chart seriesIdx="-4" categoryIdx="6" bldStep="category"/>
                                            </p:graphicEl>
                                          </p:spTgt>
                                        </p:tgtEl>
                                      </p:cBhvr>
                                    </p:animEffect>
                                  </p:childTnLst>
                                </p:cTn>
                              </p:par>
                            </p:childTnLst>
                          </p:cTn>
                        </p:par>
                        <p:par>
                          <p:cTn id="35" fill="hold">
                            <p:stCondLst>
                              <p:cond delay="3500"/>
                            </p:stCondLst>
                            <p:childTnLst>
                              <p:par>
                                <p:cTn id="36" presetID="21" presetClass="entr" presetSubtype="1" fill="hold" grpId="0" nodeType="afterEffect">
                                  <p:stCondLst>
                                    <p:cond delay="0"/>
                                  </p:stCondLst>
                                  <p:childTnLst>
                                    <p:set>
                                      <p:cBhvr>
                                        <p:cTn id="37" dur="1" fill="hold">
                                          <p:stCondLst>
                                            <p:cond delay="0"/>
                                          </p:stCondLst>
                                        </p:cTn>
                                        <p:tgtEl>
                                          <p:spTgt spid="11">
                                            <p:graphicEl>
                                              <a:chart seriesIdx="-4" categoryIdx="7" bldStep="category"/>
                                            </p:graphicEl>
                                          </p:spTgt>
                                        </p:tgtEl>
                                        <p:attrNameLst>
                                          <p:attrName>style.visibility</p:attrName>
                                        </p:attrNameLst>
                                      </p:cBhvr>
                                      <p:to>
                                        <p:strVal val="visible"/>
                                      </p:to>
                                    </p:set>
                                    <p:animEffect transition="in" filter="wheel(1)">
                                      <p:cBhvr>
                                        <p:cTn id="38" dur="500"/>
                                        <p:tgtEl>
                                          <p:spTgt spid="11">
                                            <p:graphicEl>
                                              <a:chart seriesIdx="-4" categoryIdx="7" bldStep="category"/>
                                            </p:graphicEl>
                                          </p:spTgt>
                                        </p:tgtEl>
                                      </p:cBhvr>
                                    </p:animEffect>
                                  </p:childTnLst>
                                </p:cTn>
                              </p:par>
                            </p:childTnLst>
                          </p:cTn>
                        </p:par>
                        <p:par>
                          <p:cTn id="39" fill="hold">
                            <p:stCondLst>
                              <p:cond delay="4000"/>
                            </p:stCondLst>
                            <p:childTnLst>
                              <p:par>
                                <p:cTn id="40" presetID="21" presetClass="entr" presetSubtype="1" fill="hold" grpId="0" nodeType="afterEffect">
                                  <p:stCondLst>
                                    <p:cond delay="0"/>
                                  </p:stCondLst>
                                  <p:childTnLst>
                                    <p:set>
                                      <p:cBhvr>
                                        <p:cTn id="41" dur="1" fill="hold">
                                          <p:stCondLst>
                                            <p:cond delay="0"/>
                                          </p:stCondLst>
                                        </p:cTn>
                                        <p:tgtEl>
                                          <p:spTgt spid="11">
                                            <p:graphicEl>
                                              <a:chart seriesIdx="-4" categoryIdx="8" bldStep="category"/>
                                            </p:graphicEl>
                                          </p:spTgt>
                                        </p:tgtEl>
                                        <p:attrNameLst>
                                          <p:attrName>style.visibility</p:attrName>
                                        </p:attrNameLst>
                                      </p:cBhvr>
                                      <p:to>
                                        <p:strVal val="visible"/>
                                      </p:to>
                                    </p:set>
                                    <p:animEffect transition="in" filter="wheel(1)">
                                      <p:cBhvr>
                                        <p:cTn id="42" dur="500"/>
                                        <p:tgtEl>
                                          <p:spTgt spid="11">
                                            <p:graphicEl>
                                              <a:chart seriesIdx="-4" categoryIdx="8" bldStep="category"/>
                                            </p:graphicEl>
                                          </p:spTgt>
                                        </p:tgtEl>
                                      </p:cBhvr>
                                    </p:animEffect>
                                  </p:childTnLst>
                                </p:cTn>
                              </p:par>
                            </p:childTnLst>
                          </p:cTn>
                        </p:par>
                        <p:par>
                          <p:cTn id="43" fill="hold">
                            <p:stCondLst>
                              <p:cond delay="4500"/>
                            </p:stCondLst>
                            <p:childTnLst>
                              <p:par>
                                <p:cTn id="44" presetID="21" presetClass="entr" presetSubtype="1" fill="hold" grpId="0" nodeType="afterEffect">
                                  <p:stCondLst>
                                    <p:cond delay="0"/>
                                  </p:stCondLst>
                                  <p:childTnLst>
                                    <p:set>
                                      <p:cBhvr>
                                        <p:cTn id="45" dur="1" fill="hold">
                                          <p:stCondLst>
                                            <p:cond delay="0"/>
                                          </p:stCondLst>
                                        </p:cTn>
                                        <p:tgtEl>
                                          <p:spTgt spid="11">
                                            <p:graphicEl>
                                              <a:chart seriesIdx="-4" categoryIdx="9" bldStep="category"/>
                                            </p:graphicEl>
                                          </p:spTgt>
                                        </p:tgtEl>
                                        <p:attrNameLst>
                                          <p:attrName>style.visibility</p:attrName>
                                        </p:attrNameLst>
                                      </p:cBhvr>
                                      <p:to>
                                        <p:strVal val="visible"/>
                                      </p:to>
                                    </p:set>
                                    <p:animEffect transition="in" filter="wheel(1)">
                                      <p:cBhvr>
                                        <p:cTn id="46" dur="500"/>
                                        <p:tgtEl>
                                          <p:spTgt spid="11">
                                            <p:graphicEl>
                                              <a:chart seriesIdx="-4" categoryIdx="9" bldStep="category"/>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1" presetClass="entr" presetSubtype="1" fill="hold" grpId="0" nodeType="clickEffect">
                                  <p:stCondLst>
                                    <p:cond delay="0"/>
                                  </p:stCondLst>
                                  <p:childTnLst>
                                    <p:set>
                                      <p:cBhvr>
                                        <p:cTn id="50" dur="1" fill="hold">
                                          <p:stCondLst>
                                            <p:cond delay="0"/>
                                          </p:stCondLst>
                                        </p:cTn>
                                        <p:tgtEl>
                                          <p:spTgt spid="12">
                                            <p:graphicEl>
                                              <a:chart seriesIdx="-3" categoryIdx="-3" bldStep="gridLegend"/>
                                            </p:graphicEl>
                                          </p:spTgt>
                                        </p:tgtEl>
                                        <p:attrNameLst>
                                          <p:attrName>style.visibility</p:attrName>
                                        </p:attrNameLst>
                                      </p:cBhvr>
                                      <p:to>
                                        <p:strVal val="visible"/>
                                      </p:to>
                                    </p:set>
                                    <p:animEffect transition="in" filter="wheel(1)">
                                      <p:cBhvr>
                                        <p:cTn id="51" dur="500"/>
                                        <p:tgtEl>
                                          <p:spTgt spid="12">
                                            <p:graphicEl>
                                              <a:chart seriesIdx="-3" categoryIdx="-3" bldStep="gridLegend"/>
                                            </p:graphicEl>
                                          </p:spTgt>
                                        </p:tgtEl>
                                      </p:cBhvr>
                                    </p:animEffect>
                                  </p:childTnLst>
                                </p:cTn>
                              </p:par>
                              <p:par>
                                <p:cTn id="52" presetID="21" presetClass="entr" presetSubtype="1" fill="hold" grpId="0" nodeType="withEffect">
                                  <p:stCondLst>
                                    <p:cond delay="0"/>
                                  </p:stCondLst>
                                  <p:childTnLst>
                                    <p:set>
                                      <p:cBhvr>
                                        <p:cTn id="53" dur="1" fill="hold">
                                          <p:stCondLst>
                                            <p:cond delay="0"/>
                                          </p:stCondLst>
                                        </p:cTn>
                                        <p:tgtEl>
                                          <p:spTgt spid="12">
                                            <p:graphicEl>
                                              <a:chart seriesIdx="-4" categoryIdx="0" bldStep="category"/>
                                            </p:graphicEl>
                                          </p:spTgt>
                                        </p:tgtEl>
                                        <p:attrNameLst>
                                          <p:attrName>style.visibility</p:attrName>
                                        </p:attrNameLst>
                                      </p:cBhvr>
                                      <p:to>
                                        <p:strVal val="visible"/>
                                      </p:to>
                                    </p:set>
                                    <p:animEffect transition="in" filter="wheel(1)">
                                      <p:cBhvr>
                                        <p:cTn id="54" dur="500"/>
                                        <p:tgtEl>
                                          <p:spTgt spid="12">
                                            <p:graphicEl>
                                              <a:chart seriesIdx="-4" categoryIdx="0" bldStep="category"/>
                                            </p:graphicEl>
                                          </p:spTgt>
                                        </p:tgtEl>
                                      </p:cBhvr>
                                    </p:animEffect>
                                  </p:childTnLst>
                                </p:cTn>
                              </p:par>
                            </p:childTnLst>
                          </p:cTn>
                        </p:par>
                        <p:par>
                          <p:cTn id="55" fill="hold">
                            <p:stCondLst>
                              <p:cond delay="500"/>
                            </p:stCondLst>
                            <p:childTnLst>
                              <p:par>
                                <p:cTn id="56" presetID="21" presetClass="entr" presetSubtype="1" fill="hold" grpId="0" nodeType="afterEffect">
                                  <p:stCondLst>
                                    <p:cond delay="0"/>
                                  </p:stCondLst>
                                  <p:childTnLst>
                                    <p:set>
                                      <p:cBhvr>
                                        <p:cTn id="57" dur="1" fill="hold">
                                          <p:stCondLst>
                                            <p:cond delay="0"/>
                                          </p:stCondLst>
                                        </p:cTn>
                                        <p:tgtEl>
                                          <p:spTgt spid="12">
                                            <p:graphicEl>
                                              <a:chart seriesIdx="-4" categoryIdx="1" bldStep="category"/>
                                            </p:graphicEl>
                                          </p:spTgt>
                                        </p:tgtEl>
                                        <p:attrNameLst>
                                          <p:attrName>style.visibility</p:attrName>
                                        </p:attrNameLst>
                                      </p:cBhvr>
                                      <p:to>
                                        <p:strVal val="visible"/>
                                      </p:to>
                                    </p:set>
                                    <p:animEffect transition="in" filter="wheel(1)">
                                      <p:cBhvr>
                                        <p:cTn id="58" dur="500"/>
                                        <p:tgtEl>
                                          <p:spTgt spid="12">
                                            <p:graphicEl>
                                              <a:chart seriesIdx="-4" categoryIdx="1" bldStep="category"/>
                                            </p:graphicEl>
                                          </p:spTgt>
                                        </p:tgtEl>
                                      </p:cBhvr>
                                    </p:animEffect>
                                  </p:childTnLst>
                                </p:cTn>
                              </p:par>
                            </p:childTnLst>
                          </p:cTn>
                        </p:par>
                        <p:par>
                          <p:cTn id="59" fill="hold">
                            <p:stCondLst>
                              <p:cond delay="1000"/>
                            </p:stCondLst>
                            <p:childTnLst>
                              <p:par>
                                <p:cTn id="60" presetID="21" presetClass="entr" presetSubtype="1" fill="hold" grpId="0" nodeType="afterEffect">
                                  <p:stCondLst>
                                    <p:cond delay="0"/>
                                  </p:stCondLst>
                                  <p:childTnLst>
                                    <p:set>
                                      <p:cBhvr>
                                        <p:cTn id="61" dur="1" fill="hold">
                                          <p:stCondLst>
                                            <p:cond delay="0"/>
                                          </p:stCondLst>
                                        </p:cTn>
                                        <p:tgtEl>
                                          <p:spTgt spid="12">
                                            <p:graphicEl>
                                              <a:chart seriesIdx="-4" categoryIdx="2" bldStep="category"/>
                                            </p:graphicEl>
                                          </p:spTgt>
                                        </p:tgtEl>
                                        <p:attrNameLst>
                                          <p:attrName>style.visibility</p:attrName>
                                        </p:attrNameLst>
                                      </p:cBhvr>
                                      <p:to>
                                        <p:strVal val="visible"/>
                                      </p:to>
                                    </p:set>
                                    <p:animEffect transition="in" filter="wheel(1)">
                                      <p:cBhvr>
                                        <p:cTn id="62" dur="500"/>
                                        <p:tgtEl>
                                          <p:spTgt spid="12">
                                            <p:graphicEl>
                                              <a:chart seriesIdx="-4" categoryIdx="2" bldStep="category"/>
                                            </p:graphicEl>
                                          </p:spTgt>
                                        </p:tgtEl>
                                      </p:cBhvr>
                                    </p:animEffect>
                                  </p:childTnLst>
                                </p:cTn>
                              </p:par>
                            </p:childTnLst>
                          </p:cTn>
                        </p:par>
                        <p:par>
                          <p:cTn id="63" fill="hold">
                            <p:stCondLst>
                              <p:cond delay="1500"/>
                            </p:stCondLst>
                            <p:childTnLst>
                              <p:par>
                                <p:cTn id="64" presetID="21" presetClass="entr" presetSubtype="1" fill="hold" grpId="0" nodeType="afterEffect">
                                  <p:stCondLst>
                                    <p:cond delay="0"/>
                                  </p:stCondLst>
                                  <p:childTnLst>
                                    <p:set>
                                      <p:cBhvr>
                                        <p:cTn id="65" dur="1" fill="hold">
                                          <p:stCondLst>
                                            <p:cond delay="0"/>
                                          </p:stCondLst>
                                        </p:cTn>
                                        <p:tgtEl>
                                          <p:spTgt spid="12">
                                            <p:graphicEl>
                                              <a:chart seriesIdx="-4" categoryIdx="3" bldStep="category"/>
                                            </p:graphicEl>
                                          </p:spTgt>
                                        </p:tgtEl>
                                        <p:attrNameLst>
                                          <p:attrName>style.visibility</p:attrName>
                                        </p:attrNameLst>
                                      </p:cBhvr>
                                      <p:to>
                                        <p:strVal val="visible"/>
                                      </p:to>
                                    </p:set>
                                    <p:animEffect transition="in" filter="wheel(1)">
                                      <p:cBhvr>
                                        <p:cTn id="66" dur="500"/>
                                        <p:tgtEl>
                                          <p:spTgt spid="12">
                                            <p:graphicEl>
                                              <a:chart seriesIdx="-4" categoryIdx="3" bldStep="category"/>
                                            </p:graphicEl>
                                          </p:spTgt>
                                        </p:tgtEl>
                                      </p:cBhvr>
                                    </p:animEffect>
                                  </p:childTnLst>
                                </p:cTn>
                              </p:par>
                            </p:childTnLst>
                          </p:cTn>
                        </p:par>
                        <p:par>
                          <p:cTn id="67" fill="hold">
                            <p:stCondLst>
                              <p:cond delay="2000"/>
                            </p:stCondLst>
                            <p:childTnLst>
                              <p:par>
                                <p:cTn id="68" presetID="21" presetClass="entr" presetSubtype="1" fill="hold" grpId="0" nodeType="afterEffect">
                                  <p:stCondLst>
                                    <p:cond delay="0"/>
                                  </p:stCondLst>
                                  <p:childTnLst>
                                    <p:set>
                                      <p:cBhvr>
                                        <p:cTn id="69" dur="1" fill="hold">
                                          <p:stCondLst>
                                            <p:cond delay="0"/>
                                          </p:stCondLst>
                                        </p:cTn>
                                        <p:tgtEl>
                                          <p:spTgt spid="12">
                                            <p:graphicEl>
                                              <a:chart seriesIdx="-4" categoryIdx="4" bldStep="category"/>
                                            </p:graphicEl>
                                          </p:spTgt>
                                        </p:tgtEl>
                                        <p:attrNameLst>
                                          <p:attrName>style.visibility</p:attrName>
                                        </p:attrNameLst>
                                      </p:cBhvr>
                                      <p:to>
                                        <p:strVal val="visible"/>
                                      </p:to>
                                    </p:set>
                                    <p:animEffect transition="in" filter="wheel(1)">
                                      <p:cBhvr>
                                        <p:cTn id="70" dur="500"/>
                                        <p:tgtEl>
                                          <p:spTgt spid="12">
                                            <p:graphicEl>
                                              <a:chart seriesIdx="-4" categoryIdx="4" bldStep="category"/>
                                            </p:graphicEl>
                                          </p:spTgt>
                                        </p:tgtEl>
                                      </p:cBhvr>
                                    </p:animEffect>
                                  </p:childTnLst>
                                </p:cTn>
                              </p:par>
                            </p:childTnLst>
                          </p:cTn>
                        </p:par>
                        <p:par>
                          <p:cTn id="71" fill="hold">
                            <p:stCondLst>
                              <p:cond delay="2500"/>
                            </p:stCondLst>
                            <p:childTnLst>
                              <p:par>
                                <p:cTn id="72" presetID="21" presetClass="entr" presetSubtype="1" fill="hold" grpId="0" nodeType="afterEffect">
                                  <p:stCondLst>
                                    <p:cond delay="0"/>
                                  </p:stCondLst>
                                  <p:childTnLst>
                                    <p:set>
                                      <p:cBhvr>
                                        <p:cTn id="73" dur="1" fill="hold">
                                          <p:stCondLst>
                                            <p:cond delay="0"/>
                                          </p:stCondLst>
                                        </p:cTn>
                                        <p:tgtEl>
                                          <p:spTgt spid="12">
                                            <p:graphicEl>
                                              <a:chart seriesIdx="-4" categoryIdx="5" bldStep="category"/>
                                            </p:graphicEl>
                                          </p:spTgt>
                                        </p:tgtEl>
                                        <p:attrNameLst>
                                          <p:attrName>style.visibility</p:attrName>
                                        </p:attrNameLst>
                                      </p:cBhvr>
                                      <p:to>
                                        <p:strVal val="visible"/>
                                      </p:to>
                                    </p:set>
                                    <p:animEffect transition="in" filter="wheel(1)">
                                      <p:cBhvr>
                                        <p:cTn id="74" dur="500"/>
                                        <p:tgtEl>
                                          <p:spTgt spid="12">
                                            <p:graphicEl>
                                              <a:chart seriesIdx="-4" categoryIdx="5" bldStep="category"/>
                                            </p:graphicEl>
                                          </p:spTgt>
                                        </p:tgtEl>
                                      </p:cBhvr>
                                    </p:animEffect>
                                  </p:childTnLst>
                                </p:cTn>
                              </p:par>
                            </p:childTnLst>
                          </p:cTn>
                        </p:par>
                        <p:par>
                          <p:cTn id="75" fill="hold">
                            <p:stCondLst>
                              <p:cond delay="3000"/>
                            </p:stCondLst>
                            <p:childTnLst>
                              <p:par>
                                <p:cTn id="76" presetID="21" presetClass="entr" presetSubtype="1" fill="hold" grpId="0" nodeType="afterEffect">
                                  <p:stCondLst>
                                    <p:cond delay="0"/>
                                  </p:stCondLst>
                                  <p:childTnLst>
                                    <p:set>
                                      <p:cBhvr>
                                        <p:cTn id="77" dur="1" fill="hold">
                                          <p:stCondLst>
                                            <p:cond delay="0"/>
                                          </p:stCondLst>
                                        </p:cTn>
                                        <p:tgtEl>
                                          <p:spTgt spid="12">
                                            <p:graphicEl>
                                              <a:chart seriesIdx="-4" categoryIdx="6" bldStep="category"/>
                                            </p:graphicEl>
                                          </p:spTgt>
                                        </p:tgtEl>
                                        <p:attrNameLst>
                                          <p:attrName>style.visibility</p:attrName>
                                        </p:attrNameLst>
                                      </p:cBhvr>
                                      <p:to>
                                        <p:strVal val="visible"/>
                                      </p:to>
                                    </p:set>
                                    <p:animEffect transition="in" filter="wheel(1)">
                                      <p:cBhvr>
                                        <p:cTn id="78" dur="500"/>
                                        <p:tgtEl>
                                          <p:spTgt spid="12">
                                            <p:graphicEl>
                                              <a:chart seriesIdx="-4" categoryIdx="6" bldStep="category"/>
                                            </p:graphicEl>
                                          </p:spTgt>
                                        </p:tgtEl>
                                      </p:cBhvr>
                                    </p:animEffect>
                                  </p:childTnLst>
                                </p:cTn>
                              </p:par>
                            </p:childTnLst>
                          </p:cTn>
                        </p:par>
                        <p:par>
                          <p:cTn id="79" fill="hold">
                            <p:stCondLst>
                              <p:cond delay="3500"/>
                            </p:stCondLst>
                            <p:childTnLst>
                              <p:par>
                                <p:cTn id="80" presetID="21" presetClass="entr" presetSubtype="1" fill="hold" grpId="0" nodeType="afterEffect">
                                  <p:stCondLst>
                                    <p:cond delay="0"/>
                                  </p:stCondLst>
                                  <p:childTnLst>
                                    <p:set>
                                      <p:cBhvr>
                                        <p:cTn id="81" dur="1" fill="hold">
                                          <p:stCondLst>
                                            <p:cond delay="0"/>
                                          </p:stCondLst>
                                        </p:cTn>
                                        <p:tgtEl>
                                          <p:spTgt spid="12">
                                            <p:graphicEl>
                                              <a:chart seriesIdx="-4" categoryIdx="7" bldStep="category"/>
                                            </p:graphicEl>
                                          </p:spTgt>
                                        </p:tgtEl>
                                        <p:attrNameLst>
                                          <p:attrName>style.visibility</p:attrName>
                                        </p:attrNameLst>
                                      </p:cBhvr>
                                      <p:to>
                                        <p:strVal val="visible"/>
                                      </p:to>
                                    </p:set>
                                    <p:animEffect transition="in" filter="wheel(1)">
                                      <p:cBhvr>
                                        <p:cTn id="82" dur="500"/>
                                        <p:tgtEl>
                                          <p:spTgt spid="12">
                                            <p:graphicEl>
                                              <a:chart seriesIdx="-4" categoryIdx="7" bldStep="category"/>
                                            </p:graphicEl>
                                          </p:spTgt>
                                        </p:tgtEl>
                                      </p:cBhvr>
                                    </p:animEffect>
                                  </p:childTnLst>
                                </p:cTn>
                              </p:par>
                            </p:childTnLst>
                          </p:cTn>
                        </p:par>
                        <p:par>
                          <p:cTn id="83" fill="hold">
                            <p:stCondLst>
                              <p:cond delay="4000"/>
                            </p:stCondLst>
                            <p:childTnLst>
                              <p:par>
                                <p:cTn id="84" presetID="21" presetClass="entr" presetSubtype="1" fill="hold" grpId="0" nodeType="afterEffect">
                                  <p:stCondLst>
                                    <p:cond delay="0"/>
                                  </p:stCondLst>
                                  <p:childTnLst>
                                    <p:set>
                                      <p:cBhvr>
                                        <p:cTn id="85" dur="1" fill="hold">
                                          <p:stCondLst>
                                            <p:cond delay="0"/>
                                          </p:stCondLst>
                                        </p:cTn>
                                        <p:tgtEl>
                                          <p:spTgt spid="12">
                                            <p:graphicEl>
                                              <a:chart seriesIdx="-4" categoryIdx="8" bldStep="category"/>
                                            </p:graphicEl>
                                          </p:spTgt>
                                        </p:tgtEl>
                                        <p:attrNameLst>
                                          <p:attrName>style.visibility</p:attrName>
                                        </p:attrNameLst>
                                      </p:cBhvr>
                                      <p:to>
                                        <p:strVal val="visible"/>
                                      </p:to>
                                    </p:set>
                                    <p:animEffect transition="in" filter="wheel(1)">
                                      <p:cBhvr>
                                        <p:cTn id="86" dur="500"/>
                                        <p:tgtEl>
                                          <p:spTgt spid="12">
                                            <p:graphicEl>
                                              <a:chart seriesIdx="-4" categoryIdx="8" bldStep="category"/>
                                            </p:graphicEl>
                                          </p:spTgt>
                                        </p:tgtEl>
                                      </p:cBhvr>
                                    </p:animEffect>
                                  </p:childTnLst>
                                </p:cTn>
                              </p:par>
                            </p:childTnLst>
                          </p:cTn>
                        </p:par>
                        <p:par>
                          <p:cTn id="87" fill="hold">
                            <p:stCondLst>
                              <p:cond delay="4500"/>
                            </p:stCondLst>
                            <p:childTnLst>
                              <p:par>
                                <p:cTn id="88" presetID="21" presetClass="entr" presetSubtype="1" fill="hold" grpId="0" nodeType="afterEffect">
                                  <p:stCondLst>
                                    <p:cond delay="0"/>
                                  </p:stCondLst>
                                  <p:childTnLst>
                                    <p:set>
                                      <p:cBhvr>
                                        <p:cTn id="89" dur="1" fill="hold">
                                          <p:stCondLst>
                                            <p:cond delay="0"/>
                                          </p:stCondLst>
                                        </p:cTn>
                                        <p:tgtEl>
                                          <p:spTgt spid="12">
                                            <p:graphicEl>
                                              <a:chart seriesIdx="-4" categoryIdx="9" bldStep="category"/>
                                            </p:graphicEl>
                                          </p:spTgt>
                                        </p:tgtEl>
                                        <p:attrNameLst>
                                          <p:attrName>style.visibility</p:attrName>
                                        </p:attrNameLst>
                                      </p:cBhvr>
                                      <p:to>
                                        <p:strVal val="visible"/>
                                      </p:to>
                                    </p:set>
                                    <p:animEffect transition="in" filter="wheel(1)">
                                      <p:cBhvr>
                                        <p:cTn id="90" dur="500"/>
                                        <p:tgtEl>
                                          <p:spTgt spid="12">
                                            <p:graphicEl>
                                              <a:chart seriesIdx="-4" categoryIdx="9"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uiExpand="1">
        <p:bldSub>
          <a:bldChart bld="category"/>
        </p:bldSub>
      </p:bldGraphic>
      <p:bldGraphic spid="11" grpId="0" uiExpand="1">
        <p:bldSub>
          <a:bldChart bld="category"/>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BFFA9-EE8A-477F-046F-76B35A01E686}"/>
            </a:ext>
          </a:extLst>
        </p:cNvPr>
        <p:cNvGrpSpPr/>
        <p:nvPr/>
      </p:nvGrpSpPr>
      <p:grpSpPr>
        <a:xfrm>
          <a:off x="0" y="0"/>
          <a:ext cx="0" cy="0"/>
          <a:chOff x="0" y="0"/>
          <a:chExt cx="0" cy="0"/>
        </a:xfrm>
      </p:grpSpPr>
      <p:sp>
        <p:nvSpPr>
          <p:cNvPr id="75" name="正方形/長方形 74">
            <a:extLst>
              <a:ext uri="{FF2B5EF4-FFF2-40B4-BE49-F238E27FC236}">
                <a16:creationId xmlns:a16="http://schemas.microsoft.com/office/drawing/2014/main" id="{3590E224-ACC0-30B4-38F8-A32B141373FD}"/>
              </a:ext>
            </a:extLst>
          </p:cNvPr>
          <p:cNvSpPr/>
          <p:nvPr/>
        </p:nvSpPr>
        <p:spPr>
          <a:xfrm>
            <a:off x="7115557" y="4946514"/>
            <a:ext cx="4667638" cy="1326802"/>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コンテンツ プレースホルダー 12">
            <a:extLst>
              <a:ext uri="{FF2B5EF4-FFF2-40B4-BE49-F238E27FC236}">
                <a16:creationId xmlns:a16="http://schemas.microsoft.com/office/drawing/2014/main" id="{FE367127-6870-AD70-3B80-E0F0A1FD4C73}"/>
              </a:ext>
            </a:extLst>
          </p:cNvPr>
          <p:cNvSpPr txBox="1">
            <a:spLocks/>
          </p:cNvSpPr>
          <p:nvPr/>
        </p:nvSpPr>
        <p:spPr>
          <a:xfrm>
            <a:off x="7108060" y="4898282"/>
            <a:ext cx="4822606" cy="721973"/>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ts val="3500"/>
              </a:lnSpc>
              <a:spcBef>
                <a:spcPts val="1500"/>
              </a:spcBef>
              <a:buNone/>
            </a:pPr>
            <a:r>
              <a:rPr lang="ja-JP" altLang="en-US" sz="2400" b="1" dirty="0">
                <a:latin typeface="游ゴシック" panose="020B0400000000000000" pitchFamily="50" charset="-128"/>
                <a:ea typeface="游ゴシック" panose="020B0400000000000000" pitchFamily="50" charset="-128"/>
              </a:rPr>
              <a:t>各地区選考委員会は、</a:t>
            </a:r>
            <a:br>
              <a:rPr lang="en-US" altLang="ja-JP" sz="2400" b="1" dirty="0">
                <a:latin typeface="游ゴシック" panose="020B0400000000000000" pitchFamily="50" charset="-128"/>
                <a:ea typeface="游ゴシック" panose="020B0400000000000000" pitchFamily="50" charset="-128"/>
              </a:rPr>
            </a:br>
            <a:r>
              <a:rPr lang="ja-JP" altLang="en-US" sz="2400" b="1" dirty="0">
                <a:latin typeface="游ゴシック" panose="020B0400000000000000" pitchFamily="50" charset="-128"/>
                <a:ea typeface="游ゴシック" panose="020B0400000000000000" pitchFamily="50" charset="-128"/>
              </a:rPr>
              <a:t>地域の偏りを避けるよう努力</a:t>
            </a:r>
            <a:br>
              <a:rPr lang="en-US" altLang="ja-JP" sz="2400" b="1" dirty="0">
                <a:latin typeface="游ゴシック" panose="020B0400000000000000" pitchFamily="50" charset="-128"/>
                <a:ea typeface="游ゴシック" panose="020B0400000000000000" pitchFamily="50" charset="-128"/>
              </a:rPr>
            </a:br>
            <a:endParaRPr lang="ja-JP" altLang="en-US" sz="2400" b="1" dirty="0">
              <a:latin typeface="游ゴシック" panose="020B0400000000000000" pitchFamily="50" charset="-128"/>
              <a:ea typeface="游ゴシック" panose="020B0400000000000000" pitchFamily="50" charset="-128"/>
            </a:endParaRPr>
          </a:p>
        </p:txBody>
      </p:sp>
      <p:sp>
        <p:nvSpPr>
          <p:cNvPr id="74" name="正方形/長方形 73">
            <a:extLst>
              <a:ext uri="{FF2B5EF4-FFF2-40B4-BE49-F238E27FC236}">
                <a16:creationId xmlns:a16="http://schemas.microsoft.com/office/drawing/2014/main" id="{78B91D63-DB42-1417-BD67-3DD8FB17E128}"/>
              </a:ext>
            </a:extLst>
          </p:cNvPr>
          <p:cNvSpPr/>
          <p:nvPr/>
        </p:nvSpPr>
        <p:spPr>
          <a:xfrm>
            <a:off x="7115557" y="3650953"/>
            <a:ext cx="4667638" cy="1002183"/>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3" name="正方形/長方形 72">
            <a:extLst>
              <a:ext uri="{FF2B5EF4-FFF2-40B4-BE49-F238E27FC236}">
                <a16:creationId xmlns:a16="http://schemas.microsoft.com/office/drawing/2014/main" id="{BFD59E60-B086-3E4B-8EE7-D37E75250C23}"/>
              </a:ext>
            </a:extLst>
          </p:cNvPr>
          <p:cNvSpPr/>
          <p:nvPr/>
        </p:nvSpPr>
        <p:spPr>
          <a:xfrm>
            <a:off x="7124600" y="2390813"/>
            <a:ext cx="4667638" cy="1002183"/>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 name="正方形/長方形 71">
            <a:extLst>
              <a:ext uri="{FF2B5EF4-FFF2-40B4-BE49-F238E27FC236}">
                <a16:creationId xmlns:a16="http://schemas.microsoft.com/office/drawing/2014/main" id="{374090FA-FE3D-0B41-507A-1A2858214302}"/>
              </a:ext>
            </a:extLst>
          </p:cNvPr>
          <p:cNvSpPr/>
          <p:nvPr/>
        </p:nvSpPr>
        <p:spPr>
          <a:xfrm>
            <a:off x="7124600" y="1448780"/>
            <a:ext cx="4651098" cy="67207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FA6888E5-059D-360F-A8E9-40ED9CA5E296}"/>
              </a:ext>
            </a:extLst>
          </p:cNvPr>
          <p:cNvSpPr txBox="1">
            <a:spLocks/>
          </p:cNvSpPr>
          <p:nvPr/>
        </p:nvSpPr>
        <p:spPr>
          <a:xfrm>
            <a:off x="457200" y="431400"/>
            <a:ext cx="864000" cy="864000"/>
          </a:xfrm>
          <a:prstGeom prst="roundRect">
            <a:avLst/>
          </a:prstGeom>
          <a:solidFill>
            <a:srgbClr val="145DA0"/>
          </a:solidFill>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en-US" altLang="ja-JP" b="1" dirty="0">
                <a:solidFill>
                  <a:schemeClr val="bg1"/>
                </a:solidFill>
                <a:latin typeface="游ゴシック" panose="020B0400000000000000" pitchFamily="50" charset="-128"/>
              </a:rPr>
              <a:t>Q</a:t>
            </a:r>
            <a:endParaRPr lang="ja-JP" altLang="en-US" sz="6000" b="1" dirty="0">
              <a:solidFill>
                <a:schemeClr val="bg1"/>
              </a:solidFill>
              <a:latin typeface="游ゴシック" panose="020B0400000000000000" pitchFamily="50" charset="-128"/>
            </a:endParaRPr>
          </a:p>
        </p:txBody>
      </p:sp>
      <p:sp>
        <p:nvSpPr>
          <p:cNvPr id="6" name="タイトル 11">
            <a:extLst>
              <a:ext uri="{FF2B5EF4-FFF2-40B4-BE49-F238E27FC236}">
                <a16:creationId xmlns:a16="http://schemas.microsoft.com/office/drawing/2014/main" id="{01F5477D-2886-279B-DB9A-4DDDF25CF25D}"/>
              </a:ext>
            </a:extLst>
          </p:cNvPr>
          <p:cNvSpPr txBox="1">
            <a:spLocks/>
          </p:cNvSpPr>
          <p:nvPr/>
        </p:nvSpPr>
        <p:spPr>
          <a:xfrm>
            <a:off x="1295400" y="527363"/>
            <a:ext cx="10668000" cy="672075"/>
          </a:xfrm>
          <a:prstGeom prst="rect">
            <a:avLst/>
          </a:prstGeom>
        </p:spPr>
        <p:txBody>
          <a:bodyPr anchor="t"/>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ja-JP" altLang="en-US" sz="4500" b="1" dirty="0">
                <a:solidFill>
                  <a:sysClr val="windowText" lastClr="000000"/>
                </a:solidFill>
                <a:latin typeface="游ゴシック" panose="020B0400000000000000" pitchFamily="50" charset="-128"/>
                <a:ea typeface="游ゴシック" panose="020B0400000000000000" pitchFamily="50" charset="-128"/>
              </a:rPr>
              <a:t>中国人奨学生の割合は増えていますか？</a:t>
            </a:r>
            <a:endParaRPr lang="ja-JP" altLang="en-US" sz="4500" dirty="0">
              <a:latin typeface="游ゴシック" panose="020B0400000000000000" pitchFamily="50" charset="-128"/>
              <a:ea typeface="游ゴシック" panose="020B0400000000000000" pitchFamily="50" charset="-128"/>
            </a:endParaRPr>
          </a:p>
        </p:txBody>
      </p:sp>
      <p:sp>
        <p:nvSpPr>
          <p:cNvPr id="8" name="コンテンツ プレースホルダー 12">
            <a:extLst>
              <a:ext uri="{FF2B5EF4-FFF2-40B4-BE49-F238E27FC236}">
                <a16:creationId xmlns:a16="http://schemas.microsoft.com/office/drawing/2014/main" id="{E7BFA707-3647-7166-0D0D-1AE39527D6E7}"/>
              </a:ext>
            </a:extLst>
          </p:cNvPr>
          <p:cNvSpPr txBox="1">
            <a:spLocks/>
          </p:cNvSpPr>
          <p:nvPr/>
        </p:nvSpPr>
        <p:spPr>
          <a:xfrm>
            <a:off x="7124600" y="1376772"/>
            <a:ext cx="4660619" cy="721973"/>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ts val="5000"/>
              </a:lnSpc>
              <a:spcBef>
                <a:spcPts val="1500"/>
              </a:spcBef>
              <a:buNone/>
            </a:pPr>
            <a:r>
              <a:rPr lang="ja-JP" altLang="en-US" sz="2500" b="1" dirty="0">
                <a:latin typeface="游ゴシック" panose="020B0400000000000000" pitchFamily="50" charset="-128"/>
                <a:ea typeface="游ゴシック" panose="020B0400000000000000" pitchFamily="50" charset="-128"/>
              </a:rPr>
              <a:t>この</a:t>
            </a:r>
            <a:r>
              <a:rPr lang="en-US" altLang="ja-JP" sz="2500" b="1" dirty="0">
                <a:latin typeface="游ゴシック" panose="020B0400000000000000" pitchFamily="50" charset="-128"/>
                <a:ea typeface="游ゴシック" panose="020B0400000000000000" pitchFamily="50" charset="-128"/>
              </a:rPr>
              <a:t>10</a:t>
            </a:r>
            <a:r>
              <a:rPr lang="ja-JP" altLang="en-US" sz="2500" b="1" dirty="0">
                <a:latin typeface="游ゴシック" panose="020B0400000000000000" pitchFamily="50" charset="-128"/>
                <a:ea typeface="游ゴシック" panose="020B0400000000000000" pitchFamily="50" charset="-128"/>
              </a:rPr>
              <a:t>年間は大きな増減なし</a:t>
            </a:r>
            <a:endParaRPr lang="en-US" altLang="ja-JP" sz="2500" b="1" dirty="0">
              <a:latin typeface="游ゴシック" panose="020B0400000000000000" pitchFamily="50" charset="-128"/>
              <a:ea typeface="游ゴシック" panose="020B0400000000000000" pitchFamily="50" charset="-128"/>
            </a:endParaRPr>
          </a:p>
        </p:txBody>
      </p:sp>
      <p:pic>
        <p:nvPicPr>
          <p:cNvPr id="9" name="グラフィックス 8" descr="チェックマークを付けたチェック ボックス 単色塗りつぶし">
            <a:extLst>
              <a:ext uri="{FF2B5EF4-FFF2-40B4-BE49-F238E27FC236}">
                <a16:creationId xmlns:a16="http://schemas.microsoft.com/office/drawing/2014/main" id="{A7DB75DB-F671-C726-6738-0C00AEF8C6E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20036" y="1407650"/>
            <a:ext cx="721973" cy="721973"/>
          </a:xfrm>
          <a:prstGeom prst="rect">
            <a:avLst/>
          </a:prstGeom>
        </p:spPr>
      </p:pic>
      <p:sp>
        <p:nvSpPr>
          <p:cNvPr id="48" name="コンテンツ プレースホルダー 12">
            <a:extLst>
              <a:ext uri="{FF2B5EF4-FFF2-40B4-BE49-F238E27FC236}">
                <a16:creationId xmlns:a16="http://schemas.microsoft.com/office/drawing/2014/main" id="{E3D7A0A7-0FFC-7834-65D4-3D6B825FAE92}"/>
              </a:ext>
            </a:extLst>
          </p:cNvPr>
          <p:cNvSpPr txBox="1">
            <a:spLocks/>
          </p:cNvSpPr>
          <p:nvPr/>
        </p:nvSpPr>
        <p:spPr>
          <a:xfrm>
            <a:off x="7124600" y="2304752"/>
            <a:ext cx="4806067" cy="721973"/>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ts val="4000"/>
              </a:lnSpc>
              <a:spcBef>
                <a:spcPts val="1500"/>
              </a:spcBef>
              <a:buNone/>
            </a:pPr>
            <a:r>
              <a:rPr lang="ja-JP" altLang="en-US" sz="2400" b="1" dirty="0">
                <a:latin typeface="游ゴシック" panose="020B0400000000000000" pitchFamily="50" charset="-128"/>
                <a:ea typeface="游ゴシック" panose="020B0400000000000000" pitchFamily="50" charset="-128"/>
              </a:rPr>
              <a:t>日本の高等教育機関で学ぶ外国人留学生の</a:t>
            </a:r>
            <a:r>
              <a:rPr lang="en-US" altLang="ja-JP" sz="4000" b="1" spc="-113" dirty="0">
                <a:ln>
                  <a:solidFill>
                    <a:prstClr val="black"/>
                  </a:solidFill>
                </a:ln>
                <a:solidFill>
                  <a:schemeClr val="accent6"/>
                </a:solidFill>
                <a:latin typeface="游ゴシック" panose="020B0400000000000000" pitchFamily="50" charset="-128"/>
                <a:ea typeface="游ゴシック" panose="020B0400000000000000" pitchFamily="50" charset="-128"/>
              </a:rPr>
              <a:t>41.2</a:t>
            </a:r>
            <a:r>
              <a:rPr lang="ja-JP" altLang="en-US" sz="2400" b="1" dirty="0">
                <a:latin typeface="游ゴシック" panose="020B0400000000000000" pitchFamily="50" charset="-128"/>
                <a:ea typeface="游ゴシック" panose="020B0400000000000000" pitchFamily="50" charset="-128"/>
              </a:rPr>
              <a:t>％が中国人</a:t>
            </a:r>
          </a:p>
        </p:txBody>
      </p:sp>
      <p:pic>
        <p:nvPicPr>
          <p:cNvPr id="49" name="グラフィックス 48" descr="チェックマークを付けたチェック ボックス 単色塗りつぶし">
            <a:extLst>
              <a:ext uri="{FF2B5EF4-FFF2-40B4-BE49-F238E27FC236}">
                <a16:creationId xmlns:a16="http://schemas.microsoft.com/office/drawing/2014/main" id="{D7965205-6186-4109-C750-497904CA10A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39577" y="2225551"/>
            <a:ext cx="721973" cy="721973"/>
          </a:xfrm>
          <a:prstGeom prst="rect">
            <a:avLst/>
          </a:prstGeom>
        </p:spPr>
      </p:pic>
      <p:sp>
        <p:nvSpPr>
          <p:cNvPr id="52" name="コンテンツ プレースホルダー 12">
            <a:extLst>
              <a:ext uri="{FF2B5EF4-FFF2-40B4-BE49-F238E27FC236}">
                <a16:creationId xmlns:a16="http://schemas.microsoft.com/office/drawing/2014/main" id="{9ACDD914-ED3D-CDE6-22D4-39660BBEAF14}"/>
              </a:ext>
            </a:extLst>
          </p:cNvPr>
          <p:cNvSpPr txBox="1">
            <a:spLocks/>
          </p:cNvSpPr>
          <p:nvPr/>
        </p:nvSpPr>
        <p:spPr>
          <a:xfrm>
            <a:off x="7124600" y="3568769"/>
            <a:ext cx="4806066" cy="721973"/>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ts val="4000"/>
              </a:lnSpc>
              <a:spcBef>
                <a:spcPts val="1500"/>
              </a:spcBef>
              <a:buNone/>
            </a:pPr>
            <a:r>
              <a:rPr lang="ja-JP" altLang="en-US" sz="2400" b="1" dirty="0">
                <a:latin typeface="游ゴシック" panose="020B0400000000000000" pitchFamily="50" charset="-128"/>
                <a:ea typeface="游ゴシック" panose="020B0400000000000000" pitchFamily="50" charset="-128"/>
              </a:rPr>
              <a:t>指定校推薦</a:t>
            </a:r>
            <a:r>
              <a:rPr lang="ja-JP" altLang="en-US" sz="2400" b="1">
                <a:latin typeface="游ゴシック" panose="020B0400000000000000" pitchFamily="50" charset="-128"/>
                <a:ea typeface="游ゴシック" panose="020B0400000000000000" pitchFamily="50" charset="-128"/>
              </a:rPr>
              <a:t>で合格した</a:t>
            </a:r>
            <a:r>
              <a:rPr lang="ja-JP" altLang="en-US" sz="2400" b="1" dirty="0">
                <a:latin typeface="游ゴシック" panose="020B0400000000000000" pitchFamily="50" charset="-128"/>
                <a:ea typeface="游ゴシック" panose="020B0400000000000000" pitchFamily="50" charset="-128"/>
              </a:rPr>
              <a:t>奨学生の</a:t>
            </a:r>
            <a:r>
              <a:rPr lang="en-US" altLang="ja-JP" sz="4000" b="1" spc="-113" dirty="0">
                <a:ln>
                  <a:solidFill>
                    <a:prstClr val="black"/>
                  </a:solidFill>
                </a:ln>
                <a:solidFill>
                  <a:schemeClr val="accent6"/>
                </a:solidFill>
                <a:latin typeface="游ゴシック" panose="020B0400000000000000" pitchFamily="50" charset="-128"/>
                <a:ea typeface="游ゴシック" panose="020B0400000000000000" pitchFamily="50" charset="-128"/>
              </a:rPr>
              <a:t>40.7</a:t>
            </a:r>
            <a:r>
              <a:rPr lang="ja-JP" altLang="en-US" sz="2400" b="1" dirty="0">
                <a:latin typeface="游ゴシック" panose="020B0400000000000000" pitchFamily="50" charset="-128"/>
                <a:ea typeface="游ゴシック" panose="020B0400000000000000" pitchFamily="50" charset="-128"/>
              </a:rPr>
              <a:t>％が中国人</a:t>
            </a:r>
          </a:p>
        </p:txBody>
      </p:sp>
      <p:pic>
        <p:nvPicPr>
          <p:cNvPr id="53" name="グラフィックス 52" descr="チェックマークを付けたチェック ボックス 単色塗りつぶし">
            <a:extLst>
              <a:ext uri="{FF2B5EF4-FFF2-40B4-BE49-F238E27FC236}">
                <a16:creationId xmlns:a16="http://schemas.microsoft.com/office/drawing/2014/main" id="{B0098458-6B88-EE4C-94BC-F9B72E2101B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20036" y="3571123"/>
            <a:ext cx="721973" cy="721973"/>
          </a:xfrm>
          <a:prstGeom prst="rect">
            <a:avLst/>
          </a:prstGeom>
        </p:spPr>
      </p:pic>
      <p:pic>
        <p:nvPicPr>
          <p:cNvPr id="55" name="グラフィックス 54" descr="チェックマークを付けたチェック ボックス 単色塗りつぶし">
            <a:extLst>
              <a:ext uri="{FF2B5EF4-FFF2-40B4-BE49-F238E27FC236}">
                <a16:creationId xmlns:a16="http://schemas.microsoft.com/office/drawing/2014/main" id="{F1E0C1A7-ED23-FC2A-3F8D-CC235FABB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20036" y="4811687"/>
            <a:ext cx="721973" cy="721973"/>
          </a:xfrm>
          <a:prstGeom prst="rect">
            <a:avLst/>
          </a:prstGeom>
        </p:spPr>
      </p:pic>
      <p:sp>
        <p:nvSpPr>
          <p:cNvPr id="13" name="テキスト ボックス 12">
            <a:extLst>
              <a:ext uri="{FF2B5EF4-FFF2-40B4-BE49-F238E27FC236}">
                <a16:creationId xmlns:a16="http://schemas.microsoft.com/office/drawing/2014/main" id="{E5256B1F-5DFD-EBA3-60D3-07F8292B8B1C}"/>
              </a:ext>
            </a:extLst>
          </p:cNvPr>
          <p:cNvSpPr txBox="1"/>
          <p:nvPr/>
        </p:nvSpPr>
        <p:spPr>
          <a:xfrm>
            <a:off x="209497" y="2060848"/>
            <a:ext cx="1271541" cy="707886"/>
          </a:xfrm>
          <a:prstGeom prst="rect">
            <a:avLst/>
          </a:prstGeom>
          <a:noFill/>
        </p:spPr>
        <p:txBody>
          <a:bodyPr wrap="square" rtlCol="0">
            <a:spAutoFit/>
          </a:bodyPr>
          <a:lstStyle/>
          <a:p>
            <a:pPr algn="ctr"/>
            <a:r>
              <a:rPr kumimoji="1" lang="ja-JP" altLang="en-US" sz="2000" b="1" dirty="0">
                <a:latin typeface="BIZ UDPゴシック" panose="020B0400000000000000" pitchFamily="50" charset="-128"/>
                <a:ea typeface="BIZ UDPゴシック" panose="020B0400000000000000" pitchFamily="50" charset="-128"/>
              </a:rPr>
              <a:t>留学生</a:t>
            </a:r>
            <a:endParaRPr kumimoji="1" lang="en-US" altLang="ja-JP" sz="2000" b="1" dirty="0">
              <a:latin typeface="BIZ UDPゴシック" panose="020B0400000000000000" pitchFamily="50" charset="-128"/>
              <a:ea typeface="BIZ UDPゴシック" panose="020B0400000000000000" pitchFamily="50" charset="-128"/>
            </a:endParaRPr>
          </a:p>
          <a:p>
            <a:pPr algn="ctr"/>
            <a:r>
              <a:rPr kumimoji="1" lang="ja-JP" altLang="en-US" sz="2000" b="1" dirty="0">
                <a:latin typeface="BIZ UDPゴシック" panose="020B0400000000000000" pitchFamily="50" charset="-128"/>
                <a:ea typeface="BIZ UDPゴシック" panose="020B0400000000000000" pitchFamily="50" charset="-128"/>
              </a:rPr>
              <a:t>全体</a:t>
            </a:r>
          </a:p>
        </p:txBody>
      </p:sp>
      <p:sp>
        <p:nvSpPr>
          <p:cNvPr id="14" name="テキスト ボックス 13">
            <a:extLst>
              <a:ext uri="{FF2B5EF4-FFF2-40B4-BE49-F238E27FC236}">
                <a16:creationId xmlns:a16="http://schemas.microsoft.com/office/drawing/2014/main" id="{904DBCB1-8AFA-F3F2-1DE4-2D28E6772E66}"/>
              </a:ext>
            </a:extLst>
          </p:cNvPr>
          <p:cNvSpPr txBox="1"/>
          <p:nvPr/>
        </p:nvSpPr>
        <p:spPr>
          <a:xfrm>
            <a:off x="192088" y="3732511"/>
            <a:ext cx="1288950" cy="707886"/>
          </a:xfrm>
          <a:prstGeom prst="rect">
            <a:avLst/>
          </a:prstGeom>
          <a:noFill/>
        </p:spPr>
        <p:txBody>
          <a:bodyPr wrap="square" rtlCol="0">
            <a:spAutoFit/>
          </a:bodyPr>
          <a:lstStyle/>
          <a:p>
            <a:pPr algn="ctr"/>
            <a:r>
              <a:rPr kumimoji="1" lang="ja-JP" altLang="en-US" sz="2000" b="1" dirty="0">
                <a:latin typeface="BIZ UDPゴシック" panose="020B0400000000000000" pitchFamily="50" charset="-128"/>
                <a:ea typeface="BIZ UDPゴシック" panose="020B0400000000000000" pitchFamily="50" charset="-128"/>
              </a:rPr>
              <a:t>応募</a:t>
            </a:r>
            <a:endParaRPr kumimoji="1" lang="en-US" altLang="ja-JP" sz="2000" b="1" dirty="0">
              <a:latin typeface="BIZ UDPゴシック" panose="020B0400000000000000" pitchFamily="50" charset="-128"/>
              <a:ea typeface="BIZ UDPゴシック" panose="020B0400000000000000" pitchFamily="50" charset="-128"/>
            </a:endParaRPr>
          </a:p>
          <a:p>
            <a:pPr algn="ctr"/>
            <a:r>
              <a:rPr kumimoji="1" lang="ja-JP" altLang="en-US" sz="2000" b="1" dirty="0">
                <a:latin typeface="BIZ UDPゴシック" panose="020B0400000000000000" pitchFamily="50" charset="-128"/>
                <a:ea typeface="BIZ UDPゴシック" panose="020B0400000000000000" pitchFamily="50" charset="-128"/>
              </a:rPr>
              <a:t>資格者</a:t>
            </a:r>
          </a:p>
        </p:txBody>
      </p:sp>
      <p:sp>
        <p:nvSpPr>
          <p:cNvPr id="15" name="テキスト ボックス 14">
            <a:extLst>
              <a:ext uri="{FF2B5EF4-FFF2-40B4-BE49-F238E27FC236}">
                <a16:creationId xmlns:a16="http://schemas.microsoft.com/office/drawing/2014/main" id="{0F7C15D3-EB67-ACC6-9E09-08BA3EA94910}"/>
              </a:ext>
            </a:extLst>
          </p:cNvPr>
          <p:cNvSpPr txBox="1"/>
          <p:nvPr/>
        </p:nvSpPr>
        <p:spPr>
          <a:xfrm>
            <a:off x="192088" y="5353673"/>
            <a:ext cx="1288949" cy="707886"/>
          </a:xfrm>
          <a:prstGeom prst="rect">
            <a:avLst/>
          </a:prstGeom>
          <a:noFill/>
        </p:spPr>
        <p:txBody>
          <a:bodyPr wrap="square" rtlCol="0">
            <a:spAutoFit/>
          </a:bodyPr>
          <a:lstStyle/>
          <a:p>
            <a:pPr algn="ctr"/>
            <a:r>
              <a:rPr kumimoji="1" lang="ja-JP" altLang="en-US" sz="2000" b="1" dirty="0">
                <a:latin typeface="BIZ UDPゴシック" panose="020B0400000000000000" pitchFamily="50" charset="-128"/>
                <a:ea typeface="BIZ UDPゴシック" panose="020B0400000000000000" pitchFamily="50" charset="-128"/>
              </a:rPr>
              <a:t>採用</a:t>
            </a:r>
            <a:endParaRPr kumimoji="1" lang="en-US" altLang="ja-JP" sz="2000" b="1" dirty="0">
              <a:latin typeface="BIZ UDPゴシック" panose="020B0400000000000000" pitchFamily="50" charset="-128"/>
              <a:ea typeface="BIZ UDPゴシック" panose="020B0400000000000000" pitchFamily="50" charset="-128"/>
            </a:endParaRPr>
          </a:p>
          <a:p>
            <a:pPr algn="ctr"/>
            <a:r>
              <a:rPr kumimoji="1" lang="ja-JP" altLang="en-US" sz="2000" b="1" dirty="0">
                <a:latin typeface="BIZ UDPゴシック" panose="020B0400000000000000" pitchFamily="50" charset="-128"/>
                <a:ea typeface="BIZ UDPゴシック" panose="020B0400000000000000" pitchFamily="50" charset="-128"/>
              </a:rPr>
              <a:t>奨学生</a:t>
            </a:r>
          </a:p>
        </p:txBody>
      </p:sp>
      <p:grpSp>
        <p:nvGrpSpPr>
          <p:cNvPr id="51" name="グループ化 50">
            <a:extLst>
              <a:ext uri="{FF2B5EF4-FFF2-40B4-BE49-F238E27FC236}">
                <a16:creationId xmlns:a16="http://schemas.microsoft.com/office/drawing/2014/main" id="{96965904-2639-4A93-7E2A-A3E2CCD46377}"/>
              </a:ext>
            </a:extLst>
          </p:cNvPr>
          <p:cNvGrpSpPr/>
          <p:nvPr/>
        </p:nvGrpSpPr>
        <p:grpSpPr>
          <a:xfrm>
            <a:off x="1504850" y="5260820"/>
            <a:ext cx="1870075" cy="905857"/>
            <a:chOff x="1504850" y="5424682"/>
            <a:chExt cx="1870075" cy="905857"/>
          </a:xfrm>
        </p:grpSpPr>
        <p:sp>
          <p:nvSpPr>
            <p:cNvPr id="29" name="Rectangle 18">
              <a:extLst>
                <a:ext uri="{FF2B5EF4-FFF2-40B4-BE49-F238E27FC236}">
                  <a16:creationId xmlns:a16="http://schemas.microsoft.com/office/drawing/2014/main" id="{45EC88BB-BF00-C1DC-03E3-5E34F2555B91}"/>
                </a:ext>
              </a:extLst>
            </p:cNvPr>
            <p:cNvSpPr>
              <a:spLocks noChangeArrowheads="1"/>
            </p:cNvSpPr>
            <p:nvPr/>
          </p:nvSpPr>
          <p:spPr bwMode="auto">
            <a:xfrm>
              <a:off x="1504850" y="5424682"/>
              <a:ext cx="1870075" cy="905857"/>
            </a:xfrm>
            <a:prstGeom prst="rect">
              <a:avLst/>
            </a:prstGeom>
            <a:solidFill>
              <a:srgbClr val="F7964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 name="Rectangle 19">
              <a:extLst>
                <a:ext uri="{FF2B5EF4-FFF2-40B4-BE49-F238E27FC236}">
                  <a16:creationId xmlns:a16="http://schemas.microsoft.com/office/drawing/2014/main" id="{5FB902E2-762A-CA70-CE00-821DA38671E8}"/>
                </a:ext>
              </a:extLst>
            </p:cNvPr>
            <p:cNvSpPr>
              <a:spLocks noChangeArrowheads="1"/>
            </p:cNvSpPr>
            <p:nvPr/>
          </p:nvSpPr>
          <p:spPr bwMode="auto">
            <a:xfrm>
              <a:off x="1504850" y="5424682"/>
              <a:ext cx="1870075" cy="905857"/>
            </a:xfrm>
            <a:prstGeom prst="rect">
              <a:avLst/>
            </a:prstGeom>
            <a:noFill/>
            <a:ln w="9525" cap="flat">
              <a:solidFill>
                <a:srgbClr val="F7964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grpSp>
      <p:grpSp>
        <p:nvGrpSpPr>
          <p:cNvPr id="47" name="グループ化 46">
            <a:extLst>
              <a:ext uri="{FF2B5EF4-FFF2-40B4-BE49-F238E27FC236}">
                <a16:creationId xmlns:a16="http://schemas.microsoft.com/office/drawing/2014/main" id="{4AF89D20-3E92-49C6-BCB9-EE49E28D086C}"/>
              </a:ext>
            </a:extLst>
          </p:cNvPr>
          <p:cNvGrpSpPr/>
          <p:nvPr/>
        </p:nvGrpSpPr>
        <p:grpSpPr>
          <a:xfrm>
            <a:off x="1504850" y="3634482"/>
            <a:ext cx="2881313" cy="903946"/>
            <a:chOff x="1504850" y="3798344"/>
            <a:chExt cx="2881313" cy="903946"/>
          </a:xfrm>
        </p:grpSpPr>
        <p:sp>
          <p:nvSpPr>
            <p:cNvPr id="31" name="Rectangle 20">
              <a:extLst>
                <a:ext uri="{FF2B5EF4-FFF2-40B4-BE49-F238E27FC236}">
                  <a16:creationId xmlns:a16="http://schemas.microsoft.com/office/drawing/2014/main" id="{0429789D-F73D-C336-4A73-C19CF4FC45CD}"/>
                </a:ext>
              </a:extLst>
            </p:cNvPr>
            <p:cNvSpPr>
              <a:spLocks noChangeArrowheads="1"/>
            </p:cNvSpPr>
            <p:nvPr/>
          </p:nvSpPr>
          <p:spPr bwMode="auto">
            <a:xfrm>
              <a:off x="1504850" y="3798344"/>
              <a:ext cx="2881313" cy="903946"/>
            </a:xfrm>
            <a:prstGeom prst="rect">
              <a:avLst/>
            </a:prstGeom>
            <a:solidFill>
              <a:srgbClr val="4F81B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 name="Rectangle 21">
              <a:extLst>
                <a:ext uri="{FF2B5EF4-FFF2-40B4-BE49-F238E27FC236}">
                  <a16:creationId xmlns:a16="http://schemas.microsoft.com/office/drawing/2014/main" id="{74CFE4F9-31D0-FD5F-A55A-CFE180BB265C}"/>
                </a:ext>
              </a:extLst>
            </p:cNvPr>
            <p:cNvSpPr>
              <a:spLocks noChangeArrowheads="1"/>
            </p:cNvSpPr>
            <p:nvPr/>
          </p:nvSpPr>
          <p:spPr bwMode="auto">
            <a:xfrm>
              <a:off x="1504850" y="3798344"/>
              <a:ext cx="2881313" cy="903946"/>
            </a:xfrm>
            <a:prstGeom prst="rect">
              <a:avLst/>
            </a:prstGeom>
            <a:noFill/>
            <a:ln w="9525" cap="flat">
              <a:solidFill>
                <a:srgbClr val="4F81BD"/>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grpSp>
      <p:grpSp>
        <p:nvGrpSpPr>
          <p:cNvPr id="50" name="グループ化 49">
            <a:extLst>
              <a:ext uri="{FF2B5EF4-FFF2-40B4-BE49-F238E27FC236}">
                <a16:creationId xmlns:a16="http://schemas.microsoft.com/office/drawing/2014/main" id="{E93DE120-58EB-E9CE-76E8-62BE21F6639D}"/>
              </a:ext>
            </a:extLst>
          </p:cNvPr>
          <p:cNvGrpSpPr/>
          <p:nvPr/>
        </p:nvGrpSpPr>
        <p:grpSpPr>
          <a:xfrm>
            <a:off x="3368575" y="5253176"/>
            <a:ext cx="2740025" cy="921146"/>
            <a:chOff x="3368575" y="5417038"/>
            <a:chExt cx="2740025" cy="921146"/>
          </a:xfrm>
        </p:grpSpPr>
        <p:sp>
          <p:nvSpPr>
            <p:cNvPr id="36" name="Rectangle 25">
              <a:extLst>
                <a:ext uri="{FF2B5EF4-FFF2-40B4-BE49-F238E27FC236}">
                  <a16:creationId xmlns:a16="http://schemas.microsoft.com/office/drawing/2014/main" id="{F9E43285-BB58-3FDF-271B-7E9685CB10A6}"/>
                </a:ext>
              </a:extLst>
            </p:cNvPr>
            <p:cNvSpPr>
              <a:spLocks noChangeArrowheads="1"/>
            </p:cNvSpPr>
            <p:nvPr/>
          </p:nvSpPr>
          <p:spPr bwMode="auto">
            <a:xfrm>
              <a:off x="3374925" y="5424682"/>
              <a:ext cx="2725738" cy="905857"/>
            </a:xfrm>
            <a:prstGeom prst="rect">
              <a:avLst/>
            </a:prstGeom>
            <a:solidFill>
              <a:srgbClr val="DDD9C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7" name="Freeform 26">
              <a:extLst>
                <a:ext uri="{FF2B5EF4-FFF2-40B4-BE49-F238E27FC236}">
                  <a16:creationId xmlns:a16="http://schemas.microsoft.com/office/drawing/2014/main" id="{78601232-0837-D942-1AA1-4DECB814E2C8}"/>
                </a:ext>
              </a:extLst>
            </p:cNvPr>
            <p:cNvSpPr>
              <a:spLocks noEditPoints="1"/>
            </p:cNvSpPr>
            <p:nvPr/>
          </p:nvSpPr>
          <p:spPr bwMode="auto">
            <a:xfrm>
              <a:off x="3368575" y="5417038"/>
              <a:ext cx="2740025" cy="921146"/>
            </a:xfrm>
            <a:custGeom>
              <a:avLst/>
              <a:gdLst>
                <a:gd name="T0" fmla="*/ 14379 w 14379"/>
                <a:gd name="T1" fmla="*/ 767 h 4011"/>
                <a:gd name="T2" fmla="*/ 14312 w 14379"/>
                <a:gd name="T3" fmla="*/ 967 h 4011"/>
                <a:gd name="T4" fmla="*/ 14379 w 14379"/>
                <a:gd name="T5" fmla="*/ 1900 h 4011"/>
                <a:gd name="T6" fmla="*/ 14312 w 14379"/>
                <a:gd name="T7" fmla="*/ 2633 h 4011"/>
                <a:gd name="T8" fmla="*/ 14379 w 14379"/>
                <a:gd name="T9" fmla="*/ 2833 h 4011"/>
                <a:gd name="T10" fmla="*/ 14379 w 14379"/>
                <a:gd name="T11" fmla="*/ 3977 h 4011"/>
                <a:gd name="T12" fmla="*/ 14379 w 14379"/>
                <a:gd name="T13" fmla="*/ 3767 h 4011"/>
                <a:gd name="T14" fmla="*/ 13356 w 14379"/>
                <a:gd name="T15" fmla="*/ 4011 h 4011"/>
                <a:gd name="T16" fmla="*/ 13156 w 14379"/>
                <a:gd name="T17" fmla="*/ 3944 h 4011"/>
                <a:gd name="T18" fmla="*/ 12223 w 14379"/>
                <a:gd name="T19" fmla="*/ 4011 h 4011"/>
                <a:gd name="T20" fmla="*/ 11489 w 14379"/>
                <a:gd name="T21" fmla="*/ 3944 h 4011"/>
                <a:gd name="T22" fmla="*/ 11289 w 14379"/>
                <a:gd name="T23" fmla="*/ 4011 h 4011"/>
                <a:gd name="T24" fmla="*/ 10089 w 14379"/>
                <a:gd name="T25" fmla="*/ 4011 h 4011"/>
                <a:gd name="T26" fmla="*/ 9889 w 14379"/>
                <a:gd name="T27" fmla="*/ 3944 h 4011"/>
                <a:gd name="T28" fmla="*/ 8956 w 14379"/>
                <a:gd name="T29" fmla="*/ 4011 h 4011"/>
                <a:gd name="T30" fmla="*/ 8223 w 14379"/>
                <a:gd name="T31" fmla="*/ 3944 h 4011"/>
                <a:gd name="T32" fmla="*/ 8023 w 14379"/>
                <a:gd name="T33" fmla="*/ 4011 h 4011"/>
                <a:gd name="T34" fmla="*/ 6823 w 14379"/>
                <a:gd name="T35" fmla="*/ 4011 h 4011"/>
                <a:gd name="T36" fmla="*/ 6623 w 14379"/>
                <a:gd name="T37" fmla="*/ 3944 h 4011"/>
                <a:gd name="T38" fmla="*/ 5689 w 14379"/>
                <a:gd name="T39" fmla="*/ 4011 h 4011"/>
                <a:gd name="T40" fmla="*/ 4956 w 14379"/>
                <a:gd name="T41" fmla="*/ 3944 h 4011"/>
                <a:gd name="T42" fmla="*/ 4756 w 14379"/>
                <a:gd name="T43" fmla="*/ 4011 h 4011"/>
                <a:gd name="T44" fmla="*/ 3556 w 14379"/>
                <a:gd name="T45" fmla="*/ 4011 h 4011"/>
                <a:gd name="T46" fmla="*/ 3356 w 14379"/>
                <a:gd name="T47" fmla="*/ 3944 h 4011"/>
                <a:gd name="T48" fmla="*/ 2423 w 14379"/>
                <a:gd name="T49" fmla="*/ 4011 h 4011"/>
                <a:gd name="T50" fmla="*/ 1689 w 14379"/>
                <a:gd name="T51" fmla="*/ 3944 h 4011"/>
                <a:gd name="T52" fmla="*/ 1489 w 14379"/>
                <a:gd name="T53" fmla="*/ 4011 h 4011"/>
                <a:gd name="T54" fmla="*/ 289 w 14379"/>
                <a:gd name="T55" fmla="*/ 4011 h 4011"/>
                <a:gd name="T56" fmla="*/ 0 w 14379"/>
                <a:gd name="T57" fmla="*/ 3767 h 4011"/>
                <a:gd name="T58" fmla="*/ 0 w 14379"/>
                <a:gd name="T59" fmla="*/ 3300 h 4011"/>
                <a:gd name="T60" fmla="*/ 67 w 14379"/>
                <a:gd name="T61" fmla="*/ 3100 h 4011"/>
                <a:gd name="T62" fmla="*/ 0 w 14379"/>
                <a:gd name="T63" fmla="*/ 2167 h 4011"/>
                <a:gd name="T64" fmla="*/ 67 w 14379"/>
                <a:gd name="T65" fmla="*/ 1433 h 4011"/>
                <a:gd name="T66" fmla="*/ 0 w 14379"/>
                <a:gd name="T67" fmla="*/ 1233 h 4011"/>
                <a:gd name="T68" fmla="*/ 0 w 14379"/>
                <a:gd name="T69" fmla="*/ 33 h 4011"/>
                <a:gd name="T70" fmla="*/ 233 w 14379"/>
                <a:gd name="T71" fmla="*/ 67 h 4011"/>
                <a:gd name="T72" fmla="*/ 1167 w 14379"/>
                <a:gd name="T73" fmla="*/ 0 h 4011"/>
                <a:gd name="T74" fmla="*/ 1900 w 14379"/>
                <a:gd name="T75" fmla="*/ 67 h 4011"/>
                <a:gd name="T76" fmla="*/ 2100 w 14379"/>
                <a:gd name="T77" fmla="*/ 0 h 4011"/>
                <a:gd name="T78" fmla="*/ 3300 w 14379"/>
                <a:gd name="T79" fmla="*/ 0 h 4011"/>
                <a:gd name="T80" fmla="*/ 3500 w 14379"/>
                <a:gd name="T81" fmla="*/ 67 h 4011"/>
                <a:gd name="T82" fmla="*/ 4433 w 14379"/>
                <a:gd name="T83" fmla="*/ 0 h 4011"/>
                <a:gd name="T84" fmla="*/ 5167 w 14379"/>
                <a:gd name="T85" fmla="*/ 67 h 4011"/>
                <a:gd name="T86" fmla="*/ 5367 w 14379"/>
                <a:gd name="T87" fmla="*/ 0 h 4011"/>
                <a:gd name="T88" fmla="*/ 6567 w 14379"/>
                <a:gd name="T89" fmla="*/ 0 h 4011"/>
                <a:gd name="T90" fmla="*/ 6767 w 14379"/>
                <a:gd name="T91" fmla="*/ 67 h 4011"/>
                <a:gd name="T92" fmla="*/ 7700 w 14379"/>
                <a:gd name="T93" fmla="*/ 0 h 4011"/>
                <a:gd name="T94" fmla="*/ 8433 w 14379"/>
                <a:gd name="T95" fmla="*/ 67 h 4011"/>
                <a:gd name="T96" fmla="*/ 8633 w 14379"/>
                <a:gd name="T97" fmla="*/ 0 h 4011"/>
                <a:gd name="T98" fmla="*/ 9833 w 14379"/>
                <a:gd name="T99" fmla="*/ 0 h 4011"/>
                <a:gd name="T100" fmla="*/ 10033 w 14379"/>
                <a:gd name="T101" fmla="*/ 67 h 4011"/>
                <a:gd name="T102" fmla="*/ 10967 w 14379"/>
                <a:gd name="T103" fmla="*/ 0 h 4011"/>
                <a:gd name="T104" fmla="*/ 11700 w 14379"/>
                <a:gd name="T105" fmla="*/ 67 h 4011"/>
                <a:gd name="T106" fmla="*/ 11900 w 14379"/>
                <a:gd name="T107" fmla="*/ 0 h 4011"/>
                <a:gd name="T108" fmla="*/ 13100 w 14379"/>
                <a:gd name="T109" fmla="*/ 0 h 4011"/>
                <a:gd name="T110" fmla="*/ 13300 w 14379"/>
                <a:gd name="T111" fmla="*/ 67 h 4011"/>
                <a:gd name="T112" fmla="*/ 14233 w 14379"/>
                <a:gd name="T113" fmla="*/ 0 h 40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4379" h="4011">
                  <a:moveTo>
                    <a:pt x="14379" y="33"/>
                  </a:moveTo>
                  <a:lnTo>
                    <a:pt x="14379" y="300"/>
                  </a:lnTo>
                  <a:lnTo>
                    <a:pt x="14312" y="300"/>
                  </a:lnTo>
                  <a:lnTo>
                    <a:pt x="14312" y="33"/>
                  </a:lnTo>
                  <a:lnTo>
                    <a:pt x="14379" y="33"/>
                  </a:lnTo>
                  <a:close/>
                  <a:moveTo>
                    <a:pt x="14379" y="500"/>
                  </a:moveTo>
                  <a:lnTo>
                    <a:pt x="14379" y="767"/>
                  </a:lnTo>
                  <a:lnTo>
                    <a:pt x="14312" y="767"/>
                  </a:lnTo>
                  <a:lnTo>
                    <a:pt x="14312" y="500"/>
                  </a:lnTo>
                  <a:lnTo>
                    <a:pt x="14379" y="500"/>
                  </a:lnTo>
                  <a:close/>
                  <a:moveTo>
                    <a:pt x="14379" y="967"/>
                  </a:moveTo>
                  <a:lnTo>
                    <a:pt x="14379" y="1233"/>
                  </a:lnTo>
                  <a:lnTo>
                    <a:pt x="14312" y="1233"/>
                  </a:lnTo>
                  <a:lnTo>
                    <a:pt x="14312" y="967"/>
                  </a:lnTo>
                  <a:lnTo>
                    <a:pt x="14379" y="967"/>
                  </a:lnTo>
                  <a:close/>
                  <a:moveTo>
                    <a:pt x="14379" y="1433"/>
                  </a:moveTo>
                  <a:lnTo>
                    <a:pt x="14379" y="1700"/>
                  </a:lnTo>
                  <a:lnTo>
                    <a:pt x="14312" y="1700"/>
                  </a:lnTo>
                  <a:lnTo>
                    <a:pt x="14312" y="1433"/>
                  </a:lnTo>
                  <a:lnTo>
                    <a:pt x="14379" y="1433"/>
                  </a:lnTo>
                  <a:close/>
                  <a:moveTo>
                    <a:pt x="14379" y="1900"/>
                  </a:moveTo>
                  <a:lnTo>
                    <a:pt x="14379" y="2167"/>
                  </a:lnTo>
                  <a:lnTo>
                    <a:pt x="14312" y="2167"/>
                  </a:lnTo>
                  <a:lnTo>
                    <a:pt x="14312" y="1900"/>
                  </a:lnTo>
                  <a:lnTo>
                    <a:pt x="14379" y="1900"/>
                  </a:lnTo>
                  <a:close/>
                  <a:moveTo>
                    <a:pt x="14379" y="2367"/>
                  </a:moveTo>
                  <a:lnTo>
                    <a:pt x="14379" y="2633"/>
                  </a:lnTo>
                  <a:lnTo>
                    <a:pt x="14312" y="2633"/>
                  </a:lnTo>
                  <a:lnTo>
                    <a:pt x="14312" y="2367"/>
                  </a:lnTo>
                  <a:lnTo>
                    <a:pt x="14379" y="2367"/>
                  </a:lnTo>
                  <a:close/>
                  <a:moveTo>
                    <a:pt x="14379" y="2833"/>
                  </a:moveTo>
                  <a:lnTo>
                    <a:pt x="14379" y="3100"/>
                  </a:lnTo>
                  <a:lnTo>
                    <a:pt x="14312" y="3100"/>
                  </a:lnTo>
                  <a:lnTo>
                    <a:pt x="14312" y="2833"/>
                  </a:lnTo>
                  <a:lnTo>
                    <a:pt x="14379" y="2833"/>
                  </a:lnTo>
                  <a:close/>
                  <a:moveTo>
                    <a:pt x="14379" y="3300"/>
                  </a:moveTo>
                  <a:lnTo>
                    <a:pt x="14379" y="3567"/>
                  </a:lnTo>
                  <a:lnTo>
                    <a:pt x="14312" y="3567"/>
                  </a:lnTo>
                  <a:lnTo>
                    <a:pt x="14312" y="3300"/>
                  </a:lnTo>
                  <a:lnTo>
                    <a:pt x="14379" y="3300"/>
                  </a:lnTo>
                  <a:close/>
                  <a:moveTo>
                    <a:pt x="14379" y="3767"/>
                  </a:moveTo>
                  <a:lnTo>
                    <a:pt x="14379" y="3977"/>
                  </a:lnTo>
                  <a:cubicBezTo>
                    <a:pt x="14379" y="3996"/>
                    <a:pt x="14364" y="4011"/>
                    <a:pt x="14345" y="4011"/>
                  </a:cubicBezTo>
                  <a:lnTo>
                    <a:pt x="14289" y="4011"/>
                  </a:lnTo>
                  <a:lnTo>
                    <a:pt x="14289" y="3944"/>
                  </a:lnTo>
                  <a:lnTo>
                    <a:pt x="14345" y="3944"/>
                  </a:lnTo>
                  <a:lnTo>
                    <a:pt x="14312" y="3977"/>
                  </a:lnTo>
                  <a:lnTo>
                    <a:pt x="14312" y="3767"/>
                  </a:lnTo>
                  <a:lnTo>
                    <a:pt x="14379" y="3767"/>
                  </a:lnTo>
                  <a:close/>
                  <a:moveTo>
                    <a:pt x="14089" y="4011"/>
                  </a:moveTo>
                  <a:lnTo>
                    <a:pt x="13823" y="4011"/>
                  </a:lnTo>
                  <a:lnTo>
                    <a:pt x="13823" y="3944"/>
                  </a:lnTo>
                  <a:lnTo>
                    <a:pt x="14089" y="3944"/>
                  </a:lnTo>
                  <a:lnTo>
                    <a:pt x="14089" y="4011"/>
                  </a:lnTo>
                  <a:close/>
                  <a:moveTo>
                    <a:pt x="13623" y="4011"/>
                  </a:moveTo>
                  <a:lnTo>
                    <a:pt x="13356" y="4011"/>
                  </a:lnTo>
                  <a:lnTo>
                    <a:pt x="13356" y="3944"/>
                  </a:lnTo>
                  <a:lnTo>
                    <a:pt x="13623" y="3944"/>
                  </a:lnTo>
                  <a:lnTo>
                    <a:pt x="13623" y="4011"/>
                  </a:lnTo>
                  <a:close/>
                  <a:moveTo>
                    <a:pt x="13156" y="4011"/>
                  </a:moveTo>
                  <a:lnTo>
                    <a:pt x="12889" y="4011"/>
                  </a:lnTo>
                  <a:lnTo>
                    <a:pt x="12889" y="3944"/>
                  </a:lnTo>
                  <a:lnTo>
                    <a:pt x="13156" y="3944"/>
                  </a:lnTo>
                  <a:lnTo>
                    <a:pt x="13156" y="4011"/>
                  </a:lnTo>
                  <a:close/>
                  <a:moveTo>
                    <a:pt x="12689" y="4011"/>
                  </a:moveTo>
                  <a:lnTo>
                    <a:pt x="12423" y="4011"/>
                  </a:lnTo>
                  <a:lnTo>
                    <a:pt x="12423" y="3944"/>
                  </a:lnTo>
                  <a:lnTo>
                    <a:pt x="12689" y="3944"/>
                  </a:lnTo>
                  <a:lnTo>
                    <a:pt x="12689" y="4011"/>
                  </a:lnTo>
                  <a:close/>
                  <a:moveTo>
                    <a:pt x="12223" y="4011"/>
                  </a:moveTo>
                  <a:lnTo>
                    <a:pt x="11956" y="4011"/>
                  </a:lnTo>
                  <a:lnTo>
                    <a:pt x="11956" y="3944"/>
                  </a:lnTo>
                  <a:lnTo>
                    <a:pt x="12223" y="3944"/>
                  </a:lnTo>
                  <a:lnTo>
                    <a:pt x="12223" y="4011"/>
                  </a:lnTo>
                  <a:close/>
                  <a:moveTo>
                    <a:pt x="11756" y="4011"/>
                  </a:moveTo>
                  <a:lnTo>
                    <a:pt x="11489" y="4011"/>
                  </a:lnTo>
                  <a:lnTo>
                    <a:pt x="11489" y="3944"/>
                  </a:lnTo>
                  <a:lnTo>
                    <a:pt x="11756" y="3944"/>
                  </a:lnTo>
                  <a:lnTo>
                    <a:pt x="11756" y="4011"/>
                  </a:lnTo>
                  <a:close/>
                  <a:moveTo>
                    <a:pt x="11289" y="4011"/>
                  </a:moveTo>
                  <a:lnTo>
                    <a:pt x="11023" y="4011"/>
                  </a:lnTo>
                  <a:lnTo>
                    <a:pt x="11023" y="3944"/>
                  </a:lnTo>
                  <a:lnTo>
                    <a:pt x="11289" y="3944"/>
                  </a:lnTo>
                  <a:lnTo>
                    <a:pt x="11289" y="4011"/>
                  </a:lnTo>
                  <a:close/>
                  <a:moveTo>
                    <a:pt x="10823" y="4011"/>
                  </a:moveTo>
                  <a:lnTo>
                    <a:pt x="10556" y="4011"/>
                  </a:lnTo>
                  <a:lnTo>
                    <a:pt x="10556" y="3944"/>
                  </a:lnTo>
                  <a:lnTo>
                    <a:pt x="10823" y="3944"/>
                  </a:lnTo>
                  <a:lnTo>
                    <a:pt x="10823" y="4011"/>
                  </a:lnTo>
                  <a:close/>
                  <a:moveTo>
                    <a:pt x="10356" y="4011"/>
                  </a:moveTo>
                  <a:lnTo>
                    <a:pt x="10089" y="4011"/>
                  </a:lnTo>
                  <a:lnTo>
                    <a:pt x="10089" y="3944"/>
                  </a:lnTo>
                  <a:lnTo>
                    <a:pt x="10356" y="3944"/>
                  </a:lnTo>
                  <a:lnTo>
                    <a:pt x="10356" y="4011"/>
                  </a:lnTo>
                  <a:close/>
                  <a:moveTo>
                    <a:pt x="9889" y="4011"/>
                  </a:moveTo>
                  <a:lnTo>
                    <a:pt x="9623" y="4011"/>
                  </a:lnTo>
                  <a:lnTo>
                    <a:pt x="9623" y="3944"/>
                  </a:lnTo>
                  <a:lnTo>
                    <a:pt x="9889" y="3944"/>
                  </a:lnTo>
                  <a:lnTo>
                    <a:pt x="9889" y="4011"/>
                  </a:lnTo>
                  <a:close/>
                  <a:moveTo>
                    <a:pt x="9423" y="4011"/>
                  </a:moveTo>
                  <a:lnTo>
                    <a:pt x="9156" y="4011"/>
                  </a:lnTo>
                  <a:lnTo>
                    <a:pt x="9156" y="3944"/>
                  </a:lnTo>
                  <a:lnTo>
                    <a:pt x="9423" y="3944"/>
                  </a:lnTo>
                  <a:lnTo>
                    <a:pt x="9423" y="4011"/>
                  </a:lnTo>
                  <a:close/>
                  <a:moveTo>
                    <a:pt x="8956" y="4011"/>
                  </a:moveTo>
                  <a:lnTo>
                    <a:pt x="8689" y="4011"/>
                  </a:lnTo>
                  <a:lnTo>
                    <a:pt x="8689" y="3944"/>
                  </a:lnTo>
                  <a:lnTo>
                    <a:pt x="8956" y="3944"/>
                  </a:lnTo>
                  <a:lnTo>
                    <a:pt x="8956" y="4011"/>
                  </a:lnTo>
                  <a:close/>
                  <a:moveTo>
                    <a:pt x="8489" y="4011"/>
                  </a:moveTo>
                  <a:lnTo>
                    <a:pt x="8223" y="4011"/>
                  </a:lnTo>
                  <a:lnTo>
                    <a:pt x="8223" y="3944"/>
                  </a:lnTo>
                  <a:lnTo>
                    <a:pt x="8489" y="3944"/>
                  </a:lnTo>
                  <a:lnTo>
                    <a:pt x="8489" y="4011"/>
                  </a:lnTo>
                  <a:close/>
                  <a:moveTo>
                    <a:pt x="8023" y="4011"/>
                  </a:moveTo>
                  <a:lnTo>
                    <a:pt x="7756" y="4011"/>
                  </a:lnTo>
                  <a:lnTo>
                    <a:pt x="7756" y="3944"/>
                  </a:lnTo>
                  <a:lnTo>
                    <a:pt x="8023" y="3944"/>
                  </a:lnTo>
                  <a:lnTo>
                    <a:pt x="8023" y="4011"/>
                  </a:lnTo>
                  <a:close/>
                  <a:moveTo>
                    <a:pt x="7556" y="4011"/>
                  </a:moveTo>
                  <a:lnTo>
                    <a:pt x="7289" y="4011"/>
                  </a:lnTo>
                  <a:lnTo>
                    <a:pt x="7289" y="3944"/>
                  </a:lnTo>
                  <a:lnTo>
                    <a:pt x="7556" y="3944"/>
                  </a:lnTo>
                  <a:lnTo>
                    <a:pt x="7556" y="4011"/>
                  </a:lnTo>
                  <a:close/>
                  <a:moveTo>
                    <a:pt x="7089" y="4011"/>
                  </a:moveTo>
                  <a:lnTo>
                    <a:pt x="6823" y="4011"/>
                  </a:lnTo>
                  <a:lnTo>
                    <a:pt x="6823" y="3944"/>
                  </a:lnTo>
                  <a:lnTo>
                    <a:pt x="7089" y="3944"/>
                  </a:lnTo>
                  <a:lnTo>
                    <a:pt x="7089" y="4011"/>
                  </a:lnTo>
                  <a:close/>
                  <a:moveTo>
                    <a:pt x="6623" y="4011"/>
                  </a:moveTo>
                  <a:lnTo>
                    <a:pt x="6356" y="4011"/>
                  </a:lnTo>
                  <a:lnTo>
                    <a:pt x="6356" y="3944"/>
                  </a:lnTo>
                  <a:lnTo>
                    <a:pt x="6623" y="3944"/>
                  </a:lnTo>
                  <a:lnTo>
                    <a:pt x="6623" y="4011"/>
                  </a:lnTo>
                  <a:close/>
                  <a:moveTo>
                    <a:pt x="6156" y="4011"/>
                  </a:moveTo>
                  <a:lnTo>
                    <a:pt x="5889" y="4011"/>
                  </a:lnTo>
                  <a:lnTo>
                    <a:pt x="5889" y="3944"/>
                  </a:lnTo>
                  <a:lnTo>
                    <a:pt x="6156" y="3944"/>
                  </a:lnTo>
                  <a:lnTo>
                    <a:pt x="6156" y="4011"/>
                  </a:lnTo>
                  <a:close/>
                  <a:moveTo>
                    <a:pt x="5689" y="4011"/>
                  </a:moveTo>
                  <a:lnTo>
                    <a:pt x="5423" y="4011"/>
                  </a:lnTo>
                  <a:lnTo>
                    <a:pt x="5423" y="3944"/>
                  </a:lnTo>
                  <a:lnTo>
                    <a:pt x="5689" y="3944"/>
                  </a:lnTo>
                  <a:lnTo>
                    <a:pt x="5689" y="4011"/>
                  </a:lnTo>
                  <a:close/>
                  <a:moveTo>
                    <a:pt x="5223" y="4011"/>
                  </a:moveTo>
                  <a:lnTo>
                    <a:pt x="4956" y="4011"/>
                  </a:lnTo>
                  <a:lnTo>
                    <a:pt x="4956" y="3944"/>
                  </a:lnTo>
                  <a:lnTo>
                    <a:pt x="5223" y="3944"/>
                  </a:lnTo>
                  <a:lnTo>
                    <a:pt x="5223" y="4011"/>
                  </a:lnTo>
                  <a:close/>
                  <a:moveTo>
                    <a:pt x="4756" y="4011"/>
                  </a:moveTo>
                  <a:lnTo>
                    <a:pt x="4489" y="4011"/>
                  </a:lnTo>
                  <a:lnTo>
                    <a:pt x="4489" y="3944"/>
                  </a:lnTo>
                  <a:lnTo>
                    <a:pt x="4756" y="3944"/>
                  </a:lnTo>
                  <a:lnTo>
                    <a:pt x="4756" y="4011"/>
                  </a:lnTo>
                  <a:close/>
                  <a:moveTo>
                    <a:pt x="4289" y="4011"/>
                  </a:moveTo>
                  <a:lnTo>
                    <a:pt x="4023" y="4011"/>
                  </a:lnTo>
                  <a:lnTo>
                    <a:pt x="4023" y="3944"/>
                  </a:lnTo>
                  <a:lnTo>
                    <a:pt x="4289" y="3944"/>
                  </a:lnTo>
                  <a:lnTo>
                    <a:pt x="4289" y="4011"/>
                  </a:lnTo>
                  <a:close/>
                  <a:moveTo>
                    <a:pt x="3823" y="4011"/>
                  </a:moveTo>
                  <a:lnTo>
                    <a:pt x="3556" y="4011"/>
                  </a:lnTo>
                  <a:lnTo>
                    <a:pt x="3556" y="3944"/>
                  </a:lnTo>
                  <a:lnTo>
                    <a:pt x="3823" y="3944"/>
                  </a:lnTo>
                  <a:lnTo>
                    <a:pt x="3823" y="4011"/>
                  </a:lnTo>
                  <a:close/>
                  <a:moveTo>
                    <a:pt x="3356" y="4011"/>
                  </a:moveTo>
                  <a:lnTo>
                    <a:pt x="3089" y="4011"/>
                  </a:lnTo>
                  <a:lnTo>
                    <a:pt x="3089" y="3944"/>
                  </a:lnTo>
                  <a:lnTo>
                    <a:pt x="3356" y="3944"/>
                  </a:lnTo>
                  <a:lnTo>
                    <a:pt x="3356" y="4011"/>
                  </a:lnTo>
                  <a:close/>
                  <a:moveTo>
                    <a:pt x="2889" y="4011"/>
                  </a:moveTo>
                  <a:lnTo>
                    <a:pt x="2623" y="4011"/>
                  </a:lnTo>
                  <a:lnTo>
                    <a:pt x="2623" y="3944"/>
                  </a:lnTo>
                  <a:lnTo>
                    <a:pt x="2889" y="3944"/>
                  </a:lnTo>
                  <a:lnTo>
                    <a:pt x="2889" y="4011"/>
                  </a:lnTo>
                  <a:close/>
                  <a:moveTo>
                    <a:pt x="2423" y="4011"/>
                  </a:moveTo>
                  <a:lnTo>
                    <a:pt x="2156" y="4011"/>
                  </a:lnTo>
                  <a:lnTo>
                    <a:pt x="2156" y="3944"/>
                  </a:lnTo>
                  <a:lnTo>
                    <a:pt x="2423" y="3944"/>
                  </a:lnTo>
                  <a:lnTo>
                    <a:pt x="2423" y="4011"/>
                  </a:lnTo>
                  <a:close/>
                  <a:moveTo>
                    <a:pt x="1956" y="4011"/>
                  </a:moveTo>
                  <a:lnTo>
                    <a:pt x="1689" y="4011"/>
                  </a:lnTo>
                  <a:lnTo>
                    <a:pt x="1689" y="3944"/>
                  </a:lnTo>
                  <a:lnTo>
                    <a:pt x="1956" y="3944"/>
                  </a:lnTo>
                  <a:lnTo>
                    <a:pt x="1956" y="4011"/>
                  </a:lnTo>
                  <a:close/>
                  <a:moveTo>
                    <a:pt x="1489" y="4011"/>
                  </a:moveTo>
                  <a:lnTo>
                    <a:pt x="1223" y="4011"/>
                  </a:lnTo>
                  <a:lnTo>
                    <a:pt x="1223" y="3944"/>
                  </a:lnTo>
                  <a:lnTo>
                    <a:pt x="1489" y="3944"/>
                  </a:lnTo>
                  <a:lnTo>
                    <a:pt x="1489" y="4011"/>
                  </a:lnTo>
                  <a:close/>
                  <a:moveTo>
                    <a:pt x="1023" y="4011"/>
                  </a:moveTo>
                  <a:lnTo>
                    <a:pt x="756" y="4011"/>
                  </a:lnTo>
                  <a:lnTo>
                    <a:pt x="756" y="3944"/>
                  </a:lnTo>
                  <a:lnTo>
                    <a:pt x="1023" y="3944"/>
                  </a:lnTo>
                  <a:lnTo>
                    <a:pt x="1023" y="4011"/>
                  </a:lnTo>
                  <a:close/>
                  <a:moveTo>
                    <a:pt x="556" y="4011"/>
                  </a:moveTo>
                  <a:lnTo>
                    <a:pt x="289" y="4011"/>
                  </a:lnTo>
                  <a:lnTo>
                    <a:pt x="289" y="3944"/>
                  </a:lnTo>
                  <a:lnTo>
                    <a:pt x="556" y="3944"/>
                  </a:lnTo>
                  <a:lnTo>
                    <a:pt x="556" y="4011"/>
                  </a:lnTo>
                  <a:close/>
                  <a:moveTo>
                    <a:pt x="89" y="4011"/>
                  </a:moveTo>
                  <a:lnTo>
                    <a:pt x="33" y="4011"/>
                  </a:lnTo>
                  <a:cubicBezTo>
                    <a:pt x="15" y="4011"/>
                    <a:pt x="0" y="3996"/>
                    <a:pt x="0" y="3977"/>
                  </a:cubicBezTo>
                  <a:lnTo>
                    <a:pt x="0" y="3767"/>
                  </a:lnTo>
                  <a:lnTo>
                    <a:pt x="67" y="3767"/>
                  </a:lnTo>
                  <a:lnTo>
                    <a:pt x="67" y="3977"/>
                  </a:lnTo>
                  <a:lnTo>
                    <a:pt x="33" y="3944"/>
                  </a:lnTo>
                  <a:lnTo>
                    <a:pt x="89" y="3944"/>
                  </a:lnTo>
                  <a:lnTo>
                    <a:pt x="89" y="4011"/>
                  </a:lnTo>
                  <a:close/>
                  <a:moveTo>
                    <a:pt x="0" y="3567"/>
                  </a:moveTo>
                  <a:lnTo>
                    <a:pt x="0" y="3300"/>
                  </a:lnTo>
                  <a:lnTo>
                    <a:pt x="67" y="3300"/>
                  </a:lnTo>
                  <a:lnTo>
                    <a:pt x="67" y="3567"/>
                  </a:lnTo>
                  <a:lnTo>
                    <a:pt x="0" y="3567"/>
                  </a:lnTo>
                  <a:close/>
                  <a:moveTo>
                    <a:pt x="0" y="3100"/>
                  </a:moveTo>
                  <a:lnTo>
                    <a:pt x="0" y="2833"/>
                  </a:lnTo>
                  <a:lnTo>
                    <a:pt x="67" y="2833"/>
                  </a:lnTo>
                  <a:lnTo>
                    <a:pt x="67" y="3100"/>
                  </a:lnTo>
                  <a:lnTo>
                    <a:pt x="0" y="3100"/>
                  </a:lnTo>
                  <a:close/>
                  <a:moveTo>
                    <a:pt x="0" y="2633"/>
                  </a:moveTo>
                  <a:lnTo>
                    <a:pt x="0" y="2367"/>
                  </a:lnTo>
                  <a:lnTo>
                    <a:pt x="67" y="2367"/>
                  </a:lnTo>
                  <a:lnTo>
                    <a:pt x="67" y="2633"/>
                  </a:lnTo>
                  <a:lnTo>
                    <a:pt x="0" y="2633"/>
                  </a:lnTo>
                  <a:close/>
                  <a:moveTo>
                    <a:pt x="0" y="2167"/>
                  </a:moveTo>
                  <a:lnTo>
                    <a:pt x="0" y="1900"/>
                  </a:lnTo>
                  <a:lnTo>
                    <a:pt x="67" y="1900"/>
                  </a:lnTo>
                  <a:lnTo>
                    <a:pt x="67" y="2167"/>
                  </a:lnTo>
                  <a:lnTo>
                    <a:pt x="0" y="2167"/>
                  </a:lnTo>
                  <a:close/>
                  <a:moveTo>
                    <a:pt x="0" y="1700"/>
                  </a:moveTo>
                  <a:lnTo>
                    <a:pt x="0" y="1433"/>
                  </a:lnTo>
                  <a:lnTo>
                    <a:pt x="67" y="1433"/>
                  </a:lnTo>
                  <a:lnTo>
                    <a:pt x="67" y="1700"/>
                  </a:lnTo>
                  <a:lnTo>
                    <a:pt x="0" y="1700"/>
                  </a:lnTo>
                  <a:close/>
                  <a:moveTo>
                    <a:pt x="0" y="1233"/>
                  </a:moveTo>
                  <a:lnTo>
                    <a:pt x="0" y="967"/>
                  </a:lnTo>
                  <a:lnTo>
                    <a:pt x="67" y="967"/>
                  </a:lnTo>
                  <a:lnTo>
                    <a:pt x="67" y="1233"/>
                  </a:lnTo>
                  <a:lnTo>
                    <a:pt x="0" y="1233"/>
                  </a:lnTo>
                  <a:close/>
                  <a:moveTo>
                    <a:pt x="0" y="767"/>
                  </a:moveTo>
                  <a:lnTo>
                    <a:pt x="0" y="500"/>
                  </a:lnTo>
                  <a:lnTo>
                    <a:pt x="67" y="500"/>
                  </a:lnTo>
                  <a:lnTo>
                    <a:pt x="67" y="767"/>
                  </a:lnTo>
                  <a:lnTo>
                    <a:pt x="0" y="767"/>
                  </a:lnTo>
                  <a:close/>
                  <a:moveTo>
                    <a:pt x="0" y="300"/>
                  </a:moveTo>
                  <a:lnTo>
                    <a:pt x="0" y="33"/>
                  </a:lnTo>
                  <a:lnTo>
                    <a:pt x="67" y="33"/>
                  </a:lnTo>
                  <a:lnTo>
                    <a:pt x="67" y="300"/>
                  </a:lnTo>
                  <a:lnTo>
                    <a:pt x="0" y="300"/>
                  </a:lnTo>
                  <a:close/>
                  <a:moveTo>
                    <a:pt x="233" y="0"/>
                  </a:moveTo>
                  <a:lnTo>
                    <a:pt x="500" y="0"/>
                  </a:lnTo>
                  <a:lnTo>
                    <a:pt x="500" y="67"/>
                  </a:lnTo>
                  <a:lnTo>
                    <a:pt x="233" y="67"/>
                  </a:lnTo>
                  <a:lnTo>
                    <a:pt x="233" y="0"/>
                  </a:lnTo>
                  <a:close/>
                  <a:moveTo>
                    <a:pt x="700" y="0"/>
                  </a:moveTo>
                  <a:lnTo>
                    <a:pt x="967" y="0"/>
                  </a:lnTo>
                  <a:lnTo>
                    <a:pt x="967" y="67"/>
                  </a:lnTo>
                  <a:lnTo>
                    <a:pt x="700" y="67"/>
                  </a:lnTo>
                  <a:lnTo>
                    <a:pt x="700" y="0"/>
                  </a:lnTo>
                  <a:close/>
                  <a:moveTo>
                    <a:pt x="1167" y="0"/>
                  </a:moveTo>
                  <a:lnTo>
                    <a:pt x="1433" y="0"/>
                  </a:lnTo>
                  <a:lnTo>
                    <a:pt x="1433" y="67"/>
                  </a:lnTo>
                  <a:lnTo>
                    <a:pt x="1167" y="67"/>
                  </a:lnTo>
                  <a:lnTo>
                    <a:pt x="1167" y="0"/>
                  </a:lnTo>
                  <a:close/>
                  <a:moveTo>
                    <a:pt x="1633" y="0"/>
                  </a:moveTo>
                  <a:lnTo>
                    <a:pt x="1900" y="0"/>
                  </a:lnTo>
                  <a:lnTo>
                    <a:pt x="1900" y="67"/>
                  </a:lnTo>
                  <a:lnTo>
                    <a:pt x="1633" y="67"/>
                  </a:lnTo>
                  <a:lnTo>
                    <a:pt x="1633" y="0"/>
                  </a:lnTo>
                  <a:close/>
                  <a:moveTo>
                    <a:pt x="2100" y="0"/>
                  </a:moveTo>
                  <a:lnTo>
                    <a:pt x="2367" y="0"/>
                  </a:lnTo>
                  <a:lnTo>
                    <a:pt x="2367" y="67"/>
                  </a:lnTo>
                  <a:lnTo>
                    <a:pt x="2100" y="67"/>
                  </a:lnTo>
                  <a:lnTo>
                    <a:pt x="2100" y="0"/>
                  </a:lnTo>
                  <a:close/>
                  <a:moveTo>
                    <a:pt x="2567" y="0"/>
                  </a:moveTo>
                  <a:lnTo>
                    <a:pt x="2833" y="0"/>
                  </a:lnTo>
                  <a:lnTo>
                    <a:pt x="2833" y="67"/>
                  </a:lnTo>
                  <a:lnTo>
                    <a:pt x="2567" y="67"/>
                  </a:lnTo>
                  <a:lnTo>
                    <a:pt x="2567" y="0"/>
                  </a:lnTo>
                  <a:close/>
                  <a:moveTo>
                    <a:pt x="3033" y="0"/>
                  </a:moveTo>
                  <a:lnTo>
                    <a:pt x="3300" y="0"/>
                  </a:lnTo>
                  <a:lnTo>
                    <a:pt x="3300" y="67"/>
                  </a:lnTo>
                  <a:lnTo>
                    <a:pt x="3033" y="67"/>
                  </a:lnTo>
                  <a:lnTo>
                    <a:pt x="3033" y="0"/>
                  </a:lnTo>
                  <a:close/>
                  <a:moveTo>
                    <a:pt x="3500" y="0"/>
                  </a:moveTo>
                  <a:lnTo>
                    <a:pt x="3767" y="0"/>
                  </a:lnTo>
                  <a:lnTo>
                    <a:pt x="3767" y="67"/>
                  </a:lnTo>
                  <a:lnTo>
                    <a:pt x="3500" y="67"/>
                  </a:lnTo>
                  <a:lnTo>
                    <a:pt x="3500" y="0"/>
                  </a:lnTo>
                  <a:close/>
                  <a:moveTo>
                    <a:pt x="3967" y="0"/>
                  </a:moveTo>
                  <a:lnTo>
                    <a:pt x="4233" y="0"/>
                  </a:lnTo>
                  <a:lnTo>
                    <a:pt x="4233" y="67"/>
                  </a:lnTo>
                  <a:lnTo>
                    <a:pt x="3967" y="67"/>
                  </a:lnTo>
                  <a:lnTo>
                    <a:pt x="3967" y="0"/>
                  </a:lnTo>
                  <a:close/>
                  <a:moveTo>
                    <a:pt x="4433" y="0"/>
                  </a:moveTo>
                  <a:lnTo>
                    <a:pt x="4700" y="0"/>
                  </a:lnTo>
                  <a:lnTo>
                    <a:pt x="4700" y="67"/>
                  </a:lnTo>
                  <a:lnTo>
                    <a:pt x="4433" y="67"/>
                  </a:lnTo>
                  <a:lnTo>
                    <a:pt x="4433" y="0"/>
                  </a:lnTo>
                  <a:close/>
                  <a:moveTo>
                    <a:pt x="4900" y="0"/>
                  </a:moveTo>
                  <a:lnTo>
                    <a:pt x="5167" y="0"/>
                  </a:lnTo>
                  <a:lnTo>
                    <a:pt x="5167" y="67"/>
                  </a:lnTo>
                  <a:lnTo>
                    <a:pt x="4900" y="67"/>
                  </a:lnTo>
                  <a:lnTo>
                    <a:pt x="4900" y="0"/>
                  </a:lnTo>
                  <a:close/>
                  <a:moveTo>
                    <a:pt x="5367" y="0"/>
                  </a:moveTo>
                  <a:lnTo>
                    <a:pt x="5633" y="0"/>
                  </a:lnTo>
                  <a:lnTo>
                    <a:pt x="5633" y="67"/>
                  </a:lnTo>
                  <a:lnTo>
                    <a:pt x="5367" y="67"/>
                  </a:lnTo>
                  <a:lnTo>
                    <a:pt x="5367" y="0"/>
                  </a:lnTo>
                  <a:close/>
                  <a:moveTo>
                    <a:pt x="5833" y="0"/>
                  </a:moveTo>
                  <a:lnTo>
                    <a:pt x="6100" y="0"/>
                  </a:lnTo>
                  <a:lnTo>
                    <a:pt x="6100" y="67"/>
                  </a:lnTo>
                  <a:lnTo>
                    <a:pt x="5833" y="67"/>
                  </a:lnTo>
                  <a:lnTo>
                    <a:pt x="5833" y="0"/>
                  </a:lnTo>
                  <a:close/>
                  <a:moveTo>
                    <a:pt x="6300" y="0"/>
                  </a:moveTo>
                  <a:lnTo>
                    <a:pt x="6567" y="0"/>
                  </a:lnTo>
                  <a:lnTo>
                    <a:pt x="6567" y="67"/>
                  </a:lnTo>
                  <a:lnTo>
                    <a:pt x="6300" y="67"/>
                  </a:lnTo>
                  <a:lnTo>
                    <a:pt x="6300" y="0"/>
                  </a:lnTo>
                  <a:close/>
                  <a:moveTo>
                    <a:pt x="6767" y="0"/>
                  </a:moveTo>
                  <a:lnTo>
                    <a:pt x="7033" y="0"/>
                  </a:lnTo>
                  <a:lnTo>
                    <a:pt x="7033" y="67"/>
                  </a:lnTo>
                  <a:lnTo>
                    <a:pt x="6767" y="67"/>
                  </a:lnTo>
                  <a:lnTo>
                    <a:pt x="6767" y="0"/>
                  </a:lnTo>
                  <a:close/>
                  <a:moveTo>
                    <a:pt x="7233" y="0"/>
                  </a:moveTo>
                  <a:lnTo>
                    <a:pt x="7500" y="0"/>
                  </a:lnTo>
                  <a:lnTo>
                    <a:pt x="7500" y="67"/>
                  </a:lnTo>
                  <a:lnTo>
                    <a:pt x="7233" y="67"/>
                  </a:lnTo>
                  <a:lnTo>
                    <a:pt x="7233" y="0"/>
                  </a:lnTo>
                  <a:close/>
                  <a:moveTo>
                    <a:pt x="7700" y="0"/>
                  </a:moveTo>
                  <a:lnTo>
                    <a:pt x="7967" y="0"/>
                  </a:lnTo>
                  <a:lnTo>
                    <a:pt x="7967" y="67"/>
                  </a:lnTo>
                  <a:lnTo>
                    <a:pt x="7700" y="67"/>
                  </a:lnTo>
                  <a:lnTo>
                    <a:pt x="7700" y="0"/>
                  </a:lnTo>
                  <a:close/>
                  <a:moveTo>
                    <a:pt x="8167" y="0"/>
                  </a:moveTo>
                  <a:lnTo>
                    <a:pt x="8433" y="0"/>
                  </a:lnTo>
                  <a:lnTo>
                    <a:pt x="8433" y="67"/>
                  </a:lnTo>
                  <a:lnTo>
                    <a:pt x="8167" y="67"/>
                  </a:lnTo>
                  <a:lnTo>
                    <a:pt x="8167" y="0"/>
                  </a:lnTo>
                  <a:close/>
                  <a:moveTo>
                    <a:pt x="8633" y="0"/>
                  </a:moveTo>
                  <a:lnTo>
                    <a:pt x="8900" y="0"/>
                  </a:lnTo>
                  <a:lnTo>
                    <a:pt x="8900" y="67"/>
                  </a:lnTo>
                  <a:lnTo>
                    <a:pt x="8633" y="67"/>
                  </a:lnTo>
                  <a:lnTo>
                    <a:pt x="8633" y="0"/>
                  </a:lnTo>
                  <a:close/>
                  <a:moveTo>
                    <a:pt x="9100" y="0"/>
                  </a:moveTo>
                  <a:lnTo>
                    <a:pt x="9367" y="0"/>
                  </a:lnTo>
                  <a:lnTo>
                    <a:pt x="9367" y="67"/>
                  </a:lnTo>
                  <a:lnTo>
                    <a:pt x="9100" y="67"/>
                  </a:lnTo>
                  <a:lnTo>
                    <a:pt x="9100" y="0"/>
                  </a:lnTo>
                  <a:close/>
                  <a:moveTo>
                    <a:pt x="9567" y="0"/>
                  </a:moveTo>
                  <a:lnTo>
                    <a:pt x="9833" y="0"/>
                  </a:lnTo>
                  <a:lnTo>
                    <a:pt x="9833" y="67"/>
                  </a:lnTo>
                  <a:lnTo>
                    <a:pt x="9567" y="67"/>
                  </a:lnTo>
                  <a:lnTo>
                    <a:pt x="9567" y="0"/>
                  </a:lnTo>
                  <a:close/>
                  <a:moveTo>
                    <a:pt x="10033" y="0"/>
                  </a:moveTo>
                  <a:lnTo>
                    <a:pt x="10300" y="0"/>
                  </a:lnTo>
                  <a:lnTo>
                    <a:pt x="10300" y="67"/>
                  </a:lnTo>
                  <a:lnTo>
                    <a:pt x="10033" y="67"/>
                  </a:lnTo>
                  <a:lnTo>
                    <a:pt x="10033" y="0"/>
                  </a:lnTo>
                  <a:close/>
                  <a:moveTo>
                    <a:pt x="10500" y="0"/>
                  </a:moveTo>
                  <a:lnTo>
                    <a:pt x="10767" y="0"/>
                  </a:lnTo>
                  <a:lnTo>
                    <a:pt x="10767" y="67"/>
                  </a:lnTo>
                  <a:lnTo>
                    <a:pt x="10500" y="67"/>
                  </a:lnTo>
                  <a:lnTo>
                    <a:pt x="10500" y="0"/>
                  </a:lnTo>
                  <a:close/>
                  <a:moveTo>
                    <a:pt x="10967" y="0"/>
                  </a:moveTo>
                  <a:lnTo>
                    <a:pt x="11233" y="0"/>
                  </a:lnTo>
                  <a:lnTo>
                    <a:pt x="11233" y="67"/>
                  </a:lnTo>
                  <a:lnTo>
                    <a:pt x="10967" y="67"/>
                  </a:lnTo>
                  <a:lnTo>
                    <a:pt x="10967" y="0"/>
                  </a:lnTo>
                  <a:close/>
                  <a:moveTo>
                    <a:pt x="11433" y="0"/>
                  </a:moveTo>
                  <a:lnTo>
                    <a:pt x="11700" y="0"/>
                  </a:lnTo>
                  <a:lnTo>
                    <a:pt x="11700" y="67"/>
                  </a:lnTo>
                  <a:lnTo>
                    <a:pt x="11433" y="67"/>
                  </a:lnTo>
                  <a:lnTo>
                    <a:pt x="11433" y="0"/>
                  </a:lnTo>
                  <a:close/>
                  <a:moveTo>
                    <a:pt x="11900" y="0"/>
                  </a:moveTo>
                  <a:lnTo>
                    <a:pt x="12167" y="0"/>
                  </a:lnTo>
                  <a:lnTo>
                    <a:pt x="12167" y="67"/>
                  </a:lnTo>
                  <a:lnTo>
                    <a:pt x="11900" y="67"/>
                  </a:lnTo>
                  <a:lnTo>
                    <a:pt x="11900" y="0"/>
                  </a:lnTo>
                  <a:close/>
                  <a:moveTo>
                    <a:pt x="12367" y="0"/>
                  </a:moveTo>
                  <a:lnTo>
                    <a:pt x="12633" y="0"/>
                  </a:lnTo>
                  <a:lnTo>
                    <a:pt x="12633" y="67"/>
                  </a:lnTo>
                  <a:lnTo>
                    <a:pt x="12367" y="67"/>
                  </a:lnTo>
                  <a:lnTo>
                    <a:pt x="12367" y="0"/>
                  </a:lnTo>
                  <a:close/>
                  <a:moveTo>
                    <a:pt x="12833" y="0"/>
                  </a:moveTo>
                  <a:lnTo>
                    <a:pt x="13100" y="0"/>
                  </a:lnTo>
                  <a:lnTo>
                    <a:pt x="13100" y="67"/>
                  </a:lnTo>
                  <a:lnTo>
                    <a:pt x="12833" y="67"/>
                  </a:lnTo>
                  <a:lnTo>
                    <a:pt x="12833" y="0"/>
                  </a:lnTo>
                  <a:close/>
                  <a:moveTo>
                    <a:pt x="13300" y="0"/>
                  </a:moveTo>
                  <a:lnTo>
                    <a:pt x="13567" y="0"/>
                  </a:lnTo>
                  <a:lnTo>
                    <a:pt x="13567" y="67"/>
                  </a:lnTo>
                  <a:lnTo>
                    <a:pt x="13300" y="67"/>
                  </a:lnTo>
                  <a:lnTo>
                    <a:pt x="13300" y="0"/>
                  </a:lnTo>
                  <a:close/>
                  <a:moveTo>
                    <a:pt x="13767" y="0"/>
                  </a:moveTo>
                  <a:lnTo>
                    <a:pt x="14033" y="0"/>
                  </a:lnTo>
                  <a:lnTo>
                    <a:pt x="14033" y="67"/>
                  </a:lnTo>
                  <a:lnTo>
                    <a:pt x="13767" y="67"/>
                  </a:lnTo>
                  <a:lnTo>
                    <a:pt x="13767" y="0"/>
                  </a:lnTo>
                  <a:close/>
                  <a:moveTo>
                    <a:pt x="14233" y="0"/>
                  </a:moveTo>
                  <a:lnTo>
                    <a:pt x="14345" y="0"/>
                  </a:lnTo>
                  <a:lnTo>
                    <a:pt x="14345" y="67"/>
                  </a:lnTo>
                  <a:lnTo>
                    <a:pt x="14233" y="67"/>
                  </a:lnTo>
                  <a:lnTo>
                    <a:pt x="14233" y="0"/>
                  </a:lnTo>
                  <a:close/>
                </a:path>
              </a:pathLst>
            </a:custGeom>
            <a:solidFill>
              <a:srgbClr val="7F7F7F"/>
            </a:solidFill>
            <a:ln w="0" cap="flat">
              <a:solidFill>
                <a:srgbClr val="7F7F7F"/>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grpSp>
      <p:grpSp>
        <p:nvGrpSpPr>
          <p:cNvPr id="46" name="グループ化 45">
            <a:extLst>
              <a:ext uri="{FF2B5EF4-FFF2-40B4-BE49-F238E27FC236}">
                <a16:creationId xmlns:a16="http://schemas.microsoft.com/office/drawing/2014/main" id="{89DB175B-7B40-79C1-3FD9-0D2B16F17C42}"/>
              </a:ext>
            </a:extLst>
          </p:cNvPr>
          <p:cNvGrpSpPr/>
          <p:nvPr/>
        </p:nvGrpSpPr>
        <p:grpSpPr>
          <a:xfrm>
            <a:off x="4379812" y="3626838"/>
            <a:ext cx="1728788" cy="919234"/>
            <a:chOff x="4379812" y="3790700"/>
            <a:chExt cx="1728788" cy="919234"/>
          </a:xfrm>
        </p:grpSpPr>
        <p:sp>
          <p:nvSpPr>
            <p:cNvPr id="38" name="Rectangle 27">
              <a:extLst>
                <a:ext uri="{FF2B5EF4-FFF2-40B4-BE49-F238E27FC236}">
                  <a16:creationId xmlns:a16="http://schemas.microsoft.com/office/drawing/2014/main" id="{4C46C8FE-6A2B-A55D-ECC1-28190D117503}"/>
                </a:ext>
              </a:extLst>
            </p:cNvPr>
            <p:cNvSpPr>
              <a:spLocks noChangeArrowheads="1"/>
            </p:cNvSpPr>
            <p:nvPr/>
          </p:nvSpPr>
          <p:spPr bwMode="auto">
            <a:xfrm>
              <a:off x="4386162" y="3798344"/>
              <a:ext cx="1714500" cy="903946"/>
            </a:xfrm>
            <a:prstGeom prst="rect">
              <a:avLst/>
            </a:prstGeom>
            <a:solidFill>
              <a:srgbClr val="DDD9C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9" name="Freeform 28">
              <a:extLst>
                <a:ext uri="{FF2B5EF4-FFF2-40B4-BE49-F238E27FC236}">
                  <a16:creationId xmlns:a16="http://schemas.microsoft.com/office/drawing/2014/main" id="{25E622A6-EF16-85B5-C397-4B13662E25D9}"/>
                </a:ext>
              </a:extLst>
            </p:cNvPr>
            <p:cNvSpPr>
              <a:spLocks noEditPoints="1"/>
            </p:cNvSpPr>
            <p:nvPr/>
          </p:nvSpPr>
          <p:spPr bwMode="auto">
            <a:xfrm>
              <a:off x="4379812" y="3790700"/>
              <a:ext cx="1728788" cy="919234"/>
            </a:xfrm>
            <a:custGeom>
              <a:avLst/>
              <a:gdLst>
                <a:gd name="T0" fmla="*/ 9067 w 9067"/>
                <a:gd name="T1" fmla="*/ 33 h 4003"/>
                <a:gd name="T2" fmla="*/ 9067 w 9067"/>
                <a:gd name="T3" fmla="*/ 500 h 4003"/>
                <a:gd name="T4" fmla="*/ 9067 w 9067"/>
                <a:gd name="T5" fmla="*/ 967 h 4003"/>
                <a:gd name="T6" fmla="*/ 9067 w 9067"/>
                <a:gd name="T7" fmla="*/ 1433 h 4003"/>
                <a:gd name="T8" fmla="*/ 9067 w 9067"/>
                <a:gd name="T9" fmla="*/ 1900 h 4003"/>
                <a:gd name="T10" fmla="*/ 9067 w 9067"/>
                <a:gd name="T11" fmla="*/ 2367 h 4003"/>
                <a:gd name="T12" fmla="*/ 9067 w 9067"/>
                <a:gd name="T13" fmla="*/ 2833 h 4003"/>
                <a:gd name="T14" fmla="*/ 9067 w 9067"/>
                <a:gd name="T15" fmla="*/ 3300 h 4003"/>
                <a:gd name="T16" fmla="*/ 8969 w 9067"/>
                <a:gd name="T17" fmla="*/ 3936 h 4003"/>
                <a:gd name="T18" fmla="*/ 8769 w 9067"/>
                <a:gd name="T19" fmla="*/ 4003 h 4003"/>
                <a:gd name="T20" fmla="*/ 8303 w 9067"/>
                <a:gd name="T21" fmla="*/ 4003 h 4003"/>
                <a:gd name="T22" fmla="*/ 7836 w 9067"/>
                <a:gd name="T23" fmla="*/ 4003 h 4003"/>
                <a:gd name="T24" fmla="*/ 7369 w 9067"/>
                <a:gd name="T25" fmla="*/ 4003 h 4003"/>
                <a:gd name="T26" fmla="*/ 6903 w 9067"/>
                <a:gd name="T27" fmla="*/ 4003 h 4003"/>
                <a:gd name="T28" fmla="*/ 6436 w 9067"/>
                <a:gd name="T29" fmla="*/ 4003 h 4003"/>
                <a:gd name="T30" fmla="*/ 5969 w 9067"/>
                <a:gd name="T31" fmla="*/ 4003 h 4003"/>
                <a:gd name="T32" fmla="*/ 5503 w 9067"/>
                <a:gd name="T33" fmla="*/ 4003 h 4003"/>
                <a:gd name="T34" fmla="*/ 5036 w 9067"/>
                <a:gd name="T35" fmla="*/ 4003 h 4003"/>
                <a:gd name="T36" fmla="*/ 4569 w 9067"/>
                <a:gd name="T37" fmla="*/ 4003 h 4003"/>
                <a:gd name="T38" fmla="*/ 4103 w 9067"/>
                <a:gd name="T39" fmla="*/ 4003 h 4003"/>
                <a:gd name="T40" fmla="*/ 3636 w 9067"/>
                <a:gd name="T41" fmla="*/ 4003 h 4003"/>
                <a:gd name="T42" fmla="*/ 3169 w 9067"/>
                <a:gd name="T43" fmla="*/ 4003 h 4003"/>
                <a:gd name="T44" fmla="*/ 2703 w 9067"/>
                <a:gd name="T45" fmla="*/ 4003 h 4003"/>
                <a:gd name="T46" fmla="*/ 2236 w 9067"/>
                <a:gd name="T47" fmla="*/ 4003 h 4003"/>
                <a:gd name="T48" fmla="*/ 1769 w 9067"/>
                <a:gd name="T49" fmla="*/ 4003 h 4003"/>
                <a:gd name="T50" fmla="*/ 1303 w 9067"/>
                <a:gd name="T51" fmla="*/ 4003 h 4003"/>
                <a:gd name="T52" fmla="*/ 836 w 9067"/>
                <a:gd name="T53" fmla="*/ 4003 h 4003"/>
                <a:gd name="T54" fmla="*/ 369 w 9067"/>
                <a:gd name="T55" fmla="*/ 4003 h 4003"/>
                <a:gd name="T56" fmla="*/ 0 w 9067"/>
                <a:gd name="T57" fmla="*/ 3839 h 4003"/>
                <a:gd name="T58" fmla="*/ 0 w 9067"/>
                <a:gd name="T59" fmla="*/ 3372 h 4003"/>
                <a:gd name="T60" fmla="*/ 0 w 9067"/>
                <a:gd name="T61" fmla="*/ 2905 h 4003"/>
                <a:gd name="T62" fmla="*/ 0 w 9067"/>
                <a:gd name="T63" fmla="*/ 2439 h 4003"/>
                <a:gd name="T64" fmla="*/ 0 w 9067"/>
                <a:gd name="T65" fmla="*/ 1972 h 4003"/>
                <a:gd name="T66" fmla="*/ 0 w 9067"/>
                <a:gd name="T67" fmla="*/ 1505 h 4003"/>
                <a:gd name="T68" fmla="*/ 0 w 9067"/>
                <a:gd name="T69" fmla="*/ 1039 h 4003"/>
                <a:gd name="T70" fmla="*/ 0 w 9067"/>
                <a:gd name="T71" fmla="*/ 572 h 4003"/>
                <a:gd name="T72" fmla="*/ 0 w 9067"/>
                <a:gd name="T73" fmla="*/ 105 h 4003"/>
                <a:gd name="T74" fmla="*/ 33 w 9067"/>
                <a:gd name="T75" fmla="*/ 67 h 4003"/>
                <a:gd name="T76" fmla="*/ 695 w 9067"/>
                <a:gd name="T77" fmla="*/ 0 h 4003"/>
                <a:gd name="T78" fmla="*/ 1161 w 9067"/>
                <a:gd name="T79" fmla="*/ 0 h 4003"/>
                <a:gd name="T80" fmla="*/ 1628 w 9067"/>
                <a:gd name="T81" fmla="*/ 0 h 4003"/>
                <a:gd name="T82" fmla="*/ 2095 w 9067"/>
                <a:gd name="T83" fmla="*/ 0 h 4003"/>
                <a:gd name="T84" fmla="*/ 2561 w 9067"/>
                <a:gd name="T85" fmla="*/ 0 h 4003"/>
                <a:gd name="T86" fmla="*/ 3028 w 9067"/>
                <a:gd name="T87" fmla="*/ 0 h 4003"/>
                <a:gd name="T88" fmla="*/ 3495 w 9067"/>
                <a:gd name="T89" fmla="*/ 0 h 4003"/>
                <a:gd name="T90" fmla="*/ 3961 w 9067"/>
                <a:gd name="T91" fmla="*/ 0 h 4003"/>
                <a:gd name="T92" fmla="*/ 4428 w 9067"/>
                <a:gd name="T93" fmla="*/ 0 h 4003"/>
                <a:gd name="T94" fmla="*/ 4895 w 9067"/>
                <a:gd name="T95" fmla="*/ 0 h 4003"/>
                <a:gd name="T96" fmla="*/ 5361 w 9067"/>
                <a:gd name="T97" fmla="*/ 0 h 4003"/>
                <a:gd name="T98" fmla="*/ 5828 w 9067"/>
                <a:gd name="T99" fmla="*/ 0 h 4003"/>
                <a:gd name="T100" fmla="*/ 6295 w 9067"/>
                <a:gd name="T101" fmla="*/ 0 h 4003"/>
                <a:gd name="T102" fmla="*/ 6761 w 9067"/>
                <a:gd name="T103" fmla="*/ 0 h 4003"/>
                <a:gd name="T104" fmla="*/ 7228 w 9067"/>
                <a:gd name="T105" fmla="*/ 0 h 4003"/>
                <a:gd name="T106" fmla="*/ 7695 w 9067"/>
                <a:gd name="T107" fmla="*/ 0 h 4003"/>
                <a:gd name="T108" fmla="*/ 8161 w 9067"/>
                <a:gd name="T109" fmla="*/ 0 h 4003"/>
                <a:gd name="T110" fmla="*/ 8628 w 9067"/>
                <a:gd name="T111" fmla="*/ 0 h 4003"/>
                <a:gd name="T112" fmla="*/ 9033 w 9067"/>
                <a:gd name="T113" fmla="*/ 0 h 40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067" h="4003">
                  <a:moveTo>
                    <a:pt x="9067" y="33"/>
                  </a:moveTo>
                  <a:lnTo>
                    <a:pt x="9067" y="300"/>
                  </a:lnTo>
                  <a:lnTo>
                    <a:pt x="9000" y="300"/>
                  </a:lnTo>
                  <a:lnTo>
                    <a:pt x="9000" y="33"/>
                  </a:lnTo>
                  <a:lnTo>
                    <a:pt x="9067" y="33"/>
                  </a:lnTo>
                  <a:close/>
                  <a:moveTo>
                    <a:pt x="9067" y="500"/>
                  </a:moveTo>
                  <a:lnTo>
                    <a:pt x="9067" y="767"/>
                  </a:lnTo>
                  <a:lnTo>
                    <a:pt x="9000" y="767"/>
                  </a:lnTo>
                  <a:lnTo>
                    <a:pt x="9000" y="500"/>
                  </a:lnTo>
                  <a:lnTo>
                    <a:pt x="9067" y="500"/>
                  </a:lnTo>
                  <a:close/>
                  <a:moveTo>
                    <a:pt x="9067" y="967"/>
                  </a:moveTo>
                  <a:lnTo>
                    <a:pt x="9067" y="1233"/>
                  </a:lnTo>
                  <a:lnTo>
                    <a:pt x="9000" y="1233"/>
                  </a:lnTo>
                  <a:lnTo>
                    <a:pt x="9000" y="967"/>
                  </a:lnTo>
                  <a:lnTo>
                    <a:pt x="9067" y="967"/>
                  </a:lnTo>
                  <a:close/>
                  <a:moveTo>
                    <a:pt x="9067" y="1433"/>
                  </a:moveTo>
                  <a:lnTo>
                    <a:pt x="9067" y="1700"/>
                  </a:lnTo>
                  <a:lnTo>
                    <a:pt x="9000" y="1700"/>
                  </a:lnTo>
                  <a:lnTo>
                    <a:pt x="9000" y="1433"/>
                  </a:lnTo>
                  <a:lnTo>
                    <a:pt x="9067" y="1433"/>
                  </a:lnTo>
                  <a:close/>
                  <a:moveTo>
                    <a:pt x="9067" y="1900"/>
                  </a:moveTo>
                  <a:lnTo>
                    <a:pt x="9067" y="2167"/>
                  </a:lnTo>
                  <a:lnTo>
                    <a:pt x="9000" y="2167"/>
                  </a:lnTo>
                  <a:lnTo>
                    <a:pt x="9000" y="1900"/>
                  </a:lnTo>
                  <a:lnTo>
                    <a:pt x="9067" y="1900"/>
                  </a:lnTo>
                  <a:close/>
                  <a:moveTo>
                    <a:pt x="9067" y="2367"/>
                  </a:moveTo>
                  <a:lnTo>
                    <a:pt x="9067" y="2633"/>
                  </a:lnTo>
                  <a:lnTo>
                    <a:pt x="9000" y="2633"/>
                  </a:lnTo>
                  <a:lnTo>
                    <a:pt x="9000" y="2367"/>
                  </a:lnTo>
                  <a:lnTo>
                    <a:pt x="9067" y="2367"/>
                  </a:lnTo>
                  <a:close/>
                  <a:moveTo>
                    <a:pt x="9067" y="2833"/>
                  </a:moveTo>
                  <a:lnTo>
                    <a:pt x="9067" y="3100"/>
                  </a:lnTo>
                  <a:lnTo>
                    <a:pt x="9000" y="3100"/>
                  </a:lnTo>
                  <a:lnTo>
                    <a:pt x="9000" y="2833"/>
                  </a:lnTo>
                  <a:lnTo>
                    <a:pt x="9067" y="2833"/>
                  </a:lnTo>
                  <a:close/>
                  <a:moveTo>
                    <a:pt x="9067" y="3300"/>
                  </a:moveTo>
                  <a:lnTo>
                    <a:pt x="9067" y="3567"/>
                  </a:lnTo>
                  <a:lnTo>
                    <a:pt x="9000" y="3567"/>
                  </a:lnTo>
                  <a:lnTo>
                    <a:pt x="9000" y="3300"/>
                  </a:lnTo>
                  <a:lnTo>
                    <a:pt x="9067" y="3300"/>
                  </a:lnTo>
                  <a:close/>
                  <a:moveTo>
                    <a:pt x="9067" y="3767"/>
                  </a:moveTo>
                  <a:lnTo>
                    <a:pt x="9067" y="3969"/>
                  </a:lnTo>
                  <a:cubicBezTo>
                    <a:pt x="9067" y="3988"/>
                    <a:pt x="9052" y="4003"/>
                    <a:pt x="9033" y="4003"/>
                  </a:cubicBezTo>
                  <a:lnTo>
                    <a:pt x="8969" y="4003"/>
                  </a:lnTo>
                  <a:lnTo>
                    <a:pt x="8969" y="3936"/>
                  </a:lnTo>
                  <a:lnTo>
                    <a:pt x="9033" y="3936"/>
                  </a:lnTo>
                  <a:lnTo>
                    <a:pt x="9000" y="3969"/>
                  </a:lnTo>
                  <a:lnTo>
                    <a:pt x="9000" y="3767"/>
                  </a:lnTo>
                  <a:lnTo>
                    <a:pt x="9067" y="3767"/>
                  </a:lnTo>
                  <a:close/>
                  <a:moveTo>
                    <a:pt x="8769" y="4003"/>
                  </a:moveTo>
                  <a:lnTo>
                    <a:pt x="8503" y="4003"/>
                  </a:lnTo>
                  <a:lnTo>
                    <a:pt x="8503" y="3936"/>
                  </a:lnTo>
                  <a:lnTo>
                    <a:pt x="8769" y="3936"/>
                  </a:lnTo>
                  <a:lnTo>
                    <a:pt x="8769" y="4003"/>
                  </a:lnTo>
                  <a:close/>
                  <a:moveTo>
                    <a:pt x="8303" y="4003"/>
                  </a:moveTo>
                  <a:lnTo>
                    <a:pt x="8036" y="4003"/>
                  </a:lnTo>
                  <a:lnTo>
                    <a:pt x="8036" y="3936"/>
                  </a:lnTo>
                  <a:lnTo>
                    <a:pt x="8303" y="3936"/>
                  </a:lnTo>
                  <a:lnTo>
                    <a:pt x="8303" y="4003"/>
                  </a:lnTo>
                  <a:close/>
                  <a:moveTo>
                    <a:pt x="7836" y="4003"/>
                  </a:moveTo>
                  <a:lnTo>
                    <a:pt x="7569" y="4003"/>
                  </a:lnTo>
                  <a:lnTo>
                    <a:pt x="7569" y="3936"/>
                  </a:lnTo>
                  <a:lnTo>
                    <a:pt x="7836" y="3936"/>
                  </a:lnTo>
                  <a:lnTo>
                    <a:pt x="7836" y="4003"/>
                  </a:lnTo>
                  <a:close/>
                  <a:moveTo>
                    <a:pt x="7369" y="4003"/>
                  </a:moveTo>
                  <a:lnTo>
                    <a:pt x="7103" y="4003"/>
                  </a:lnTo>
                  <a:lnTo>
                    <a:pt x="7103" y="3936"/>
                  </a:lnTo>
                  <a:lnTo>
                    <a:pt x="7369" y="3936"/>
                  </a:lnTo>
                  <a:lnTo>
                    <a:pt x="7369" y="4003"/>
                  </a:lnTo>
                  <a:close/>
                  <a:moveTo>
                    <a:pt x="6903" y="4003"/>
                  </a:moveTo>
                  <a:lnTo>
                    <a:pt x="6636" y="4003"/>
                  </a:lnTo>
                  <a:lnTo>
                    <a:pt x="6636" y="3936"/>
                  </a:lnTo>
                  <a:lnTo>
                    <a:pt x="6903" y="3936"/>
                  </a:lnTo>
                  <a:lnTo>
                    <a:pt x="6903" y="4003"/>
                  </a:lnTo>
                  <a:close/>
                  <a:moveTo>
                    <a:pt x="6436" y="4003"/>
                  </a:moveTo>
                  <a:lnTo>
                    <a:pt x="6169" y="4003"/>
                  </a:lnTo>
                  <a:lnTo>
                    <a:pt x="6169" y="3936"/>
                  </a:lnTo>
                  <a:lnTo>
                    <a:pt x="6436" y="3936"/>
                  </a:lnTo>
                  <a:lnTo>
                    <a:pt x="6436" y="4003"/>
                  </a:lnTo>
                  <a:close/>
                  <a:moveTo>
                    <a:pt x="5969" y="4003"/>
                  </a:moveTo>
                  <a:lnTo>
                    <a:pt x="5703" y="4003"/>
                  </a:lnTo>
                  <a:lnTo>
                    <a:pt x="5703" y="3936"/>
                  </a:lnTo>
                  <a:lnTo>
                    <a:pt x="5969" y="3936"/>
                  </a:lnTo>
                  <a:lnTo>
                    <a:pt x="5969" y="4003"/>
                  </a:lnTo>
                  <a:close/>
                  <a:moveTo>
                    <a:pt x="5503" y="4003"/>
                  </a:moveTo>
                  <a:lnTo>
                    <a:pt x="5236" y="4003"/>
                  </a:lnTo>
                  <a:lnTo>
                    <a:pt x="5236" y="3936"/>
                  </a:lnTo>
                  <a:lnTo>
                    <a:pt x="5503" y="3936"/>
                  </a:lnTo>
                  <a:lnTo>
                    <a:pt x="5503" y="4003"/>
                  </a:lnTo>
                  <a:close/>
                  <a:moveTo>
                    <a:pt x="5036" y="4003"/>
                  </a:moveTo>
                  <a:lnTo>
                    <a:pt x="4769" y="4003"/>
                  </a:lnTo>
                  <a:lnTo>
                    <a:pt x="4769" y="3936"/>
                  </a:lnTo>
                  <a:lnTo>
                    <a:pt x="5036" y="3936"/>
                  </a:lnTo>
                  <a:lnTo>
                    <a:pt x="5036" y="4003"/>
                  </a:lnTo>
                  <a:close/>
                  <a:moveTo>
                    <a:pt x="4569" y="4003"/>
                  </a:moveTo>
                  <a:lnTo>
                    <a:pt x="4303" y="4003"/>
                  </a:lnTo>
                  <a:lnTo>
                    <a:pt x="4303" y="3936"/>
                  </a:lnTo>
                  <a:lnTo>
                    <a:pt x="4569" y="3936"/>
                  </a:lnTo>
                  <a:lnTo>
                    <a:pt x="4569" y="4003"/>
                  </a:lnTo>
                  <a:close/>
                  <a:moveTo>
                    <a:pt x="4103" y="4003"/>
                  </a:moveTo>
                  <a:lnTo>
                    <a:pt x="3836" y="4003"/>
                  </a:lnTo>
                  <a:lnTo>
                    <a:pt x="3836" y="3936"/>
                  </a:lnTo>
                  <a:lnTo>
                    <a:pt x="4103" y="3936"/>
                  </a:lnTo>
                  <a:lnTo>
                    <a:pt x="4103" y="4003"/>
                  </a:lnTo>
                  <a:close/>
                  <a:moveTo>
                    <a:pt x="3636" y="4003"/>
                  </a:moveTo>
                  <a:lnTo>
                    <a:pt x="3369" y="4003"/>
                  </a:lnTo>
                  <a:lnTo>
                    <a:pt x="3369" y="3936"/>
                  </a:lnTo>
                  <a:lnTo>
                    <a:pt x="3636" y="3936"/>
                  </a:lnTo>
                  <a:lnTo>
                    <a:pt x="3636" y="4003"/>
                  </a:lnTo>
                  <a:close/>
                  <a:moveTo>
                    <a:pt x="3169" y="4003"/>
                  </a:moveTo>
                  <a:lnTo>
                    <a:pt x="2903" y="4003"/>
                  </a:lnTo>
                  <a:lnTo>
                    <a:pt x="2903" y="3936"/>
                  </a:lnTo>
                  <a:lnTo>
                    <a:pt x="3169" y="3936"/>
                  </a:lnTo>
                  <a:lnTo>
                    <a:pt x="3169" y="4003"/>
                  </a:lnTo>
                  <a:close/>
                  <a:moveTo>
                    <a:pt x="2703" y="4003"/>
                  </a:moveTo>
                  <a:lnTo>
                    <a:pt x="2436" y="4003"/>
                  </a:lnTo>
                  <a:lnTo>
                    <a:pt x="2436" y="3936"/>
                  </a:lnTo>
                  <a:lnTo>
                    <a:pt x="2703" y="3936"/>
                  </a:lnTo>
                  <a:lnTo>
                    <a:pt x="2703" y="4003"/>
                  </a:lnTo>
                  <a:close/>
                  <a:moveTo>
                    <a:pt x="2236" y="4003"/>
                  </a:moveTo>
                  <a:lnTo>
                    <a:pt x="1969" y="4003"/>
                  </a:lnTo>
                  <a:lnTo>
                    <a:pt x="1969" y="3936"/>
                  </a:lnTo>
                  <a:lnTo>
                    <a:pt x="2236" y="3936"/>
                  </a:lnTo>
                  <a:lnTo>
                    <a:pt x="2236" y="4003"/>
                  </a:lnTo>
                  <a:close/>
                  <a:moveTo>
                    <a:pt x="1769" y="4003"/>
                  </a:moveTo>
                  <a:lnTo>
                    <a:pt x="1503" y="4003"/>
                  </a:lnTo>
                  <a:lnTo>
                    <a:pt x="1503" y="3936"/>
                  </a:lnTo>
                  <a:lnTo>
                    <a:pt x="1769" y="3936"/>
                  </a:lnTo>
                  <a:lnTo>
                    <a:pt x="1769" y="4003"/>
                  </a:lnTo>
                  <a:close/>
                  <a:moveTo>
                    <a:pt x="1303" y="4003"/>
                  </a:moveTo>
                  <a:lnTo>
                    <a:pt x="1036" y="4003"/>
                  </a:lnTo>
                  <a:lnTo>
                    <a:pt x="1036" y="3936"/>
                  </a:lnTo>
                  <a:lnTo>
                    <a:pt x="1303" y="3936"/>
                  </a:lnTo>
                  <a:lnTo>
                    <a:pt x="1303" y="4003"/>
                  </a:lnTo>
                  <a:close/>
                  <a:moveTo>
                    <a:pt x="836" y="4003"/>
                  </a:moveTo>
                  <a:lnTo>
                    <a:pt x="569" y="4003"/>
                  </a:lnTo>
                  <a:lnTo>
                    <a:pt x="569" y="3936"/>
                  </a:lnTo>
                  <a:lnTo>
                    <a:pt x="836" y="3936"/>
                  </a:lnTo>
                  <a:lnTo>
                    <a:pt x="836" y="4003"/>
                  </a:lnTo>
                  <a:close/>
                  <a:moveTo>
                    <a:pt x="369" y="4003"/>
                  </a:moveTo>
                  <a:lnTo>
                    <a:pt x="103" y="4003"/>
                  </a:lnTo>
                  <a:lnTo>
                    <a:pt x="103" y="3936"/>
                  </a:lnTo>
                  <a:lnTo>
                    <a:pt x="369" y="3936"/>
                  </a:lnTo>
                  <a:lnTo>
                    <a:pt x="369" y="4003"/>
                  </a:lnTo>
                  <a:close/>
                  <a:moveTo>
                    <a:pt x="0" y="3839"/>
                  </a:moveTo>
                  <a:lnTo>
                    <a:pt x="0" y="3572"/>
                  </a:lnTo>
                  <a:lnTo>
                    <a:pt x="67" y="3572"/>
                  </a:lnTo>
                  <a:lnTo>
                    <a:pt x="67" y="3839"/>
                  </a:lnTo>
                  <a:lnTo>
                    <a:pt x="0" y="3839"/>
                  </a:lnTo>
                  <a:close/>
                  <a:moveTo>
                    <a:pt x="0" y="3372"/>
                  </a:moveTo>
                  <a:lnTo>
                    <a:pt x="0" y="3105"/>
                  </a:lnTo>
                  <a:lnTo>
                    <a:pt x="67" y="3105"/>
                  </a:lnTo>
                  <a:lnTo>
                    <a:pt x="67" y="3372"/>
                  </a:lnTo>
                  <a:lnTo>
                    <a:pt x="0" y="3372"/>
                  </a:lnTo>
                  <a:close/>
                  <a:moveTo>
                    <a:pt x="0" y="2905"/>
                  </a:moveTo>
                  <a:lnTo>
                    <a:pt x="0" y="2639"/>
                  </a:lnTo>
                  <a:lnTo>
                    <a:pt x="67" y="2639"/>
                  </a:lnTo>
                  <a:lnTo>
                    <a:pt x="67" y="2905"/>
                  </a:lnTo>
                  <a:lnTo>
                    <a:pt x="0" y="2905"/>
                  </a:lnTo>
                  <a:close/>
                  <a:moveTo>
                    <a:pt x="0" y="2439"/>
                  </a:moveTo>
                  <a:lnTo>
                    <a:pt x="0" y="2172"/>
                  </a:lnTo>
                  <a:lnTo>
                    <a:pt x="67" y="2172"/>
                  </a:lnTo>
                  <a:lnTo>
                    <a:pt x="67" y="2439"/>
                  </a:lnTo>
                  <a:lnTo>
                    <a:pt x="0" y="2439"/>
                  </a:lnTo>
                  <a:close/>
                  <a:moveTo>
                    <a:pt x="0" y="1972"/>
                  </a:moveTo>
                  <a:lnTo>
                    <a:pt x="0" y="1705"/>
                  </a:lnTo>
                  <a:lnTo>
                    <a:pt x="67" y="1705"/>
                  </a:lnTo>
                  <a:lnTo>
                    <a:pt x="67" y="1972"/>
                  </a:lnTo>
                  <a:lnTo>
                    <a:pt x="0" y="1972"/>
                  </a:lnTo>
                  <a:close/>
                  <a:moveTo>
                    <a:pt x="0" y="1505"/>
                  </a:moveTo>
                  <a:lnTo>
                    <a:pt x="0" y="1239"/>
                  </a:lnTo>
                  <a:lnTo>
                    <a:pt x="67" y="1239"/>
                  </a:lnTo>
                  <a:lnTo>
                    <a:pt x="67" y="1505"/>
                  </a:lnTo>
                  <a:lnTo>
                    <a:pt x="0" y="1505"/>
                  </a:lnTo>
                  <a:close/>
                  <a:moveTo>
                    <a:pt x="0" y="1039"/>
                  </a:moveTo>
                  <a:lnTo>
                    <a:pt x="0" y="772"/>
                  </a:lnTo>
                  <a:lnTo>
                    <a:pt x="67" y="772"/>
                  </a:lnTo>
                  <a:lnTo>
                    <a:pt x="67" y="1039"/>
                  </a:lnTo>
                  <a:lnTo>
                    <a:pt x="0" y="1039"/>
                  </a:lnTo>
                  <a:close/>
                  <a:moveTo>
                    <a:pt x="0" y="572"/>
                  </a:moveTo>
                  <a:lnTo>
                    <a:pt x="0" y="305"/>
                  </a:lnTo>
                  <a:lnTo>
                    <a:pt x="67" y="305"/>
                  </a:lnTo>
                  <a:lnTo>
                    <a:pt x="67" y="572"/>
                  </a:lnTo>
                  <a:lnTo>
                    <a:pt x="0" y="572"/>
                  </a:lnTo>
                  <a:close/>
                  <a:moveTo>
                    <a:pt x="0" y="105"/>
                  </a:moveTo>
                  <a:lnTo>
                    <a:pt x="0" y="33"/>
                  </a:lnTo>
                  <a:cubicBezTo>
                    <a:pt x="0" y="15"/>
                    <a:pt x="15" y="0"/>
                    <a:pt x="33" y="0"/>
                  </a:cubicBezTo>
                  <a:lnTo>
                    <a:pt x="228" y="0"/>
                  </a:lnTo>
                  <a:lnTo>
                    <a:pt x="228" y="67"/>
                  </a:lnTo>
                  <a:lnTo>
                    <a:pt x="33" y="67"/>
                  </a:lnTo>
                  <a:lnTo>
                    <a:pt x="67" y="33"/>
                  </a:lnTo>
                  <a:lnTo>
                    <a:pt x="67" y="105"/>
                  </a:lnTo>
                  <a:lnTo>
                    <a:pt x="0" y="105"/>
                  </a:lnTo>
                  <a:close/>
                  <a:moveTo>
                    <a:pt x="428" y="0"/>
                  </a:moveTo>
                  <a:lnTo>
                    <a:pt x="695" y="0"/>
                  </a:lnTo>
                  <a:lnTo>
                    <a:pt x="695" y="67"/>
                  </a:lnTo>
                  <a:lnTo>
                    <a:pt x="428" y="67"/>
                  </a:lnTo>
                  <a:lnTo>
                    <a:pt x="428" y="0"/>
                  </a:lnTo>
                  <a:close/>
                  <a:moveTo>
                    <a:pt x="895" y="0"/>
                  </a:moveTo>
                  <a:lnTo>
                    <a:pt x="1161" y="0"/>
                  </a:lnTo>
                  <a:lnTo>
                    <a:pt x="1161" y="67"/>
                  </a:lnTo>
                  <a:lnTo>
                    <a:pt x="895" y="67"/>
                  </a:lnTo>
                  <a:lnTo>
                    <a:pt x="895" y="0"/>
                  </a:lnTo>
                  <a:close/>
                  <a:moveTo>
                    <a:pt x="1361" y="0"/>
                  </a:moveTo>
                  <a:lnTo>
                    <a:pt x="1628" y="0"/>
                  </a:lnTo>
                  <a:lnTo>
                    <a:pt x="1628" y="67"/>
                  </a:lnTo>
                  <a:lnTo>
                    <a:pt x="1361" y="67"/>
                  </a:lnTo>
                  <a:lnTo>
                    <a:pt x="1361" y="0"/>
                  </a:lnTo>
                  <a:close/>
                  <a:moveTo>
                    <a:pt x="1828" y="0"/>
                  </a:moveTo>
                  <a:lnTo>
                    <a:pt x="2095" y="0"/>
                  </a:lnTo>
                  <a:lnTo>
                    <a:pt x="2095" y="67"/>
                  </a:lnTo>
                  <a:lnTo>
                    <a:pt x="1828" y="67"/>
                  </a:lnTo>
                  <a:lnTo>
                    <a:pt x="1828" y="0"/>
                  </a:lnTo>
                  <a:close/>
                  <a:moveTo>
                    <a:pt x="2295" y="0"/>
                  </a:moveTo>
                  <a:lnTo>
                    <a:pt x="2561" y="0"/>
                  </a:lnTo>
                  <a:lnTo>
                    <a:pt x="2561" y="67"/>
                  </a:lnTo>
                  <a:lnTo>
                    <a:pt x="2295" y="67"/>
                  </a:lnTo>
                  <a:lnTo>
                    <a:pt x="2295" y="0"/>
                  </a:lnTo>
                  <a:close/>
                  <a:moveTo>
                    <a:pt x="2761" y="0"/>
                  </a:moveTo>
                  <a:lnTo>
                    <a:pt x="3028" y="0"/>
                  </a:lnTo>
                  <a:lnTo>
                    <a:pt x="3028" y="67"/>
                  </a:lnTo>
                  <a:lnTo>
                    <a:pt x="2761" y="67"/>
                  </a:lnTo>
                  <a:lnTo>
                    <a:pt x="2761" y="0"/>
                  </a:lnTo>
                  <a:close/>
                  <a:moveTo>
                    <a:pt x="3228" y="0"/>
                  </a:moveTo>
                  <a:lnTo>
                    <a:pt x="3495" y="0"/>
                  </a:lnTo>
                  <a:lnTo>
                    <a:pt x="3495" y="67"/>
                  </a:lnTo>
                  <a:lnTo>
                    <a:pt x="3228" y="67"/>
                  </a:lnTo>
                  <a:lnTo>
                    <a:pt x="3228" y="0"/>
                  </a:lnTo>
                  <a:close/>
                  <a:moveTo>
                    <a:pt x="3695" y="0"/>
                  </a:moveTo>
                  <a:lnTo>
                    <a:pt x="3961" y="0"/>
                  </a:lnTo>
                  <a:lnTo>
                    <a:pt x="3961" y="67"/>
                  </a:lnTo>
                  <a:lnTo>
                    <a:pt x="3695" y="67"/>
                  </a:lnTo>
                  <a:lnTo>
                    <a:pt x="3695" y="0"/>
                  </a:lnTo>
                  <a:close/>
                  <a:moveTo>
                    <a:pt x="4161" y="0"/>
                  </a:moveTo>
                  <a:lnTo>
                    <a:pt x="4428" y="0"/>
                  </a:lnTo>
                  <a:lnTo>
                    <a:pt x="4428" y="67"/>
                  </a:lnTo>
                  <a:lnTo>
                    <a:pt x="4161" y="67"/>
                  </a:lnTo>
                  <a:lnTo>
                    <a:pt x="4161" y="0"/>
                  </a:lnTo>
                  <a:close/>
                  <a:moveTo>
                    <a:pt x="4628" y="0"/>
                  </a:moveTo>
                  <a:lnTo>
                    <a:pt x="4895" y="0"/>
                  </a:lnTo>
                  <a:lnTo>
                    <a:pt x="4895" y="67"/>
                  </a:lnTo>
                  <a:lnTo>
                    <a:pt x="4628" y="67"/>
                  </a:lnTo>
                  <a:lnTo>
                    <a:pt x="4628" y="0"/>
                  </a:lnTo>
                  <a:close/>
                  <a:moveTo>
                    <a:pt x="5095" y="0"/>
                  </a:moveTo>
                  <a:lnTo>
                    <a:pt x="5361" y="0"/>
                  </a:lnTo>
                  <a:lnTo>
                    <a:pt x="5361" y="67"/>
                  </a:lnTo>
                  <a:lnTo>
                    <a:pt x="5095" y="67"/>
                  </a:lnTo>
                  <a:lnTo>
                    <a:pt x="5095" y="0"/>
                  </a:lnTo>
                  <a:close/>
                  <a:moveTo>
                    <a:pt x="5561" y="0"/>
                  </a:moveTo>
                  <a:lnTo>
                    <a:pt x="5828" y="0"/>
                  </a:lnTo>
                  <a:lnTo>
                    <a:pt x="5828" y="67"/>
                  </a:lnTo>
                  <a:lnTo>
                    <a:pt x="5561" y="67"/>
                  </a:lnTo>
                  <a:lnTo>
                    <a:pt x="5561" y="0"/>
                  </a:lnTo>
                  <a:close/>
                  <a:moveTo>
                    <a:pt x="6028" y="0"/>
                  </a:moveTo>
                  <a:lnTo>
                    <a:pt x="6295" y="0"/>
                  </a:lnTo>
                  <a:lnTo>
                    <a:pt x="6295" y="67"/>
                  </a:lnTo>
                  <a:lnTo>
                    <a:pt x="6028" y="67"/>
                  </a:lnTo>
                  <a:lnTo>
                    <a:pt x="6028" y="0"/>
                  </a:lnTo>
                  <a:close/>
                  <a:moveTo>
                    <a:pt x="6495" y="0"/>
                  </a:moveTo>
                  <a:lnTo>
                    <a:pt x="6761" y="0"/>
                  </a:lnTo>
                  <a:lnTo>
                    <a:pt x="6761" y="67"/>
                  </a:lnTo>
                  <a:lnTo>
                    <a:pt x="6495" y="67"/>
                  </a:lnTo>
                  <a:lnTo>
                    <a:pt x="6495" y="0"/>
                  </a:lnTo>
                  <a:close/>
                  <a:moveTo>
                    <a:pt x="6961" y="0"/>
                  </a:moveTo>
                  <a:lnTo>
                    <a:pt x="7228" y="0"/>
                  </a:lnTo>
                  <a:lnTo>
                    <a:pt x="7228" y="67"/>
                  </a:lnTo>
                  <a:lnTo>
                    <a:pt x="6961" y="67"/>
                  </a:lnTo>
                  <a:lnTo>
                    <a:pt x="6961" y="0"/>
                  </a:lnTo>
                  <a:close/>
                  <a:moveTo>
                    <a:pt x="7428" y="0"/>
                  </a:moveTo>
                  <a:lnTo>
                    <a:pt x="7695" y="0"/>
                  </a:lnTo>
                  <a:lnTo>
                    <a:pt x="7695" y="67"/>
                  </a:lnTo>
                  <a:lnTo>
                    <a:pt x="7428" y="67"/>
                  </a:lnTo>
                  <a:lnTo>
                    <a:pt x="7428" y="0"/>
                  </a:lnTo>
                  <a:close/>
                  <a:moveTo>
                    <a:pt x="7895" y="0"/>
                  </a:moveTo>
                  <a:lnTo>
                    <a:pt x="8161" y="0"/>
                  </a:lnTo>
                  <a:lnTo>
                    <a:pt x="8161" y="67"/>
                  </a:lnTo>
                  <a:lnTo>
                    <a:pt x="7895" y="67"/>
                  </a:lnTo>
                  <a:lnTo>
                    <a:pt x="7895" y="0"/>
                  </a:lnTo>
                  <a:close/>
                  <a:moveTo>
                    <a:pt x="8361" y="0"/>
                  </a:moveTo>
                  <a:lnTo>
                    <a:pt x="8628" y="0"/>
                  </a:lnTo>
                  <a:lnTo>
                    <a:pt x="8628" y="67"/>
                  </a:lnTo>
                  <a:lnTo>
                    <a:pt x="8361" y="67"/>
                  </a:lnTo>
                  <a:lnTo>
                    <a:pt x="8361" y="0"/>
                  </a:lnTo>
                  <a:close/>
                  <a:moveTo>
                    <a:pt x="8828" y="0"/>
                  </a:moveTo>
                  <a:lnTo>
                    <a:pt x="9033" y="0"/>
                  </a:lnTo>
                  <a:lnTo>
                    <a:pt x="9033" y="67"/>
                  </a:lnTo>
                  <a:lnTo>
                    <a:pt x="8828" y="67"/>
                  </a:lnTo>
                  <a:lnTo>
                    <a:pt x="8828" y="0"/>
                  </a:lnTo>
                  <a:close/>
                </a:path>
              </a:pathLst>
            </a:custGeom>
            <a:solidFill>
              <a:srgbClr val="7F7F7F"/>
            </a:solidFill>
            <a:ln w="0" cap="flat">
              <a:solidFill>
                <a:srgbClr val="7F7F7F"/>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grpSp>
      <p:grpSp>
        <p:nvGrpSpPr>
          <p:cNvPr id="43" name="グループ化 42">
            <a:extLst>
              <a:ext uri="{FF2B5EF4-FFF2-40B4-BE49-F238E27FC236}">
                <a16:creationId xmlns:a16="http://schemas.microsoft.com/office/drawing/2014/main" id="{02A74CB8-0FEC-DAEA-97D9-0DD7C5E0D785}"/>
              </a:ext>
            </a:extLst>
          </p:cNvPr>
          <p:cNvGrpSpPr/>
          <p:nvPr/>
        </p:nvGrpSpPr>
        <p:grpSpPr>
          <a:xfrm>
            <a:off x="3392387" y="1998589"/>
            <a:ext cx="2716213" cy="921146"/>
            <a:chOff x="3392387" y="2162451"/>
            <a:chExt cx="2716213" cy="921146"/>
          </a:xfrm>
        </p:grpSpPr>
        <p:sp>
          <p:nvSpPr>
            <p:cNvPr id="40" name="Rectangle 29">
              <a:extLst>
                <a:ext uri="{FF2B5EF4-FFF2-40B4-BE49-F238E27FC236}">
                  <a16:creationId xmlns:a16="http://schemas.microsoft.com/office/drawing/2014/main" id="{D93F27BB-8308-081B-1EA0-33B80C10A3EC}"/>
                </a:ext>
              </a:extLst>
            </p:cNvPr>
            <p:cNvSpPr>
              <a:spLocks noChangeArrowheads="1"/>
            </p:cNvSpPr>
            <p:nvPr/>
          </p:nvSpPr>
          <p:spPr bwMode="auto">
            <a:xfrm>
              <a:off x="3398737" y="2170095"/>
              <a:ext cx="2701925" cy="905857"/>
            </a:xfrm>
            <a:prstGeom prst="rect">
              <a:avLst/>
            </a:prstGeom>
            <a:solidFill>
              <a:srgbClr val="DDD9C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41" name="Freeform 30">
              <a:extLst>
                <a:ext uri="{FF2B5EF4-FFF2-40B4-BE49-F238E27FC236}">
                  <a16:creationId xmlns:a16="http://schemas.microsoft.com/office/drawing/2014/main" id="{955B1ABA-9DE0-8FFD-8005-33927AC3E09D}"/>
                </a:ext>
              </a:extLst>
            </p:cNvPr>
            <p:cNvSpPr>
              <a:spLocks noEditPoints="1"/>
            </p:cNvSpPr>
            <p:nvPr/>
          </p:nvSpPr>
          <p:spPr bwMode="auto">
            <a:xfrm>
              <a:off x="3392387" y="2162451"/>
              <a:ext cx="2716213" cy="921146"/>
            </a:xfrm>
            <a:custGeom>
              <a:avLst/>
              <a:gdLst>
                <a:gd name="T0" fmla="*/ 14251 w 14251"/>
                <a:gd name="T1" fmla="*/ 767 h 4011"/>
                <a:gd name="T2" fmla="*/ 14184 w 14251"/>
                <a:gd name="T3" fmla="*/ 967 h 4011"/>
                <a:gd name="T4" fmla="*/ 14251 w 14251"/>
                <a:gd name="T5" fmla="*/ 1900 h 4011"/>
                <a:gd name="T6" fmla="*/ 14184 w 14251"/>
                <a:gd name="T7" fmla="*/ 2633 h 4011"/>
                <a:gd name="T8" fmla="*/ 14251 w 14251"/>
                <a:gd name="T9" fmla="*/ 2833 h 4011"/>
                <a:gd name="T10" fmla="*/ 14251 w 14251"/>
                <a:gd name="T11" fmla="*/ 3977 h 4011"/>
                <a:gd name="T12" fmla="*/ 14251 w 14251"/>
                <a:gd name="T13" fmla="*/ 3767 h 4011"/>
                <a:gd name="T14" fmla="*/ 13228 w 14251"/>
                <a:gd name="T15" fmla="*/ 4011 h 4011"/>
                <a:gd name="T16" fmla="*/ 13028 w 14251"/>
                <a:gd name="T17" fmla="*/ 3944 h 4011"/>
                <a:gd name="T18" fmla="*/ 12095 w 14251"/>
                <a:gd name="T19" fmla="*/ 4011 h 4011"/>
                <a:gd name="T20" fmla="*/ 11361 w 14251"/>
                <a:gd name="T21" fmla="*/ 3944 h 4011"/>
                <a:gd name="T22" fmla="*/ 11161 w 14251"/>
                <a:gd name="T23" fmla="*/ 4011 h 4011"/>
                <a:gd name="T24" fmla="*/ 9961 w 14251"/>
                <a:gd name="T25" fmla="*/ 4011 h 4011"/>
                <a:gd name="T26" fmla="*/ 9761 w 14251"/>
                <a:gd name="T27" fmla="*/ 3944 h 4011"/>
                <a:gd name="T28" fmla="*/ 8828 w 14251"/>
                <a:gd name="T29" fmla="*/ 4011 h 4011"/>
                <a:gd name="T30" fmla="*/ 8095 w 14251"/>
                <a:gd name="T31" fmla="*/ 3944 h 4011"/>
                <a:gd name="T32" fmla="*/ 7895 w 14251"/>
                <a:gd name="T33" fmla="*/ 4011 h 4011"/>
                <a:gd name="T34" fmla="*/ 6695 w 14251"/>
                <a:gd name="T35" fmla="*/ 4011 h 4011"/>
                <a:gd name="T36" fmla="*/ 6495 w 14251"/>
                <a:gd name="T37" fmla="*/ 3944 h 4011"/>
                <a:gd name="T38" fmla="*/ 5561 w 14251"/>
                <a:gd name="T39" fmla="*/ 4011 h 4011"/>
                <a:gd name="T40" fmla="*/ 4828 w 14251"/>
                <a:gd name="T41" fmla="*/ 3944 h 4011"/>
                <a:gd name="T42" fmla="*/ 4628 w 14251"/>
                <a:gd name="T43" fmla="*/ 4011 h 4011"/>
                <a:gd name="T44" fmla="*/ 3428 w 14251"/>
                <a:gd name="T45" fmla="*/ 4011 h 4011"/>
                <a:gd name="T46" fmla="*/ 3228 w 14251"/>
                <a:gd name="T47" fmla="*/ 3944 h 4011"/>
                <a:gd name="T48" fmla="*/ 2295 w 14251"/>
                <a:gd name="T49" fmla="*/ 4011 h 4011"/>
                <a:gd name="T50" fmla="*/ 1561 w 14251"/>
                <a:gd name="T51" fmla="*/ 3944 h 4011"/>
                <a:gd name="T52" fmla="*/ 1361 w 14251"/>
                <a:gd name="T53" fmla="*/ 4011 h 4011"/>
                <a:gd name="T54" fmla="*/ 161 w 14251"/>
                <a:gd name="T55" fmla="*/ 4011 h 4011"/>
                <a:gd name="T56" fmla="*/ 67 w 14251"/>
                <a:gd name="T57" fmla="*/ 3905 h 4011"/>
                <a:gd name="T58" fmla="*/ 0 w 14251"/>
                <a:gd name="T59" fmla="*/ 2972 h 4011"/>
                <a:gd name="T60" fmla="*/ 67 w 14251"/>
                <a:gd name="T61" fmla="*/ 2239 h 4011"/>
                <a:gd name="T62" fmla="*/ 0 w 14251"/>
                <a:gd name="T63" fmla="*/ 2039 h 4011"/>
                <a:gd name="T64" fmla="*/ 0 w 14251"/>
                <a:gd name="T65" fmla="*/ 839 h 4011"/>
                <a:gd name="T66" fmla="*/ 67 w 14251"/>
                <a:gd name="T67" fmla="*/ 639 h 4011"/>
                <a:gd name="T68" fmla="*/ 33 w 14251"/>
                <a:gd name="T69" fmla="*/ 67 h 4011"/>
                <a:gd name="T70" fmla="*/ 361 w 14251"/>
                <a:gd name="T71" fmla="*/ 67 h 4011"/>
                <a:gd name="T72" fmla="*/ 1295 w 14251"/>
                <a:gd name="T73" fmla="*/ 0 h 4011"/>
                <a:gd name="T74" fmla="*/ 2028 w 14251"/>
                <a:gd name="T75" fmla="*/ 67 h 4011"/>
                <a:gd name="T76" fmla="*/ 2228 w 14251"/>
                <a:gd name="T77" fmla="*/ 0 h 4011"/>
                <a:gd name="T78" fmla="*/ 3428 w 14251"/>
                <a:gd name="T79" fmla="*/ 0 h 4011"/>
                <a:gd name="T80" fmla="*/ 3628 w 14251"/>
                <a:gd name="T81" fmla="*/ 67 h 4011"/>
                <a:gd name="T82" fmla="*/ 4561 w 14251"/>
                <a:gd name="T83" fmla="*/ 0 h 4011"/>
                <a:gd name="T84" fmla="*/ 5295 w 14251"/>
                <a:gd name="T85" fmla="*/ 67 h 4011"/>
                <a:gd name="T86" fmla="*/ 5495 w 14251"/>
                <a:gd name="T87" fmla="*/ 0 h 4011"/>
                <a:gd name="T88" fmla="*/ 6695 w 14251"/>
                <a:gd name="T89" fmla="*/ 0 h 4011"/>
                <a:gd name="T90" fmla="*/ 6895 w 14251"/>
                <a:gd name="T91" fmla="*/ 67 h 4011"/>
                <a:gd name="T92" fmla="*/ 7828 w 14251"/>
                <a:gd name="T93" fmla="*/ 0 h 4011"/>
                <a:gd name="T94" fmla="*/ 8561 w 14251"/>
                <a:gd name="T95" fmla="*/ 67 h 4011"/>
                <a:gd name="T96" fmla="*/ 8761 w 14251"/>
                <a:gd name="T97" fmla="*/ 0 h 4011"/>
                <a:gd name="T98" fmla="*/ 9961 w 14251"/>
                <a:gd name="T99" fmla="*/ 0 h 4011"/>
                <a:gd name="T100" fmla="*/ 10161 w 14251"/>
                <a:gd name="T101" fmla="*/ 67 h 4011"/>
                <a:gd name="T102" fmla="*/ 11095 w 14251"/>
                <a:gd name="T103" fmla="*/ 0 h 4011"/>
                <a:gd name="T104" fmla="*/ 11828 w 14251"/>
                <a:gd name="T105" fmla="*/ 67 h 4011"/>
                <a:gd name="T106" fmla="*/ 12028 w 14251"/>
                <a:gd name="T107" fmla="*/ 0 h 4011"/>
                <a:gd name="T108" fmla="*/ 13228 w 14251"/>
                <a:gd name="T109" fmla="*/ 0 h 4011"/>
                <a:gd name="T110" fmla="*/ 13428 w 14251"/>
                <a:gd name="T111" fmla="*/ 67 h 40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251" h="4011">
                  <a:moveTo>
                    <a:pt x="14251" y="33"/>
                  </a:moveTo>
                  <a:lnTo>
                    <a:pt x="14251" y="300"/>
                  </a:lnTo>
                  <a:lnTo>
                    <a:pt x="14184" y="300"/>
                  </a:lnTo>
                  <a:lnTo>
                    <a:pt x="14184" y="33"/>
                  </a:lnTo>
                  <a:lnTo>
                    <a:pt x="14251" y="33"/>
                  </a:lnTo>
                  <a:close/>
                  <a:moveTo>
                    <a:pt x="14251" y="500"/>
                  </a:moveTo>
                  <a:lnTo>
                    <a:pt x="14251" y="767"/>
                  </a:lnTo>
                  <a:lnTo>
                    <a:pt x="14184" y="767"/>
                  </a:lnTo>
                  <a:lnTo>
                    <a:pt x="14184" y="500"/>
                  </a:lnTo>
                  <a:lnTo>
                    <a:pt x="14251" y="500"/>
                  </a:lnTo>
                  <a:close/>
                  <a:moveTo>
                    <a:pt x="14251" y="967"/>
                  </a:moveTo>
                  <a:lnTo>
                    <a:pt x="14251" y="1233"/>
                  </a:lnTo>
                  <a:lnTo>
                    <a:pt x="14184" y="1233"/>
                  </a:lnTo>
                  <a:lnTo>
                    <a:pt x="14184" y="967"/>
                  </a:lnTo>
                  <a:lnTo>
                    <a:pt x="14251" y="967"/>
                  </a:lnTo>
                  <a:close/>
                  <a:moveTo>
                    <a:pt x="14251" y="1433"/>
                  </a:moveTo>
                  <a:lnTo>
                    <a:pt x="14251" y="1700"/>
                  </a:lnTo>
                  <a:lnTo>
                    <a:pt x="14184" y="1700"/>
                  </a:lnTo>
                  <a:lnTo>
                    <a:pt x="14184" y="1433"/>
                  </a:lnTo>
                  <a:lnTo>
                    <a:pt x="14251" y="1433"/>
                  </a:lnTo>
                  <a:close/>
                  <a:moveTo>
                    <a:pt x="14251" y="1900"/>
                  </a:moveTo>
                  <a:lnTo>
                    <a:pt x="14251" y="2167"/>
                  </a:lnTo>
                  <a:lnTo>
                    <a:pt x="14184" y="2167"/>
                  </a:lnTo>
                  <a:lnTo>
                    <a:pt x="14184" y="1900"/>
                  </a:lnTo>
                  <a:lnTo>
                    <a:pt x="14251" y="1900"/>
                  </a:lnTo>
                  <a:close/>
                  <a:moveTo>
                    <a:pt x="14251" y="2367"/>
                  </a:moveTo>
                  <a:lnTo>
                    <a:pt x="14251" y="2633"/>
                  </a:lnTo>
                  <a:lnTo>
                    <a:pt x="14184" y="2633"/>
                  </a:lnTo>
                  <a:lnTo>
                    <a:pt x="14184" y="2367"/>
                  </a:lnTo>
                  <a:lnTo>
                    <a:pt x="14251" y="2367"/>
                  </a:lnTo>
                  <a:close/>
                  <a:moveTo>
                    <a:pt x="14251" y="2833"/>
                  </a:moveTo>
                  <a:lnTo>
                    <a:pt x="14251" y="3100"/>
                  </a:lnTo>
                  <a:lnTo>
                    <a:pt x="14184" y="3100"/>
                  </a:lnTo>
                  <a:lnTo>
                    <a:pt x="14184" y="2833"/>
                  </a:lnTo>
                  <a:lnTo>
                    <a:pt x="14251" y="2833"/>
                  </a:lnTo>
                  <a:close/>
                  <a:moveTo>
                    <a:pt x="14251" y="3300"/>
                  </a:moveTo>
                  <a:lnTo>
                    <a:pt x="14251" y="3567"/>
                  </a:lnTo>
                  <a:lnTo>
                    <a:pt x="14184" y="3567"/>
                  </a:lnTo>
                  <a:lnTo>
                    <a:pt x="14184" y="3300"/>
                  </a:lnTo>
                  <a:lnTo>
                    <a:pt x="14251" y="3300"/>
                  </a:lnTo>
                  <a:close/>
                  <a:moveTo>
                    <a:pt x="14251" y="3767"/>
                  </a:moveTo>
                  <a:lnTo>
                    <a:pt x="14251" y="3977"/>
                  </a:lnTo>
                  <a:cubicBezTo>
                    <a:pt x="14251" y="3996"/>
                    <a:pt x="14236" y="4011"/>
                    <a:pt x="14217" y="4011"/>
                  </a:cubicBezTo>
                  <a:lnTo>
                    <a:pt x="14161" y="4011"/>
                  </a:lnTo>
                  <a:lnTo>
                    <a:pt x="14161" y="3944"/>
                  </a:lnTo>
                  <a:lnTo>
                    <a:pt x="14217" y="3944"/>
                  </a:lnTo>
                  <a:lnTo>
                    <a:pt x="14184" y="3977"/>
                  </a:lnTo>
                  <a:lnTo>
                    <a:pt x="14184" y="3767"/>
                  </a:lnTo>
                  <a:lnTo>
                    <a:pt x="14251" y="3767"/>
                  </a:lnTo>
                  <a:close/>
                  <a:moveTo>
                    <a:pt x="13961" y="4011"/>
                  </a:moveTo>
                  <a:lnTo>
                    <a:pt x="13695" y="4011"/>
                  </a:lnTo>
                  <a:lnTo>
                    <a:pt x="13695" y="3944"/>
                  </a:lnTo>
                  <a:lnTo>
                    <a:pt x="13961" y="3944"/>
                  </a:lnTo>
                  <a:lnTo>
                    <a:pt x="13961" y="4011"/>
                  </a:lnTo>
                  <a:close/>
                  <a:moveTo>
                    <a:pt x="13495" y="4011"/>
                  </a:moveTo>
                  <a:lnTo>
                    <a:pt x="13228" y="4011"/>
                  </a:lnTo>
                  <a:lnTo>
                    <a:pt x="13228" y="3944"/>
                  </a:lnTo>
                  <a:lnTo>
                    <a:pt x="13495" y="3944"/>
                  </a:lnTo>
                  <a:lnTo>
                    <a:pt x="13495" y="4011"/>
                  </a:lnTo>
                  <a:close/>
                  <a:moveTo>
                    <a:pt x="13028" y="4011"/>
                  </a:moveTo>
                  <a:lnTo>
                    <a:pt x="12761" y="4011"/>
                  </a:lnTo>
                  <a:lnTo>
                    <a:pt x="12761" y="3944"/>
                  </a:lnTo>
                  <a:lnTo>
                    <a:pt x="13028" y="3944"/>
                  </a:lnTo>
                  <a:lnTo>
                    <a:pt x="13028" y="4011"/>
                  </a:lnTo>
                  <a:close/>
                  <a:moveTo>
                    <a:pt x="12561" y="4011"/>
                  </a:moveTo>
                  <a:lnTo>
                    <a:pt x="12295" y="4011"/>
                  </a:lnTo>
                  <a:lnTo>
                    <a:pt x="12295" y="3944"/>
                  </a:lnTo>
                  <a:lnTo>
                    <a:pt x="12561" y="3944"/>
                  </a:lnTo>
                  <a:lnTo>
                    <a:pt x="12561" y="4011"/>
                  </a:lnTo>
                  <a:close/>
                  <a:moveTo>
                    <a:pt x="12095" y="4011"/>
                  </a:moveTo>
                  <a:lnTo>
                    <a:pt x="11828" y="4011"/>
                  </a:lnTo>
                  <a:lnTo>
                    <a:pt x="11828" y="3944"/>
                  </a:lnTo>
                  <a:lnTo>
                    <a:pt x="12095" y="3944"/>
                  </a:lnTo>
                  <a:lnTo>
                    <a:pt x="12095" y="4011"/>
                  </a:lnTo>
                  <a:close/>
                  <a:moveTo>
                    <a:pt x="11628" y="4011"/>
                  </a:moveTo>
                  <a:lnTo>
                    <a:pt x="11361" y="4011"/>
                  </a:lnTo>
                  <a:lnTo>
                    <a:pt x="11361" y="3944"/>
                  </a:lnTo>
                  <a:lnTo>
                    <a:pt x="11628" y="3944"/>
                  </a:lnTo>
                  <a:lnTo>
                    <a:pt x="11628" y="4011"/>
                  </a:lnTo>
                  <a:close/>
                  <a:moveTo>
                    <a:pt x="11161" y="4011"/>
                  </a:moveTo>
                  <a:lnTo>
                    <a:pt x="10895" y="4011"/>
                  </a:lnTo>
                  <a:lnTo>
                    <a:pt x="10895" y="3944"/>
                  </a:lnTo>
                  <a:lnTo>
                    <a:pt x="11161" y="3944"/>
                  </a:lnTo>
                  <a:lnTo>
                    <a:pt x="11161" y="4011"/>
                  </a:lnTo>
                  <a:close/>
                  <a:moveTo>
                    <a:pt x="10695" y="4011"/>
                  </a:moveTo>
                  <a:lnTo>
                    <a:pt x="10428" y="4011"/>
                  </a:lnTo>
                  <a:lnTo>
                    <a:pt x="10428" y="3944"/>
                  </a:lnTo>
                  <a:lnTo>
                    <a:pt x="10695" y="3944"/>
                  </a:lnTo>
                  <a:lnTo>
                    <a:pt x="10695" y="4011"/>
                  </a:lnTo>
                  <a:close/>
                  <a:moveTo>
                    <a:pt x="10228" y="4011"/>
                  </a:moveTo>
                  <a:lnTo>
                    <a:pt x="9961" y="4011"/>
                  </a:lnTo>
                  <a:lnTo>
                    <a:pt x="9961" y="3944"/>
                  </a:lnTo>
                  <a:lnTo>
                    <a:pt x="10228" y="3944"/>
                  </a:lnTo>
                  <a:lnTo>
                    <a:pt x="10228" y="4011"/>
                  </a:lnTo>
                  <a:close/>
                  <a:moveTo>
                    <a:pt x="9761" y="4011"/>
                  </a:moveTo>
                  <a:lnTo>
                    <a:pt x="9495" y="4011"/>
                  </a:lnTo>
                  <a:lnTo>
                    <a:pt x="9495" y="3944"/>
                  </a:lnTo>
                  <a:lnTo>
                    <a:pt x="9761" y="3944"/>
                  </a:lnTo>
                  <a:lnTo>
                    <a:pt x="9761" y="4011"/>
                  </a:lnTo>
                  <a:close/>
                  <a:moveTo>
                    <a:pt x="9295" y="4011"/>
                  </a:moveTo>
                  <a:lnTo>
                    <a:pt x="9028" y="4011"/>
                  </a:lnTo>
                  <a:lnTo>
                    <a:pt x="9028" y="3944"/>
                  </a:lnTo>
                  <a:lnTo>
                    <a:pt x="9295" y="3944"/>
                  </a:lnTo>
                  <a:lnTo>
                    <a:pt x="9295" y="4011"/>
                  </a:lnTo>
                  <a:close/>
                  <a:moveTo>
                    <a:pt x="8828" y="4011"/>
                  </a:moveTo>
                  <a:lnTo>
                    <a:pt x="8561" y="4011"/>
                  </a:lnTo>
                  <a:lnTo>
                    <a:pt x="8561" y="3944"/>
                  </a:lnTo>
                  <a:lnTo>
                    <a:pt x="8828" y="3944"/>
                  </a:lnTo>
                  <a:lnTo>
                    <a:pt x="8828" y="4011"/>
                  </a:lnTo>
                  <a:close/>
                  <a:moveTo>
                    <a:pt x="8361" y="4011"/>
                  </a:moveTo>
                  <a:lnTo>
                    <a:pt x="8095" y="4011"/>
                  </a:lnTo>
                  <a:lnTo>
                    <a:pt x="8095" y="3944"/>
                  </a:lnTo>
                  <a:lnTo>
                    <a:pt x="8361" y="3944"/>
                  </a:lnTo>
                  <a:lnTo>
                    <a:pt x="8361" y="4011"/>
                  </a:lnTo>
                  <a:close/>
                  <a:moveTo>
                    <a:pt x="7895" y="4011"/>
                  </a:moveTo>
                  <a:lnTo>
                    <a:pt x="7628" y="4011"/>
                  </a:lnTo>
                  <a:lnTo>
                    <a:pt x="7628" y="3944"/>
                  </a:lnTo>
                  <a:lnTo>
                    <a:pt x="7895" y="3944"/>
                  </a:lnTo>
                  <a:lnTo>
                    <a:pt x="7895" y="4011"/>
                  </a:lnTo>
                  <a:close/>
                  <a:moveTo>
                    <a:pt x="7428" y="4011"/>
                  </a:moveTo>
                  <a:lnTo>
                    <a:pt x="7161" y="4011"/>
                  </a:lnTo>
                  <a:lnTo>
                    <a:pt x="7161" y="3944"/>
                  </a:lnTo>
                  <a:lnTo>
                    <a:pt x="7428" y="3944"/>
                  </a:lnTo>
                  <a:lnTo>
                    <a:pt x="7428" y="4011"/>
                  </a:lnTo>
                  <a:close/>
                  <a:moveTo>
                    <a:pt x="6961" y="4011"/>
                  </a:moveTo>
                  <a:lnTo>
                    <a:pt x="6695" y="4011"/>
                  </a:lnTo>
                  <a:lnTo>
                    <a:pt x="6695" y="3944"/>
                  </a:lnTo>
                  <a:lnTo>
                    <a:pt x="6961" y="3944"/>
                  </a:lnTo>
                  <a:lnTo>
                    <a:pt x="6961" y="4011"/>
                  </a:lnTo>
                  <a:close/>
                  <a:moveTo>
                    <a:pt x="6495" y="4011"/>
                  </a:moveTo>
                  <a:lnTo>
                    <a:pt x="6228" y="4011"/>
                  </a:lnTo>
                  <a:lnTo>
                    <a:pt x="6228" y="3944"/>
                  </a:lnTo>
                  <a:lnTo>
                    <a:pt x="6495" y="3944"/>
                  </a:lnTo>
                  <a:lnTo>
                    <a:pt x="6495" y="4011"/>
                  </a:lnTo>
                  <a:close/>
                  <a:moveTo>
                    <a:pt x="6028" y="4011"/>
                  </a:moveTo>
                  <a:lnTo>
                    <a:pt x="5761" y="4011"/>
                  </a:lnTo>
                  <a:lnTo>
                    <a:pt x="5761" y="3944"/>
                  </a:lnTo>
                  <a:lnTo>
                    <a:pt x="6028" y="3944"/>
                  </a:lnTo>
                  <a:lnTo>
                    <a:pt x="6028" y="4011"/>
                  </a:lnTo>
                  <a:close/>
                  <a:moveTo>
                    <a:pt x="5561" y="4011"/>
                  </a:moveTo>
                  <a:lnTo>
                    <a:pt x="5295" y="4011"/>
                  </a:lnTo>
                  <a:lnTo>
                    <a:pt x="5295" y="3944"/>
                  </a:lnTo>
                  <a:lnTo>
                    <a:pt x="5561" y="3944"/>
                  </a:lnTo>
                  <a:lnTo>
                    <a:pt x="5561" y="4011"/>
                  </a:lnTo>
                  <a:close/>
                  <a:moveTo>
                    <a:pt x="5095" y="4011"/>
                  </a:moveTo>
                  <a:lnTo>
                    <a:pt x="4828" y="4011"/>
                  </a:lnTo>
                  <a:lnTo>
                    <a:pt x="4828" y="3944"/>
                  </a:lnTo>
                  <a:lnTo>
                    <a:pt x="5095" y="3944"/>
                  </a:lnTo>
                  <a:lnTo>
                    <a:pt x="5095" y="4011"/>
                  </a:lnTo>
                  <a:close/>
                  <a:moveTo>
                    <a:pt x="4628" y="4011"/>
                  </a:moveTo>
                  <a:lnTo>
                    <a:pt x="4361" y="4011"/>
                  </a:lnTo>
                  <a:lnTo>
                    <a:pt x="4361" y="3944"/>
                  </a:lnTo>
                  <a:lnTo>
                    <a:pt x="4628" y="3944"/>
                  </a:lnTo>
                  <a:lnTo>
                    <a:pt x="4628" y="4011"/>
                  </a:lnTo>
                  <a:close/>
                  <a:moveTo>
                    <a:pt x="4161" y="4011"/>
                  </a:moveTo>
                  <a:lnTo>
                    <a:pt x="3895" y="4011"/>
                  </a:lnTo>
                  <a:lnTo>
                    <a:pt x="3895" y="3944"/>
                  </a:lnTo>
                  <a:lnTo>
                    <a:pt x="4161" y="3944"/>
                  </a:lnTo>
                  <a:lnTo>
                    <a:pt x="4161" y="4011"/>
                  </a:lnTo>
                  <a:close/>
                  <a:moveTo>
                    <a:pt x="3695" y="4011"/>
                  </a:moveTo>
                  <a:lnTo>
                    <a:pt x="3428" y="4011"/>
                  </a:lnTo>
                  <a:lnTo>
                    <a:pt x="3428" y="3944"/>
                  </a:lnTo>
                  <a:lnTo>
                    <a:pt x="3695" y="3944"/>
                  </a:lnTo>
                  <a:lnTo>
                    <a:pt x="3695" y="4011"/>
                  </a:lnTo>
                  <a:close/>
                  <a:moveTo>
                    <a:pt x="3228" y="4011"/>
                  </a:moveTo>
                  <a:lnTo>
                    <a:pt x="2961" y="4011"/>
                  </a:lnTo>
                  <a:lnTo>
                    <a:pt x="2961" y="3944"/>
                  </a:lnTo>
                  <a:lnTo>
                    <a:pt x="3228" y="3944"/>
                  </a:lnTo>
                  <a:lnTo>
                    <a:pt x="3228" y="4011"/>
                  </a:lnTo>
                  <a:close/>
                  <a:moveTo>
                    <a:pt x="2761" y="4011"/>
                  </a:moveTo>
                  <a:lnTo>
                    <a:pt x="2495" y="4011"/>
                  </a:lnTo>
                  <a:lnTo>
                    <a:pt x="2495" y="3944"/>
                  </a:lnTo>
                  <a:lnTo>
                    <a:pt x="2761" y="3944"/>
                  </a:lnTo>
                  <a:lnTo>
                    <a:pt x="2761" y="4011"/>
                  </a:lnTo>
                  <a:close/>
                  <a:moveTo>
                    <a:pt x="2295" y="4011"/>
                  </a:moveTo>
                  <a:lnTo>
                    <a:pt x="2028" y="4011"/>
                  </a:lnTo>
                  <a:lnTo>
                    <a:pt x="2028" y="3944"/>
                  </a:lnTo>
                  <a:lnTo>
                    <a:pt x="2295" y="3944"/>
                  </a:lnTo>
                  <a:lnTo>
                    <a:pt x="2295" y="4011"/>
                  </a:lnTo>
                  <a:close/>
                  <a:moveTo>
                    <a:pt x="1828" y="4011"/>
                  </a:moveTo>
                  <a:lnTo>
                    <a:pt x="1561" y="4011"/>
                  </a:lnTo>
                  <a:lnTo>
                    <a:pt x="1561" y="3944"/>
                  </a:lnTo>
                  <a:lnTo>
                    <a:pt x="1828" y="3944"/>
                  </a:lnTo>
                  <a:lnTo>
                    <a:pt x="1828" y="4011"/>
                  </a:lnTo>
                  <a:close/>
                  <a:moveTo>
                    <a:pt x="1361" y="4011"/>
                  </a:moveTo>
                  <a:lnTo>
                    <a:pt x="1095" y="4011"/>
                  </a:lnTo>
                  <a:lnTo>
                    <a:pt x="1095" y="3944"/>
                  </a:lnTo>
                  <a:lnTo>
                    <a:pt x="1361" y="3944"/>
                  </a:lnTo>
                  <a:lnTo>
                    <a:pt x="1361" y="4011"/>
                  </a:lnTo>
                  <a:close/>
                  <a:moveTo>
                    <a:pt x="895" y="4011"/>
                  </a:moveTo>
                  <a:lnTo>
                    <a:pt x="628" y="4011"/>
                  </a:lnTo>
                  <a:lnTo>
                    <a:pt x="628" y="3944"/>
                  </a:lnTo>
                  <a:lnTo>
                    <a:pt x="895" y="3944"/>
                  </a:lnTo>
                  <a:lnTo>
                    <a:pt x="895" y="4011"/>
                  </a:lnTo>
                  <a:close/>
                  <a:moveTo>
                    <a:pt x="428" y="4011"/>
                  </a:moveTo>
                  <a:lnTo>
                    <a:pt x="161" y="4011"/>
                  </a:lnTo>
                  <a:lnTo>
                    <a:pt x="161" y="3944"/>
                  </a:lnTo>
                  <a:lnTo>
                    <a:pt x="428" y="3944"/>
                  </a:lnTo>
                  <a:lnTo>
                    <a:pt x="428" y="4011"/>
                  </a:lnTo>
                  <a:close/>
                  <a:moveTo>
                    <a:pt x="0" y="3905"/>
                  </a:moveTo>
                  <a:lnTo>
                    <a:pt x="0" y="3639"/>
                  </a:lnTo>
                  <a:lnTo>
                    <a:pt x="67" y="3639"/>
                  </a:lnTo>
                  <a:lnTo>
                    <a:pt x="67" y="3905"/>
                  </a:lnTo>
                  <a:lnTo>
                    <a:pt x="0" y="3905"/>
                  </a:lnTo>
                  <a:close/>
                  <a:moveTo>
                    <a:pt x="0" y="3439"/>
                  </a:moveTo>
                  <a:lnTo>
                    <a:pt x="0" y="3172"/>
                  </a:lnTo>
                  <a:lnTo>
                    <a:pt x="67" y="3172"/>
                  </a:lnTo>
                  <a:lnTo>
                    <a:pt x="67" y="3439"/>
                  </a:lnTo>
                  <a:lnTo>
                    <a:pt x="0" y="3439"/>
                  </a:lnTo>
                  <a:close/>
                  <a:moveTo>
                    <a:pt x="0" y="2972"/>
                  </a:moveTo>
                  <a:lnTo>
                    <a:pt x="0" y="2705"/>
                  </a:lnTo>
                  <a:lnTo>
                    <a:pt x="67" y="2705"/>
                  </a:lnTo>
                  <a:lnTo>
                    <a:pt x="67" y="2972"/>
                  </a:lnTo>
                  <a:lnTo>
                    <a:pt x="0" y="2972"/>
                  </a:lnTo>
                  <a:close/>
                  <a:moveTo>
                    <a:pt x="0" y="2505"/>
                  </a:moveTo>
                  <a:lnTo>
                    <a:pt x="0" y="2239"/>
                  </a:lnTo>
                  <a:lnTo>
                    <a:pt x="67" y="2239"/>
                  </a:lnTo>
                  <a:lnTo>
                    <a:pt x="67" y="2505"/>
                  </a:lnTo>
                  <a:lnTo>
                    <a:pt x="0" y="2505"/>
                  </a:lnTo>
                  <a:close/>
                  <a:moveTo>
                    <a:pt x="0" y="2039"/>
                  </a:moveTo>
                  <a:lnTo>
                    <a:pt x="0" y="1772"/>
                  </a:lnTo>
                  <a:lnTo>
                    <a:pt x="67" y="1772"/>
                  </a:lnTo>
                  <a:lnTo>
                    <a:pt x="67" y="2039"/>
                  </a:lnTo>
                  <a:lnTo>
                    <a:pt x="0" y="2039"/>
                  </a:lnTo>
                  <a:close/>
                  <a:moveTo>
                    <a:pt x="0" y="1572"/>
                  </a:moveTo>
                  <a:lnTo>
                    <a:pt x="0" y="1305"/>
                  </a:lnTo>
                  <a:lnTo>
                    <a:pt x="67" y="1305"/>
                  </a:lnTo>
                  <a:lnTo>
                    <a:pt x="67" y="1572"/>
                  </a:lnTo>
                  <a:lnTo>
                    <a:pt x="0" y="1572"/>
                  </a:lnTo>
                  <a:close/>
                  <a:moveTo>
                    <a:pt x="0" y="1105"/>
                  </a:moveTo>
                  <a:lnTo>
                    <a:pt x="0" y="839"/>
                  </a:lnTo>
                  <a:lnTo>
                    <a:pt x="67" y="839"/>
                  </a:lnTo>
                  <a:lnTo>
                    <a:pt x="67" y="1105"/>
                  </a:lnTo>
                  <a:lnTo>
                    <a:pt x="0" y="1105"/>
                  </a:lnTo>
                  <a:close/>
                  <a:moveTo>
                    <a:pt x="0" y="639"/>
                  </a:moveTo>
                  <a:lnTo>
                    <a:pt x="0" y="372"/>
                  </a:lnTo>
                  <a:lnTo>
                    <a:pt x="67" y="372"/>
                  </a:lnTo>
                  <a:lnTo>
                    <a:pt x="67" y="639"/>
                  </a:lnTo>
                  <a:lnTo>
                    <a:pt x="0" y="639"/>
                  </a:lnTo>
                  <a:close/>
                  <a:moveTo>
                    <a:pt x="0" y="172"/>
                  </a:moveTo>
                  <a:lnTo>
                    <a:pt x="0" y="33"/>
                  </a:lnTo>
                  <a:cubicBezTo>
                    <a:pt x="0" y="15"/>
                    <a:pt x="15" y="0"/>
                    <a:pt x="33" y="0"/>
                  </a:cubicBezTo>
                  <a:lnTo>
                    <a:pt x="161" y="0"/>
                  </a:lnTo>
                  <a:lnTo>
                    <a:pt x="161" y="67"/>
                  </a:lnTo>
                  <a:lnTo>
                    <a:pt x="33" y="67"/>
                  </a:lnTo>
                  <a:lnTo>
                    <a:pt x="67" y="33"/>
                  </a:lnTo>
                  <a:lnTo>
                    <a:pt x="67" y="172"/>
                  </a:lnTo>
                  <a:lnTo>
                    <a:pt x="0" y="172"/>
                  </a:lnTo>
                  <a:close/>
                  <a:moveTo>
                    <a:pt x="361" y="0"/>
                  </a:moveTo>
                  <a:lnTo>
                    <a:pt x="628" y="0"/>
                  </a:lnTo>
                  <a:lnTo>
                    <a:pt x="628" y="67"/>
                  </a:lnTo>
                  <a:lnTo>
                    <a:pt x="361" y="67"/>
                  </a:lnTo>
                  <a:lnTo>
                    <a:pt x="361" y="0"/>
                  </a:lnTo>
                  <a:close/>
                  <a:moveTo>
                    <a:pt x="828" y="0"/>
                  </a:moveTo>
                  <a:lnTo>
                    <a:pt x="1095" y="0"/>
                  </a:lnTo>
                  <a:lnTo>
                    <a:pt x="1095" y="67"/>
                  </a:lnTo>
                  <a:lnTo>
                    <a:pt x="828" y="67"/>
                  </a:lnTo>
                  <a:lnTo>
                    <a:pt x="828" y="0"/>
                  </a:lnTo>
                  <a:close/>
                  <a:moveTo>
                    <a:pt x="1295" y="0"/>
                  </a:moveTo>
                  <a:lnTo>
                    <a:pt x="1561" y="0"/>
                  </a:lnTo>
                  <a:lnTo>
                    <a:pt x="1561" y="67"/>
                  </a:lnTo>
                  <a:lnTo>
                    <a:pt x="1295" y="67"/>
                  </a:lnTo>
                  <a:lnTo>
                    <a:pt x="1295" y="0"/>
                  </a:lnTo>
                  <a:close/>
                  <a:moveTo>
                    <a:pt x="1761" y="0"/>
                  </a:moveTo>
                  <a:lnTo>
                    <a:pt x="2028" y="0"/>
                  </a:lnTo>
                  <a:lnTo>
                    <a:pt x="2028" y="67"/>
                  </a:lnTo>
                  <a:lnTo>
                    <a:pt x="1761" y="67"/>
                  </a:lnTo>
                  <a:lnTo>
                    <a:pt x="1761" y="0"/>
                  </a:lnTo>
                  <a:close/>
                  <a:moveTo>
                    <a:pt x="2228" y="0"/>
                  </a:moveTo>
                  <a:lnTo>
                    <a:pt x="2495" y="0"/>
                  </a:lnTo>
                  <a:lnTo>
                    <a:pt x="2495" y="67"/>
                  </a:lnTo>
                  <a:lnTo>
                    <a:pt x="2228" y="67"/>
                  </a:lnTo>
                  <a:lnTo>
                    <a:pt x="2228" y="0"/>
                  </a:lnTo>
                  <a:close/>
                  <a:moveTo>
                    <a:pt x="2695" y="0"/>
                  </a:moveTo>
                  <a:lnTo>
                    <a:pt x="2961" y="0"/>
                  </a:lnTo>
                  <a:lnTo>
                    <a:pt x="2961" y="67"/>
                  </a:lnTo>
                  <a:lnTo>
                    <a:pt x="2695" y="67"/>
                  </a:lnTo>
                  <a:lnTo>
                    <a:pt x="2695" y="0"/>
                  </a:lnTo>
                  <a:close/>
                  <a:moveTo>
                    <a:pt x="3161" y="0"/>
                  </a:moveTo>
                  <a:lnTo>
                    <a:pt x="3428" y="0"/>
                  </a:lnTo>
                  <a:lnTo>
                    <a:pt x="3428" y="67"/>
                  </a:lnTo>
                  <a:lnTo>
                    <a:pt x="3161" y="67"/>
                  </a:lnTo>
                  <a:lnTo>
                    <a:pt x="3161" y="0"/>
                  </a:lnTo>
                  <a:close/>
                  <a:moveTo>
                    <a:pt x="3628" y="0"/>
                  </a:moveTo>
                  <a:lnTo>
                    <a:pt x="3895" y="0"/>
                  </a:lnTo>
                  <a:lnTo>
                    <a:pt x="3895" y="67"/>
                  </a:lnTo>
                  <a:lnTo>
                    <a:pt x="3628" y="67"/>
                  </a:lnTo>
                  <a:lnTo>
                    <a:pt x="3628" y="0"/>
                  </a:lnTo>
                  <a:close/>
                  <a:moveTo>
                    <a:pt x="4095" y="0"/>
                  </a:moveTo>
                  <a:lnTo>
                    <a:pt x="4361" y="0"/>
                  </a:lnTo>
                  <a:lnTo>
                    <a:pt x="4361" y="67"/>
                  </a:lnTo>
                  <a:lnTo>
                    <a:pt x="4095" y="67"/>
                  </a:lnTo>
                  <a:lnTo>
                    <a:pt x="4095" y="0"/>
                  </a:lnTo>
                  <a:close/>
                  <a:moveTo>
                    <a:pt x="4561" y="0"/>
                  </a:moveTo>
                  <a:lnTo>
                    <a:pt x="4828" y="0"/>
                  </a:lnTo>
                  <a:lnTo>
                    <a:pt x="4828" y="67"/>
                  </a:lnTo>
                  <a:lnTo>
                    <a:pt x="4561" y="67"/>
                  </a:lnTo>
                  <a:lnTo>
                    <a:pt x="4561" y="0"/>
                  </a:lnTo>
                  <a:close/>
                  <a:moveTo>
                    <a:pt x="5028" y="0"/>
                  </a:moveTo>
                  <a:lnTo>
                    <a:pt x="5295" y="0"/>
                  </a:lnTo>
                  <a:lnTo>
                    <a:pt x="5295" y="67"/>
                  </a:lnTo>
                  <a:lnTo>
                    <a:pt x="5028" y="67"/>
                  </a:lnTo>
                  <a:lnTo>
                    <a:pt x="5028" y="0"/>
                  </a:lnTo>
                  <a:close/>
                  <a:moveTo>
                    <a:pt x="5495" y="0"/>
                  </a:moveTo>
                  <a:lnTo>
                    <a:pt x="5761" y="0"/>
                  </a:lnTo>
                  <a:lnTo>
                    <a:pt x="5761" y="67"/>
                  </a:lnTo>
                  <a:lnTo>
                    <a:pt x="5495" y="67"/>
                  </a:lnTo>
                  <a:lnTo>
                    <a:pt x="5495" y="0"/>
                  </a:lnTo>
                  <a:close/>
                  <a:moveTo>
                    <a:pt x="5961" y="0"/>
                  </a:moveTo>
                  <a:lnTo>
                    <a:pt x="6228" y="0"/>
                  </a:lnTo>
                  <a:lnTo>
                    <a:pt x="6228" y="67"/>
                  </a:lnTo>
                  <a:lnTo>
                    <a:pt x="5961" y="67"/>
                  </a:lnTo>
                  <a:lnTo>
                    <a:pt x="5961" y="0"/>
                  </a:lnTo>
                  <a:close/>
                  <a:moveTo>
                    <a:pt x="6428" y="0"/>
                  </a:moveTo>
                  <a:lnTo>
                    <a:pt x="6695" y="0"/>
                  </a:lnTo>
                  <a:lnTo>
                    <a:pt x="6695" y="67"/>
                  </a:lnTo>
                  <a:lnTo>
                    <a:pt x="6428" y="67"/>
                  </a:lnTo>
                  <a:lnTo>
                    <a:pt x="6428" y="0"/>
                  </a:lnTo>
                  <a:close/>
                  <a:moveTo>
                    <a:pt x="6895" y="0"/>
                  </a:moveTo>
                  <a:lnTo>
                    <a:pt x="7161" y="0"/>
                  </a:lnTo>
                  <a:lnTo>
                    <a:pt x="7161" y="67"/>
                  </a:lnTo>
                  <a:lnTo>
                    <a:pt x="6895" y="67"/>
                  </a:lnTo>
                  <a:lnTo>
                    <a:pt x="6895" y="0"/>
                  </a:lnTo>
                  <a:close/>
                  <a:moveTo>
                    <a:pt x="7361" y="0"/>
                  </a:moveTo>
                  <a:lnTo>
                    <a:pt x="7628" y="0"/>
                  </a:lnTo>
                  <a:lnTo>
                    <a:pt x="7628" y="67"/>
                  </a:lnTo>
                  <a:lnTo>
                    <a:pt x="7361" y="67"/>
                  </a:lnTo>
                  <a:lnTo>
                    <a:pt x="7361" y="0"/>
                  </a:lnTo>
                  <a:close/>
                  <a:moveTo>
                    <a:pt x="7828" y="0"/>
                  </a:moveTo>
                  <a:lnTo>
                    <a:pt x="8095" y="0"/>
                  </a:lnTo>
                  <a:lnTo>
                    <a:pt x="8095" y="67"/>
                  </a:lnTo>
                  <a:lnTo>
                    <a:pt x="7828" y="67"/>
                  </a:lnTo>
                  <a:lnTo>
                    <a:pt x="7828" y="0"/>
                  </a:lnTo>
                  <a:close/>
                  <a:moveTo>
                    <a:pt x="8295" y="0"/>
                  </a:moveTo>
                  <a:lnTo>
                    <a:pt x="8561" y="0"/>
                  </a:lnTo>
                  <a:lnTo>
                    <a:pt x="8561" y="67"/>
                  </a:lnTo>
                  <a:lnTo>
                    <a:pt x="8295" y="67"/>
                  </a:lnTo>
                  <a:lnTo>
                    <a:pt x="8295" y="0"/>
                  </a:lnTo>
                  <a:close/>
                  <a:moveTo>
                    <a:pt x="8761" y="0"/>
                  </a:moveTo>
                  <a:lnTo>
                    <a:pt x="9028" y="0"/>
                  </a:lnTo>
                  <a:lnTo>
                    <a:pt x="9028" y="67"/>
                  </a:lnTo>
                  <a:lnTo>
                    <a:pt x="8761" y="67"/>
                  </a:lnTo>
                  <a:lnTo>
                    <a:pt x="8761" y="0"/>
                  </a:lnTo>
                  <a:close/>
                  <a:moveTo>
                    <a:pt x="9228" y="0"/>
                  </a:moveTo>
                  <a:lnTo>
                    <a:pt x="9495" y="0"/>
                  </a:lnTo>
                  <a:lnTo>
                    <a:pt x="9495" y="67"/>
                  </a:lnTo>
                  <a:lnTo>
                    <a:pt x="9228" y="67"/>
                  </a:lnTo>
                  <a:lnTo>
                    <a:pt x="9228" y="0"/>
                  </a:lnTo>
                  <a:close/>
                  <a:moveTo>
                    <a:pt x="9695" y="0"/>
                  </a:moveTo>
                  <a:lnTo>
                    <a:pt x="9961" y="0"/>
                  </a:lnTo>
                  <a:lnTo>
                    <a:pt x="9961" y="67"/>
                  </a:lnTo>
                  <a:lnTo>
                    <a:pt x="9695" y="67"/>
                  </a:lnTo>
                  <a:lnTo>
                    <a:pt x="9695" y="0"/>
                  </a:lnTo>
                  <a:close/>
                  <a:moveTo>
                    <a:pt x="10161" y="0"/>
                  </a:moveTo>
                  <a:lnTo>
                    <a:pt x="10428" y="0"/>
                  </a:lnTo>
                  <a:lnTo>
                    <a:pt x="10428" y="67"/>
                  </a:lnTo>
                  <a:lnTo>
                    <a:pt x="10161" y="67"/>
                  </a:lnTo>
                  <a:lnTo>
                    <a:pt x="10161" y="0"/>
                  </a:lnTo>
                  <a:close/>
                  <a:moveTo>
                    <a:pt x="10628" y="0"/>
                  </a:moveTo>
                  <a:lnTo>
                    <a:pt x="10895" y="0"/>
                  </a:lnTo>
                  <a:lnTo>
                    <a:pt x="10895" y="67"/>
                  </a:lnTo>
                  <a:lnTo>
                    <a:pt x="10628" y="67"/>
                  </a:lnTo>
                  <a:lnTo>
                    <a:pt x="10628" y="0"/>
                  </a:lnTo>
                  <a:close/>
                  <a:moveTo>
                    <a:pt x="11095" y="0"/>
                  </a:moveTo>
                  <a:lnTo>
                    <a:pt x="11361" y="0"/>
                  </a:lnTo>
                  <a:lnTo>
                    <a:pt x="11361" y="67"/>
                  </a:lnTo>
                  <a:lnTo>
                    <a:pt x="11095" y="67"/>
                  </a:lnTo>
                  <a:lnTo>
                    <a:pt x="11095" y="0"/>
                  </a:lnTo>
                  <a:close/>
                  <a:moveTo>
                    <a:pt x="11561" y="0"/>
                  </a:moveTo>
                  <a:lnTo>
                    <a:pt x="11828" y="0"/>
                  </a:lnTo>
                  <a:lnTo>
                    <a:pt x="11828" y="67"/>
                  </a:lnTo>
                  <a:lnTo>
                    <a:pt x="11561" y="67"/>
                  </a:lnTo>
                  <a:lnTo>
                    <a:pt x="11561" y="0"/>
                  </a:lnTo>
                  <a:close/>
                  <a:moveTo>
                    <a:pt x="12028" y="0"/>
                  </a:moveTo>
                  <a:lnTo>
                    <a:pt x="12295" y="0"/>
                  </a:lnTo>
                  <a:lnTo>
                    <a:pt x="12295" y="67"/>
                  </a:lnTo>
                  <a:lnTo>
                    <a:pt x="12028" y="67"/>
                  </a:lnTo>
                  <a:lnTo>
                    <a:pt x="12028" y="0"/>
                  </a:lnTo>
                  <a:close/>
                  <a:moveTo>
                    <a:pt x="12495" y="0"/>
                  </a:moveTo>
                  <a:lnTo>
                    <a:pt x="12761" y="0"/>
                  </a:lnTo>
                  <a:lnTo>
                    <a:pt x="12761" y="67"/>
                  </a:lnTo>
                  <a:lnTo>
                    <a:pt x="12495" y="67"/>
                  </a:lnTo>
                  <a:lnTo>
                    <a:pt x="12495" y="0"/>
                  </a:lnTo>
                  <a:close/>
                  <a:moveTo>
                    <a:pt x="12961" y="0"/>
                  </a:moveTo>
                  <a:lnTo>
                    <a:pt x="13228" y="0"/>
                  </a:lnTo>
                  <a:lnTo>
                    <a:pt x="13228" y="67"/>
                  </a:lnTo>
                  <a:lnTo>
                    <a:pt x="12961" y="67"/>
                  </a:lnTo>
                  <a:lnTo>
                    <a:pt x="12961" y="0"/>
                  </a:lnTo>
                  <a:close/>
                  <a:moveTo>
                    <a:pt x="13428" y="0"/>
                  </a:moveTo>
                  <a:lnTo>
                    <a:pt x="13695" y="0"/>
                  </a:lnTo>
                  <a:lnTo>
                    <a:pt x="13695" y="67"/>
                  </a:lnTo>
                  <a:lnTo>
                    <a:pt x="13428" y="67"/>
                  </a:lnTo>
                  <a:lnTo>
                    <a:pt x="13428" y="0"/>
                  </a:lnTo>
                  <a:close/>
                  <a:moveTo>
                    <a:pt x="13895" y="0"/>
                  </a:moveTo>
                  <a:lnTo>
                    <a:pt x="14161" y="0"/>
                  </a:lnTo>
                  <a:lnTo>
                    <a:pt x="14161" y="67"/>
                  </a:lnTo>
                  <a:lnTo>
                    <a:pt x="13895" y="67"/>
                  </a:lnTo>
                  <a:lnTo>
                    <a:pt x="13895" y="0"/>
                  </a:lnTo>
                  <a:close/>
                </a:path>
              </a:pathLst>
            </a:custGeom>
            <a:solidFill>
              <a:srgbClr val="7F7F7F"/>
            </a:solidFill>
            <a:ln w="0" cap="flat">
              <a:solidFill>
                <a:srgbClr val="7F7F7F"/>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grpSp>
      <p:sp>
        <p:nvSpPr>
          <p:cNvPr id="33" name="Rectangle 22">
            <a:extLst>
              <a:ext uri="{FF2B5EF4-FFF2-40B4-BE49-F238E27FC236}">
                <a16:creationId xmlns:a16="http://schemas.microsoft.com/office/drawing/2014/main" id="{7FBDF52A-94D3-E72A-A0E3-77028E1847B6}"/>
              </a:ext>
            </a:extLst>
          </p:cNvPr>
          <p:cNvSpPr>
            <a:spLocks noChangeArrowheads="1"/>
          </p:cNvSpPr>
          <p:nvPr/>
        </p:nvSpPr>
        <p:spPr bwMode="auto">
          <a:xfrm>
            <a:off x="1504850" y="2006233"/>
            <a:ext cx="1893888" cy="905857"/>
          </a:xfrm>
          <a:prstGeom prst="rect">
            <a:avLst/>
          </a:prstGeom>
          <a:solidFill>
            <a:srgbClr val="4F81B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4" name="Rectangle 23">
            <a:extLst>
              <a:ext uri="{FF2B5EF4-FFF2-40B4-BE49-F238E27FC236}">
                <a16:creationId xmlns:a16="http://schemas.microsoft.com/office/drawing/2014/main" id="{881E6E72-EA55-81BB-EAC3-2501BB26D6D1}"/>
              </a:ext>
            </a:extLst>
          </p:cNvPr>
          <p:cNvSpPr>
            <a:spLocks noChangeArrowheads="1"/>
          </p:cNvSpPr>
          <p:nvPr/>
        </p:nvSpPr>
        <p:spPr bwMode="auto">
          <a:xfrm>
            <a:off x="1504850" y="2006233"/>
            <a:ext cx="1893888" cy="905857"/>
          </a:xfrm>
          <a:prstGeom prst="rect">
            <a:avLst/>
          </a:prstGeom>
          <a:noFill/>
          <a:ln w="9525" cap="flat">
            <a:solidFill>
              <a:srgbClr val="4F81BD"/>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 name="テキスト ボックス 9">
            <a:extLst>
              <a:ext uri="{FF2B5EF4-FFF2-40B4-BE49-F238E27FC236}">
                <a16:creationId xmlns:a16="http://schemas.microsoft.com/office/drawing/2014/main" id="{FA1F3603-5BFD-71CA-7758-DA6D7C944FCB}"/>
              </a:ext>
            </a:extLst>
          </p:cNvPr>
          <p:cNvSpPr txBox="1"/>
          <p:nvPr/>
        </p:nvSpPr>
        <p:spPr>
          <a:xfrm>
            <a:off x="1533785" y="2130287"/>
            <a:ext cx="1834790" cy="584775"/>
          </a:xfrm>
          <a:prstGeom prst="rect">
            <a:avLst/>
          </a:prstGeom>
          <a:noFill/>
        </p:spPr>
        <p:txBody>
          <a:bodyPr wrap="square" rtlCol="0">
            <a:spAutoFit/>
          </a:bodyPr>
          <a:lstStyle/>
          <a:p>
            <a:pPr algn="ctr"/>
            <a:r>
              <a:rPr kumimoji="1" lang="en-US" altLang="ja-JP" sz="3200" b="1" dirty="0">
                <a:solidFill>
                  <a:schemeClr val="bg1"/>
                </a:solidFill>
                <a:latin typeface="BIZ UDPゴシック" panose="020B0400000000000000" pitchFamily="50" charset="-128"/>
                <a:ea typeface="BIZ UDPゴシック" panose="020B0400000000000000" pitchFamily="50" charset="-128"/>
              </a:rPr>
              <a:t>41.2</a:t>
            </a:r>
            <a:r>
              <a:rPr kumimoji="1" lang="en-US" altLang="ja-JP" sz="2000" b="1" dirty="0">
                <a:solidFill>
                  <a:schemeClr val="bg1"/>
                </a:solidFill>
                <a:latin typeface="BIZ UDPゴシック" panose="020B0400000000000000" pitchFamily="50" charset="-128"/>
                <a:ea typeface="BIZ UDPゴシック" panose="020B0400000000000000" pitchFamily="50" charset="-128"/>
              </a:rPr>
              <a:t>%</a:t>
            </a:r>
            <a:endParaRPr kumimoji="1" lang="ja-JP" altLang="en-US" sz="3200" b="1" dirty="0">
              <a:solidFill>
                <a:schemeClr val="bg1"/>
              </a:solidFill>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FACDBA4C-E264-2375-EB59-FB2C6D9A7C0E}"/>
              </a:ext>
            </a:extLst>
          </p:cNvPr>
          <p:cNvSpPr txBox="1"/>
          <p:nvPr/>
        </p:nvSpPr>
        <p:spPr>
          <a:xfrm>
            <a:off x="1533785" y="3794067"/>
            <a:ext cx="2838090" cy="584775"/>
          </a:xfrm>
          <a:prstGeom prst="rect">
            <a:avLst/>
          </a:prstGeom>
          <a:noFill/>
        </p:spPr>
        <p:txBody>
          <a:bodyPr wrap="square" rtlCol="0">
            <a:spAutoFit/>
          </a:bodyPr>
          <a:lstStyle/>
          <a:p>
            <a:pPr algn="ctr"/>
            <a:r>
              <a:rPr kumimoji="1" lang="en-US" altLang="ja-JP" sz="3200" b="1" dirty="0">
                <a:solidFill>
                  <a:schemeClr val="bg1"/>
                </a:solidFill>
                <a:latin typeface="BIZ UDPゴシック" panose="020B0400000000000000" pitchFamily="50" charset="-128"/>
                <a:ea typeface="BIZ UDPゴシック" panose="020B0400000000000000" pitchFamily="50" charset="-128"/>
              </a:rPr>
              <a:t>62.7</a:t>
            </a:r>
            <a:r>
              <a:rPr kumimoji="1" lang="en-US" altLang="ja-JP" sz="2400" b="1" dirty="0">
                <a:solidFill>
                  <a:schemeClr val="bg1"/>
                </a:solidFill>
                <a:latin typeface="BIZ UDPゴシック" panose="020B0400000000000000" pitchFamily="50" charset="-128"/>
                <a:ea typeface="BIZ UDPゴシック" panose="020B0400000000000000" pitchFamily="50" charset="-128"/>
              </a:rPr>
              <a:t>%</a:t>
            </a:r>
            <a:endParaRPr kumimoji="1" lang="ja-JP" altLang="en-US" sz="3200" b="1" dirty="0">
              <a:solidFill>
                <a:schemeClr val="bg1"/>
              </a:solidFill>
              <a:latin typeface="BIZ UDPゴシック" panose="020B0400000000000000" pitchFamily="50" charset="-128"/>
              <a:ea typeface="BIZ UDPゴシック" panose="020B0400000000000000" pitchFamily="50" charset="-128"/>
            </a:endParaRPr>
          </a:p>
        </p:txBody>
      </p:sp>
      <p:sp>
        <p:nvSpPr>
          <p:cNvPr id="81" name="テキスト ボックス 80">
            <a:extLst>
              <a:ext uri="{FF2B5EF4-FFF2-40B4-BE49-F238E27FC236}">
                <a16:creationId xmlns:a16="http://schemas.microsoft.com/office/drawing/2014/main" id="{4340F89E-696E-AE51-708B-FB3B01E56C4C}"/>
              </a:ext>
            </a:extLst>
          </p:cNvPr>
          <p:cNvSpPr txBox="1"/>
          <p:nvPr/>
        </p:nvSpPr>
        <p:spPr>
          <a:xfrm>
            <a:off x="1533785" y="5423923"/>
            <a:ext cx="1841140" cy="584775"/>
          </a:xfrm>
          <a:prstGeom prst="rect">
            <a:avLst/>
          </a:prstGeom>
          <a:noFill/>
        </p:spPr>
        <p:txBody>
          <a:bodyPr wrap="square" rtlCol="0">
            <a:spAutoFit/>
          </a:bodyPr>
          <a:lstStyle/>
          <a:p>
            <a:pPr algn="ctr"/>
            <a:r>
              <a:rPr kumimoji="1" lang="en-US" altLang="ja-JP" sz="3200" b="1" dirty="0">
                <a:solidFill>
                  <a:schemeClr val="bg1"/>
                </a:solidFill>
                <a:latin typeface="BIZ UDPゴシック" panose="020B0400000000000000" pitchFamily="50" charset="-128"/>
                <a:ea typeface="BIZ UDPゴシック" panose="020B0400000000000000" pitchFamily="50" charset="-128"/>
              </a:rPr>
              <a:t>40.7</a:t>
            </a:r>
            <a:r>
              <a:rPr kumimoji="1" lang="ja-JP" altLang="en-US" sz="2400" b="1" dirty="0">
                <a:solidFill>
                  <a:schemeClr val="bg1"/>
                </a:solidFill>
                <a:latin typeface="BIZ UDPゴシック" panose="020B0400000000000000" pitchFamily="50" charset="-128"/>
                <a:ea typeface="BIZ UDPゴシック" panose="020B0400000000000000" pitchFamily="50" charset="-128"/>
              </a:rPr>
              <a:t>％</a:t>
            </a:r>
          </a:p>
        </p:txBody>
      </p:sp>
      <p:sp>
        <p:nvSpPr>
          <p:cNvPr id="57" name="テキスト ボックス 56">
            <a:extLst>
              <a:ext uri="{FF2B5EF4-FFF2-40B4-BE49-F238E27FC236}">
                <a16:creationId xmlns:a16="http://schemas.microsoft.com/office/drawing/2014/main" id="{16AF6BAC-A835-FBCC-EC1D-05C4C2DB0E89}"/>
              </a:ext>
            </a:extLst>
          </p:cNvPr>
          <p:cNvSpPr txBox="1"/>
          <p:nvPr/>
        </p:nvSpPr>
        <p:spPr>
          <a:xfrm>
            <a:off x="6913136" y="5816592"/>
            <a:ext cx="5090565" cy="461665"/>
          </a:xfrm>
          <a:prstGeom prst="rect">
            <a:avLst/>
          </a:prstGeom>
          <a:noFill/>
        </p:spPr>
        <p:txBody>
          <a:bodyPr wrap="square">
            <a:spAutoFit/>
          </a:bodyPr>
          <a:lstStyle/>
          <a:p>
            <a:r>
              <a:rPr lang="ja-JP" altLang="en-US" sz="2400" b="1" dirty="0">
                <a:latin typeface="游ゴシック" panose="020B0400000000000000" pitchFamily="50" charset="-128"/>
                <a:ea typeface="游ゴシック" panose="020B0400000000000000" pitchFamily="50" charset="-128"/>
              </a:rPr>
              <a:t>（中国国内の地域の多様性を重視）</a:t>
            </a:r>
            <a:endParaRPr lang="ja-JP" altLang="en-US" sz="2400" dirty="0"/>
          </a:p>
        </p:txBody>
      </p:sp>
      <p:sp>
        <p:nvSpPr>
          <p:cNvPr id="58" name="コンテンツ プレースホルダー 12">
            <a:extLst>
              <a:ext uri="{FF2B5EF4-FFF2-40B4-BE49-F238E27FC236}">
                <a16:creationId xmlns:a16="http://schemas.microsoft.com/office/drawing/2014/main" id="{164D2650-EDCC-51B3-B9AE-86E06C6C2E58}"/>
              </a:ext>
            </a:extLst>
          </p:cNvPr>
          <p:cNvSpPr txBox="1">
            <a:spLocks/>
          </p:cNvSpPr>
          <p:nvPr/>
        </p:nvSpPr>
        <p:spPr>
          <a:xfrm>
            <a:off x="3357890" y="1664804"/>
            <a:ext cx="2750710" cy="344195"/>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lnSpc>
                <a:spcPts val="2000"/>
              </a:lnSpc>
              <a:spcBef>
                <a:spcPts val="1500"/>
              </a:spcBef>
              <a:buNone/>
            </a:pPr>
            <a:r>
              <a:rPr lang="en-US" altLang="ja-JP" sz="1600" b="1" dirty="0">
                <a:latin typeface="游ゴシック" panose="020B0400000000000000" pitchFamily="50" charset="-128"/>
                <a:ea typeface="游ゴシック" panose="020B0400000000000000" pitchFamily="50" charset="-128"/>
              </a:rPr>
              <a:t>N=23</a:t>
            </a:r>
            <a:r>
              <a:rPr lang="ja-JP" altLang="en-US" sz="1600" b="1" dirty="0">
                <a:latin typeface="游ゴシック" panose="020B0400000000000000" pitchFamily="50" charset="-128"/>
                <a:ea typeface="游ゴシック" panose="020B0400000000000000" pitchFamily="50" charset="-128"/>
              </a:rPr>
              <a:t>万</a:t>
            </a:r>
            <a:r>
              <a:rPr lang="ja-JP" altLang="en-US" sz="1200" b="1" dirty="0">
                <a:latin typeface="游ゴシック" panose="020B0400000000000000" pitchFamily="50" charset="-128"/>
                <a:ea typeface="游ゴシック" panose="020B0400000000000000" pitchFamily="50" charset="-128"/>
              </a:rPr>
              <a:t>人</a:t>
            </a:r>
            <a:endParaRPr lang="en-US" altLang="ja-JP" sz="1600" b="1" dirty="0">
              <a:latin typeface="游ゴシック" panose="020B0400000000000000" pitchFamily="50" charset="-128"/>
              <a:ea typeface="游ゴシック" panose="020B0400000000000000" pitchFamily="50" charset="-128"/>
            </a:endParaRPr>
          </a:p>
        </p:txBody>
      </p:sp>
      <p:sp>
        <p:nvSpPr>
          <p:cNvPr id="59" name="コンテンツ プレースホルダー 12">
            <a:extLst>
              <a:ext uri="{FF2B5EF4-FFF2-40B4-BE49-F238E27FC236}">
                <a16:creationId xmlns:a16="http://schemas.microsoft.com/office/drawing/2014/main" id="{8682A816-CC97-2074-3DC4-D59DB34AE242}"/>
              </a:ext>
            </a:extLst>
          </p:cNvPr>
          <p:cNvSpPr txBox="1">
            <a:spLocks/>
          </p:cNvSpPr>
          <p:nvPr/>
        </p:nvSpPr>
        <p:spPr>
          <a:xfrm>
            <a:off x="3345290" y="3283512"/>
            <a:ext cx="2750710" cy="344195"/>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lnSpc>
                <a:spcPts val="2000"/>
              </a:lnSpc>
              <a:spcBef>
                <a:spcPts val="1500"/>
              </a:spcBef>
              <a:buNone/>
            </a:pPr>
            <a:r>
              <a:rPr lang="en-US" altLang="ja-JP" sz="1600" b="1" dirty="0">
                <a:latin typeface="游ゴシック" panose="020B0400000000000000" pitchFamily="50" charset="-128"/>
                <a:ea typeface="游ゴシック" panose="020B0400000000000000" pitchFamily="50" charset="-128"/>
              </a:rPr>
              <a:t>N=6,200</a:t>
            </a:r>
            <a:r>
              <a:rPr lang="ja-JP" altLang="en-US" sz="1200" b="1" dirty="0">
                <a:latin typeface="游ゴシック" panose="020B0400000000000000" pitchFamily="50" charset="-128"/>
                <a:ea typeface="游ゴシック" panose="020B0400000000000000" pitchFamily="50" charset="-128"/>
              </a:rPr>
              <a:t>人</a:t>
            </a:r>
            <a:endParaRPr lang="en-US" altLang="ja-JP" sz="1600" b="1" dirty="0">
              <a:latin typeface="游ゴシック" panose="020B0400000000000000" pitchFamily="50" charset="-128"/>
              <a:ea typeface="游ゴシック" panose="020B0400000000000000" pitchFamily="50" charset="-128"/>
            </a:endParaRPr>
          </a:p>
        </p:txBody>
      </p:sp>
      <p:sp>
        <p:nvSpPr>
          <p:cNvPr id="60" name="コンテンツ プレースホルダー 12">
            <a:extLst>
              <a:ext uri="{FF2B5EF4-FFF2-40B4-BE49-F238E27FC236}">
                <a16:creationId xmlns:a16="http://schemas.microsoft.com/office/drawing/2014/main" id="{DAF77E98-E2E1-FDCE-C61B-D31FBD900B36}"/>
              </a:ext>
            </a:extLst>
          </p:cNvPr>
          <p:cNvSpPr txBox="1">
            <a:spLocks/>
          </p:cNvSpPr>
          <p:nvPr/>
        </p:nvSpPr>
        <p:spPr>
          <a:xfrm>
            <a:off x="3345290" y="4889398"/>
            <a:ext cx="2750710" cy="344195"/>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lnSpc>
                <a:spcPts val="2000"/>
              </a:lnSpc>
              <a:spcBef>
                <a:spcPts val="1500"/>
              </a:spcBef>
              <a:buNone/>
            </a:pPr>
            <a:r>
              <a:rPr lang="en-US" altLang="ja-JP" sz="1600" b="1" dirty="0">
                <a:latin typeface="游ゴシック" panose="020B0400000000000000" pitchFamily="50" charset="-128"/>
                <a:ea typeface="游ゴシック" panose="020B0400000000000000" pitchFamily="50" charset="-128"/>
              </a:rPr>
              <a:t>N=942</a:t>
            </a:r>
            <a:r>
              <a:rPr lang="ja-JP" altLang="en-US" sz="1200" b="1" dirty="0">
                <a:latin typeface="游ゴシック" panose="020B0400000000000000" pitchFamily="50" charset="-128"/>
                <a:ea typeface="游ゴシック" panose="020B0400000000000000" pitchFamily="50" charset="-128"/>
              </a:rPr>
              <a:t>人</a:t>
            </a:r>
            <a:endParaRPr lang="en-US" altLang="ja-JP" sz="1600" b="1" dirty="0">
              <a:latin typeface="游ゴシック" panose="020B0400000000000000" pitchFamily="50" charset="-128"/>
              <a:ea typeface="游ゴシック" panose="020B0400000000000000" pitchFamily="50" charset="-128"/>
            </a:endParaRPr>
          </a:p>
        </p:txBody>
      </p:sp>
      <p:cxnSp>
        <p:nvCxnSpPr>
          <p:cNvPr id="62" name="直線矢印コネクタ 61">
            <a:extLst>
              <a:ext uri="{FF2B5EF4-FFF2-40B4-BE49-F238E27FC236}">
                <a16:creationId xmlns:a16="http://schemas.microsoft.com/office/drawing/2014/main" id="{DCEED5FD-F4E9-B880-3FF2-E54B9153B4C9}"/>
              </a:ext>
            </a:extLst>
          </p:cNvPr>
          <p:cNvCxnSpPr>
            <a:cxnSpLocks/>
          </p:cNvCxnSpPr>
          <p:nvPr/>
        </p:nvCxnSpPr>
        <p:spPr>
          <a:xfrm>
            <a:off x="3398738" y="2912090"/>
            <a:ext cx="973137" cy="706097"/>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65" name="直線矢印コネクタ 64">
            <a:extLst>
              <a:ext uri="{FF2B5EF4-FFF2-40B4-BE49-F238E27FC236}">
                <a16:creationId xmlns:a16="http://schemas.microsoft.com/office/drawing/2014/main" id="{320DF824-CD7E-B5F1-F50E-338B4113DBA8}"/>
              </a:ext>
            </a:extLst>
          </p:cNvPr>
          <p:cNvCxnSpPr>
            <a:cxnSpLocks/>
          </p:cNvCxnSpPr>
          <p:nvPr/>
        </p:nvCxnSpPr>
        <p:spPr>
          <a:xfrm flipH="1">
            <a:off x="3357890" y="4538428"/>
            <a:ext cx="1028273" cy="69516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0272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dissolve">
                                      <p:cBhvr>
                                        <p:cTn id="7" dur="500"/>
                                        <p:tgtEl>
                                          <p:spTgt spid="8">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dissolve">
                                      <p:cBhvr>
                                        <p:cTn id="10" dur="500"/>
                                        <p:tgtEl>
                                          <p:spTgt spid="9"/>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72"/>
                                        </p:tgtEl>
                                        <p:attrNameLst>
                                          <p:attrName>style.visibility</p:attrName>
                                        </p:attrNameLst>
                                      </p:cBhvr>
                                      <p:to>
                                        <p:strVal val="visible"/>
                                      </p:to>
                                    </p:set>
                                    <p:animEffect transition="in" filter="dissolve">
                                      <p:cBhvr>
                                        <p:cTn id="13" dur="500"/>
                                        <p:tgtEl>
                                          <p:spTgt spid="72"/>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48">
                                            <p:txEl>
                                              <p:pRg st="0" end="0"/>
                                            </p:txEl>
                                          </p:spTgt>
                                        </p:tgtEl>
                                        <p:attrNameLst>
                                          <p:attrName>style.visibility</p:attrName>
                                        </p:attrNameLst>
                                      </p:cBhvr>
                                      <p:to>
                                        <p:strVal val="visible"/>
                                      </p:to>
                                    </p:set>
                                    <p:animEffect transition="in" filter="dissolve">
                                      <p:cBhvr>
                                        <p:cTn id="18" dur="500"/>
                                        <p:tgtEl>
                                          <p:spTgt spid="48">
                                            <p:txEl>
                                              <p:pRg st="0" end="0"/>
                                            </p:txEl>
                                          </p:spTgt>
                                        </p:tgtEl>
                                      </p:cBhvr>
                                    </p:animEffect>
                                  </p:childTnLst>
                                </p:cTn>
                              </p:par>
                              <p:par>
                                <p:cTn id="19" presetID="9" presetClass="entr" presetSubtype="0" fill="hold" nodeType="withEffect">
                                  <p:stCondLst>
                                    <p:cond delay="0"/>
                                  </p:stCondLst>
                                  <p:childTnLst>
                                    <p:set>
                                      <p:cBhvr>
                                        <p:cTn id="20" dur="1" fill="hold">
                                          <p:stCondLst>
                                            <p:cond delay="0"/>
                                          </p:stCondLst>
                                        </p:cTn>
                                        <p:tgtEl>
                                          <p:spTgt spid="49"/>
                                        </p:tgtEl>
                                        <p:attrNameLst>
                                          <p:attrName>style.visibility</p:attrName>
                                        </p:attrNameLst>
                                      </p:cBhvr>
                                      <p:to>
                                        <p:strVal val="visible"/>
                                      </p:to>
                                    </p:set>
                                    <p:animEffect transition="in" filter="dissolve">
                                      <p:cBhvr>
                                        <p:cTn id="21" dur="500"/>
                                        <p:tgtEl>
                                          <p:spTgt spid="49"/>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73"/>
                                        </p:tgtEl>
                                        <p:attrNameLst>
                                          <p:attrName>style.visibility</p:attrName>
                                        </p:attrNameLst>
                                      </p:cBhvr>
                                      <p:to>
                                        <p:strVal val="visible"/>
                                      </p:to>
                                    </p:set>
                                    <p:animEffect transition="in" filter="dissolve">
                                      <p:cBhvr>
                                        <p:cTn id="24" dur="500"/>
                                        <p:tgtEl>
                                          <p:spTgt spid="73"/>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wipe(left)">
                                      <p:cBhvr>
                                        <p:cTn id="28" dur="500"/>
                                        <p:tgtEl>
                                          <p:spTgt spid="33"/>
                                        </p:tgtEl>
                                      </p:cBhvr>
                                    </p:animEffect>
                                  </p:childTnLst>
                                </p:cTn>
                              </p:par>
                              <p:par>
                                <p:cTn id="29" presetID="22" presetClass="entr" presetSubtype="8" fill="hold" nodeType="withEffect">
                                  <p:stCondLst>
                                    <p:cond delay="0"/>
                                  </p:stCondLst>
                                  <p:childTnLst>
                                    <p:set>
                                      <p:cBhvr>
                                        <p:cTn id="30" dur="1" fill="hold">
                                          <p:stCondLst>
                                            <p:cond delay="0"/>
                                          </p:stCondLst>
                                        </p:cTn>
                                        <p:tgtEl>
                                          <p:spTgt spid="43"/>
                                        </p:tgtEl>
                                        <p:attrNameLst>
                                          <p:attrName>style.visibility</p:attrName>
                                        </p:attrNameLst>
                                      </p:cBhvr>
                                      <p:to>
                                        <p:strVal val="visible"/>
                                      </p:to>
                                    </p:set>
                                    <p:animEffect transition="in" filter="wipe(left)">
                                      <p:cBhvr>
                                        <p:cTn id="31" dur="500"/>
                                        <p:tgtEl>
                                          <p:spTgt spid="43"/>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wipe(left)">
                                      <p:cBhvr>
                                        <p:cTn id="34" dur="500"/>
                                        <p:tgtEl>
                                          <p:spTgt spid="34"/>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500"/>
                                        <p:tgtEl>
                                          <p:spTgt spid="13"/>
                                        </p:tgtEl>
                                      </p:cBhvr>
                                    </p:animEffect>
                                  </p:childTnLst>
                                </p:cTn>
                              </p:par>
                              <p:par>
                                <p:cTn id="41" presetID="9" presetClass="entr" presetSubtype="0" fill="hold" grpId="0" nodeType="withEffect">
                                  <p:stCondLst>
                                    <p:cond delay="0"/>
                                  </p:stCondLst>
                                  <p:childTnLst>
                                    <p:set>
                                      <p:cBhvr>
                                        <p:cTn id="42" dur="1" fill="hold">
                                          <p:stCondLst>
                                            <p:cond delay="0"/>
                                          </p:stCondLst>
                                        </p:cTn>
                                        <p:tgtEl>
                                          <p:spTgt spid="58">
                                            <p:txEl>
                                              <p:pRg st="0" end="0"/>
                                            </p:txEl>
                                          </p:spTgt>
                                        </p:tgtEl>
                                        <p:attrNameLst>
                                          <p:attrName>style.visibility</p:attrName>
                                        </p:attrNameLst>
                                      </p:cBhvr>
                                      <p:to>
                                        <p:strVal val="visible"/>
                                      </p:to>
                                    </p:set>
                                    <p:animEffect transition="in" filter="dissolve">
                                      <p:cBhvr>
                                        <p:cTn id="43" dur="500"/>
                                        <p:tgtEl>
                                          <p:spTgt spid="58">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47"/>
                                        </p:tgtEl>
                                        <p:attrNameLst>
                                          <p:attrName>style.visibility</p:attrName>
                                        </p:attrNameLst>
                                      </p:cBhvr>
                                      <p:to>
                                        <p:strVal val="visible"/>
                                      </p:to>
                                    </p:set>
                                    <p:animEffect transition="in" filter="wipe(left)">
                                      <p:cBhvr>
                                        <p:cTn id="48" dur="500"/>
                                        <p:tgtEl>
                                          <p:spTgt spid="47"/>
                                        </p:tgtEl>
                                      </p:cBhvr>
                                    </p:animEffect>
                                  </p:childTnLst>
                                </p:cTn>
                              </p:par>
                              <p:par>
                                <p:cTn id="49" presetID="22" presetClass="entr" presetSubtype="8" fill="hold" nodeType="withEffect">
                                  <p:stCondLst>
                                    <p:cond delay="0"/>
                                  </p:stCondLst>
                                  <p:childTnLst>
                                    <p:set>
                                      <p:cBhvr>
                                        <p:cTn id="50" dur="1" fill="hold">
                                          <p:stCondLst>
                                            <p:cond delay="0"/>
                                          </p:stCondLst>
                                        </p:cTn>
                                        <p:tgtEl>
                                          <p:spTgt spid="46"/>
                                        </p:tgtEl>
                                        <p:attrNameLst>
                                          <p:attrName>style.visibility</p:attrName>
                                        </p:attrNameLst>
                                      </p:cBhvr>
                                      <p:to>
                                        <p:strVal val="visible"/>
                                      </p:to>
                                    </p:set>
                                    <p:animEffect transition="in" filter="wipe(left)">
                                      <p:cBhvr>
                                        <p:cTn id="51" dur="500"/>
                                        <p:tgtEl>
                                          <p:spTgt spid="46"/>
                                        </p:tgtEl>
                                      </p:cBhvr>
                                    </p:animEffect>
                                  </p:childTnLst>
                                </p:cTn>
                              </p:par>
                              <p:par>
                                <p:cTn id="52" presetID="22" presetClass="entr" presetSubtype="8" fill="hold" grpId="0" nodeType="with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wipe(left)">
                                      <p:cBhvr>
                                        <p:cTn id="54" dur="500"/>
                                        <p:tgtEl>
                                          <p:spTgt spid="11"/>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500"/>
                                        <p:tgtEl>
                                          <p:spTgt spid="14"/>
                                        </p:tgtEl>
                                      </p:cBhvr>
                                    </p:animEffect>
                                  </p:childTnLst>
                                </p:cTn>
                              </p:par>
                              <p:par>
                                <p:cTn id="58" presetID="9" presetClass="entr" presetSubtype="0" fill="hold" grpId="0" nodeType="withEffect">
                                  <p:stCondLst>
                                    <p:cond delay="0"/>
                                  </p:stCondLst>
                                  <p:childTnLst>
                                    <p:set>
                                      <p:cBhvr>
                                        <p:cTn id="59" dur="1" fill="hold">
                                          <p:stCondLst>
                                            <p:cond delay="0"/>
                                          </p:stCondLst>
                                        </p:cTn>
                                        <p:tgtEl>
                                          <p:spTgt spid="59">
                                            <p:txEl>
                                              <p:pRg st="0" end="0"/>
                                            </p:txEl>
                                          </p:spTgt>
                                        </p:tgtEl>
                                        <p:attrNameLst>
                                          <p:attrName>style.visibility</p:attrName>
                                        </p:attrNameLst>
                                      </p:cBhvr>
                                      <p:to>
                                        <p:strVal val="visible"/>
                                      </p:to>
                                    </p:set>
                                    <p:animEffect transition="in" filter="dissolve">
                                      <p:cBhvr>
                                        <p:cTn id="60" dur="500"/>
                                        <p:tgtEl>
                                          <p:spTgt spid="59">
                                            <p:txEl>
                                              <p:pRg st="0" end="0"/>
                                            </p:txEl>
                                          </p:spTgt>
                                        </p:tgtEl>
                                      </p:cBhvr>
                                    </p:animEffect>
                                  </p:childTnLst>
                                </p:cTn>
                              </p:par>
                            </p:childTnLst>
                          </p:cTn>
                        </p:par>
                        <p:par>
                          <p:cTn id="61" fill="hold">
                            <p:stCondLst>
                              <p:cond delay="500"/>
                            </p:stCondLst>
                            <p:childTnLst>
                              <p:par>
                                <p:cTn id="62" presetID="22" presetClass="entr" presetSubtype="8" fill="hold" nodeType="afterEffect">
                                  <p:stCondLst>
                                    <p:cond delay="0"/>
                                  </p:stCondLst>
                                  <p:childTnLst>
                                    <p:set>
                                      <p:cBhvr>
                                        <p:cTn id="63" dur="1" fill="hold">
                                          <p:stCondLst>
                                            <p:cond delay="0"/>
                                          </p:stCondLst>
                                        </p:cTn>
                                        <p:tgtEl>
                                          <p:spTgt spid="62"/>
                                        </p:tgtEl>
                                        <p:attrNameLst>
                                          <p:attrName>style.visibility</p:attrName>
                                        </p:attrNameLst>
                                      </p:cBhvr>
                                      <p:to>
                                        <p:strVal val="visible"/>
                                      </p:to>
                                    </p:set>
                                    <p:animEffect transition="in" filter="wipe(left)">
                                      <p:cBhvr>
                                        <p:cTn id="64" dur="500"/>
                                        <p:tgtEl>
                                          <p:spTgt spid="62"/>
                                        </p:tgtEl>
                                      </p:cBhvr>
                                    </p:animEffect>
                                  </p:childTnLst>
                                </p:cTn>
                              </p:par>
                            </p:childTnLst>
                          </p:cTn>
                        </p:par>
                      </p:childTnLst>
                    </p:cTn>
                  </p:par>
                  <p:par>
                    <p:cTn id="65" fill="hold">
                      <p:stCondLst>
                        <p:cond delay="indefinite"/>
                      </p:stCondLst>
                      <p:childTnLst>
                        <p:par>
                          <p:cTn id="66" fill="hold">
                            <p:stCondLst>
                              <p:cond delay="0"/>
                            </p:stCondLst>
                            <p:childTnLst>
                              <p:par>
                                <p:cTn id="67" presetID="9" presetClass="entr" presetSubtype="0" fill="hold" grpId="0" nodeType="clickEffect">
                                  <p:stCondLst>
                                    <p:cond delay="0"/>
                                  </p:stCondLst>
                                  <p:childTnLst>
                                    <p:set>
                                      <p:cBhvr>
                                        <p:cTn id="68" dur="1" fill="hold">
                                          <p:stCondLst>
                                            <p:cond delay="0"/>
                                          </p:stCondLst>
                                        </p:cTn>
                                        <p:tgtEl>
                                          <p:spTgt spid="52">
                                            <p:txEl>
                                              <p:pRg st="0" end="0"/>
                                            </p:txEl>
                                          </p:spTgt>
                                        </p:tgtEl>
                                        <p:attrNameLst>
                                          <p:attrName>style.visibility</p:attrName>
                                        </p:attrNameLst>
                                      </p:cBhvr>
                                      <p:to>
                                        <p:strVal val="visible"/>
                                      </p:to>
                                    </p:set>
                                    <p:animEffect transition="in" filter="dissolve">
                                      <p:cBhvr>
                                        <p:cTn id="69" dur="500"/>
                                        <p:tgtEl>
                                          <p:spTgt spid="52">
                                            <p:txEl>
                                              <p:pRg st="0" end="0"/>
                                            </p:txEl>
                                          </p:spTgt>
                                        </p:tgtEl>
                                      </p:cBhvr>
                                    </p:animEffect>
                                  </p:childTnLst>
                                </p:cTn>
                              </p:par>
                              <p:par>
                                <p:cTn id="70" presetID="9" presetClass="entr" presetSubtype="0" fill="hold" nodeType="withEffect">
                                  <p:stCondLst>
                                    <p:cond delay="0"/>
                                  </p:stCondLst>
                                  <p:childTnLst>
                                    <p:set>
                                      <p:cBhvr>
                                        <p:cTn id="71" dur="1" fill="hold">
                                          <p:stCondLst>
                                            <p:cond delay="0"/>
                                          </p:stCondLst>
                                        </p:cTn>
                                        <p:tgtEl>
                                          <p:spTgt spid="53"/>
                                        </p:tgtEl>
                                        <p:attrNameLst>
                                          <p:attrName>style.visibility</p:attrName>
                                        </p:attrNameLst>
                                      </p:cBhvr>
                                      <p:to>
                                        <p:strVal val="visible"/>
                                      </p:to>
                                    </p:set>
                                    <p:animEffect transition="in" filter="dissolve">
                                      <p:cBhvr>
                                        <p:cTn id="72" dur="500"/>
                                        <p:tgtEl>
                                          <p:spTgt spid="53"/>
                                        </p:tgtEl>
                                      </p:cBhvr>
                                    </p:animEffect>
                                  </p:childTnLst>
                                </p:cTn>
                              </p:par>
                              <p:par>
                                <p:cTn id="73" presetID="9" presetClass="entr" presetSubtype="0" fill="hold" grpId="0" nodeType="withEffect">
                                  <p:stCondLst>
                                    <p:cond delay="0"/>
                                  </p:stCondLst>
                                  <p:childTnLst>
                                    <p:set>
                                      <p:cBhvr>
                                        <p:cTn id="74" dur="1" fill="hold">
                                          <p:stCondLst>
                                            <p:cond delay="0"/>
                                          </p:stCondLst>
                                        </p:cTn>
                                        <p:tgtEl>
                                          <p:spTgt spid="74"/>
                                        </p:tgtEl>
                                        <p:attrNameLst>
                                          <p:attrName>style.visibility</p:attrName>
                                        </p:attrNameLst>
                                      </p:cBhvr>
                                      <p:to>
                                        <p:strVal val="visible"/>
                                      </p:to>
                                    </p:set>
                                    <p:animEffect transition="in" filter="dissolve">
                                      <p:cBhvr>
                                        <p:cTn id="75" dur="500"/>
                                        <p:tgtEl>
                                          <p:spTgt spid="74"/>
                                        </p:tgtEl>
                                      </p:cBhvr>
                                    </p:animEffect>
                                  </p:childTnLst>
                                </p:cTn>
                              </p:par>
                            </p:childTnLst>
                          </p:cTn>
                        </p:par>
                        <p:par>
                          <p:cTn id="76" fill="hold">
                            <p:stCondLst>
                              <p:cond delay="500"/>
                            </p:stCondLst>
                            <p:childTnLst>
                              <p:par>
                                <p:cTn id="77" presetID="22" presetClass="entr" presetSubtype="8" fill="hold" nodeType="afterEffect">
                                  <p:stCondLst>
                                    <p:cond delay="0"/>
                                  </p:stCondLst>
                                  <p:childTnLst>
                                    <p:set>
                                      <p:cBhvr>
                                        <p:cTn id="78" dur="1" fill="hold">
                                          <p:stCondLst>
                                            <p:cond delay="0"/>
                                          </p:stCondLst>
                                        </p:cTn>
                                        <p:tgtEl>
                                          <p:spTgt spid="51"/>
                                        </p:tgtEl>
                                        <p:attrNameLst>
                                          <p:attrName>style.visibility</p:attrName>
                                        </p:attrNameLst>
                                      </p:cBhvr>
                                      <p:to>
                                        <p:strVal val="visible"/>
                                      </p:to>
                                    </p:set>
                                    <p:animEffect transition="in" filter="wipe(left)">
                                      <p:cBhvr>
                                        <p:cTn id="79" dur="500"/>
                                        <p:tgtEl>
                                          <p:spTgt spid="51"/>
                                        </p:tgtEl>
                                      </p:cBhvr>
                                    </p:animEffect>
                                  </p:childTnLst>
                                </p:cTn>
                              </p:par>
                              <p:par>
                                <p:cTn id="80" presetID="22" presetClass="entr" presetSubtype="8" fill="hold" nodeType="withEffect">
                                  <p:stCondLst>
                                    <p:cond delay="0"/>
                                  </p:stCondLst>
                                  <p:childTnLst>
                                    <p:set>
                                      <p:cBhvr>
                                        <p:cTn id="81" dur="1" fill="hold">
                                          <p:stCondLst>
                                            <p:cond delay="0"/>
                                          </p:stCondLst>
                                        </p:cTn>
                                        <p:tgtEl>
                                          <p:spTgt spid="50"/>
                                        </p:tgtEl>
                                        <p:attrNameLst>
                                          <p:attrName>style.visibility</p:attrName>
                                        </p:attrNameLst>
                                      </p:cBhvr>
                                      <p:to>
                                        <p:strVal val="visible"/>
                                      </p:to>
                                    </p:set>
                                    <p:animEffect transition="in" filter="wipe(left)">
                                      <p:cBhvr>
                                        <p:cTn id="82" dur="500"/>
                                        <p:tgtEl>
                                          <p:spTgt spid="50"/>
                                        </p:tgtEl>
                                      </p:cBhvr>
                                    </p:animEffect>
                                  </p:childTnLst>
                                </p:cTn>
                              </p:par>
                              <p:par>
                                <p:cTn id="83" presetID="22" presetClass="entr" presetSubtype="8" fill="hold" grpId="0" nodeType="withEffect">
                                  <p:stCondLst>
                                    <p:cond delay="0"/>
                                  </p:stCondLst>
                                  <p:childTnLst>
                                    <p:set>
                                      <p:cBhvr>
                                        <p:cTn id="84" dur="1" fill="hold">
                                          <p:stCondLst>
                                            <p:cond delay="0"/>
                                          </p:stCondLst>
                                        </p:cTn>
                                        <p:tgtEl>
                                          <p:spTgt spid="81"/>
                                        </p:tgtEl>
                                        <p:attrNameLst>
                                          <p:attrName>style.visibility</p:attrName>
                                        </p:attrNameLst>
                                      </p:cBhvr>
                                      <p:to>
                                        <p:strVal val="visible"/>
                                      </p:to>
                                    </p:set>
                                    <p:animEffect transition="in" filter="wipe(left)">
                                      <p:cBhvr>
                                        <p:cTn id="85" dur="500"/>
                                        <p:tgtEl>
                                          <p:spTgt spid="81"/>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15"/>
                                        </p:tgtEl>
                                        <p:attrNameLst>
                                          <p:attrName>style.visibility</p:attrName>
                                        </p:attrNameLst>
                                      </p:cBhvr>
                                      <p:to>
                                        <p:strVal val="visible"/>
                                      </p:to>
                                    </p:set>
                                    <p:animEffect transition="in" filter="fade">
                                      <p:cBhvr>
                                        <p:cTn id="88" dur="500"/>
                                        <p:tgtEl>
                                          <p:spTgt spid="15"/>
                                        </p:tgtEl>
                                      </p:cBhvr>
                                    </p:animEffect>
                                  </p:childTnLst>
                                </p:cTn>
                              </p:par>
                              <p:par>
                                <p:cTn id="89" presetID="9" presetClass="entr" presetSubtype="0" fill="hold" grpId="0" nodeType="withEffect">
                                  <p:stCondLst>
                                    <p:cond delay="0"/>
                                  </p:stCondLst>
                                  <p:childTnLst>
                                    <p:set>
                                      <p:cBhvr>
                                        <p:cTn id="90" dur="1" fill="hold">
                                          <p:stCondLst>
                                            <p:cond delay="0"/>
                                          </p:stCondLst>
                                        </p:cTn>
                                        <p:tgtEl>
                                          <p:spTgt spid="60">
                                            <p:txEl>
                                              <p:pRg st="0" end="0"/>
                                            </p:txEl>
                                          </p:spTgt>
                                        </p:tgtEl>
                                        <p:attrNameLst>
                                          <p:attrName>style.visibility</p:attrName>
                                        </p:attrNameLst>
                                      </p:cBhvr>
                                      <p:to>
                                        <p:strVal val="visible"/>
                                      </p:to>
                                    </p:set>
                                    <p:animEffect transition="in" filter="dissolve">
                                      <p:cBhvr>
                                        <p:cTn id="91" dur="500"/>
                                        <p:tgtEl>
                                          <p:spTgt spid="60">
                                            <p:txEl>
                                              <p:pRg st="0" end="0"/>
                                            </p:txEl>
                                          </p:spTgt>
                                        </p:tgtEl>
                                      </p:cBhvr>
                                    </p:animEffect>
                                  </p:childTnLst>
                                </p:cTn>
                              </p:par>
                            </p:childTnLst>
                          </p:cTn>
                        </p:par>
                        <p:par>
                          <p:cTn id="92" fill="hold">
                            <p:stCondLst>
                              <p:cond delay="1000"/>
                            </p:stCondLst>
                            <p:childTnLst>
                              <p:par>
                                <p:cTn id="93" presetID="22" presetClass="entr" presetSubtype="2" fill="hold" nodeType="afterEffect">
                                  <p:stCondLst>
                                    <p:cond delay="0"/>
                                  </p:stCondLst>
                                  <p:childTnLst>
                                    <p:set>
                                      <p:cBhvr>
                                        <p:cTn id="94" dur="1" fill="hold">
                                          <p:stCondLst>
                                            <p:cond delay="0"/>
                                          </p:stCondLst>
                                        </p:cTn>
                                        <p:tgtEl>
                                          <p:spTgt spid="65"/>
                                        </p:tgtEl>
                                        <p:attrNameLst>
                                          <p:attrName>style.visibility</p:attrName>
                                        </p:attrNameLst>
                                      </p:cBhvr>
                                      <p:to>
                                        <p:strVal val="visible"/>
                                      </p:to>
                                    </p:set>
                                    <p:animEffect transition="in" filter="wipe(right)">
                                      <p:cBhvr>
                                        <p:cTn id="95" dur="500"/>
                                        <p:tgtEl>
                                          <p:spTgt spid="65"/>
                                        </p:tgtEl>
                                      </p:cBhvr>
                                    </p:animEffect>
                                  </p:childTnLst>
                                </p:cTn>
                              </p:par>
                            </p:childTnLst>
                          </p:cTn>
                        </p:par>
                      </p:childTnLst>
                    </p:cTn>
                  </p:par>
                  <p:par>
                    <p:cTn id="96" fill="hold">
                      <p:stCondLst>
                        <p:cond delay="indefinite"/>
                      </p:stCondLst>
                      <p:childTnLst>
                        <p:par>
                          <p:cTn id="97" fill="hold">
                            <p:stCondLst>
                              <p:cond delay="0"/>
                            </p:stCondLst>
                            <p:childTnLst>
                              <p:par>
                                <p:cTn id="98" presetID="9" presetClass="entr" presetSubtype="0" fill="hold" grpId="0" nodeType="clickEffect">
                                  <p:stCondLst>
                                    <p:cond delay="0"/>
                                  </p:stCondLst>
                                  <p:childTnLst>
                                    <p:set>
                                      <p:cBhvr>
                                        <p:cTn id="99" dur="1" fill="hold">
                                          <p:stCondLst>
                                            <p:cond delay="0"/>
                                          </p:stCondLst>
                                        </p:cTn>
                                        <p:tgtEl>
                                          <p:spTgt spid="54">
                                            <p:txEl>
                                              <p:pRg st="0" end="0"/>
                                            </p:txEl>
                                          </p:spTgt>
                                        </p:tgtEl>
                                        <p:attrNameLst>
                                          <p:attrName>style.visibility</p:attrName>
                                        </p:attrNameLst>
                                      </p:cBhvr>
                                      <p:to>
                                        <p:strVal val="visible"/>
                                      </p:to>
                                    </p:set>
                                    <p:animEffect transition="in" filter="dissolve">
                                      <p:cBhvr>
                                        <p:cTn id="100" dur="500"/>
                                        <p:tgtEl>
                                          <p:spTgt spid="54">
                                            <p:txEl>
                                              <p:pRg st="0" end="0"/>
                                            </p:txEl>
                                          </p:spTgt>
                                        </p:tgtEl>
                                      </p:cBhvr>
                                    </p:animEffect>
                                  </p:childTnLst>
                                </p:cTn>
                              </p:par>
                              <p:par>
                                <p:cTn id="101" presetID="9" presetClass="entr" presetSubtype="0" fill="hold" grpId="0" nodeType="withEffect">
                                  <p:stCondLst>
                                    <p:cond delay="0"/>
                                  </p:stCondLst>
                                  <p:childTnLst>
                                    <p:set>
                                      <p:cBhvr>
                                        <p:cTn id="102" dur="1" fill="hold">
                                          <p:stCondLst>
                                            <p:cond delay="0"/>
                                          </p:stCondLst>
                                        </p:cTn>
                                        <p:tgtEl>
                                          <p:spTgt spid="57"/>
                                        </p:tgtEl>
                                        <p:attrNameLst>
                                          <p:attrName>style.visibility</p:attrName>
                                        </p:attrNameLst>
                                      </p:cBhvr>
                                      <p:to>
                                        <p:strVal val="visible"/>
                                      </p:to>
                                    </p:set>
                                    <p:animEffect transition="in" filter="dissolve">
                                      <p:cBhvr>
                                        <p:cTn id="103" dur="500"/>
                                        <p:tgtEl>
                                          <p:spTgt spid="57"/>
                                        </p:tgtEl>
                                      </p:cBhvr>
                                    </p:animEffect>
                                  </p:childTnLst>
                                </p:cTn>
                              </p:par>
                              <p:par>
                                <p:cTn id="104" presetID="9" presetClass="entr" presetSubtype="0" fill="hold" nodeType="withEffect">
                                  <p:stCondLst>
                                    <p:cond delay="0"/>
                                  </p:stCondLst>
                                  <p:childTnLst>
                                    <p:set>
                                      <p:cBhvr>
                                        <p:cTn id="105" dur="1" fill="hold">
                                          <p:stCondLst>
                                            <p:cond delay="0"/>
                                          </p:stCondLst>
                                        </p:cTn>
                                        <p:tgtEl>
                                          <p:spTgt spid="55"/>
                                        </p:tgtEl>
                                        <p:attrNameLst>
                                          <p:attrName>style.visibility</p:attrName>
                                        </p:attrNameLst>
                                      </p:cBhvr>
                                      <p:to>
                                        <p:strVal val="visible"/>
                                      </p:to>
                                    </p:set>
                                    <p:animEffect transition="in" filter="dissolve">
                                      <p:cBhvr>
                                        <p:cTn id="106" dur="500"/>
                                        <p:tgtEl>
                                          <p:spTgt spid="55"/>
                                        </p:tgtEl>
                                      </p:cBhvr>
                                    </p:animEffect>
                                  </p:childTnLst>
                                </p:cTn>
                              </p:par>
                              <p:par>
                                <p:cTn id="107" presetID="9" presetClass="entr" presetSubtype="0" fill="hold" grpId="0" nodeType="withEffect">
                                  <p:stCondLst>
                                    <p:cond delay="0"/>
                                  </p:stCondLst>
                                  <p:childTnLst>
                                    <p:set>
                                      <p:cBhvr>
                                        <p:cTn id="108" dur="1" fill="hold">
                                          <p:stCondLst>
                                            <p:cond delay="0"/>
                                          </p:stCondLst>
                                        </p:cTn>
                                        <p:tgtEl>
                                          <p:spTgt spid="75"/>
                                        </p:tgtEl>
                                        <p:attrNameLst>
                                          <p:attrName>style.visibility</p:attrName>
                                        </p:attrNameLst>
                                      </p:cBhvr>
                                      <p:to>
                                        <p:strVal val="visible"/>
                                      </p:to>
                                    </p:set>
                                    <p:animEffect transition="in" filter="dissolve">
                                      <p:cBhvr>
                                        <p:cTn id="109"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animBg="1"/>
      <p:bldP spid="54" grpId="0" build="p"/>
      <p:bldP spid="74" grpId="0" animBg="1"/>
      <p:bldP spid="73" grpId="0" animBg="1"/>
      <p:bldP spid="72" grpId="0" animBg="1"/>
      <p:bldP spid="8" grpId="0" build="p"/>
      <p:bldP spid="48" grpId="0" build="p"/>
      <p:bldP spid="52" grpId="0" build="p"/>
      <p:bldP spid="13" grpId="0"/>
      <p:bldP spid="14" grpId="0"/>
      <p:bldP spid="15" grpId="0"/>
      <p:bldP spid="33" grpId="0" animBg="1"/>
      <p:bldP spid="34" grpId="0" animBg="1"/>
      <p:bldP spid="10" grpId="0"/>
      <p:bldP spid="11" grpId="0"/>
      <p:bldP spid="81" grpId="0"/>
      <p:bldP spid="57" grpId="0"/>
      <p:bldP spid="58" grpId="0" build="p"/>
      <p:bldP spid="59" grpId="0" build="p"/>
      <p:bldP spid="60"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2662</TotalTime>
  <Words>3617</Words>
  <Application>Microsoft Office PowerPoint</Application>
  <PresentationFormat>ワイド画面</PresentationFormat>
  <Paragraphs>351</Paragraphs>
  <Slides>17</Slides>
  <Notes>17</Notes>
  <HiddenSlides>0</HiddenSlides>
  <MMClips>0</MMClips>
  <ScaleCrop>false</ScaleCrop>
  <HeadingPairs>
    <vt:vector size="6" baseType="variant">
      <vt:variant>
        <vt:lpstr>使用されているフォント</vt:lpstr>
      </vt:variant>
      <vt:variant>
        <vt:i4>17</vt:i4>
      </vt:variant>
      <vt:variant>
        <vt:lpstr>テーマ</vt:lpstr>
      </vt:variant>
      <vt:variant>
        <vt:i4>1</vt:i4>
      </vt:variant>
      <vt:variant>
        <vt:lpstr>スライド タイトル</vt:lpstr>
      </vt:variant>
      <vt:variant>
        <vt:i4>17</vt:i4>
      </vt:variant>
    </vt:vector>
  </HeadingPairs>
  <TitlesOfParts>
    <vt:vector size="35" baseType="lpstr">
      <vt:lpstr>Yu Gothic UI</vt:lpstr>
      <vt:lpstr>Wingdings</vt:lpstr>
      <vt:lpstr>HGP創英角ｺﾞｼｯｸUB</vt:lpstr>
      <vt:lpstr>游ゴシック</vt:lpstr>
      <vt:lpstr>BIZ UDPゴシック</vt:lpstr>
      <vt:lpstr>メイリオ</vt:lpstr>
      <vt:lpstr>Georgia</vt:lpstr>
      <vt:lpstr>HGS行書体</vt:lpstr>
      <vt:lpstr>HGP行書体</vt:lpstr>
      <vt:lpstr>Arial</vt:lpstr>
      <vt:lpstr>HG丸ｺﾞｼｯｸM-PRO</vt:lpstr>
      <vt:lpstr>MS PGothic</vt:lpstr>
      <vt:lpstr>Calibri</vt:lpstr>
      <vt:lpstr>MS PGothic</vt:lpstr>
      <vt:lpstr>MS PMincho</vt:lpstr>
      <vt:lpstr>りょうゴシック PlusN B</vt:lpstr>
      <vt:lpstr>Arial Narrow</vt:lpstr>
      <vt:lpstr>Office Theme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　ロータリー米山記念奨学生受入状況</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01</dc:title>
  <dc:creator>dau30</dc:creator>
  <cp:lastModifiedBy>Ay</cp:lastModifiedBy>
  <cp:revision>98</cp:revision>
  <cp:lastPrinted>2025-09-19T07:21:21Z</cp:lastPrinted>
  <dcterms:created xsi:type="dcterms:W3CDTF">2006-08-16T00:00:00Z</dcterms:created>
  <dcterms:modified xsi:type="dcterms:W3CDTF">2026-02-27T05:59:06Z</dcterms:modified>
  <dc:identifier>DAGsRTtIeDc</dc:identifier>
</cp:coreProperties>
</file>