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3" r:id="rId6"/>
  </p:sldMasterIdLst>
  <p:notesMasterIdLst>
    <p:notesMasterId r:id="rId37"/>
  </p:notesMasterIdLst>
  <p:handoutMasterIdLst>
    <p:handoutMasterId r:id="rId38"/>
  </p:handoutMasterIdLst>
  <p:sldIdLst>
    <p:sldId id="1216" r:id="rId7"/>
    <p:sldId id="1315" r:id="rId8"/>
    <p:sldId id="1462" r:id="rId9"/>
    <p:sldId id="1463" r:id="rId10"/>
    <p:sldId id="1464" r:id="rId11"/>
    <p:sldId id="1465" r:id="rId12"/>
    <p:sldId id="1466" r:id="rId13"/>
    <p:sldId id="1468" r:id="rId14"/>
    <p:sldId id="1470" r:id="rId15"/>
    <p:sldId id="1469" r:id="rId16"/>
    <p:sldId id="310" r:id="rId17"/>
    <p:sldId id="1382" r:id="rId18"/>
    <p:sldId id="1381" r:id="rId19"/>
    <p:sldId id="1472" r:id="rId20"/>
    <p:sldId id="1447" r:id="rId21"/>
    <p:sldId id="1448" r:id="rId22"/>
    <p:sldId id="1459" r:id="rId23"/>
    <p:sldId id="1555" r:id="rId24"/>
    <p:sldId id="1491" r:id="rId25"/>
    <p:sldId id="1400" r:id="rId26"/>
    <p:sldId id="1392" r:id="rId27"/>
    <p:sldId id="1401" r:id="rId28"/>
    <p:sldId id="1402" r:id="rId29"/>
    <p:sldId id="1403" r:id="rId30"/>
    <p:sldId id="1391" r:id="rId31"/>
    <p:sldId id="1485" r:id="rId32"/>
    <p:sldId id="1482" r:id="rId33"/>
    <p:sldId id="1479" r:id="rId34"/>
    <p:sldId id="1478" r:id="rId35"/>
    <p:sldId id="1276" r:id="rId36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042"/>
    <a:srgbClr val="EE40C0"/>
    <a:srgbClr val="EC8F14"/>
    <a:srgbClr val="F65C76"/>
    <a:srgbClr val="F98FA1"/>
    <a:srgbClr val="FBB3BF"/>
    <a:srgbClr val="A6952C"/>
    <a:srgbClr val="760000"/>
    <a:srgbClr val="042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88213" autoAdjust="0"/>
  </p:normalViewPr>
  <p:slideViewPr>
    <p:cSldViewPr snapToGrid="0" showGuides="1">
      <p:cViewPr varScale="1">
        <p:scale>
          <a:sx n="75" d="100"/>
          <a:sy n="75" d="100"/>
        </p:scale>
        <p:origin x="112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i\Desktop\&#12304;&#30906;&#23450;&#12305;2025&#24180;&#20250;&#21729;&#25968;&#12398;&#25512;&#31227;0718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12903225806453E-2"/>
          <c:y val="7.5332348596750365E-2"/>
          <c:w val="0.905241935483871"/>
          <c:h val="0.8508124076809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地区の会員数!$C$1</c:f>
              <c:strCache>
                <c:ptCount val="1"/>
                <c:pt idx="0">
                  <c:v>会員数(名)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80"/>
              </a:solidFill>
              <a:prstDash val="solid"/>
            </a:ln>
          </c:spPr>
          <c:invertIfNegative val="0"/>
          <c:cat>
            <c:numRef>
              <c:f>地区の会員数!$B$2:$B$37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地区の会員数!$C$2:$C$37</c:f>
              <c:numCache>
                <c:formatCode>#,##0</c:formatCode>
                <c:ptCount val="36"/>
                <c:pt idx="0">
                  <c:v>3914</c:v>
                </c:pt>
                <c:pt idx="1">
                  <c:v>4045</c:v>
                </c:pt>
                <c:pt idx="2">
                  <c:v>4150</c:v>
                </c:pt>
                <c:pt idx="3">
                  <c:v>4192</c:v>
                </c:pt>
                <c:pt idx="4">
                  <c:v>4213</c:v>
                </c:pt>
                <c:pt idx="5">
                  <c:v>4209</c:v>
                </c:pt>
                <c:pt idx="6">
                  <c:v>4254</c:v>
                </c:pt>
                <c:pt idx="7">
                  <c:v>4195</c:v>
                </c:pt>
                <c:pt idx="8">
                  <c:v>4093</c:v>
                </c:pt>
                <c:pt idx="9">
                  <c:v>3940</c:v>
                </c:pt>
                <c:pt idx="10">
                  <c:v>3844</c:v>
                </c:pt>
                <c:pt idx="11">
                  <c:v>3698</c:v>
                </c:pt>
                <c:pt idx="12" formatCode="#,##0_);[Red]\(#,##0\)">
                  <c:v>3554</c:v>
                </c:pt>
                <c:pt idx="13" formatCode="#,##0_);[Red]\(#,##0\)">
                  <c:v>3336</c:v>
                </c:pt>
                <c:pt idx="14" formatCode="#,##0_);[Red]\(#,##0\)">
                  <c:v>3172</c:v>
                </c:pt>
                <c:pt idx="15" formatCode="#,##0_);[Red]\(#,##0\)">
                  <c:v>3016</c:v>
                </c:pt>
                <c:pt idx="16" formatCode="#,##0_);[Red]\(#,##0\)">
                  <c:v>2987</c:v>
                </c:pt>
                <c:pt idx="17" formatCode="#,##0_);[Red]\(#,##0\)">
                  <c:v>2898</c:v>
                </c:pt>
                <c:pt idx="18" formatCode="#,##0_);[Red]\(#,##0\)">
                  <c:v>2823</c:v>
                </c:pt>
                <c:pt idx="19" formatCode="#,##0_);[Red]\(#,##0\)">
                  <c:v>2723</c:v>
                </c:pt>
                <c:pt idx="20" formatCode="#,##0_);[Red]\(#,##0\)">
                  <c:v>2637</c:v>
                </c:pt>
                <c:pt idx="21" formatCode="#,##0_);[Red]\(#,##0\)">
                  <c:v>2606</c:v>
                </c:pt>
                <c:pt idx="22" formatCode="#,##0_);[Red]\(#,##0\)">
                  <c:v>2573</c:v>
                </c:pt>
                <c:pt idx="23" formatCode="#,##0_);[Red]\(#,##0\)">
                  <c:v>2539</c:v>
                </c:pt>
                <c:pt idx="24" formatCode="#,##0_);[Red]\(#,##0\)">
                  <c:v>2521</c:v>
                </c:pt>
                <c:pt idx="25" formatCode="#,##0_);[Red]\(#,##0\)">
                  <c:v>2544</c:v>
                </c:pt>
                <c:pt idx="26" formatCode="#,##0_);[Red]\(#,##0\)">
                  <c:v>2552</c:v>
                </c:pt>
                <c:pt idx="27" formatCode="#,##0_);[Red]\(#,##0\)">
                  <c:v>2560</c:v>
                </c:pt>
                <c:pt idx="28" formatCode="#,##0_);[Red]\(#,##0\)">
                  <c:v>2542</c:v>
                </c:pt>
                <c:pt idx="29" formatCode="#,##0_);[Red]\(#,##0\)">
                  <c:v>2592</c:v>
                </c:pt>
                <c:pt idx="30" formatCode="#,##0_);[Red]\(#,##0\)">
                  <c:v>2517</c:v>
                </c:pt>
                <c:pt idx="31" formatCode="#,##0_);[Red]\(#,##0\)">
                  <c:v>2434</c:v>
                </c:pt>
                <c:pt idx="32" formatCode="#,##0_);[Red]\(#,##0\)">
                  <c:v>2349</c:v>
                </c:pt>
                <c:pt idx="33" formatCode="#,##0_);[Red]\(#,##0\)">
                  <c:v>2367</c:v>
                </c:pt>
                <c:pt idx="34" formatCode="#,##0_);[Red]\(#,##0\)">
                  <c:v>2298</c:v>
                </c:pt>
                <c:pt idx="35" formatCode="#,##0_);[Red]\(#,##0\)">
                  <c:v>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6-43C3-9A89-6FA1AAEBC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07353216"/>
        <c:axId val="1"/>
      </c:barChart>
      <c:catAx>
        <c:axId val="40735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/>
                  <a:t>年度末</a:t>
                </a:r>
              </a:p>
            </c:rich>
          </c:tx>
          <c:layout>
            <c:manualLayout>
              <c:xMode val="edge"/>
              <c:yMode val="edge"/>
              <c:x val="0.93221784776902894"/>
              <c:y val="0.95814118142639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/>
                  <a:t>会員数（名）</a:t>
                </a:r>
              </a:p>
            </c:rich>
          </c:tx>
          <c:layout>
            <c:manualLayout>
              <c:xMode val="edge"/>
              <c:yMode val="edge"/>
              <c:x val="4.1004199475065617E-2"/>
              <c:y val="9.3025177408379515E-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407353216"/>
        <c:crosses val="autoZero"/>
        <c:crossBetween val="midCat"/>
        <c:majorUnit val="1000"/>
      </c:valAx>
      <c:spPr>
        <a:solidFill>
          <a:srgbClr val="CCFFFF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世界ロータリークラブ会員数の推移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Sheet1!$C$44</c:f>
              <c:strCache>
                <c:ptCount val="1"/>
                <c:pt idx="0">
                  <c:v>全世界ロータリアン総数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Sheet1!$A$45:$B$51</c:f>
              <c:strCache>
                <c:ptCount val="7"/>
                <c:pt idx="0">
                  <c:v>2025年5月19日現在</c:v>
                </c:pt>
                <c:pt idx="1">
                  <c:v>2024年7月16日現在</c:v>
                </c:pt>
                <c:pt idx="2">
                  <c:v>2023年7月17日現在</c:v>
                </c:pt>
                <c:pt idx="3">
                  <c:v>2022年7月18日現在</c:v>
                </c:pt>
                <c:pt idx="4">
                  <c:v>2021年7月16日現在</c:v>
                </c:pt>
                <c:pt idx="5">
                  <c:v>2020年7月15日現在</c:v>
                </c:pt>
                <c:pt idx="6">
                  <c:v>2019年7月12日現在</c:v>
                </c:pt>
              </c:strCache>
            </c:strRef>
          </c:cat>
          <c:val>
            <c:numRef>
              <c:f>Sheet1!$C$45:$C$51</c:f>
              <c:numCache>
                <c:formatCode>#,###\ "人"</c:formatCode>
                <c:ptCount val="7"/>
                <c:pt idx="0">
                  <c:v>1171195</c:v>
                </c:pt>
                <c:pt idx="1">
                  <c:v>1144423</c:v>
                </c:pt>
                <c:pt idx="2">
                  <c:v>1162389</c:v>
                </c:pt>
                <c:pt idx="3">
                  <c:v>1175466</c:v>
                </c:pt>
                <c:pt idx="4">
                  <c:v>1169956</c:v>
                </c:pt>
                <c:pt idx="5">
                  <c:v>1181103</c:v>
                </c:pt>
                <c:pt idx="6">
                  <c:v>1196211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1-439F-8407-8B83CB51518C}"/>
            </c:ext>
          </c:extLst>
        </c:ser>
        <c:ser>
          <c:idx val="1"/>
          <c:order val="1"/>
          <c:tx>
            <c:strRef>
              <c:f>Sheet1!$D$44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Sheet1!$A$45:$B$51</c:f>
              <c:strCache>
                <c:ptCount val="7"/>
                <c:pt idx="0">
                  <c:v>2025年5月19日現在</c:v>
                </c:pt>
                <c:pt idx="1">
                  <c:v>2024年7月16日現在</c:v>
                </c:pt>
                <c:pt idx="2">
                  <c:v>2023年7月17日現在</c:v>
                </c:pt>
                <c:pt idx="3">
                  <c:v>2022年7月18日現在</c:v>
                </c:pt>
                <c:pt idx="4">
                  <c:v>2021年7月16日現在</c:v>
                </c:pt>
                <c:pt idx="5">
                  <c:v>2020年7月15日現在</c:v>
                </c:pt>
                <c:pt idx="6">
                  <c:v>2019年7月12日現在</c:v>
                </c:pt>
              </c:strCache>
            </c:strRef>
          </c:cat>
          <c:val>
            <c:numRef>
              <c:f>Sheet1!$D$45:$D$51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7011-439F-8407-8B83CB515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4662088"/>
        <c:axId val="554664968"/>
      </c:barChart>
      <c:catAx>
        <c:axId val="554662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54664968"/>
        <c:crosses val="autoZero"/>
        <c:auto val="1"/>
        <c:lblAlgn val="ctr"/>
        <c:lblOffset val="100"/>
        <c:noMultiLvlLbl val="0"/>
      </c:catAx>
      <c:valAx>
        <c:axId val="554664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\ &quot;人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5466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世界のロータリークラブ数の推移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Sheet1!$A$45:$A$51</c:f>
              <c:strCache>
                <c:ptCount val="7"/>
                <c:pt idx="0">
                  <c:v>2025年5月19日現在</c:v>
                </c:pt>
                <c:pt idx="1">
                  <c:v>2024年7月16日現在</c:v>
                </c:pt>
                <c:pt idx="2">
                  <c:v>2023年7月17日現在</c:v>
                </c:pt>
                <c:pt idx="3">
                  <c:v>2022年7月18日現在</c:v>
                </c:pt>
                <c:pt idx="4">
                  <c:v>2021年7月16日現在</c:v>
                </c:pt>
                <c:pt idx="5">
                  <c:v>2020年7月15日現在</c:v>
                </c:pt>
                <c:pt idx="6">
                  <c:v>2019年7月12日現在</c:v>
                </c:pt>
              </c:strCache>
            </c:strRef>
          </c:cat>
          <c:val>
            <c:numRef>
              <c:f>Sheet1!$B$45:$B$51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4E16-471B-92D3-7CFF05CC26E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Sheet1!$A$45:$A$51</c:f>
              <c:strCache>
                <c:ptCount val="7"/>
                <c:pt idx="0">
                  <c:v>2025年5月19日現在</c:v>
                </c:pt>
                <c:pt idx="1">
                  <c:v>2024年7月16日現在</c:v>
                </c:pt>
                <c:pt idx="2">
                  <c:v>2023年7月17日現在</c:v>
                </c:pt>
                <c:pt idx="3">
                  <c:v>2022年7月18日現在</c:v>
                </c:pt>
                <c:pt idx="4">
                  <c:v>2021年7月16日現在</c:v>
                </c:pt>
                <c:pt idx="5">
                  <c:v>2020年7月15日現在</c:v>
                </c:pt>
                <c:pt idx="6">
                  <c:v>2019年7月12日現在</c:v>
                </c:pt>
              </c:strCache>
            </c:strRef>
          </c:cat>
          <c:val>
            <c:numRef>
              <c:f>Sheet1!$C$45:$C$51</c:f>
              <c:numCache>
                <c:formatCode>#,###"ク""ラ""ブ"</c:formatCode>
                <c:ptCount val="7"/>
                <c:pt idx="0">
                  <c:v>36632</c:v>
                </c:pt>
                <c:pt idx="1">
                  <c:v>36526</c:v>
                </c:pt>
                <c:pt idx="2">
                  <c:v>36838</c:v>
                </c:pt>
                <c:pt idx="3">
                  <c:v>36913</c:v>
                </c:pt>
                <c:pt idx="4">
                  <c:v>36627</c:v>
                </c:pt>
                <c:pt idx="5">
                  <c:v>36169</c:v>
                </c:pt>
                <c:pt idx="6">
                  <c:v>35893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16-471B-92D3-7CFF05CC2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6455224"/>
        <c:axId val="626458104"/>
      </c:barChart>
      <c:catAx>
        <c:axId val="626455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6458104"/>
        <c:crosses val="autoZero"/>
        <c:auto val="1"/>
        <c:lblAlgn val="ctr"/>
        <c:lblOffset val="100"/>
        <c:noMultiLvlLbl val="0"/>
      </c:catAx>
      <c:valAx>
        <c:axId val="626458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6455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2E70CF1-04BC-41C8-95D2-DA003DD259B9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2025/7/27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15133AB-7960-41BA-914E-9F16E0AD760B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A3C37BE-C303-496D-B5CD-85F2937540F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614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87E4E-695F-761C-D5B5-4B0E3427E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6E8CC9-1759-9D5C-9A49-82D3B1A15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4261D3-7DA7-8BB0-F30A-9898C454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B0872E-7260-8D97-FCEB-20E1E2624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1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798D1-B52C-4E41-A7D1-C0588A0FFCC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979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50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693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021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007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798D1-B52C-4E41-A7D1-C0588A0FFCC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373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8FD1F-7E15-3BC4-78F7-5D86AC60F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C04BAF7-A422-A6FA-A131-38D4A921A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FA15439-396F-C43E-AEEA-E0AA3E937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4EFB7D-3163-27DF-45C8-3B4B0CE58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51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>
            <a:extLst>
              <a:ext uri="{FF2B5EF4-FFF2-40B4-BE49-F238E27FC236}">
                <a16:creationId xmlns:a16="http://schemas.microsoft.com/office/drawing/2014/main" id="{DE9BA19D-AE09-830C-E9FA-4719E9F66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903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64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31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96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824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29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14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96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943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>
            <a:extLst>
              <a:ext uri="{FF2B5EF4-FFF2-40B4-BE49-F238E27FC236}">
                <a16:creationId xmlns:a16="http://schemas.microsoft.com/office/drawing/2014/main" id="{F6FA166D-D6E8-3FDB-1163-42B95CA4D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0492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>
            <a:extLst>
              <a:ext uri="{FF2B5EF4-FFF2-40B4-BE49-F238E27FC236}">
                <a16:creationId xmlns:a16="http://schemas.microsoft.com/office/drawing/2014/main" id="{97D758D5-684F-06A2-9676-DA52E855B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5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30B3-A06B-078C-2C4D-D4963073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F9FD055-7CC3-3D5A-2BF9-DD24371AC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891E17-4D26-8065-8158-14E616091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7E667A-B8E1-E565-565D-2E5625F45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23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200" b="0" i="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87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743A4-7D8D-D293-B36B-609F3A251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2D5A51-0C0E-59B7-11CB-61DD76DBF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4D597E4-2DDE-529F-0DE3-45CF1532B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24DEA-7CB8-C3C5-1E67-B2EBCF370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55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314FE-9ACF-63F7-6A07-45D11BFD0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320394-BDFE-2F86-BCB3-5F73BF88B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4DB2CB-A729-6C46-539B-CEF6C787C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534E67-347D-A3F6-3348-4030B2D7A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40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A7179-D5DB-F54C-D9BB-E178E0F8B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F097CE-2EFF-EBDA-885E-235EE6813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8C4604-82E3-A838-4810-AAE1E0944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39959B-4992-6E85-20E6-1A37E790E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84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B72E-A448-C861-2178-297E03FD3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A23DE8-2F53-96A0-1DDC-05D66659F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DEC625-6EBA-053E-6A44-DFE4BEB8D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77165B-E896-848F-9CD7-79DB8B905B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7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49426-A024-BA1A-AF1B-7AEC287B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EEE427-4E24-221F-70E5-5A1537ACF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8EFD96-4901-6EA4-3CF2-84B587EEF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07FFCE-9425-9B32-DB5A-5D504DC48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35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9AA31-3549-319C-235F-56E0A563D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666E1D-687D-A9CF-784F-30DEB7D39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53E03E-9A15-3B26-95AA-AAA80DAEF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454D1D-12E1-1D51-DD8B-0AEBDD4A0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98D1-B52C-4E41-A7D1-C0588A0FFC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44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F22D0B8-DB5E-4A59-8E0B-19211B500AAA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ja-JP" altLang="en-US" noProof="0"/>
              <a:t>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A22D8E-5C9B-414A-BCE6-D0C423CED96E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C54CF-F3AC-47BD-A264-ED4986E1868B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EA0A99-9C92-4E04-94CF-79DE0E5F4BBE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  <p:grpSp>
        <p:nvGrpSpPr>
          <p:cNvPr id="7" name="グループ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​​コネクタ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​​コネクタ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59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3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9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06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6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2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73E14-5140-4472-AFB7-E31D03AF4769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37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00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64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87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130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50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19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85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95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長方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pic>
        <p:nvPicPr>
          <p:cNvPr id="10" name="画像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図プレースホルダー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図を追加</a:t>
            </a:r>
            <a:endParaRPr lang="ja-JP" altLang="en-US" noProof="0" dirty="0"/>
          </a:p>
        </p:txBody>
      </p:sp>
      <p:sp>
        <p:nvSpPr>
          <p:cNvPr id="19" name="操作方法のテキスト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ja-JP" altLang="en-US" sz="1200" b="1" i="1" noProof="0" dirty="0"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注</a:t>
            </a:r>
            <a:r>
              <a:rPr lang="en-US" altLang="ja-JP" sz="1200" b="1" i="1" noProof="0" dirty="0"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:</a:t>
            </a:r>
          </a:p>
          <a:p>
            <a:pPr rtl="0"/>
            <a:r>
              <a:rPr lang="ja-JP" altLang="en-US" sz="1200" i="1" noProof="0" dirty="0"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このスライド上の画像を変更するには、図を選択して削除します。次に、プレースホルダーの画像アイコンをクリックして独自の画像を挿入します。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30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02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18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18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3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グループ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​​コネクタ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長方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 dirty="0"/>
            </a:p>
          </p:txBody>
        </p:sp>
        <p:grpSp>
          <p:nvGrpSpPr>
            <p:cNvPr id="11" name="グループ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​​コネクタ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​​コネクタ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564474-8C31-4E3C-B359-35FAB1256BAD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  <p:pic>
        <p:nvPicPr>
          <p:cNvPr id="7" name="画像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D36521-3AF6-431A-A06D-F9E579EE8B08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1EEB67-7C0C-4347-97FC-5242520E53FF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A54D9A-579A-43E4-AA92-247F078523E2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94D5DF-F973-4A28-BE99-51E1B37DE461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45B7C2-4E6A-436C-A324-53B9F5E3A2D9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  <a:p>
            <a:pPr lvl="5" rtl="0"/>
            <a:r>
              <a:rPr lang="ja-JP" altLang="en-US" noProof="0" dirty="0"/>
              <a:t>第 </a:t>
            </a:r>
            <a:r>
              <a:rPr lang="en-US" altLang="ja-JP" noProof="0" dirty="0"/>
              <a:t>6 </a:t>
            </a:r>
            <a:r>
              <a:rPr lang="ja-JP" altLang="en-US" noProof="0" dirty="0"/>
              <a:t>レベル</a:t>
            </a:r>
          </a:p>
          <a:p>
            <a:pPr lvl="6" rtl="0"/>
            <a:r>
              <a:rPr lang="ja-JP" altLang="en-US" noProof="0" dirty="0"/>
              <a:t>第 </a:t>
            </a:r>
            <a:r>
              <a:rPr lang="en-US" altLang="ja-JP" noProof="0" dirty="0"/>
              <a:t>7 </a:t>
            </a:r>
            <a:r>
              <a:rPr lang="ja-JP" altLang="en-US" noProof="0" dirty="0"/>
              <a:t>レベル</a:t>
            </a:r>
          </a:p>
          <a:p>
            <a:pPr lvl="7" rtl="0"/>
            <a:r>
              <a:rPr lang="ja-JP" altLang="en-US" noProof="0" dirty="0"/>
              <a:t>第 </a:t>
            </a:r>
            <a:r>
              <a:rPr lang="en-US" altLang="ja-JP" noProof="0" dirty="0"/>
              <a:t>8 </a:t>
            </a:r>
            <a:r>
              <a:rPr lang="ja-JP" altLang="en-US" noProof="0" dirty="0"/>
              <a:t>レベル</a:t>
            </a:r>
          </a:p>
          <a:p>
            <a:pPr lvl="8" rtl="0"/>
            <a:r>
              <a:rPr lang="ja-JP" altLang="en-US" noProof="0" dirty="0"/>
              <a:t>第 </a:t>
            </a:r>
            <a:r>
              <a:rPr lang="en-US" altLang="ja-JP" noProof="0" dirty="0"/>
              <a:t>9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F4D288C-CF44-4932-AFE2-B1F79EA91A8C}" type="datetime1">
              <a:rPr lang="ja-JP" altLang="en-US" smtClean="0"/>
              <a:pPr/>
              <a:t>2025/7/27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  <p:grpSp>
        <p:nvGrpSpPr>
          <p:cNvPr id="15" name="グループ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​​コネクタ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0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0298CD5-6C1E-4009-B41F-6DF62E31D3BE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7/27/2025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9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プレースホルダー 3" descr="テーブルの上の開かれた本と、背景のぼやけた本棚" title="サンプルの図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9" name="タイトル 5">
            <a:extLst>
              <a:ext uri="{FF2B5EF4-FFF2-40B4-BE49-F238E27FC236}">
                <a16:creationId xmlns:a16="http://schemas.microsoft.com/office/drawing/2014/main" id="{034837E7-4184-4A40-98A2-C9A1093A8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79" y="2344004"/>
            <a:ext cx="6422779" cy="2219691"/>
          </a:xfrm>
        </p:spPr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C00000"/>
                </a:solidFill>
              </a:rPr>
              <a:t>会員増強の重要性</a:t>
            </a:r>
            <a:endParaRPr lang="ja-JP" altLang="en-US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サブタイトル 6">
            <a:extLst>
              <a:ext uri="{FF2B5EF4-FFF2-40B4-BE49-F238E27FC236}">
                <a16:creationId xmlns:a16="http://schemas.microsoft.com/office/drawing/2014/main" id="{2F33B983-2CB2-4ADA-A4C3-B3E822895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71" y="4563695"/>
            <a:ext cx="4645796" cy="955565"/>
          </a:xfrm>
        </p:spPr>
        <p:txBody>
          <a:bodyPr rtlCol="0"/>
          <a:lstStyle/>
          <a:p>
            <a:pPr algn="ctr"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国際ロータリー第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2510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地区 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rtl="0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ガバナー</a:t>
            </a:r>
            <a:r>
              <a:rPr lang="ja-JP" altLang="en-US" dirty="0"/>
              <a:t> 玉井清治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FB5BC-5D2B-AE00-B00B-034335408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8D171E-D630-8FFE-B6AD-E1F940CC40F9}"/>
              </a:ext>
            </a:extLst>
          </p:cNvPr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BD85E95-DFD8-C5F6-E528-DEED34DB913B}"/>
              </a:ext>
            </a:extLst>
          </p:cNvPr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46CBF8-863E-7D55-0826-DBCB4648311E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7A67C0-FB3C-FBA2-E23E-1789C4C726F7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59E41B-8E74-C277-3820-36F47DE9AEF7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ロータリーの変革の歩み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BB32EF-9223-46DD-C9B2-8137CD26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31" y="1139483"/>
            <a:ext cx="10103338" cy="534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-60499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4800" b="1" dirty="0"/>
              <a:t>チャールズ・ダーウィン</a:t>
            </a:r>
            <a:endParaRPr kumimoji="1" lang="ja-JP" altLang="en-US" sz="4800" b="1" dirty="0"/>
          </a:p>
        </p:txBody>
      </p:sp>
      <p:sp>
        <p:nvSpPr>
          <p:cNvPr id="10" name="コンテンツ プレースホルダ 3"/>
          <p:cNvSpPr txBox="1">
            <a:spLocks/>
          </p:cNvSpPr>
          <p:nvPr/>
        </p:nvSpPr>
        <p:spPr bwMode="auto">
          <a:xfrm>
            <a:off x="3910816" y="1544913"/>
            <a:ext cx="8046722" cy="47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bg1"/>
                </a:solidFill>
                <a:latin typeface="+mj-ea"/>
                <a:ea typeface="+mj-ea"/>
              </a:rPr>
              <a:t>「ダーウィン」は著書「種の起源」で”生き残る</a:t>
            </a:r>
            <a:endParaRPr lang="en-US" altLang="ja-JP" sz="28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bg1"/>
                </a:solidFill>
                <a:latin typeface="+mj-ea"/>
                <a:ea typeface="+mj-ea"/>
              </a:rPr>
              <a:t>ことのできる生物の種族は最も優れた能力を</a:t>
            </a:r>
            <a:r>
              <a:rPr lang="ja-JP" altLang="en-US" sz="2800" dirty="0" err="1">
                <a:solidFill>
                  <a:schemeClr val="bg1"/>
                </a:solidFill>
                <a:latin typeface="+mj-ea"/>
                <a:ea typeface="+mj-ea"/>
              </a:rPr>
              <a:t>持っ</a:t>
            </a:r>
            <a:endParaRPr lang="en-US" altLang="ja-JP" sz="28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bg1"/>
                </a:solidFill>
                <a:latin typeface="+mj-ea"/>
                <a:ea typeface="+mj-ea"/>
              </a:rPr>
              <a:t>た種族ではなく環境の変化に対応できる種族で</a:t>
            </a:r>
            <a:r>
              <a:rPr lang="ja-JP" altLang="en-US" sz="2800" dirty="0" err="1">
                <a:solidFill>
                  <a:schemeClr val="bg1"/>
                </a:solidFill>
                <a:latin typeface="+mj-ea"/>
                <a:ea typeface="+mj-ea"/>
              </a:rPr>
              <a:t>あ</a:t>
            </a:r>
            <a:endParaRPr lang="en-US" altLang="ja-JP" sz="28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bg1"/>
                </a:solidFill>
                <a:latin typeface="+mj-ea"/>
                <a:ea typeface="+mj-ea"/>
              </a:rPr>
              <a:t>る”と述べています。</a:t>
            </a:r>
            <a:endParaRPr lang="en-US" altLang="ja-JP" sz="28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bg1"/>
                </a:solidFill>
                <a:latin typeface="+mj-ea"/>
                <a:ea typeface="+mj-ea"/>
              </a:rPr>
              <a:t>最も強い者が生き残るのではなく、最も賢い者が</a:t>
            </a:r>
            <a:endParaRPr lang="en-US" altLang="ja-JP" sz="28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bg1"/>
                </a:solidFill>
                <a:latin typeface="+mj-ea"/>
                <a:ea typeface="+mj-ea"/>
              </a:rPr>
              <a:t>生き延びるのでもない。</a:t>
            </a:r>
            <a:r>
              <a:rPr lang="ja-JP" altLang="en-US" sz="2800" u="sng" dirty="0">
                <a:solidFill>
                  <a:schemeClr val="bg1"/>
                </a:solidFill>
                <a:latin typeface="+mj-ea"/>
                <a:ea typeface="+mj-ea"/>
              </a:rPr>
              <a:t>唯一生き残るのは、</a:t>
            </a:r>
            <a:endParaRPr lang="en-US" altLang="ja-JP" sz="2800" u="sng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ja-JP" altLang="en-US" sz="2800" b="1" u="sng" dirty="0">
                <a:solidFill>
                  <a:srgbClr val="C00000"/>
                </a:solidFill>
                <a:latin typeface="+mj-ea"/>
                <a:ea typeface="+mj-ea"/>
              </a:rPr>
              <a:t>変化できる者</a:t>
            </a:r>
            <a:r>
              <a:rPr lang="ja-JP" altLang="en-US" sz="2800" dirty="0">
                <a:solidFill>
                  <a:schemeClr val="bg1"/>
                </a:solidFill>
                <a:latin typeface="+mj-ea"/>
                <a:ea typeface="+mj-ea"/>
              </a:rPr>
              <a:t>である。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378"/>
            <a:ext cx="3886622" cy="388662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59E9D-FA12-0772-9B11-E62194E0F4C4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3155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偉大なるロータリアン達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EC9233-7DFA-4DAD-A1B9-1AD128EC52E1}"/>
              </a:ext>
            </a:extLst>
          </p:cNvPr>
          <p:cNvSpPr txBox="1"/>
          <p:nvPr/>
        </p:nvSpPr>
        <p:spPr>
          <a:xfrm>
            <a:off x="328555" y="5446203"/>
            <a:ext cx="3026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ウィリアム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・ロビンズ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EAA77A-1E56-4493-9B04-0568A1D949DA}"/>
              </a:ext>
            </a:extLst>
          </p:cNvPr>
          <p:cNvSpPr txBox="1"/>
          <p:nvPr/>
        </p:nvSpPr>
        <p:spPr>
          <a:xfrm>
            <a:off x="698400" y="5759947"/>
            <a:ext cx="228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William R. Robbins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8B54D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03B65E-D7A6-4A1A-B664-3826B9324064}"/>
              </a:ext>
            </a:extLst>
          </p:cNvPr>
          <p:cNvSpPr txBox="1"/>
          <p:nvPr/>
        </p:nvSpPr>
        <p:spPr>
          <a:xfrm>
            <a:off x="3471496" y="1447969"/>
            <a:ext cx="7879080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1974-75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ＲＩ会長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F543F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テーマ：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F543F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Renew the Spirit of Rotary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F543F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ロータリーの精神を振るい起こせ。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F543F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90D1B34-F78E-4852-9D6F-E978B176DCDD}"/>
              </a:ext>
            </a:extLst>
          </p:cNvPr>
          <p:cNvSpPr txBox="1"/>
          <p:nvPr/>
        </p:nvSpPr>
        <p:spPr>
          <a:xfrm>
            <a:off x="-177192" y="6073691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（米国 フォート・ローダーデル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RC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F58CA08-9D2F-46DF-B2B6-629D421AD5BF}"/>
              </a:ext>
            </a:extLst>
          </p:cNvPr>
          <p:cNvSpPr txBox="1"/>
          <p:nvPr/>
        </p:nvSpPr>
        <p:spPr>
          <a:xfrm>
            <a:off x="3656550" y="3518056"/>
            <a:ext cx="8712642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ロータリーの第一の仕事は人を作ること。</a:t>
            </a:r>
            <a:endParaRPr kumimoji="1" lang="en-US" altLang="ja-JP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そのクラブがいかなるロータリアンの人</a:t>
            </a:r>
            <a:endParaRPr kumimoji="1" lang="en-US" altLang="ja-JP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づくりをしたかということに尽きる。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奉仕する人を育成して社会に寄贈するの</a:t>
            </a:r>
            <a:endParaRPr kumimoji="1" lang="en-US" altLang="ja-JP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がロータリーである。</a:t>
            </a:r>
          </a:p>
        </p:txBody>
      </p:sp>
      <p:pic>
        <p:nvPicPr>
          <p:cNvPr id="10" name="図 9" descr="スーツを着た男性の白黒写真&#10;&#10;自動的に生成された説明">
            <a:extLst>
              <a:ext uri="{FF2B5EF4-FFF2-40B4-BE49-F238E27FC236}">
                <a16:creationId xmlns:a16="http://schemas.microsoft.com/office/drawing/2014/main" id="{878B727A-3DFD-4BF2-9708-2EB05C9C6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8" y="1374657"/>
            <a:ext cx="2907725" cy="39375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2E57BB-DBB6-1233-9A97-A00E92FF9C63}"/>
              </a:ext>
            </a:extLst>
          </p:cNvPr>
          <p:cNvSpPr txBox="1"/>
          <p:nvPr/>
        </p:nvSpPr>
        <p:spPr>
          <a:xfrm>
            <a:off x="9378" y="652029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33606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偉大なるロータリアン達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EC9233-7DFA-4DAD-A1B9-1AD128EC52E1}"/>
              </a:ext>
            </a:extLst>
          </p:cNvPr>
          <p:cNvSpPr txBox="1"/>
          <p:nvPr/>
        </p:nvSpPr>
        <p:spPr>
          <a:xfrm>
            <a:off x="64864" y="5407296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エドワード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・カドマン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EAA77A-1E56-4493-9B04-0568A1D949DA}"/>
              </a:ext>
            </a:extLst>
          </p:cNvPr>
          <p:cNvSpPr txBox="1"/>
          <p:nvPr/>
        </p:nvSpPr>
        <p:spPr>
          <a:xfrm>
            <a:off x="698403" y="5751527"/>
            <a:ext cx="228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Edward F. Cadman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8B54D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03B65E-D7A6-4A1A-B664-3826B9324064}"/>
              </a:ext>
            </a:extLst>
          </p:cNvPr>
          <p:cNvSpPr txBox="1"/>
          <p:nvPr/>
        </p:nvSpPr>
        <p:spPr>
          <a:xfrm>
            <a:off x="3471496" y="1447969"/>
            <a:ext cx="5641288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1985-86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ＲＩ会長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F543F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テーマ：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F543F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YOU ARE THE KEY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F543F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あなたが鍵です。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F543F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 descr="メガネをかけた男性の白黒写真&#10;&#10;自動的に生成された説明">
            <a:extLst>
              <a:ext uri="{FF2B5EF4-FFF2-40B4-BE49-F238E27FC236}">
                <a16:creationId xmlns:a16="http://schemas.microsoft.com/office/drawing/2014/main" id="{FA6080A2-1E7D-4313-82FD-279914A9F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1" y="1391636"/>
            <a:ext cx="3046365" cy="392413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90D1B34-F78E-4852-9D6F-E978B176DCDD}"/>
              </a:ext>
            </a:extLst>
          </p:cNvPr>
          <p:cNvSpPr txBox="1"/>
          <p:nvPr/>
        </p:nvSpPr>
        <p:spPr>
          <a:xfrm>
            <a:off x="554581" y="6091375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（米国・ウェナチ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RC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F58CA08-9D2F-46DF-B2B6-629D421AD5BF}"/>
              </a:ext>
            </a:extLst>
          </p:cNvPr>
          <p:cNvSpPr txBox="1"/>
          <p:nvPr/>
        </p:nvSpPr>
        <p:spPr>
          <a:xfrm>
            <a:off x="3622424" y="3772471"/>
            <a:ext cx="8494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誰もがこの世の中を変えようとして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ロータリークラブに入ったのではない。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大部分の人間は、仲間が広がる機会を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求めて入会したのです。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033618-CB05-E10A-F1B9-F98AC7BEAB32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39883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-60499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43840" y="196948"/>
            <a:ext cx="11713698" cy="942535"/>
            <a:chOff x="243840" y="196948"/>
            <a:chExt cx="11713698" cy="942535"/>
          </a:xfrm>
        </p:grpSpPr>
        <p:sp>
          <p:nvSpPr>
            <p:cNvPr id="6" name="正方形/長方形 5"/>
            <p:cNvSpPr/>
            <p:nvPr/>
          </p:nvSpPr>
          <p:spPr>
            <a:xfrm>
              <a:off x="253218" y="196948"/>
              <a:ext cx="11704320" cy="94253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43840" y="308486"/>
              <a:ext cx="11704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メイリオ" panose="020B0604030504040204" pitchFamily="50" charset="-128"/>
                  <a:cs typeface="+mn-cs"/>
                </a:rPr>
                <a:t>効果的な例会運営</a:t>
              </a: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2519634" y="179616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（学ぶ）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51153" y="178707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（奉仕する）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476" y="3483527"/>
            <a:ext cx="6845043" cy="300514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53218" y="1355693"/>
            <a:ext cx="11694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貴重な時間を割いて出席するデメリットより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出席によって得られるメリットのほうが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大きくなければならない。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F39BEC-2B6A-8A91-F10F-C32DF5BB13E2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310872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真のロータリークラブとは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5C4ECE0-84B7-4DC6-A10A-FECD02EB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18" y="1485577"/>
            <a:ext cx="5960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素晴しい人材を多く育てる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ことができるクラブ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FC189A7-2978-422A-9CA7-B0A7536D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18" y="3042982"/>
            <a:ext cx="59600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E4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会員の年齢バランス、入会年数バランスが整っているクラブ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EF27A39-CAE4-475F-A14E-8536880B4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529" y="4716703"/>
            <a:ext cx="59600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8F1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歴史と伝統を引き継ぎながら、常に新たなことに挑戦意欲があるクラブ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288CD81-5AB7-4406-978D-A8B7DB50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231" y="1491068"/>
            <a:ext cx="5960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地域社会から尊敬される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クラブ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7DA1675-E0AB-4A53-834F-7BBCA42C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609" y="3103885"/>
            <a:ext cx="5960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会員にロータリー学習の場を常に提供できるクラブ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F4397F7-0E7E-4C31-9C4E-2EA262451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39" y="5087464"/>
            <a:ext cx="5960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F543F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明るく活気に満ちた雰囲気があるクラブ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F4A828-6E49-1554-7394-D26ED9FEA24E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36364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-55699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真のロータリークラブとは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5C4ECE0-84B7-4DC6-A10A-FECD02EB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87" y="1485577"/>
            <a:ext cx="5960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EDD1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例会が常に充実している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ECEDD1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EDD1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クラブ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FC189A7-2978-422A-9CA7-B0A7536D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27" y="4993172"/>
            <a:ext cx="6147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奉仕活動が活発であるクラブ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EF27A39-CAE4-475F-A14E-8536880B4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87" y="5335332"/>
            <a:ext cx="8262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8F1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財務バランスがよく、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EC8F1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8F1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スムーズな事務運営をしているクラブ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288CD81-5AB7-4406-978D-A8B7DB50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87" y="2768829"/>
            <a:ext cx="5960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理事会が正しいリーダーシップをとっているクラブ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7DA1675-E0AB-4A53-834F-7BBCA42C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87" y="4052081"/>
            <a:ext cx="5960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バランスの取れた職業分類のクラブ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F4397F7-0E7E-4C31-9C4E-2EA262451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27" y="1442601"/>
            <a:ext cx="6147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F543F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結果的にホームクラブ例会の出席率が高いクラブ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BB1898D-16FE-4241-B208-4F9AAD84F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27" y="3217887"/>
            <a:ext cx="6147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65C7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会員がロータリーを楽しみ、会員満足度が高いクラブ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926CA9-246E-5707-7240-8D9AD67D35F0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13954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-60499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43840" y="196948"/>
            <a:ext cx="11713698" cy="942535"/>
            <a:chOff x="243840" y="196948"/>
            <a:chExt cx="11713698" cy="942535"/>
          </a:xfrm>
        </p:grpSpPr>
        <p:sp>
          <p:nvSpPr>
            <p:cNvPr id="6" name="正方形/長方形 5"/>
            <p:cNvSpPr/>
            <p:nvPr/>
          </p:nvSpPr>
          <p:spPr>
            <a:xfrm>
              <a:off x="253218" y="196948"/>
              <a:ext cx="11704320" cy="94253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43840" y="308486"/>
              <a:ext cx="11704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b="1" dirty="0">
                  <a:latin typeface="+mj-ea"/>
                  <a:ea typeface="+mj-ea"/>
                </a:rPr>
                <a:t>退会</a:t>
              </a:r>
            </a:p>
          </p:txBody>
        </p:sp>
      </p:grpSp>
      <p:sp>
        <p:nvSpPr>
          <p:cNvPr id="13" name="AutoShape 16" descr="「ソロプチミスト」の画像検索結果">
            <a:extLst>
              <a:ext uri="{FF2B5EF4-FFF2-40B4-BE49-F238E27FC236}">
                <a16:creationId xmlns:a16="http://schemas.microsoft.com/office/drawing/2014/main" id="{C04B64DA-8C0A-42FA-B6E0-7887DE47DC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58D99E7-A4A3-4A04-B099-9FF3E52919BC}"/>
              </a:ext>
            </a:extLst>
          </p:cNvPr>
          <p:cNvSpPr txBox="1"/>
          <p:nvPr/>
        </p:nvSpPr>
        <p:spPr>
          <a:xfrm>
            <a:off x="-2" y="139693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　退会の原因は不可避の事由をのぞき、</a:t>
            </a:r>
            <a:endParaRPr kumimoji="1" lang="ja-JP" alt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D34608-2EB3-4BC2-8DA1-102C305AAF00}"/>
              </a:ext>
            </a:extLst>
          </p:cNvPr>
          <p:cNvSpPr txBox="1"/>
          <p:nvPr/>
        </p:nvSpPr>
        <p:spPr>
          <a:xfrm>
            <a:off x="821200" y="2321055"/>
            <a:ext cx="10549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002060"/>
                </a:solidFill>
                <a:latin typeface="+mj-ea"/>
                <a:ea typeface="+mj-ea"/>
              </a:rPr>
              <a:t>1 </a:t>
            </a:r>
            <a:r>
              <a:rPr kumimoji="1" lang="ja-JP" altLang="en-US" sz="4000" b="1" dirty="0">
                <a:solidFill>
                  <a:srgbClr val="002060"/>
                </a:solidFill>
                <a:latin typeface="+mj-ea"/>
                <a:ea typeface="+mj-ea"/>
              </a:rPr>
              <a:t>誤解された親睦。</a:t>
            </a:r>
          </a:p>
          <a:p>
            <a:r>
              <a:rPr kumimoji="1" lang="en-US" altLang="ja-JP" sz="4000" b="1" dirty="0">
                <a:solidFill>
                  <a:srgbClr val="002060"/>
                </a:solidFill>
                <a:latin typeface="+mj-ea"/>
                <a:ea typeface="+mj-ea"/>
              </a:rPr>
              <a:t>2 </a:t>
            </a:r>
            <a:r>
              <a:rPr kumimoji="1" lang="ja-JP" altLang="en-US" sz="4000" b="1" dirty="0">
                <a:solidFill>
                  <a:srgbClr val="002060"/>
                </a:solidFill>
                <a:latin typeface="+mj-ea"/>
                <a:ea typeface="+mj-ea"/>
              </a:rPr>
              <a:t>クラブの会社化。</a:t>
            </a:r>
          </a:p>
          <a:p>
            <a:r>
              <a:rPr kumimoji="1" lang="en-US" altLang="ja-JP" sz="4000" b="1" dirty="0">
                <a:solidFill>
                  <a:srgbClr val="002060"/>
                </a:solidFill>
                <a:latin typeface="+mj-ea"/>
                <a:ea typeface="+mj-ea"/>
              </a:rPr>
              <a:t>3 </a:t>
            </a:r>
            <a:r>
              <a:rPr kumimoji="1" lang="ja-JP" altLang="en-US" sz="4000" b="1" dirty="0">
                <a:solidFill>
                  <a:srgbClr val="002060"/>
                </a:solidFill>
                <a:latin typeface="+mj-ea"/>
                <a:ea typeface="+mj-ea"/>
              </a:rPr>
              <a:t>得るところのない例会。</a:t>
            </a:r>
          </a:p>
          <a:p>
            <a:r>
              <a:rPr kumimoji="1" lang="en-US" altLang="ja-JP" sz="4000" b="1" dirty="0">
                <a:solidFill>
                  <a:srgbClr val="002060"/>
                </a:solidFill>
                <a:latin typeface="+mj-ea"/>
                <a:ea typeface="+mj-ea"/>
              </a:rPr>
              <a:t>4 </a:t>
            </a:r>
            <a:r>
              <a:rPr kumimoji="1" lang="ja-JP" altLang="en-US" sz="4000" b="1" dirty="0">
                <a:solidFill>
                  <a:srgbClr val="002060"/>
                </a:solidFill>
                <a:latin typeface="+mj-ea"/>
                <a:ea typeface="+mj-ea"/>
              </a:rPr>
              <a:t>クラブと会員のミスマッチ。</a:t>
            </a:r>
          </a:p>
          <a:p>
            <a:r>
              <a:rPr kumimoji="1" lang="en-US" altLang="ja-JP" sz="4000" b="1" dirty="0">
                <a:solidFill>
                  <a:srgbClr val="002060"/>
                </a:solidFill>
                <a:latin typeface="+mj-ea"/>
                <a:ea typeface="+mj-ea"/>
              </a:rPr>
              <a:t>5 </a:t>
            </a:r>
            <a:r>
              <a:rPr kumimoji="1" lang="ja-JP" altLang="en-US" sz="4000" b="1" dirty="0">
                <a:solidFill>
                  <a:srgbClr val="002060"/>
                </a:solidFill>
                <a:latin typeface="+mj-ea"/>
                <a:ea typeface="+mj-ea"/>
              </a:rPr>
              <a:t>指導・研修の欠如。</a:t>
            </a:r>
          </a:p>
          <a:p>
            <a:r>
              <a:rPr kumimoji="1" lang="en-US" altLang="ja-JP" sz="4000" b="1" dirty="0">
                <a:solidFill>
                  <a:srgbClr val="002060"/>
                </a:solidFill>
                <a:latin typeface="+mj-ea"/>
                <a:ea typeface="+mj-ea"/>
              </a:rPr>
              <a:t>6 </a:t>
            </a:r>
            <a:r>
              <a:rPr kumimoji="1" lang="ja-JP" altLang="en-US" sz="4000" b="1" dirty="0">
                <a:solidFill>
                  <a:srgbClr val="002060"/>
                </a:solidFill>
                <a:latin typeface="+mj-ea"/>
                <a:ea typeface="+mj-ea"/>
              </a:rPr>
              <a:t>勧誘する候補者の資質無視。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2CF0FA9A-E26C-4817-934B-69B166998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2551"/>
            <a:ext cx="1219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RI</a:t>
            </a:r>
            <a:r>
              <a:rPr kumimoji="0" lang="ja-JP" altLang="en-US" sz="1800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第</a:t>
            </a:r>
            <a:r>
              <a:rPr kumimoji="0" lang="en-US" altLang="ja-JP" sz="1800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2630</a:t>
            </a:r>
            <a:r>
              <a:rPr lang="ja-JP" altLang="en-US" sz="1800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服部芳樹</a:t>
            </a:r>
            <a:r>
              <a:rPr lang="en-US" altLang="ja-JP" sz="1800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PG</a:t>
            </a:r>
            <a:r>
              <a:rPr lang="ja-JP" altLang="en-US" sz="1800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著</a:t>
            </a:r>
            <a:r>
              <a:rPr lang="en-US" altLang="ja-JP" sz="1800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 </a:t>
            </a:r>
            <a:r>
              <a:rPr lang="ja-JP" altLang="en-US" sz="1800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理念なき奉仕は徒花より</a:t>
            </a:r>
            <a:endParaRPr kumimoji="0" lang="en-US" altLang="ja-JP" sz="1800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3077" name="Picture 5" descr="無料イラスト] 喧嘩している上司と部下 - パブリックドメインQ：著作権 ...">
            <a:extLst>
              <a:ext uri="{FF2B5EF4-FFF2-40B4-BE49-F238E27FC236}">
                <a16:creationId xmlns:a16="http://schemas.microsoft.com/office/drawing/2014/main" id="{B463166C-183E-4D16-A996-08743E79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22" y="2151601"/>
            <a:ext cx="4232116" cy="31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666863-812C-6FDB-9417-82EA31F26C6A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184675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C165-446A-0268-664E-8F40F27C4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C53ADA7-2AE1-E20B-BE0B-9C2CF3A99420}"/>
              </a:ext>
            </a:extLst>
          </p:cNvPr>
          <p:cNvSpPr/>
          <p:nvPr/>
        </p:nvSpPr>
        <p:spPr>
          <a:xfrm>
            <a:off x="0" y="-60499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5DD8E4C-479F-360F-9121-209A1E6A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499"/>
            <a:ext cx="12192000" cy="690296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14B6D0-222F-A36D-7308-DEAF221A02D9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732719-FD4C-49E6-654F-966A700C7420}"/>
              </a:ext>
            </a:extLst>
          </p:cNvPr>
          <p:cNvSpPr txBox="1"/>
          <p:nvPr/>
        </p:nvSpPr>
        <p:spPr>
          <a:xfrm>
            <a:off x="-37070" y="647313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  <p:sp>
        <p:nvSpPr>
          <p:cNvPr id="7" name="コンテンツ プレースホルダ 3">
            <a:extLst>
              <a:ext uri="{FF2B5EF4-FFF2-40B4-BE49-F238E27FC236}">
                <a16:creationId xmlns:a16="http://schemas.microsoft.com/office/drawing/2014/main" id="{5CE63324-88F2-CD32-5E48-0B09C6F0F90B}"/>
              </a:ext>
            </a:extLst>
          </p:cNvPr>
          <p:cNvSpPr txBox="1">
            <a:spLocks/>
          </p:cNvSpPr>
          <p:nvPr/>
        </p:nvSpPr>
        <p:spPr bwMode="auto">
          <a:xfrm>
            <a:off x="468924" y="400734"/>
            <a:ext cx="11723076" cy="306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リバイバル</a:t>
            </a: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原点回帰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E3DA392-E14F-5F57-E33C-1AE811C5E2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427" y="3620277"/>
            <a:ext cx="3117574" cy="32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AC6C8E91-5667-AABF-1122-BA3653AD2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AC2B0B3-FA86-62F7-C99D-737B077D7836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8D5DC-F413-A701-AAE0-4ACF9A789941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49925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第</a:t>
            </a:r>
            <a:r>
              <a:rPr kumimoji="1" lang="en-US" altLang="ja-JP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2510</a:t>
            </a: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地区の会員数の推移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A6233603-E80E-53F5-1EDF-2A8FC44C1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412407"/>
              </p:ext>
            </p:extLst>
          </p:nvPr>
        </p:nvGraphicFramePr>
        <p:xfrm>
          <a:off x="-273992" y="1231384"/>
          <a:ext cx="12364392" cy="518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17">
            <a:extLst>
              <a:ext uri="{FF2B5EF4-FFF2-40B4-BE49-F238E27FC236}">
                <a16:creationId xmlns:a16="http://schemas.microsoft.com/office/drawing/2014/main" id="{95057723-9AF3-211A-EEAE-8C5F3A424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193" y="1251021"/>
            <a:ext cx="3013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対前年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59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人減</a:t>
            </a:r>
          </a:p>
        </p:txBody>
      </p:sp>
    </p:spTree>
    <p:extLst>
      <p:ext uri="{BB962C8B-B14F-4D97-AF65-F5344CB8AC3E}">
        <p14:creationId xmlns:p14="http://schemas.microsoft.com/office/powerpoint/2010/main" val="346289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347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初期のロータリアン達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ADCD9A-6F20-452E-A94F-62D487AB7229}"/>
              </a:ext>
            </a:extLst>
          </p:cNvPr>
          <p:cNvSpPr txBox="1"/>
          <p:nvPr/>
        </p:nvSpPr>
        <p:spPr>
          <a:xfrm>
            <a:off x="253218" y="1377936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５回目の会合　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2C68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ジョンソンの事務所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60F29D2-56EF-4E28-B5A7-78241C6ABB8F}"/>
              </a:ext>
            </a:extLst>
          </p:cNvPr>
          <p:cNvGrpSpPr/>
          <p:nvPr/>
        </p:nvGrpSpPr>
        <p:grpSpPr>
          <a:xfrm>
            <a:off x="10235601" y="1252847"/>
            <a:ext cx="1975155" cy="2100955"/>
            <a:chOff x="10216843" y="2304680"/>
            <a:chExt cx="1975155" cy="2100955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DD622A2-9812-4BA6-8CCF-010E6100C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308" y="2304680"/>
              <a:ext cx="1554011" cy="1823956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A6B7BFC-2B23-4C6B-963E-DAE209574AD8}"/>
                </a:ext>
              </a:extLst>
            </p:cNvPr>
            <p:cNvSpPr/>
            <p:nvPr/>
          </p:nvSpPr>
          <p:spPr>
            <a:xfrm>
              <a:off x="10216843" y="4128636"/>
              <a:ext cx="19751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ウィリアム・ジョンソン 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460495-FB58-45AD-8B45-CDFFA2D9D211}"/>
              </a:ext>
            </a:extLst>
          </p:cNvPr>
          <p:cNvSpPr txBox="1"/>
          <p:nvPr/>
        </p:nvSpPr>
        <p:spPr>
          <a:xfrm>
            <a:off x="253218" y="3155272"/>
            <a:ext cx="11800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１．物を買うときには会員から買うこと。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利益を計上せずに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原価の取引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をすること。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例会と例会との間で、誰と誰とがどのような取引をしたか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ということを記録し、次回の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例会時に報告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すること。</a:t>
            </a:r>
            <a:endParaRPr kumimoji="0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B6B649-9809-4B14-8BAA-11CDAFE5A0D9}"/>
              </a:ext>
            </a:extLst>
          </p:cNvPr>
          <p:cNvSpPr txBox="1"/>
          <p:nvPr/>
        </p:nvSpPr>
        <p:spPr>
          <a:xfrm>
            <a:off x="9379" y="5643722"/>
            <a:ext cx="1218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物質的相互扶助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0EE9C6-AB74-4779-8939-C10B8AA21B5E}"/>
              </a:ext>
            </a:extLst>
          </p:cNvPr>
          <p:cNvSpPr txBox="1"/>
          <p:nvPr/>
        </p:nvSpPr>
        <p:spPr>
          <a:xfrm>
            <a:off x="253218" y="2218660"/>
            <a:ext cx="1176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ロータリーとは何の団体？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C9B527-5C46-451C-B7E9-84DDC8A4C97B}"/>
              </a:ext>
            </a:extLst>
          </p:cNvPr>
          <p:cNvSpPr txBox="1"/>
          <p:nvPr/>
        </p:nvSpPr>
        <p:spPr>
          <a:xfrm>
            <a:off x="8531282" y="1582780"/>
            <a:ext cx="1778051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ワシントン通り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105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198E1B-9E26-6197-E5A3-D6B819FD0A3C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41732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347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初期のロータリアン達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3CBD7B1-99A6-4DC3-8F2B-011C9462787F}"/>
              </a:ext>
            </a:extLst>
          </p:cNvPr>
          <p:cNvGrpSpPr/>
          <p:nvPr/>
        </p:nvGrpSpPr>
        <p:grpSpPr>
          <a:xfrm>
            <a:off x="2348966" y="2065866"/>
            <a:ext cx="7494068" cy="4283649"/>
            <a:chOff x="3742267" y="1608668"/>
            <a:chExt cx="8205893" cy="4690532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52F9F42-2CDF-4D15-AC05-EDF5D6F4FFF3}"/>
                </a:ext>
              </a:extLst>
            </p:cNvPr>
            <p:cNvSpPr/>
            <p:nvPr/>
          </p:nvSpPr>
          <p:spPr>
            <a:xfrm>
              <a:off x="3742267" y="1608668"/>
              <a:ext cx="8205893" cy="4690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endParaRPr>
            </a:p>
          </p:txBody>
        </p:sp>
        <p:pic>
          <p:nvPicPr>
            <p:cNvPr id="9" name="図 8" descr="スクリーンショット が含まれている画像&#10;&#10;自動的に生成された説明">
              <a:extLst>
                <a:ext uri="{FF2B5EF4-FFF2-40B4-BE49-F238E27FC236}">
                  <a16:creationId xmlns:a16="http://schemas.microsoft.com/office/drawing/2014/main" id="{83C50A7C-6C2A-4171-9674-E15B9744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568" y="1719081"/>
              <a:ext cx="7899290" cy="4469705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226E3E9-5B8C-4BC0-B403-A484D920DCB2}"/>
              </a:ext>
            </a:extLst>
          </p:cNvPr>
          <p:cNvSpPr txBox="1"/>
          <p:nvPr/>
        </p:nvSpPr>
        <p:spPr>
          <a:xfrm>
            <a:off x="0" y="131037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クラブへの提出用はがき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6CF6F6-8C83-7E27-D04C-FE27B6778962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8549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347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初期のロータリアン達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ADCD9A-6F20-452E-A94F-62D487AB7229}"/>
              </a:ext>
            </a:extLst>
          </p:cNvPr>
          <p:cNvSpPr txBox="1"/>
          <p:nvPr/>
        </p:nvSpPr>
        <p:spPr>
          <a:xfrm>
            <a:off x="253218" y="1377936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６回目の会合　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2C68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ラグルズの印刷所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0EE9C6-AB74-4779-8939-C10B8AA21B5E}"/>
              </a:ext>
            </a:extLst>
          </p:cNvPr>
          <p:cNvSpPr txBox="1"/>
          <p:nvPr/>
        </p:nvSpPr>
        <p:spPr>
          <a:xfrm>
            <a:off x="253218" y="2218660"/>
            <a:ext cx="1176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ロータリーとは何の団体？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C9B527-5C46-451C-B7E9-84DDC8A4C97B}"/>
              </a:ext>
            </a:extLst>
          </p:cNvPr>
          <p:cNvSpPr txBox="1"/>
          <p:nvPr/>
        </p:nvSpPr>
        <p:spPr>
          <a:xfrm>
            <a:off x="8141815" y="1582780"/>
            <a:ext cx="1598515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モンロー通り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142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E1B11EA-53B4-4392-BF35-90E6F316FF52}"/>
              </a:ext>
            </a:extLst>
          </p:cNvPr>
          <p:cNvGrpSpPr/>
          <p:nvPr/>
        </p:nvGrpSpPr>
        <p:grpSpPr>
          <a:xfrm>
            <a:off x="10376366" y="1271033"/>
            <a:ext cx="1698403" cy="2079830"/>
            <a:chOff x="6689844" y="2247069"/>
            <a:chExt cx="1698403" cy="2079830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ECB2C52-AC2B-4D35-8A77-B4BA5E17D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844" y="2247069"/>
              <a:ext cx="1567577" cy="1823956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01FC535-947D-42F0-8C0B-0D0EC27AAD13}"/>
                </a:ext>
              </a:extLst>
            </p:cNvPr>
            <p:cNvSpPr/>
            <p:nvPr/>
          </p:nvSpPr>
          <p:spPr>
            <a:xfrm>
              <a:off x="6776972" y="4049900"/>
              <a:ext cx="16112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ハリー・ラグルズ 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CB31DC-4DCD-4983-9290-3AB9B74B47B5}"/>
              </a:ext>
            </a:extLst>
          </p:cNvPr>
          <p:cNvSpPr txBox="1"/>
          <p:nvPr/>
        </p:nvSpPr>
        <p:spPr>
          <a:xfrm>
            <a:off x="253218" y="3155272"/>
            <a:ext cx="1180046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２．お互いの職業を宣伝し合うこと。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例会と例会との間で、地域社会の人から職業上の相談を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受けた場合、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会員を紹介する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こと。</a:t>
            </a:r>
            <a:endParaRPr kumimoji="0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4A67C44-FFC1-4782-9F04-48BC907CC73C}"/>
              </a:ext>
            </a:extLst>
          </p:cNvPr>
          <p:cNvSpPr/>
          <p:nvPr/>
        </p:nvSpPr>
        <p:spPr>
          <a:xfrm>
            <a:off x="253218" y="6211669"/>
            <a:ext cx="2728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チャールズ・ニュートン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D50FC40D-3D22-4B6E-B774-FD9CF12E3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7" y="5189292"/>
            <a:ext cx="782772" cy="104124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4D55A8-0D4D-407A-BDAF-E8BEE893BBB8}"/>
              </a:ext>
            </a:extLst>
          </p:cNvPr>
          <p:cNvSpPr txBox="1"/>
          <p:nvPr/>
        </p:nvSpPr>
        <p:spPr>
          <a:xfrm>
            <a:off x="1617316" y="5275220"/>
            <a:ext cx="10574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ゆっくり昼食をとっていたため例会に遅刻する。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今後の会合は例会場をレストランで開催することに決定する。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B9B66F-9A20-0CD5-92D0-5AF95C98C731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39729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347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初期のロータリアン達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ADCD9A-6F20-452E-A94F-62D487AB7229}"/>
              </a:ext>
            </a:extLst>
          </p:cNvPr>
          <p:cNvSpPr txBox="1"/>
          <p:nvPr/>
        </p:nvSpPr>
        <p:spPr>
          <a:xfrm>
            <a:off x="253218" y="1377936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７回目の会合　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パーマーハウス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0EE9C6-AB74-4779-8939-C10B8AA21B5E}"/>
              </a:ext>
            </a:extLst>
          </p:cNvPr>
          <p:cNvSpPr txBox="1"/>
          <p:nvPr/>
        </p:nvSpPr>
        <p:spPr>
          <a:xfrm>
            <a:off x="253218" y="2218660"/>
            <a:ext cx="1176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ロータリーとは何の団体？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3B6849-2D6D-442F-9D15-BB362B3FFAC7}"/>
              </a:ext>
            </a:extLst>
          </p:cNvPr>
          <p:cNvSpPr txBox="1"/>
          <p:nvPr/>
        </p:nvSpPr>
        <p:spPr>
          <a:xfrm>
            <a:off x="253218" y="3155272"/>
            <a:ext cx="118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３．精神的に助け合うこと。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自分の企業経営上の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悩み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とか、家庭の悩みとかを</a:t>
            </a: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 クラブに持ち寄って、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皆で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衆知を集めて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解決する。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9F648DC-8962-4052-94A0-3A91851A75C8}"/>
              </a:ext>
            </a:extLst>
          </p:cNvPr>
          <p:cNvSpPr txBox="1"/>
          <p:nvPr/>
        </p:nvSpPr>
        <p:spPr>
          <a:xfrm>
            <a:off x="9379" y="5643722"/>
            <a:ext cx="1218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親睦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45D5BA-68F2-8822-7710-2661B6FB44D8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27302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347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初期のロータリアン達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ADCD9A-6F20-452E-A94F-62D487AB7229}"/>
              </a:ext>
            </a:extLst>
          </p:cNvPr>
          <p:cNvSpPr txBox="1"/>
          <p:nvPr/>
        </p:nvSpPr>
        <p:spPr>
          <a:xfrm>
            <a:off x="253218" y="1377936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７回目の会合　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パーマーハウス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0EE9C6-AB74-4779-8939-C10B8AA21B5E}"/>
              </a:ext>
            </a:extLst>
          </p:cNvPr>
          <p:cNvSpPr txBox="1"/>
          <p:nvPr/>
        </p:nvSpPr>
        <p:spPr>
          <a:xfrm>
            <a:off x="253218" y="2218660"/>
            <a:ext cx="1176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ロータリーとは何の団体？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7B8744-0C18-4F70-B6EF-ACDFC6FCA037}"/>
              </a:ext>
            </a:extLst>
          </p:cNvPr>
          <p:cNvSpPr txBox="1"/>
          <p:nvPr/>
        </p:nvSpPr>
        <p:spPr>
          <a:xfrm>
            <a:off x="253218" y="3155272"/>
            <a:ext cx="11800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４．会員の増強。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lvl="0"/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我々は、嘘をつかない誠実な人間である。   </a:t>
            </a:r>
            <a:r>
              <a:rPr lang="ja-JP" altLang="en-US" sz="32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10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>くどく</a:t>
            </a:r>
            <a:endParaRPr kumimoji="0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この誠実な人間だけが、このクラブライフの功徳を受ける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ことが出来る。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EA8BE2-7327-4D2D-AD7C-CAC0A2D309B2}"/>
              </a:ext>
            </a:extLst>
          </p:cNvPr>
          <p:cNvSpPr txBox="1"/>
          <p:nvPr/>
        </p:nvSpPr>
        <p:spPr>
          <a:xfrm>
            <a:off x="9379" y="5643722"/>
            <a:ext cx="1218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会員増強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C43FC6-679C-AB85-8B74-6CCB980DF7E9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41297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347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初期のロータリアン達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3936CD-3A42-4A8A-BC80-C9C6E99A8D9B}"/>
              </a:ext>
            </a:extLst>
          </p:cNvPr>
          <p:cNvSpPr txBox="1"/>
          <p:nvPr/>
        </p:nvSpPr>
        <p:spPr>
          <a:xfrm>
            <a:off x="3576904" y="2341629"/>
            <a:ext cx="9061657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１．同業者は入会できない。</a:t>
            </a:r>
            <a:endParaRPr kumimoji="0" lang="en-US" altLang="ja-JP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２．誠実な人間しか入会できない。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E3F878-4D10-42CC-AD94-873F920891D3}"/>
              </a:ext>
            </a:extLst>
          </p:cNvPr>
          <p:cNvSpPr txBox="1"/>
          <p:nvPr/>
        </p:nvSpPr>
        <p:spPr>
          <a:xfrm>
            <a:off x="253218" y="1310375"/>
            <a:ext cx="1169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創業時のロータリーとは！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30C036-CFAE-46C9-94F9-2DAEE094B704}"/>
              </a:ext>
            </a:extLst>
          </p:cNvPr>
          <p:cNvSpPr txBox="1"/>
          <p:nvPr/>
        </p:nvSpPr>
        <p:spPr>
          <a:xfrm>
            <a:off x="3596919" y="4859005"/>
            <a:ext cx="8595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親睦とお互いの助け合い</a:t>
            </a:r>
            <a:r>
              <a:rPr kumimoji="0" lang="ja-JP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だけ</a:t>
            </a:r>
            <a:r>
              <a:rPr kumimoji="0" lang="ja-JP" altLang="ja-JP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endParaRPr kumimoji="0" lang="en-US" altLang="ja-JP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仲良し</a:t>
            </a:r>
            <a:r>
              <a:rPr kumimoji="0" lang="ja-JP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クラブ。</a:t>
            </a:r>
            <a:endParaRPr kumimoji="1" lang="ja-JP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3365743-ACC4-47AB-96D2-37DF882BA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154549"/>
            <a:ext cx="3090485" cy="418178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4C28B4-6DCB-E5FD-C35B-62079D5221FF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25789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4AA6B6-8975-42AB-91A4-6867636DA63C}"/>
              </a:ext>
            </a:extLst>
          </p:cNvPr>
          <p:cNvSpPr txBox="1"/>
          <p:nvPr/>
        </p:nvSpPr>
        <p:spPr>
          <a:xfrm>
            <a:off x="234462" y="328383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女性会員の誕生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1EBFAEF-F474-4D9C-BF73-3F9074A0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02" y="1630227"/>
            <a:ext cx="12192001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1986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年ロータリークラブ定款　　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1989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年ロータリークラブ定款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9857647-900A-5DC9-EB87-F7AD646D1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3" y="2465544"/>
            <a:ext cx="4994856" cy="389651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59FF12F-5765-4D41-F0DD-DC0A0DB3B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6" y="2434514"/>
            <a:ext cx="5181923" cy="391588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5854A0-48B9-2D43-976C-55374077462E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12344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4AA6B6-8975-42AB-91A4-6867636DA63C}"/>
              </a:ext>
            </a:extLst>
          </p:cNvPr>
          <p:cNvSpPr txBox="1"/>
          <p:nvPr/>
        </p:nvSpPr>
        <p:spPr>
          <a:xfrm>
            <a:off x="234462" y="294843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Fireside meeting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1EBFAEF-F474-4D9C-BF73-3F9074A0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04" y="1336431"/>
            <a:ext cx="12192001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1935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E8B54D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新入会員にロータリー情報を提供するために始められたもの。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E8B54D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炉辺会合は定款で規定されている会合ではありません。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よって、自由に開くことができます。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                                 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親睦を深める。先験哲学の議論。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　　　　　　　　　　　　　過去を回想しながら話す楽しい場。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　　　　　　　　　 初歩的な質問が気軽にできる場。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　　　　　　　　　 ロータリー理論の研究。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　　　　　　　　　 ロータリーの魅力を語り合う。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　　　　　　　　　 自分自身のことを話せる場。</a:t>
            </a: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16E6A1C9-8DF2-E300-B08C-E377B6D0D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103" y="3577480"/>
          <a:ext cx="5153879" cy="289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771320" imgH="4368240" progId="Photoshop.Image.13">
                  <p:embed/>
                </p:oleObj>
              </mc:Choice>
              <mc:Fallback>
                <p:oleObj name="Image" r:id="rId3" imgW="7771320" imgH="4368240" progId="Photoshop.Image.13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16E6A1C9-8DF2-E300-B08C-E377B6D0D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103" y="3577480"/>
                        <a:ext cx="5153879" cy="2897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EBC7DD-92EB-2857-33F9-06CC39815530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28018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4AA6B6-8975-42AB-91A4-6867636DA63C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会員増強委員会</a:t>
            </a:r>
          </a:p>
        </p:txBody>
      </p:sp>
      <p:pic>
        <p:nvPicPr>
          <p:cNvPr id="7" name="図 6" descr="人, テーブル, 手, 作品 が含まれている画像&#10;&#10;自動的に生成された説明">
            <a:extLst>
              <a:ext uri="{FF2B5EF4-FFF2-40B4-BE49-F238E27FC236}">
                <a16:creationId xmlns:a16="http://schemas.microsoft.com/office/drawing/2014/main" id="{850D34F5-9981-4D51-BA1D-0CC4976BE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995662"/>
            <a:ext cx="4459066" cy="3636827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1EBFAEF-F474-4D9C-BF73-3F9074A0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971" y="1447969"/>
            <a:ext cx="803894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B54D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増強には、四つの途が考えられます。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E8B54D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１．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一般社会よりの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新会員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勧誘。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２．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移籍・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退会者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への配慮。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３．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青少年奉仕活動対象者とその家族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への勧誘。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４．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会員維持。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FBE21F-F2B9-3DA1-9EDF-53107ED695C2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2541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4AA6B6-8975-42AB-91A4-6867636DA63C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会員増強委員会</a:t>
            </a:r>
          </a:p>
        </p:txBody>
      </p:sp>
      <p:pic>
        <p:nvPicPr>
          <p:cNvPr id="7" name="図 6" descr="人, テーブル, 手, 作品 が含まれている画像&#10;&#10;自動的に生成された説明">
            <a:extLst>
              <a:ext uri="{FF2B5EF4-FFF2-40B4-BE49-F238E27FC236}">
                <a16:creationId xmlns:a16="http://schemas.microsoft.com/office/drawing/2014/main" id="{850D34F5-9981-4D51-BA1D-0CC4976BE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995662"/>
            <a:ext cx="4459066" cy="3636827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1EBFAEF-F474-4D9C-BF73-3F9074A0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971" y="1447969"/>
            <a:ext cx="72389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例会において、推薦手続きを含む会員増強の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プログラムを実施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会員増強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目標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の進捗状況をクラブ会報や、例会で報告する。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会員増強に関する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資料を配布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事業所の開設や移転等、会員増強に影響を及ぼす地域社会の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変化を把握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446B05-5C36-7C27-17E5-7B9B8CAA2F1A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35115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3AAC8-9080-D64A-F886-F187C5C84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03A28DC-9882-D811-C322-2F937A8FE7C6}"/>
              </a:ext>
            </a:extLst>
          </p:cNvPr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9AECD8-50F1-3242-BB7D-EC334A581ECC}"/>
              </a:ext>
            </a:extLst>
          </p:cNvPr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F759A7E-CB4D-067C-4065-AE6A9BD5AF6E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E73A87-C5C0-032E-A8C6-507F12BCD412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C30450-5907-94E5-BED7-1647DE1BD000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国内会員数推移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C9544AEC-9A6E-D2E9-3000-69822F2BF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463" y="6282602"/>
            <a:ext cx="1219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00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　　　　　　　　　　　　　</a:t>
            </a:r>
            <a:r>
              <a:rPr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出典：ロータリーの友</a:t>
            </a:r>
            <a:endParaRPr kumimoji="0" lang="en-US" altLang="ja-JP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D53FC434-9D78-B8A1-CAC8-76CEC6AB3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495541"/>
              </p:ext>
            </p:extLst>
          </p:nvPr>
        </p:nvGraphicFramePr>
        <p:xfrm>
          <a:off x="295224" y="1558925"/>
          <a:ext cx="11739756" cy="426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576418" imgH="3840622" progId="Excel.Sheet.12">
                  <p:embed/>
                </p:oleObj>
              </mc:Choice>
              <mc:Fallback>
                <p:oleObj name="Worksheet" r:id="rId3" imgW="10576418" imgH="38406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24" y="1558925"/>
                        <a:ext cx="11739756" cy="4262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565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4AA6B6-8975-42AB-91A4-6867636DA63C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会員増強委員会</a:t>
            </a:r>
          </a:p>
        </p:txBody>
      </p:sp>
      <p:pic>
        <p:nvPicPr>
          <p:cNvPr id="7" name="図 6" descr="人, テーブル, 手, 作品 が含まれている画像&#10;&#10;自動的に生成された説明">
            <a:extLst>
              <a:ext uri="{FF2B5EF4-FFF2-40B4-BE49-F238E27FC236}">
                <a16:creationId xmlns:a16="http://schemas.microsoft.com/office/drawing/2014/main" id="{850D34F5-9981-4D51-BA1D-0CC4976BE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995662"/>
            <a:ext cx="4459066" cy="3636827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1EBFAEF-F474-4D9C-BF73-3F9074A0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746" y="1447969"/>
            <a:ext cx="72389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クラブが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会員増強に積極的に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取り組む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ように配慮する。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新会員推薦は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各ロータリアンの責務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であることを印象づける。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クラブ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会報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に、未充填職業分類表や会員増強に関する記事を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掲載する。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会員の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退会を防止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29A066-2454-3D1D-04CF-EC4F7D88990E}"/>
              </a:ext>
            </a:extLst>
          </p:cNvPr>
          <p:cNvSpPr txBox="1"/>
          <p:nvPr/>
        </p:nvSpPr>
        <p:spPr>
          <a:xfrm>
            <a:off x="0" y="64789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</p:spTree>
    <p:extLst>
      <p:ext uri="{BB962C8B-B14F-4D97-AF65-F5344CB8AC3E}">
        <p14:creationId xmlns:p14="http://schemas.microsoft.com/office/powerpoint/2010/main" val="19188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A4B91-170D-43AD-2A3C-6FBC9A826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D36DF6-3EB9-8A3D-E25A-E590FD9F0B2B}"/>
              </a:ext>
            </a:extLst>
          </p:cNvPr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57643F-C1F7-9953-2362-42A75A7B20A9}"/>
              </a:ext>
            </a:extLst>
          </p:cNvPr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0379392-73ED-F5F2-1953-C7442BE17966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267C8F-C71D-1892-AA36-53E265D96351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FD7A40-A1E1-556B-EF92-B21FCA474685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国内会員数推移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1ADD0B5D-47FC-4D79-4E70-788F02E17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463" y="6282602"/>
            <a:ext cx="1219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00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　　　　　　　　　　　　　</a:t>
            </a:r>
            <a:r>
              <a:rPr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出典データ：ロータリーの友</a:t>
            </a:r>
            <a:endParaRPr kumimoji="0" lang="en-US" altLang="ja-JP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1BF430CA-4B63-4996-645D-DBFA3D247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14408"/>
              </p:ext>
            </p:extLst>
          </p:nvPr>
        </p:nvGraphicFramePr>
        <p:xfrm>
          <a:off x="253218" y="1555690"/>
          <a:ext cx="11694941" cy="410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770978" imgH="3589044" progId="Excel.Sheet.12">
                  <p:embed/>
                </p:oleObj>
              </mc:Choice>
              <mc:Fallback>
                <p:oleObj name="Worksheet" r:id="rId3" imgW="12770978" imgH="35890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218" y="1555690"/>
                        <a:ext cx="11694941" cy="4104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50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BEE59-5401-6F0B-799E-52150A959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B8DCF0-950A-8043-85D9-E587A82C4375}"/>
              </a:ext>
            </a:extLst>
          </p:cNvPr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32AC852-3978-A3E0-0D63-60F032E3DE96}"/>
              </a:ext>
            </a:extLst>
          </p:cNvPr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AF0A057-26DE-B23E-7ECA-AA1C00C53762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CA4623-873B-EB0C-2031-99B8B602DC9A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E5EC75-801E-AFDD-7362-AF0D0B1FA22A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世界のロータリークラブ会員総数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ECC38A0-9E6C-9386-0F37-78C84423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463" y="6282602"/>
            <a:ext cx="1219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00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　　　　　　　　　　　　　</a:t>
            </a:r>
            <a:r>
              <a:rPr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出典データ：ロータリーの友</a:t>
            </a:r>
            <a:endParaRPr kumimoji="0" lang="en-US" altLang="ja-JP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E201D2D-1E36-CA0F-FE34-AAB445A9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76" y="1191901"/>
            <a:ext cx="6597650" cy="50907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8B64461-8ADB-B932-4CDB-1D1A6A80E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365"/>
            <a:ext cx="3478203" cy="521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9B2CC-3765-4A88-F8F8-4A8DD4664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4D6E94D-8EEC-8AEB-C7F3-D67264CB4541}"/>
              </a:ext>
            </a:extLst>
          </p:cNvPr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3DB9E5-BFB2-3EA0-385F-9F6ED9C4A3B9}"/>
              </a:ext>
            </a:extLst>
          </p:cNvPr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99628-FB47-F338-D95B-E36E52255357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F30D4E-D30F-0CE9-7FAC-548FF45B2632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8EBE4D-4F7B-6E92-87AD-99B8A8BC6B9D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世界のロータリークラブ会員総数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EF90BB3-5802-E086-89C8-773F61F1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463" y="6282602"/>
            <a:ext cx="1219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00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　　　　　　　　　　　　　</a:t>
            </a:r>
            <a:r>
              <a:rPr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出典データ：ロータリーの友</a:t>
            </a:r>
            <a:endParaRPr kumimoji="0" lang="en-US" altLang="ja-JP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8C349CDB-FC24-B7E7-0235-266EB0C0D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400865"/>
              </p:ext>
            </p:extLst>
          </p:nvPr>
        </p:nvGraphicFramePr>
        <p:xfrm>
          <a:off x="2020558" y="1289305"/>
          <a:ext cx="8150884" cy="489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023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9E012-65A8-316E-27E3-91AFA29C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F76E792-FE9C-182E-01EF-2A849CDCBD4E}"/>
              </a:ext>
            </a:extLst>
          </p:cNvPr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12484F-5B54-0B62-C89B-33ED16C8B0E6}"/>
              </a:ext>
            </a:extLst>
          </p:cNvPr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FEBD87-D178-5CF3-7530-76D787E24352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C617A2-8CF3-B78C-3470-3570B4B12888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40989C-DAA3-1D47-6A19-C4E21EF3DA7D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世界のロータリークラブ数の推移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CF3F2F0-9230-ABC3-FEA7-4DDD246F8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463" y="6282602"/>
            <a:ext cx="1219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00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　　　　　　　　　　　　　</a:t>
            </a:r>
            <a:r>
              <a:rPr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出典データ：ロータリーの友</a:t>
            </a:r>
            <a:endParaRPr kumimoji="0" lang="en-US" altLang="ja-JP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7DE5421-D9C8-8E8D-5413-7418756661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186479"/>
              </p:ext>
            </p:extLst>
          </p:nvPr>
        </p:nvGraphicFramePr>
        <p:xfrm>
          <a:off x="1946009" y="1188593"/>
          <a:ext cx="8318737" cy="499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87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A0DAC-EA44-21AF-17B8-2FDF12B6F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5BCD6E8-4861-CD1E-D544-A53B003EF565}"/>
              </a:ext>
            </a:extLst>
          </p:cNvPr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D83658-5C8A-35FD-95E4-C1130845CB41}"/>
              </a:ext>
            </a:extLst>
          </p:cNvPr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0CE2A7B-5239-DAA4-1410-AB94AA61E62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8664BE-36FA-26EB-974D-C72595497554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3C7906-1C31-31E9-5EEC-BE3F46FA11FE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世界のロータリークラブ会員総数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750AB08-4569-2DCE-07DC-3D17ECEA7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463" y="6282602"/>
            <a:ext cx="1219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00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　　　　　　　　　　　　　</a:t>
            </a:r>
            <a:r>
              <a:rPr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出典データ：マイロータリー</a:t>
            </a:r>
            <a:endParaRPr kumimoji="0" lang="en-US" altLang="ja-JP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C99C09D-2ABB-DAE1-DC41-39DBC30B6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458" y="1297400"/>
            <a:ext cx="9387840" cy="48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B9189-974B-B08B-10C6-CA3C829D5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4B87E7F-0D03-96FD-B92E-295B03349DD7}"/>
              </a:ext>
            </a:extLst>
          </p:cNvPr>
          <p:cNvSpPr/>
          <p:nvPr/>
        </p:nvSpPr>
        <p:spPr>
          <a:xfrm>
            <a:off x="0" y="0"/>
            <a:ext cx="12192000" cy="6549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rPr>
              <a:t>斉木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9A20D3-4F72-DA65-BDB3-A6076DA58455}"/>
              </a:ext>
            </a:extLst>
          </p:cNvPr>
          <p:cNvSpPr/>
          <p:nvPr/>
        </p:nvSpPr>
        <p:spPr>
          <a:xfrm>
            <a:off x="253218" y="196948"/>
            <a:ext cx="11704320" cy="9425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C6F2168-782A-5DB1-7AC1-6C62BE7BFC50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F0523D-D67B-2550-53AD-77F30AB672B5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国際ロータリー 第２５１０地区 ガバナー 玉井清治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796D62-2A8B-F3AC-838D-A1140969DEBC}"/>
              </a:ext>
            </a:extLst>
          </p:cNvPr>
          <p:cNvSpPr txBox="1"/>
          <p:nvPr/>
        </p:nvSpPr>
        <p:spPr>
          <a:xfrm>
            <a:off x="243840" y="308486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1" lang="en-US" altLang="ja-JP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1981</a:t>
            </a: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年から</a:t>
            </a:r>
            <a:r>
              <a:rPr kumimoji="1" lang="en-US" altLang="ja-JP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2023</a:t>
            </a:r>
            <a:r>
              <a:rPr kumimoji="1" lang="ja-JP" altLang="en-US" sz="4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年までの主な変化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2607B4A-8730-B3CA-4D32-6A1E15FFB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35" y="1139483"/>
            <a:ext cx="7178081" cy="52105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D8EC060-00C1-D762-7DBE-278DE5BB8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79" y="1251021"/>
            <a:ext cx="3473677" cy="52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567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教育機関向けの文献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2_TF03431380_TF03431380" id="{53AE2843-20A4-4F11-87CA-F5797F128EB7}" vid="{5F0B0D40-104A-4E6E-8811-D26117E76E43}"/>
    </a:ext>
  </a:extLst>
</a:theme>
</file>

<file path=ppt/theme/theme2.xml><?xml version="1.0" encoding="utf-8"?>
<a:theme xmlns:a="http://schemas.openxmlformats.org/drawingml/2006/main" name="インテグラル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3.xml><?xml version="1.0" encoding="utf-8"?>
<a:theme xmlns:a="http://schemas.openxmlformats.org/drawingml/2006/main" name="3_インテグラル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4.xml><?xml version="1.0" encoding="utf-8"?>
<a:theme xmlns:a="http://schemas.openxmlformats.org/drawingml/2006/main" name="Office テーマ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教育機関向けプレゼンテーション、ピンストライプとリボンのデザイン (ワイドスクリーン)</Template>
  <TotalTime>306</TotalTime>
  <Words>1465</Words>
  <Application>Microsoft Office PowerPoint</Application>
  <PresentationFormat>ワイド画面</PresentationFormat>
  <Paragraphs>264</Paragraphs>
  <Slides>30</Slides>
  <Notes>30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45" baseType="lpstr">
      <vt:lpstr>Meiryo UI</vt:lpstr>
      <vt:lpstr>ＭＳ Ｐ明朝</vt:lpstr>
      <vt:lpstr>メイリオ</vt:lpstr>
      <vt:lpstr>游ゴシック</vt:lpstr>
      <vt:lpstr>Arial</vt:lpstr>
      <vt:lpstr>Calibri</vt:lpstr>
      <vt:lpstr>Tw Cen MT</vt:lpstr>
      <vt:lpstr>Tw Cen MT Condensed</vt:lpstr>
      <vt:lpstr>Wingdings</vt:lpstr>
      <vt:lpstr>Wingdings 3</vt:lpstr>
      <vt:lpstr>教育機関向けの文献 16 x 9</vt:lpstr>
      <vt:lpstr>インテグラル</vt:lpstr>
      <vt:lpstr>3_インテグラル</vt:lpstr>
      <vt:lpstr>Worksheet</vt:lpstr>
      <vt:lpstr>Image</vt:lpstr>
      <vt:lpstr>会員増強の重要性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tamai</dc:creator>
  <cp:lastModifiedBy>清治 玉井</cp:lastModifiedBy>
  <cp:revision>9</cp:revision>
  <dcterms:created xsi:type="dcterms:W3CDTF">2017-08-06T05:45:13Z</dcterms:created>
  <dcterms:modified xsi:type="dcterms:W3CDTF">2025-07-27T12:03:16Z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