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2" r:id="rId5"/>
    <p:sldId id="270" r:id="rId6"/>
    <p:sldId id="269" r:id="rId7"/>
    <p:sldId id="265" r:id="rId8"/>
    <p:sldId id="263" r:id="rId9"/>
    <p:sldId id="264" r:id="rId10"/>
    <p:sldId id="266" r:id="rId11"/>
    <p:sldId id="268" r:id="rId12"/>
    <p:sldId id="274" r:id="rId13"/>
    <p:sldId id="273" r:id="rId14"/>
    <p:sldId id="267" r:id="rId15"/>
    <p:sldId id="271" r:id="rId16"/>
    <p:sldId id="272" r:id="rId1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99FF99"/>
    <a:srgbClr val="FFFF99"/>
    <a:srgbClr val="FACD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879" autoAdjust="0"/>
  </p:normalViewPr>
  <p:slideViewPr>
    <p:cSldViewPr snapToGrid="0">
      <p:cViewPr varScale="1">
        <p:scale>
          <a:sx n="106" d="100"/>
          <a:sy n="106" d="100"/>
        </p:scale>
        <p:origin x="7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2AF68F-A278-4AFD-865F-3EC55F727693}" type="datetimeFigureOut">
              <a:rPr kumimoji="1" lang="ja-JP" altLang="en-US" smtClean="0"/>
              <a:t>2025/4/13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CFB069-6825-40A7-A378-E61BF7988AD7}" type="slidenum">
              <a:rPr kumimoji="1" lang="ja-JP" altLang="en-US" smtClean="0"/>
              <a:t>‹#›</a:t>
            </a:fld>
            <a:endParaRPr kumimoji="1" lang="ja-JP" altLang="en-US"/>
          </a:p>
        </p:txBody>
      </p:sp>
    </p:spTree>
    <p:extLst>
      <p:ext uri="{BB962C8B-B14F-4D97-AF65-F5344CB8AC3E}">
        <p14:creationId xmlns:p14="http://schemas.microsoft.com/office/powerpoint/2010/main" val="41299063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7CFB069-6825-40A7-A378-E61BF7988AD7}" type="slidenum">
              <a:rPr kumimoji="1" lang="ja-JP" altLang="en-US" smtClean="0"/>
              <a:t>3</a:t>
            </a:fld>
            <a:endParaRPr kumimoji="1" lang="ja-JP" altLang="en-US"/>
          </a:p>
        </p:txBody>
      </p:sp>
    </p:spTree>
    <p:extLst>
      <p:ext uri="{BB962C8B-B14F-4D97-AF65-F5344CB8AC3E}">
        <p14:creationId xmlns:p14="http://schemas.microsoft.com/office/powerpoint/2010/main" val="471593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7CFB069-6825-40A7-A378-E61BF7988AD7}" type="slidenum">
              <a:rPr kumimoji="1" lang="ja-JP" altLang="en-US" smtClean="0"/>
              <a:t>7</a:t>
            </a:fld>
            <a:endParaRPr kumimoji="1" lang="ja-JP" altLang="en-US"/>
          </a:p>
        </p:txBody>
      </p:sp>
    </p:spTree>
    <p:extLst>
      <p:ext uri="{BB962C8B-B14F-4D97-AF65-F5344CB8AC3E}">
        <p14:creationId xmlns:p14="http://schemas.microsoft.com/office/powerpoint/2010/main" val="3061553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FFAB5F-A2A6-659E-9873-95BC03D1C8F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653C6CB-B353-DEDB-993E-15DEE7783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2A90879-FE29-AB00-AD2B-1DACDEA2CAD1}"/>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5" name="フッター プレースホルダー 4">
            <a:extLst>
              <a:ext uri="{FF2B5EF4-FFF2-40B4-BE49-F238E27FC236}">
                <a16:creationId xmlns:a16="http://schemas.microsoft.com/office/drawing/2014/main" id="{68F3BDBF-6093-745D-05B7-3146765380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7A7D24-7C58-C219-1EBE-F04AE2DA6BB7}"/>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7496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5BF275-378F-40CA-1AE8-4D3C2E977BD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CA00E7A-9204-9354-FB6C-FE4E7676BFE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E7A64A-B01F-9068-306F-B34284E46EB6}"/>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5" name="フッター プレースホルダー 4">
            <a:extLst>
              <a:ext uri="{FF2B5EF4-FFF2-40B4-BE49-F238E27FC236}">
                <a16:creationId xmlns:a16="http://schemas.microsoft.com/office/drawing/2014/main" id="{CA94508A-E256-003A-2CCE-1CC8B2A3D6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CE378E-EF57-2D5E-3290-042AF3120D69}"/>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764146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C56C1B3-200E-EE54-E32F-F744D90B181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7CC8829-3B1F-2258-5434-F2B0B6E5905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7FDFDB-62CD-FB81-22DC-ACEDE8EE180A}"/>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5" name="フッター プレースホルダー 4">
            <a:extLst>
              <a:ext uri="{FF2B5EF4-FFF2-40B4-BE49-F238E27FC236}">
                <a16:creationId xmlns:a16="http://schemas.microsoft.com/office/drawing/2014/main" id="{E62174BA-3EB6-F380-3494-EFE97B6939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81B626-2014-398F-3448-4604C83316C4}"/>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57219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34203A-18D7-855F-B286-47C3E1ED10E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3B1B2F1-9E90-0ACD-9CE4-B5CE2BD5290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7411A3-E0F6-1ADB-E8C1-892218A1CA09}"/>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5" name="フッター プレースホルダー 4">
            <a:extLst>
              <a:ext uri="{FF2B5EF4-FFF2-40B4-BE49-F238E27FC236}">
                <a16:creationId xmlns:a16="http://schemas.microsoft.com/office/drawing/2014/main" id="{9A3A93C2-3AD7-3FF6-6C5E-4622BD965A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CF68CB-792D-EDBA-552D-4C24B4FB168B}"/>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141967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DEE71-9D61-F9AD-904B-71343C6E9B9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30D6C45-6C06-06D1-62BA-54F8A116B3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8F389C4-C69E-3C3F-B453-FC38170D9127}"/>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5" name="フッター プレースホルダー 4">
            <a:extLst>
              <a:ext uri="{FF2B5EF4-FFF2-40B4-BE49-F238E27FC236}">
                <a16:creationId xmlns:a16="http://schemas.microsoft.com/office/drawing/2014/main" id="{5D41A3C2-F0D8-F432-24E1-48D8B73A7F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10CAB7E-A845-873F-2295-EA86260945F5}"/>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420642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9823BE-452D-9E25-5FFB-458C69A96E6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4CAFD4-24B9-3A47-8076-F838517FEC7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D993FF9-E5C0-1A9E-8199-2A3EC5D41B5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3669695-0B03-86E4-287E-35CF38252675}"/>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6" name="フッター プレースホルダー 5">
            <a:extLst>
              <a:ext uri="{FF2B5EF4-FFF2-40B4-BE49-F238E27FC236}">
                <a16:creationId xmlns:a16="http://schemas.microsoft.com/office/drawing/2014/main" id="{51798396-997E-109B-B4D8-3D540E17E95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C4DAEB0-5456-0F7A-21F7-7EBC34B9C9C4}"/>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27612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4DBC09-E189-8B52-FD6B-7689383D96C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90E65AB-6975-1E00-30E2-1767A3B2FE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09BADB-5B8B-DEF4-76CB-D94D4825B5D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B0EB10F-EDF9-F3C8-C23F-FB8D231E08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C850C53-3BE2-E05E-BE58-82AC6BA7FC9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47C0AAF-491C-A870-2FAB-8332418302E7}"/>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8" name="フッター プレースホルダー 7">
            <a:extLst>
              <a:ext uri="{FF2B5EF4-FFF2-40B4-BE49-F238E27FC236}">
                <a16:creationId xmlns:a16="http://schemas.microsoft.com/office/drawing/2014/main" id="{F5026D3E-6DED-DD8E-55B0-35766DF9D32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4098B13-2047-0FFA-7182-6A21B324273C}"/>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1505041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045DD2-2514-41B6-AE7E-623B6ACEBFB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F1E2D67-EE29-3364-FB97-E0734E735177}"/>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4" name="フッター プレースホルダー 3">
            <a:extLst>
              <a:ext uri="{FF2B5EF4-FFF2-40B4-BE49-F238E27FC236}">
                <a16:creationId xmlns:a16="http://schemas.microsoft.com/office/drawing/2014/main" id="{D702B476-3E78-7847-7AC1-181BBA2003F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BBFB62A-7527-1DDB-9D63-B304E4F9A636}"/>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19959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0DC2A4D-FFF8-0312-CF6E-D310E183687B}"/>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3" name="フッター プレースホルダー 2">
            <a:extLst>
              <a:ext uri="{FF2B5EF4-FFF2-40B4-BE49-F238E27FC236}">
                <a16:creationId xmlns:a16="http://schemas.microsoft.com/office/drawing/2014/main" id="{739A1B0A-D3B8-7A7F-78BC-99C20FC60A2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B58DE6B-28C4-5F90-0B20-A9FC9D299877}"/>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02756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3B9593-8B5F-66A9-F150-22EA2305B15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2C7E923-9C0E-FF2A-72C6-9BE76569EB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BE5C786-B298-758D-802D-4229B4C4AB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0720D19-CDD2-7EBE-1EAF-15DFFA159649}"/>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6" name="フッター プレースホルダー 5">
            <a:extLst>
              <a:ext uri="{FF2B5EF4-FFF2-40B4-BE49-F238E27FC236}">
                <a16:creationId xmlns:a16="http://schemas.microsoft.com/office/drawing/2014/main" id="{FF868713-DD11-6AAC-F898-D1CCD55AC4E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8C3C58-181D-15FE-9C4B-CBD9B178C7D6}"/>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906495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C165C7-5F9E-88E6-474B-FC0AADACC16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412E40D-FC08-D69A-EBBE-9FA8FA9A03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2522C14-76F1-9BE4-7A14-BFB1FCFAD4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0D65187-97B6-FD39-E833-D297A429B6BD}"/>
              </a:ext>
            </a:extLst>
          </p:cNvPr>
          <p:cNvSpPr>
            <a:spLocks noGrp="1"/>
          </p:cNvSpPr>
          <p:nvPr>
            <p:ph type="dt" sz="half" idx="10"/>
          </p:nvPr>
        </p:nvSpPr>
        <p:spPr/>
        <p:txBody>
          <a:bodyPr/>
          <a:lstStyle/>
          <a:p>
            <a:fld id="{8F138C1E-0EBE-482D-8306-7D9C7F0FC712}" type="datetimeFigureOut">
              <a:rPr kumimoji="1" lang="ja-JP" altLang="en-US" smtClean="0"/>
              <a:t>2025/4/13</a:t>
            </a:fld>
            <a:endParaRPr kumimoji="1" lang="ja-JP" altLang="en-US"/>
          </a:p>
        </p:txBody>
      </p:sp>
      <p:sp>
        <p:nvSpPr>
          <p:cNvPr id="6" name="フッター プレースホルダー 5">
            <a:extLst>
              <a:ext uri="{FF2B5EF4-FFF2-40B4-BE49-F238E27FC236}">
                <a16:creationId xmlns:a16="http://schemas.microsoft.com/office/drawing/2014/main" id="{7A868B5E-258A-C25B-9213-1386C3423A7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D60792F-25F2-FC98-EBFA-06C7BF2FCE55}"/>
              </a:ext>
            </a:extLst>
          </p:cNvPr>
          <p:cNvSpPr>
            <a:spLocks noGrp="1"/>
          </p:cNvSpPr>
          <p:nvPr>
            <p:ph type="sldNum" sz="quarter" idx="12"/>
          </p:nvPr>
        </p:nvSpPr>
        <p:spPr/>
        <p:txBody>
          <a:body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3889673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61DB733-4334-51F7-9DD4-5B0373C7DB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C7DCDD-6567-B25A-1DAB-B169466B55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3F3C05-E92B-EA5B-C115-AD75D53C7D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138C1E-0EBE-482D-8306-7D9C7F0FC712}" type="datetimeFigureOut">
              <a:rPr kumimoji="1" lang="ja-JP" altLang="en-US" smtClean="0"/>
              <a:t>2025/4/13</a:t>
            </a:fld>
            <a:endParaRPr kumimoji="1" lang="ja-JP" altLang="en-US"/>
          </a:p>
        </p:txBody>
      </p:sp>
      <p:sp>
        <p:nvSpPr>
          <p:cNvPr id="5" name="フッター プレースホルダー 4">
            <a:extLst>
              <a:ext uri="{FF2B5EF4-FFF2-40B4-BE49-F238E27FC236}">
                <a16:creationId xmlns:a16="http://schemas.microsoft.com/office/drawing/2014/main" id="{996336F5-ECE0-78DF-DE93-BD3C7D5E25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58B7253-B035-8900-9024-6A6CF137D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4E12A-765D-46DA-84BB-E5B59B6974F6}" type="slidenum">
              <a:rPr kumimoji="1" lang="ja-JP" altLang="en-US" smtClean="0"/>
              <a:t>‹#›</a:t>
            </a:fld>
            <a:endParaRPr kumimoji="1" lang="ja-JP" altLang="en-US"/>
          </a:p>
        </p:txBody>
      </p:sp>
    </p:spTree>
    <p:extLst>
      <p:ext uri="{BB962C8B-B14F-4D97-AF65-F5344CB8AC3E}">
        <p14:creationId xmlns:p14="http://schemas.microsoft.com/office/powerpoint/2010/main" val="1842566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6B035B-B7B3-78DC-592B-64F21E58B675}"/>
              </a:ext>
            </a:extLst>
          </p:cNvPr>
          <p:cNvSpPr>
            <a:spLocks noGrp="1"/>
          </p:cNvSpPr>
          <p:nvPr>
            <p:ph type="ctrTitle"/>
          </p:nvPr>
        </p:nvSpPr>
        <p:spPr/>
        <p:txBody>
          <a:bodyPr/>
          <a:lstStyle/>
          <a:p>
            <a:r>
              <a:rPr lang="ja-JP" altLang="en-US" b="1" dirty="0"/>
              <a:t>危機管理について</a:t>
            </a:r>
            <a:endParaRPr kumimoji="1" lang="ja-JP" altLang="en-US" b="1" dirty="0"/>
          </a:p>
        </p:txBody>
      </p:sp>
      <p:sp>
        <p:nvSpPr>
          <p:cNvPr id="3" name="字幕 2">
            <a:extLst>
              <a:ext uri="{FF2B5EF4-FFF2-40B4-BE49-F238E27FC236}">
                <a16:creationId xmlns:a16="http://schemas.microsoft.com/office/drawing/2014/main" id="{B47E26ED-CCF1-679C-7097-866004F65382}"/>
              </a:ext>
            </a:extLst>
          </p:cNvPr>
          <p:cNvSpPr>
            <a:spLocks noGrp="1"/>
          </p:cNvSpPr>
          <p:nvPr>
            <p:ph type="subTitle" idx="1"/>
          </p:nvPr>
        </p:nvSpPr>
        <p:spPr/>
        <p:txBody>
          <a:bodyPr>
            <a:normAutofit fontScale="77500" lnSpcReduction="20000"/>
          </a:bodyPr>
          <a:lstStyle/>
          <a:p>
            <a:endParaRPr kumimoji="1" lang="en-US" altLang="ja-JP" dirty="0"/>
          </a:p>
          <a:p>
            <a:r>
              <a:rPr kumimoji="1" lang="ja-JP" altLang="en-US" dirty="0"/>
              <a:t>２０２５－２０２６　ＲＩ２５１０地区</a:t>
            </a:r>
            <a:endParaRPr kumimoji="1" lang="en-US" altLang="ja-JP" dirty="0"/>
          </a:p>
          <a:p>
            <a:r>
              <a:rPr lang="ja-JP" altLang="en-US" dirty="0"/>
              <a:t>地区研修協議会第１分科会</a:t>
            </a:r>
            <a:endParaRPr lang="en-US" altLang="ja-JP" dirty="0"/>
          </a:p>
          <a:p>
            <a:endParaRPr kumimoji="1" lang="en-US" altLang="ja-JP" dirty="0"/>
          </a:p>
          <a:p>
            <a:r>
              <a:rPr lang="ja-JP" altLang="en-US" dirty="0"/>
              <a:t>２０２５年４月１２～１３日</a:t>
            </a:r>
            <a:endParaRPr kumimoji="1" lang="ja-JP" altLang="en-US" dirty="0"/>
          </a:p>
        </p:txBody>
      </p:sp>
    </p:spTree>
    <p:extLst>
      <p:ext uri="{BB962C8B-B14F-4D97-AF65-F5344CB8AC3E}">
        <p14:creationId xmlns:p14="http://schemas.microsoft.com/office/powerpoint/2010/main" val="612346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矢印: 下 15">
            <a:extLst>
              <a:ext uri="{FF2B5EF4-FFF2-40B4-BE49-F238E27FC236}">
                <a16:creationId xmlns:a16="http://schemas.microsoft.com/office/drawing/2014/main" id="{4AB9F54F-BE41-A695-39F7-F1DED2DEAC09}"/>
              </a:ext>
            </a:extLst>
          </p:cNvPr>
          <p:cNvSpPr/>
          <p:nvPr/>
        </p:nvSpPr>
        <p:spPr>
          <a:xfrm>
            <a:off x="1511929" y="1916447"/>
            <a:ext cx="484632" cy="137433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下 14">
            <a:extLst>
              <a:ext uri="{FF2B5EF4-FFF2-40B4-BE49-F238E27FC236}">
                <a16:creationId xmlns:a16="http://schemas.microsoft.com/office/drawing/2014/main" id="{476B6C32-84C0-9B37-F558-6AA3801CC06A}"/>
              </a:ext>
            </a:extLst>
          </p:cNvPr>
          <p:cNvSpPr/>
          <p:nvPr/>
        </p:nvSpPr>
        <p:spPr>
          <a:xfrm>
            <a:off x="2607398" y="1892174"/>
            <a:ext cx="484632" cy="238933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47A9B0DB-854E-1B7D-48BE-0B0C3F947D73}"/>
              </a:ext>
            </a:extLst>
          </p:cNvPr>
          <p:cNvSpPr/>
          <p:nvPr/>
        </p:nvSpPr>
        <p:spPr>
          <a:xfrm>
            <a:off x="3865830" y="2918106"/>
            <a:ext cx="484632" cy="137019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BA4D8A9A-1FF9-808B-DD2F-059AED15F0E8}"/>
              </a:ext>
            </a:extLst>
          </p:cNvPr>
          <p:cNvSpPr>
            <a:spLocks noGrp="1"/>
          </p:cNvSpPr>
          <p:nvPr>
            <p:ph type="title"/>
          </p:nvPr>
        </p:nvSpPr>
        <p:spPr>
          <a:xfrm>
            <a:off x="838200" y="363726"/>
            <a:ext cx="6332145" cy="658927"/>
          </a:xfrm>
          <a:solidFill>
            <a:srgbClr val="0070C0"/>
          </a:solidFill>
          <a:ln>
            <a:solidFill>
              <a:schemeClr val="tx1"/>
            </a:solidFill>
          </a:ln>
        </p:spPr>
        <p:txBody>
          <a:bodyPr>
            <a:normAutofit/>
          </a:bodyPr>
          <a:lstStyle/>
          <a:p>
            <a:r>
              <a:rPr kumimoji="1" lang="ja-JP" altLang="en-US" sz="3200" b="1" dirty="0">
                <a:highlight>
                  <a:srgbClr val="00FFFF"/>
                </a:highlight>
              </a:rPr>
              <a:t>ハラスメント事案が発生したら①</a:t>
            </a:r>
          </a:p>
        </p:txBody>
      </p:sp>
      <p:sp>
        <p:nvSpPr>
          <p:cNvPr id="3" name="コンテンツ プレースホルダー 2">
            <a:extLst>
              <a:ext uri="{FF2B5EF4-FFF2-40B4-BE49-F238E27FC236}">
                <a16:creationId xmlns:a16="http://schemas.microsoft.com/office/drawing/2014/main" id="{9BE59620-F61D-5F22-6BC4-EA43BD7064D6}"/>
              </a:ext>
            </a:extLst>
          </p:cNvPr>
          <p:cNvSpPr>
            <a:spLocks noGrp="1"/>
          </p:cNvSpPr>
          <p:nvPr>
            <p:ph idx="1"/>
          </p:nvPr>
        </p:nvSpPr>
        <p:spPr/>
        <p:txBody>
          <a:bodyPr/>
          <a:lstStyle/>
          <a:p>
            <a:pPr marL="0" indent="0">
              <a:buNone/>
            </a:pPr>
            <a:endParaRPr kumimoji="1" lang="ja-JP" altLang="en-US" dirty="0"/>
          </a:p>
        </p:txBody>
      </p:sp>
      <p:sp>
        <p:nvSpPr>
          <p:cNvPr id="4" name="四角形: 角を丸くする 3">
            <a:extLst>
              <a:ext uri="{FF2B5EF4-FFF2-40B4-BE49-F238E27FC236}">
                <a16:creationId xmlns:a16="http://schemas.microsoft.com/office/drawing/2014/main" id="{154A350B-02F6-CCCD-407B-0142F86C9F5C}"/>
              </a:ext>
            </a:extLst>
          </p:cNvPr>
          <p:cNvSpPr/>
          <p:nvPr/>
        </p:nvSpPr>
        <p:spPr>
          <a:xfrm>
            <a:off x="1258432" y="1276541"/>
            <a:ext cx="8519310" cy="615634"/>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青少年</a:t>
            </a:r>
            <a:r>
              <a:rPr lang="ja-JP" altLang="en-US" sz="2800" b="1" dirty="0"/>
              <a:t>または</a:t>
            </a:r>
            <a:r>
              <a:rPr kumimoji="1" lang="ja-JP" altLang="en-US" sz="2800" b="1" dirty="0"/>
              <a:t>ハラスメントの申し立て</a:t>
            </a:r>
          </a:p>
        </p:txBody>
      </p:sp>
      <p:sp>
        <p:nvSpPr>
          <p:cNvPr id="5" name="四角形: 角を丸くする 4">
            <a:extLst>
              <a:ext uri="{FF2B5EF4-FFF2-40B4-BE49-F238E27FC236}">
                <a16:creationId xmlns:a16="http://schemas.microsoft.com/office/drawing/2014/main" id="{5C24D22A-6253-3A51-E663-18A428725970}"/>
              </a:ext>
            </a:extLst>
          </p:cNvPr>
          <p:cNvSpPr/>
          <p:nvPr/>
        </p:nvSpPr>
        <p:spPr>
          <a:xfrm>
            <a:off x="1258431" y="2302470"/>
            <a:ext cx="8519309" cy="615635"/>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ロータリークラブ</a:t>
            </a:r>
          </a:p>
        </p:txBody>
      </p:sp>
      <p:sp>
        <p:nvSpPr>
          <p:cNvPr id="6" name="四角形: 角を丸くする 5">
            <a:extLst>
              <a:ext uri="{FF2B5EF4-FFF2-40B4-BE49-F238E27FC236}">
                <a16:creationId xmlns:a16="http://schemas.microsoft.com/office/drawing/2014/main" id="{992F1BB6-D038-C429-ADAF-6590A63E5F8D}"/>
              </a:ext>
            </a:extLst>
          </p:cNvPr>
          <p:cNvSpPr/>
          <p:nvPr/>
        </p:nvSpPr>
        <p:spPr>
          <a:xfrm>
            <a:off x="1258431" y="3279855"/>
            <a:ext cx="8519311" cy="615634"/>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担当地区委員会</a:t>
            </a:r>
          </a:p>
        </p:txBody>
      </p:sp>
      <p:sp>
        <p:nvSpPr>
          <p:cNvPr id="7" name="四角形: 角を丸くする 6">
            <a:extLst>
              <a:ext uri="{FF2B5EF4-FFF2-40B4-BE49-F238E27FC236}">
                <a16:creationId xmlns:a16="http://schemas.microsoft.com/office/drawing/2014/main" id="{78703830-0564-6DA2-40D3-8945451CC188}"/>
              </a:ext>
            </a:extLst>
          </p:cNvPr>
          <p:cNvSpPr/>
          <p:nvPr/>
        </p:nvSpPr>
        <p:spPr>
          <a:xfrm>
            <a:off x="1249377" y="4281512"/>
            <a:ext cx="8519308" cy="615634"/>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ガバナー・地区危機管理委員会</a:t>
            </a:r>
          </a:p>
        </p:txBody>
      </p:sp>
      <p:sp>
        <p:nvSpPr>
          <p:cNvPr id="8" name="四角形: 角を丸くする 7">
            <a:extLst>
              <a:ext uri="{FF2B5EF4-FFF2-40B4-BE49-F238E27FC236}">
                <a16:creationId xmlns:a16="http://schemas.microsoft.com/office/drawing/2014/main" id="{46F601B3-8B75-9793-00A4-C68EF62E3E87}"/>
              </a:ext>
            </a:extLst>
          </p:cNvPr>
          <p:cNvSpPr/>
          <p:nvPr/>
        </p:nvSpPr>
        <p:spPr>
          <a:xfrm>
            <a:off x="1258431" y="5273642"/>
            <a:ext cx="8428776" cy="615634"/>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ＲＩ　クラブ・地区支援室</a:t>
            </a:r>
          </a:p>
        </p:txBody>
      </p:sp>
      <p:sp>
        <p:nvSpPr>
          <p:cNvPr id="9" name="吹き出し: 円形 8">
            <a:extLst>
              <a:ext uri="{FF2B5EF4-FFF2-40B4-BE49-F238E27FC236}">
                <a16:creationId xmlns:a16="http://schemas.microsoft.com/office/drawing/2014/main" id="{96777336-D247-78BC-3884-46EA4D37A94D}"/>
              </a:ext>
            </a:extLst>
          </p:cNvPr>
          <p:cNvSpPr/>
          <p:nvPr/>
        </p:nvSpPr>
        <p:spPr>
          <a:xfrm>
            <a:off x="8170751" y="3410690"/>
            <a:ext cx="3594226" cy="1192559"/>
          </a:xfrm>
          <a:prstGeom prst="wedgeEllipseCallou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rgbClr val="FF0000"/>
                </a:solidFill>
              </a:rPr>
              <a:t>RIJYEM</a:t>
            </a:r>
            <a:r>
              <a:rPr kumimoji="1" lang="ja-JP" altLang="en-US" sz="2000" dirty="0">
                <a:solidFill>
                  <a:srgbClr val="FF0000"/>
                </a:solidFill>
              </a:rPr>
              <a:t>・米山記念奨学会・日本事務局等と共有</a:t>
            </a:r>
          </a:p>
        </p:txBody>
      </p:sp>
      <p:sp>
        <p:nvSpPr>
          <p:cNvPr id="10" name="矢印: 下 9">
            <a:extLst>
              <a:ext uri="{FF2B5EF4-FFF2-40B4-BE49-F238E27FC236}">
                <a16:creationId xmlns:a16="http://schemas.microsoft.com/office/drawing/2014/main" id="{9CFE8565-6D34-33E5-81D5-64ECFB13B1FE}"/>
              </a:ext>
            </a:extLst>
          </p:cNvPr>
          <p:cNvSpPr/>
          <p:nvPr/>
        </p:nvSpPr>
        <p:spPr>
          <a:xfrm>
            <a:off x="5266715" y="1916447"/>
            <a:ext cx="484632" cy="38602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下 11">
            <a:extLst>
              <a:ext uri="{FF2B5EF4-FFF2-40B4-BE49-F238E27FC236}">
                <a16:creationId xmlns:a16="http://schemas.microsoft.com/office/drawing/2014/main" id="{3F0129D4-4B24-79E9-A31C-38D9DC2E8638}"/>
              </a:ext>
            </a:extLst>
          </p:cNvPr>
          <p:cNvSpPr/>
          <p:nvPr/>
        </p:nvSpPr>
        <p:spPr>
          <a:xfrm>
            <a:off x="5266715" y="2919506"/>
            <a:ext cx="484632" cy="37127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下 12">
            <a:extLst>
              <a:ext uri="{FF2B5EF4-FFF2-40B4-BE49-F238E27FC236}">
                <a16:creationId xmlns:a16="http://schemas.microsoft.com/office/drawing/2014/main" id="{5F729E96-D41A-66FA-368B-BB12BB367BEA}"/>
              </a:ext>
            </a:extLst>
          </p:cNvPr>
          <p:cNvSpPr/>
          <p:nvPr/>
        </p:nvSpPr>
        <p:spPr>
          <a:xfrm>
            <a:off x="5266715" y="3887532"/>
            <a:ext cx="484632" cy="40076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420396BA-FCE6-8E8F-00F1-F0B7965D5E3C}"/>
              </a:ext>
            </a:extLst>
          </p:cNvPr>
          <p:cNvSpPr/>
          <p:nvPr/>
        </p:nvSpPr>
        <p:spPr>
          <a:xfrm>
            <a:off x="5266715" y="4880581"/>
            <a:ext cx="484632" cy="40076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86837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6A652-965C-64E8-C370-F18EFA3A78B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29F8A85-722E-98A4-C574-869BA76CBCE9}"/>
              </a:ext>
            </a:extLst>
          </p:cNvPr>
          <p:cNvSpPr>
            <a:spLocks noGrp="1"/>
          </p:cNvSpPr>
          <p:nvPr>
            <p:ph type="title"/>
          </p:nvPr>
        </p:nvSpPr>
        <p:spPr>
          <a:xfrm>
            <a:off x="838200" y="363726"/>
            <a:ext cx="8287693" cy="658927"/>
          </a:xfrm>
          <a:solidFill>
            <a:srgbClr val="0070C0"/>
          </a:solidFill>
          <a:ln>
            <a:solidFill>
              <a:schemeClr val="tx1"/>
            </a:solidFill>
          </a:ln>
        </p:spPr>
        <p:txBody>
          <a:bodyPr>
            <a:normAutofit/>
          </a:bodyPr>
          <a:lstStyle/>
          <a:p>
            <a:r>
              <a:rPr kumimoji="1" lang="ja-JP" altLang="en-US" sz="3200" b="1" dirty="0">
                <a:highlight>
                  <a:srgbClr val="00FFFF"/>
                </a:highlight>
              </a:rPr>
              <a:t>ハラスメント事案が発生したら②　青少年編　</a:t>
            </a:r>
          </a:p>
        </p:txBody>
      </p:sp>
      <p:sp>
        <p:nvSpPr>
          <p:cNvPr id="3" name="コンテンツ プレースホルダー 2">
            <a:extLst>
              <a:ext uri="{FF2B5EF4-FFF2-40B4-BE49-F238E27FC236}">
                <a16:creationId xmlns:a16="http://schemas.microsoft.com/office/drawing/2014/main" id="{CA6E9A59-59CB-72BA-CFB8-049681309568}"/>
              </a:ext>
            </a:extLst>
          </p:cNvPr>
          <p:cNvSpPr>
            <a:spLocks noGrp="1"/>
          </p:cNvSpPr>
          <p:nvPr>
            <p:ph idx="1"/>
          </p:nvPr>
        </p:nvSpPr>
        <p:spPr/>
        <p:txBody>
          <a:bodyPr/>
          <a:lstStyle/>
          <a:p>
            <a:pPr marL="0" indent="0">
              <a:buNone/>
            </a:pPr>
            <a:endParaRPr kumimoji="1" lang="ja-JP" altLang="en-US" dirty="0"/>
          </a:p>
        </p:txBody>
      </p:sp>
      <p:sp>
        <p:nvSpPr>
          <p:cNvPr id="4" name="四角形: 角を丸くする 3">
            <a:extLst>
              <a:ext uri="{FF2B5EF4-FFF2-40B4-BE49-F238E27FC236}">
                <a16:creationId xmlns:a16="http://schemas.microsoft.com/office/drawing/2014/main" id="{FE56FAF2-6353-722E-0D0A-53059BBFC67D}"/>
              </a:ext>
            </a:extLst>
          </p:cNvPr>
          <p:cNvSpPr/>
          <p:nvPr/>
        </p:nvSpPr>
        <p:spPr>
          <a:xfrm>
            <a:off x="1258432" y="1276541"/>
            <a:ext cx="8519310" cy="433649"/>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身の安全が脅かされていると感じたら警察に相談</a:t>
            </a:r>
          </a:p>
        </p:txBody>
      </p:sp>
      <p:sp>
        <p:nvSpPr>
          <p:cNvPr id="5" name="四角形: 角を丸くする 4">
            <a:extLst>
              <a:ext uri="{FF2B5EF4-FFF2-40B4-BE49-F238E27FC236}">
                <a16:creationId xmlns:a16="http://schemas.microsoft.com/office/drawing/2014/main" id="{B7119E0B-4596-742B-053E-66FDAD5F74F8}"/>
              </a:ext>
            </a:extLst>
          </p:cNvPr>
          <p:cNvSpPr/>
          <p:nvPr/>
        </p:nvSpPr>
        <p:spPr>
          <a:xfrm>
            <a:off x="1258432" y="2109691"/>
            <a:ext cx="8519309" cy="1284399"/>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　クラブ役員（会長または幹事）、地区リーダー（ガバナーまたはエレクト）、あるいはゾーン</a:t>
            </a:r>
            <a:endParaRPr lang="en-US" altLang="ja-JP" sz="2800" dirty="0"/>
          </a:p>
          <a:p>
            <a:pPr algn="ctr"/>
            <a:r>
              <a:rPr kumimoji="1" lang="ja-JP" altLang="en-US" sz="2800" dirty="0"/>
              <a:t>リーダー（</a:t>
            </a:r>
            <a:r>
              <a:rPr kumimoji="1" lang="en-US" altLang="ja-JP" sz="2800" dirty="0"/>
              <a:t>RI</a:t>
            </a:r>
            <a:r>
              <a:rPr kumimoji="1" lang="ja-JP" altLang="en-US" sz="2800" dirty="0"/>
              <a:t>理事）に通知する</a:t>
            </a:r>
          </a:p>
        </p:txBody>
      </p:sp>
      <p:sp>
        <p:nvSpPr>
          <p:cNvPr id="7" name="四角形: 角を丸くする 6">
            <a:extLst>
              <a:ext uri="{FF2B5EF4-FFF2-40B4-BE49-F238E27FC236}">
                <a16:creationId xmlns:a16="http://schemas.microsoft.com/office/drawing/2014/main" id="{02F4218B-85E0-1CC3-E824-8FEDC046A990}"/>
              </a:ext>
            </a:extLst>
          </p:cNvPr>
          <p:cNvSpPr/>
          <p:nvPr/>
        </p:nvSpPr>
        <p:spPr>
          <a:xfrm>
            <a:off x="1249377" y="3812424"/>
            <a:ext cx="8519308" cy="452523"/>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国際ロータリーのクラブ・地区支援室に報告</a:t>
            </a:r>
          </a:p>
        </p:txBody>
      </p:sp>
      <p:sp>
        <p:nvSpPr>
          <p:cNvPr id="8" name="四角形: 角を丸くする 7">
            <a:extLst>
              <a:ext uri="{FF2B5EF4-FFF2-40B4-BE49-F238E27FC236}">
                <a16:creationId xmlns:a16="http://schemas.microsoft.com/office/drawing/2014/main" id="{B7C316AF-8435-8A98-ADAA-2399F42C8352}"/>
              </a:ext>
            </a:extLst>
          </p:cNvPr>
          <p:cNvSpPr/>
          <p:nvPr/>
        </p:nvSpPr>
        <p:spPr>
          <a:xfrm>
            <a:off x="1272000" y="4676863"/>
            <a:ext cx="8519307" cy="1500100"/>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青少年がかかわるハラスメントはまたは虐待の</a:t>
            </a:r>
            <a:endParaRPr kumimoji="1" lang="en-US" altLang="ja-JP" sz="2800" dirty="0"/>
          </a:p>
          <a:p>
            <a:pPr algn="ctr"/>
            <a:r>
              <a:rPr lang="ja-JP" altLang="en-US" sz="2800" dirty="0"/>
              <a:t>申し立てはすべて、</a:t>
            </a:r>
            <a:r>
              <a:rPr lang="ja-JP" altLang="en-US" sz="2800" b="1" dirty="0">
                <a:solidFill>
                  <a:srgbClr val="FF0000"/>
                </a:solidFill>
              </a:rPr>
              <a:t>７２時間以内に国際ロータリーに報告</a:t>
            </a:r>
            <a:r>
              <a:rPr lang="ja-JP" altLang="en-US" sz="2800" dirty="0"/>
              <a:t>しなければならない</a:t>
            </a:r>
            <a:endParaRPr kumimoji="1" lang="ja-JP" altLang="en-US" sz="2800" dirty="0"/>
          </a:p>
        </p:txBody>
      </p:sp>
      <p:sp>
        <p:nvSpPr>
          <p:cNvPr id="10" name="矢印: 下 9">
            <a:extLst>
              <a:ext uri="{FF2B5EF4-FFF2-40B4-BE49-F238E27FC236}">
                <a16:creationId xmlns:a16="http://schemas.microsoft.com/office/drawing/2014/main" id="{AEE96502-A504-6384-2574-2D65D5CE4E17}"/>
              </a:ext>
            </a:extLst>
          </p:cNvPr>
          <p:cNvSpPr/>
          <p:nvPr/>
        </p:nvSpPr>
        <p:spPr>
          <a:xfrm>
            <a:off x="5266706" y="1716929"/>
            <a:ext cx="484632" cy="386023"/>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下 12">
            <a:extLst>
              <a:ext uri="{FF2B5EF4-FFF2-40B4-BE49-F238E27FC236}">
                <a16:creationId xmlns:a16="http://schemas.microsoft.com/office/drawing/2014/main" id="{76CF0C5C-C54D-DADE-E25B-93F1DCE593BE}"/>
              </a:ext>
            </a:extLst>
          </p:cNvPr>
          <p:cNvSpPr/>
          <p:nvPr/>
        </p:nvSpPr>
        <p:spPr>
          <a:xfrm>
            <a:off x="5266706" y="3394091"/>
            <a:ext cx="484632" cy="400769"/>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015E6B25-DFA6-2ECE-CE52-E65B35DF344E}"/>
              </a:ext>
            </a:extLst>
          </p:cNvPr>
          <p:cNvSpPr/>
          <p:nvPr/>
        </p:nvSpPr>
        <p:spPr>
          <a:xfrm>
            <a:off x="5266706" y="4264947"/>
            <a:ext cx="484632" cy="400769"/>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24811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4F9AE-62B5-DA52-EDDB-9FB186031A4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0B4BEAD-4A76-8B81-A8C0-183A3936AC85}"/>
              </a:ext>
            </a:extLst>
          </p:cNvPr>
          <p:cNvSpPr>
            <a:spLocks noGrp="1"/>
          </p:cNvSpPr>
          <p:nvPr>
            <p:ph type="title"/>
          </p:nvPr>
        </p:nvSpPr>
        <p:spPr>
          <a:xfrm>
            <a:off x="838200" y="363726"/>
            <a:ext cx="7880287" cy="658927"/>
          </a:xfrm>
          <a:solidFill>
            <a:srgbClr val="0070C0"/>
          </a:solidFill>
          <a:ln>
            <a:solidFill>
              <a:schemeClr val="tx1"/>
            </a:solidFill>
          </a:ln>
        </p:spPr>
        <p:txBody>
          <a:bodyPr>
            <a:normAutofit/>
          </a:bodyPr>
          <a:lstStyle/>
          <a:p>
            <a:r>
              <a:rPr kumimoji="1" lang="ja-JP" altLang="en-US" sz="3200" b="1" dirty="0">
                <a:highlight>
                  <a:srgbClr val="00FFFF"/>
                </a:highlight>
              </a:rPr>
              <a:t>ハラスメント事案が発生したら③　成人編　　</a:t>
            </a:r>
          </a:p>
        </p:txBody>
      </p:sp>
      <p:sp>
        <p:nvSpPr>
          <p:cNvPr id="3" name="コンテンツ プレースホルダー 2">
            <a:extLst>
              <a:ext uri="{FF2B5EF4-FFF2-40B4-BE49-F238E27FC236}">
                <a16:creationId xmlns:a16="http://schemas.microsoft.com/office/drawing/2014/main" id="{1F1A7D77-976B-6FCC-C6C3-031653D0A10B}"/>
              </a:ext>
            </a:extLst>
          </p:cNvPr>
          <p:cNvSpPr>
            <a:spLocks noGrp="1"/>
          </p:cNvSpPr>
          <p:nvPr>
            <p:ph idx="1"/>
          </p:nvPr>
        </p:nvSpPr>
        <p:spPr/>
        <p:txBody>
          <a:bodyPr/>
          <a:lstStyle/>
          <a:p>
            <a:pPr marL="0" indent="0">
              <a:buNone/>
            </a:pPr>
            <a:endParaRPr kumimoji="1" lang="ja-JP" altLang="en-US" dirty="0"/>
          </a:p>
        </p:txBody>
      </p:sp>
      <p:sp>
        <p:nvSpPr>
          <p:cNvPr id="4" name="四角形: 角を丸くする 3">
            <a:extLst>
              <a:ext uri="{FF2B5EF4-FFF2-40B4-BE49-F238E27FC236}">
                <a16:creationId xmlns:a16="http://schemas.microsoft.com/office/drawing/2014/main" id="{C4C0B61F-74A5-6EDC-9822-5AA168CAEE76}"/>
              </a:ext>
            </a:extLst>
          </p:cNvPr>
          <p:cNvSpPr/>
          <p:nvPr/>
        </p:nvSpPr>
        <p:spPr>
          <a:xfrm>
            <a:off x="1258432" y="1276541"/>
            <a:ext cx="8519310" cy="433649"/>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身の安全が脅かされていると感じたら警察に相談</a:t>
            </a:r>
          </a:p>
        </p:txBody>
      </p:sp>
      <p:sp>
        <p:nvSpPr>
          <p:cNvPr id="5" name="四角形: 角を丸くする 4">
            <a:extLst>
              <a:ext uri="{FF2B5EF4-FFF2-40B4-BE49-F238E27FC236}">
                <a16:creationId xmlns:a16="http://schemas.microsoft.com/office/drawing/2014/main" id="{1791E9FF-9D9E-9631-E88E-33ECD849E034}"/>
              </a:ext>
            </a:extLst>
          </p:cNvPr>
          <p:cNvSpPr/>
          <p:nvPr/>
        </p:nvSpPr>
        <p:spPr>
          <a:xfrm>
            <a:off x="1258431" y="2116534"/>
            <a:ext cx="8519309" cy="440891"/>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ＲＣまたはＲＡＣ理事会にて審査</a:t>
            </a:r>
          </a:p>
        </p:txBody>
      </p:sp>
      <p:sp>
        <p:nvSpPr>
          <p:cNvPr id="6" name="四角形: 角を丸くする 5">
            <a:extLst>
              <a:ext uri="{FF2B5EF4-FFF2-40B4-BE49-F238E27FC236}">
                <a16:creationId xmlns:a16="http://schemas.microsoft.com/office/drawing/2014/main" id="{A6811FEF-713C-38A6-5378-C299B99A232C}"/>
              </a:ext>
            </a:extLst>
          </p:cNvPr>
          <p:cNvSpPr/>
          <p:nvPr/>
        </p:nvSpPr>
        <p:spPr>
          <a:xfrm>
            <a:off x="1272000" y="2947596"/>
            <a:ext cx="8519311" cy="428931"/>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妥当な期間内（</a:t>
            </a:r>
            <a:r>
              <a:rPr kumimoji="1" lang="en-US" altLang="ja-JP" sz="2800" dirty="0"/>
              <a:t>1</a:t>
            </a:r>
            <a:r>
              <a:rPr kumimoji="1" lang="ja-JP" altLang="en-US" sz="2800" dirty="0"/>
              <a:t>か月以内）に回答</a:t>
            </a:r>
          </a:p>
        </p:txBody>
      </p:sp>
      <p:sp>
        <p:nvSpPr>
          <p:cNvPr id="7" name="四角形: 角を丸くする 6">
            <a:extLst>
              <a:ext uri="{FF2B5EF4-FFF2-40B4-BE49-F238E27FC236}">
                <a16:creationId xmlns:a16="http://schemas.microsoft.com/office/drawing/2014/main" id="{F29A9BE2-B2C8-4C22-5FAD-4EC438C1F766}"/>
              </a:ext>
            </a:extLst>
          </p:cNvPr>
          <p:cNvSpPr/>
          <p:nvPr/>
        </p:nvSpPr>
        <p:spPr>
          <a:xfrm>
            <a:off x="1249377" y="3812424"/>
            <a:ext cx="8519308" cy="452523"/>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深刻度・不十分な対応　ガバナーに報告</a:t>
            </a:r>
          </a:p>
        </p:txBody>
      </p:sp>
      <p:sp>
        <p:nvSpPr>
          <p:cNvPr id="8" name="四角形: 角を丸くする 7">
            <a:extLst>
              <a:ext uri="{FF2B5EF4-FFF2-40B4-BE49-F238E27FC236}">
                <a16:creationId xmlns:a16="http://schemas.microsoft.com/office/drawing/2014/main" id="{B79C7324-0223-0620-3449-889FD2CD06AC}"/>
              </a:ext>
            </a:extLst>
          </p:cNvPr>
          <p:cNvSpPr/>
          <p:nvPr/>
        </p:nvSpPr>
        <p:spPr>
          <a:xfrm>
            <a:off x="1272000" y="4676863"/>
            <a:ext cx="8519307" cy="452523"/>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ガバナーから任命された委員会で審査</a:t>
            </a:r>
          </a:p>
        </p:txBody>
      </p:sp>
      <p:sp>
        <p:nvSpPr>
          <p:cNvPr id="10" name="矢印: 下 9">
            <a:extLst>
              <a:ext uri="{FF2B5EF4-FFF2-40B4-BE49-F238E27FC236}">
                <a16:creationId xmlns:a16="http://schemas.microsoft.com/office/drawing/2014/main" id="{408036BC-46DD-505E-DC18-16AAD62BC086}"/>
              </a:ext>
            </a:extLst>
          </p:cNvPr>
          <p:cNvSpPr/>
          <p:nvPr/>
        </p:nvSpPr>
        <p:spPr>
          <a:xfrm>
            <a:off x="5266706" y="1716929"/>
            <a:ext cx="484632" cy="386023"/>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下 11">
            <a:extLst>
              <a:ext uri="{FF2B5EF4-FFF2-40B4-BE49-F238E27FC236}">
                <a16:creationId xmlns:a16="http://schemas.microsoft.com/office/drawing/2014/main" id="{3A44237A-A71B-B31E-332E-23C739F3DC04}"/>
              </a:ext>
            </a:extLst>
          </p:cNvPr>
          <p:cNvSpPr/>
          <p:nvPr/>
        </p:nvSpPr>
        <p:spPr>
          <a:xfrm>
            <a:off x="5266706" y="2566872"/>
            <a:ext cx="484632" cy="371277"/>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下 12">
            <a:extLst>
              <a:ext uri="{FF2B5EF4-FFF2-40B4-BE49-F238E27FC236}">
                <a16:creationId xmlns:a16="http://schemas.microsoft.com/office/drawing/2014/main" id="{24529B72-F2D8-CB09-EC0E-71E3162D3273}"/>
              </a:ext>
            </a:extLst>
          </p:cNvPr>
          <p:cNvSpPr/>
          <p:nvPr/>
        </p:nvSpPr>
        <p:spPr>
          <a:xfrm>
            <a:off x="5266706" y="3394091"/>
            <a:ext cx="484632" cy="400769"/>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FB3CCCDA-79B3-BF54-8FFC-B1C1161D89CE}"/>
              </a:ext>
            </a:extLst>
          </p:cNvPr>
          <p:cNvSpPr/>
          <p:nvPr/>
        </p:nvSpPr>
        <p:spPr>
          <a:xfrm>
            <a:off x="5266706" y="4264947"/>
            <a:ext cx="484632" cy="400769"/>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8CB74F31-8900-9593-8308-1F90F816B4BA}"/>
              </a:ext>
            </a:extLst>
          </p:cNvPr>
          <p:cNvSpPr/>
          <p:nvPr/>
        </p:nvSpPr>
        <p:spPr>
          <a:xfrm>
            <a:off x="1249377" y="5581459"/>
            <a:ext cx="8519306" cy="473029"/>
          </a:xfrm>
          <a:prstGeom prst="round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t>妥当な期間内（</a:t>
            </a:r>
            <a:r>
              <a:rPr kumimoji="1" lang="en-US" altLang="ja-JP" sz="2800" dirty="0"/>
              <a:t>1</a:t>
            </a:r>
            <a:r>
              <a:rPr kumimoji="1" lang="ja-JP" altLang="en-US" sz="2800" dirty="0"/>
              <a:t>か月以内）に回答</a:t>
            </a:r>
          </a:p>
        </p:txBody>
      </p:sp>
      <p:sp>
        <p:nvSpPr>
          <p:cNvPr id="15" name="矢印: 下 14">
            <a:extLst>
              <a:ext uri="{FF2B5EF4-FFF2-40B4-BE49-F238E27FC236}">
                <a16:creationId xmlns:a16="http://schemas.microsoft.com/office/drawing/2014/main" id="{91128BCB-B9BD-6FFE-07D7-3F1AF1781FE8}"/>
              </a:ext>
            </a:extLst>
          </p:cNvPr>
          <p:cNvSpPr/>
          <p:nvPr/>
        </p:nvSpPr>
        <p:spPr>
          <a:xfrm>
            <a:off x="5266706" y="5129386"/>
            <a:ext cx="484632" cy="473028"/>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61833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08824F-7738-DB40-E5EB-07F92F737F84}"/>
              </a:ext>
            </a:extLst>
          </p:cNvPr>
          <p:cNvSpPr>
            <a:spLocks noGrp="1"/>
          </p:cNvSpPr>
          <p:nvPr>
            <p:ph type="title"/>
          </p:nvPr>
        </p:nvSpPr>
        <p:spPr/>
        <p:txBody>
          <a:bodyPr>
            <a:normAutofit/>
          </a:bodyPr>
          <a:lstStyle/>
          <a:p>
            <a:r>
              <a:rPr lang="ja-JP" altLang="en-US" b="1" dirty="0"/>
              <a:t>ロータリーは人権尊重</a:t>
            </a:r>
            <a:br>
              <a:rPr lang="en-US" altLang="ja-JP" b="1" dirty="0"/>
            </a:br>
            <a:r>
              <a:rPr lang="ja-JP" altLang="en-US" b="1" dirty="0"/>
              <a:t>　　　</a:t>
            </a:r>
            <a:br>
              <a:rPr lang="en-US" altLang="ja-JP" b="1" dirty="0"/>
            </a:br>
            <a:r>
              <a:rPr lang="ja-JP" altLang="en-US" b="1" dirty="0"/>
              <a:t>　　　コンプライアンス順守</a:t>
            </a:r>
            <a:endParaRPr kumimoji="1" lang="ja-JP" altLang="en-US" b="1" dirty="0"/>
          </a:p>
        </p:txBody>
      </p:sp>
      <p:sp>
        <p:nvSpPr>
          <p:cNvPr id="3" name="テキスト プレースホルダー 2">
            <a:extLst>
              <a:ext uri="{FF2B5EF4-FFF2-40B4-BE49-F238E27FC236}">
                <a16:creationId xmlns:a16="http://schemas.microsoft.com/office/drawing/2014/main" id="{0E58F809-D3EE-417E-F7CD-B64DD9423735}"/>
              </a:ext>
            </a:extLst>
          </p:cNvPr>
          <p:cNvSpPr>
            <a:spLocks noGrp="1"/>
          </p:cNvSpPr>
          <p:nvPr>
            <p:ph type="body" idx="1"/>
          </p:nvPr>
        </p:nvSpPr>
        <p:spPr/>
        <p:txBody>
          <a:bodyPr/>
          <a:lstStyle/>
          <a:p>
            <a:endParaRPr kumimoji="1" lang="ja-JP" altLang="en-US" dirty="0"/>
          </a:p>
        </p:txBody>
      </p:sp>
      <p:pic>
        <p:nvPicPr>
          <p:cNvPr id="4" name="Picture 2" descr="大丈夫 イラスト フリー 285240-大丈夫 イラスト フリー - アニメの手の画像">
            <a:extLst>
              <a:ext uri="{FF2B5EF4-FFF2-40B4-BE49-F238E27FC236}">
                <a16:creationId xmlns:a16="http://schemas.microsoft.com/office/drawing/2014/main" id="{18696A8A-75AF-9D3E-2102-3C3A93636E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038" y="3529012"/>
            <a:ext cx="2695575"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480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BFC2F0-DE43-EE86-FC07-127B537A5C2F}"/>
              </a:ext>
            </a:extLst>
          </p:cNvPr>
          <p:cNvSpPr>
            <a:spLocks noGrp="1"/>
          </p:cNvSpPr>
          <p:nvPr>
            <p:ph type="title"/>
          </p:nvPr>
        </p:nvSpPr>
        <p:spPr>
          <a:xfrm>
            <a:off x="838200" y="365126"/>
            <a:ext cx="10515600" cy="630756"/>
          </a:xfrm>
          <a:ln>
            <a:solidFill>
              <a:schemeClr val="tx1"/>
            </a:solidFill>
          </a:ln>
        </p:spPr>
        <p:txBody>
          <a:bodyPr>
            <a:normAutofit/>
          </a:bodyPr>
          <a:lstStyle/>
          <a:p>
            <a:r>
              <a:rPr kumimoji="1" lang="ja-JP" altLang="en-US" sz="3200" dirty="0"/>
              <a:t>　　　　クラブ危機管理委員会規則（参考１）</a:t>
            </a:r>
          </a:p>
        </p:txBody>
      </p:sp>
      <p:sp>
        <p:nvSpPr>
          <p:cNvPr id="7" name="コンテンツ プレースホルダー 6">
            <a:extLst>
              <a:ext uri="{FF2B5EF4-FFF2-40B4-BE49-F238E27FC236}">
                <a16:creationId xmlns:a16="http://schemas.microsoft.com/office/drawing/2014/main" id="{1797CAC7-F343-D277-38F2-F466F2F1C6FC}"/>
              </a:ext>
            </a:extLst>
          </p:cNvPr>
          <p:cNvSpPr>
            <a:spLocks noGrp="1"/>
          </p:cNvSpPr>
          <p:nvPr>
            <p:ph idx="1"/>
          </p:nvPr>
        </p:nvSpPr>
        <p:spPr>
          <a:xfrm>
            <a:off x="838200" y="1167897"/>
            <a:ext cx="10515600" cy="5009066"/>
          </a:xfrm>
        </p:spPr>
        <p:txBody>
          <a:bodyPr>
            <a:normAutofit fontScale="70000" lnSpcReduction="20000"/>
          </a:bodyPr>
          <a:lstStyle/>
          <a:p>
            <a:pPr marL="0" indent="0">
              <a:buNone/>
            </a:pPr>
            <a:r>
              <a:rPr lang="ja-JP" altLang="en-US" sz="1600" dirty="0"/>
              <a:t>（１）名称</a:t>
            </a:r>
            <a:endParaRPr lang="en-US" altLang="ja-JP" sz="1600" dirty="0"/>
          </a:p>
          <a:p>
            <a:pPr marL="0" indent="0">
              <a:buNone/>
            </a:pPr>
            <a:r>
              <a:rPr lang="ja-JP" altLang="en-US" sz="1600" dirty="0"/>
              <a:t>第１条　本委員会は、〇〇ＲＣ危機管理委員会と称する。</a:t>
            </a:r>
            <a:endParaRPr lang="en-US" altLang="ja-JP" sz="1600" dirty="0"/>
          </a:p>
          <a:p>
            <a:pPr marL="0" indent="0">
              <a:buNone/>
            </a:pPr>
            <a:endParaRPr lang="en-US" altLang="ja-JP" sz="1600" dirty="0"/>
          </a:p>
          <a:p>
            <a:pPr marL="0" indent="0">
              <a:buNone/>
            </a:pPr>
            <a:r>
              <a:rPr lang="ja-JP" altLang="en-US" sz="1600" dirty="0"/>
              <a:t>（２）任務</a:t>
            </a:r>
            <a:endParaRPr lang="en-US" altLang="ja-JP" sz="1600" dirty="0"/>
          </a:p>
          <a:p>
            <a:pPr marL="0" indent="0">
              <a:buNone/>
            </a:pPr>
            <a:r>
              <a:rPr lang="ja-JP" altLang="en-US" sz="1600" dirty="0"/>
              <a:t>第２条　本委員会は、ＲＩ第２５１０地区危機管理総則に定める危機について、その防止・解決のために、</a:t>
            </a:r>
            <a:endParaRPr lang="en-US" altLang="ja-JP" sz="1600" dirty="0"/>
          </a:p>
          <a:p>
            <a:pPr marL="0" indent="0">
              <a:buNone/>
            </a:pPr>
            <a:r>
              <a:rPr lang="ja-JP" altLang="en-US" sz="1600" dirty="0"/>
              <a:t>　　　　本クラブ委員会、会員に対して必要な提言や指導・助言を行うと共に、本委員会に報告のあった</a:t>
            </a:r>
            <a:endParaRPr lang="en-US" altLang="ja-JP" sz="1600" dirty="0"/>
          </a:p>
          <a:p>
            <a:pPr marL="0" indent="0">
              <a:buNone/>
            </a:pPr>
            <a:r>
              <a:rPr lang="ja-JP" altLang="en-US" sz="1600" dirty="0"/>
              <a:t>　　　　危機事案が対処事案であるかどうかの判断の上、適切な対処のため方策を講ずることを任務とする。</a:t>
            </a:r>
            <a:endParaRPr lang="en-US" altLang="ja-JP" sz="1600" dirty="0"/>
          </a:p>
          <a:p>
            <a:pPr marL="0" indent="0">
              <a:buNone/>
            </a:pPr>
            <a:endParaRPr lang="en-US" altLang="ja-JP" sz="1600" dirty="0"/>
          </a:p>
          <a:p>
            <a:pPr marL="0" indent="0">
              <a:buNone/>
            </a:pPr>
            <a:r>
              <a:rPr lang="ja-JP" altLang="en-US" sz="1600" dirty="0"/>
              <a:t>（３）委員の員数</a:t>
            </a:r>
            <a:endParaRPr lang="en-US" altLang="ja-JP" sz="1600" dirty="0"/>
          </a:p>
          <a:p>
            <a:pPr marL="0" indent="0">
              <a:buNone/>
            </a:pPr>
            <a:r>
              <a:rPr lang="ja-JP" altLang="en-US" sz="1600" dirty="0"/>
              <a:t>第３条　本委員会の員数は〇〇名以上とする。</a:t>
            </a:r>
            <a:endParaRPr lang="en-US" altLang="ja-JP" sz="1600" dirty="0"/>
          </a:p>
          <a:p>
            <a:pPr marL="0" indent="0">
              <a:buNone/>
            </a:pPr>
            <a:endParaRPr lang="en-US" altLang="ja-JP" sz="1600" dirty="0"/>
          </a:p>
          <a:p>
            <a:pPr marL="0" indent="0">
              <a:buNone/>
            </a:pPr>
            <a:r>
              <a:rPr lang="ja-JP" altLang="en-US" sz="1600" dirty="0"/>
              <a:t>（４）委員の資格</a:t>
            </a:r>
            <a:endParaRPr lang="en-US" altLang="ja-JP" sz="1600" dirty="0"/>
          </a:p>
          <a:p>
            <a:pPr marL="0" indent="0">
              <a:buNone/>
            </a:pPr>
            <a:r>
              <a:rPr lang="ja-JP" altLang="en-US" sz="1600" dirty="0"/>
              <a:t>第４条　幹事、会長エレクト、会長ノミニー、奉仕プログラム委員長、青少年奉仕委員長は当然に委員になる。</a:t>
            </a:r>
            <a:endParaRPr lang="en-US" altLang="ja-JP" sz="1600" dirty="0"/>
          </a:p>
          <a:p>
            <a:pPr marL="0" indent="0">
              <a:buNone/>
            </a:pPr>
            <a:endParaRPr lang="en-US" altLang="ja-JP" sz="1600" dirty="0"/>
          </a:p>
          <a:p>
            <a:pPr marL="0" indent="0">
              <a:buNone/>
            </a:pPr>
            <a:r>
              <a:rPr lang="ja-JP" altLang="en-US" sz="1600" dirty="0"/>
              <a:t>（５）委員長・委員の選任</a:t>
            </a:r>
            <a:endParaRPr lang="en-US" altLang="ja-JP" sz="1600" dirty="0"/>
          </a:p>
          <a:p>
            <a:pPr marL="0" indent="0">
              <a:buNone/>
            </a:pPr>
            <a:r>
              <a:rPr lang="ja-JP" altLang="en-US" sz="1600" dirty="0"/>
              <a:t>第５条　会長は委員長及び第４条に記載の委員以外の委員を選任する。</a:t>
            </a:r>
            <a:endParaRPr lang="en-US" altLang="ja-JP" sz="1600" dirty="0"/>
          </a:p>
          <a:p>
            <a:pPr marL="0" indent="0">
              <a:buNone/>
            </a:pPr>
            <a:endParaRPr lang="en-US" altLang="ja-JP" sz="1600" dirty="0"/>
          </a:p>
          <a:p>
            <a:pPr marL="0" indent="0">
              <a:buNone/>
            </a:pPr>
            <a:r>
              <a:rPr lang="ja-JP" altLang="en-US" sz="1600" dirty="0"/>
              <a:t>（６）専門委員</a:t>
            </a:r>
            <a:endParaRPr lang="en-US" altLang="ja-JP" sz="1600" dirty="0"/>
          </a:p>
          <a:p>
            <a:pPr marL="0" indent="0">
              <a:buNone/>
            </a:pPr>
            <a:r>
              <a:rPr lang="ja-JP" altLang="en-US" sz="1600" dirty="0"/>
              <a:t>第６条　委員の内に弁護士、医師、心理学専門家、メディア関係者、女性が含まれることが奨励される。</a:t>
            </a:r>
            <a:endParaRPr lang="en-US" altLang="ja-JP" sz="1600" dirty="0"/>
          </a:p>
          <a:p>
            <a:pPr marL="0" indent="0">
              <a:buNone/>
            </a:pPr>
            <a:r>
              <a:rPr lang="ja-JP" altLang="en-US" sz="1600" dirty="0"/>
              <a:t>　　　　但し、会員に適任者がいないときは、外部委員を依頼することができる。</a:t>
            </a:r>
            <a:endParaRPr lang="en-US" altLang="ja-JP" sz="1600" dirty="0"/>
          </a:p>
        </p:txBody>
      </p:sp>
    </p:spTree>
    <p:extLst>
      <p:ext uri="{BB962C8B-B14F-4D97-AF65-F5344CB8AC3E}">
        <p14:creationId xmlns:p14="http://schemas.microsoft.com/office/powerpoint/2010/main" val="1974255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4449B-8453-E4DA-F304-DAE7F8BFCD0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440CF91-E242-A581-F464-B99055B1F645}"/>
              </a:ext>
            </a:extLst>
          </p:cNvPr>
          <p:cNvSpPr>
            <a:spLocks noGrp="1"/>
          </p:cNvSpPr>
          <p:nvPr>
            <p:ph type="title"/>
          </p:nvPr>
        </p:nvSpPr>
        <p:spPr>
          <a:xfrm>
            <a:off x="838200" y="365126"/>
            <a:ext cx="10515600" cy="630756"/>
          </a:xfrm>
          <a:ln>
            <a:solidFill>
              <a:schemeClr val="tx1"/>
            </a:solidFill>
          </a:ln>
        </p:spPr>
        <p:txBody>
          <a:bodyPr>
            <a:normAutofit/>
          </a:bodyPr>
          <a:lstStyle/>
          <a:p>
            <a:r>
              <a:rPr kumimoji="1" lang="ja-JP" altLang="en-US" sz="3200" dirty="0"/>
              <a:t>　　　　クラブ危機管理委員会規則（参考２）</a:t>
            </a:r>
          </a:p>
        </p:txBody>
      </p:sp>
      <p:sp>
        <p:nvSpPr>
          <p:cNvPr id="7" name="コンテンツ プレースホルダー 6">
            <a:extLst>
              <a:ext uri="{FF2B5EF4-FFF2-40B4-BE49-F238E27FC236}">
                <a16:creationId xmlns:a16="http://schemas.microsoft.com/office/drawing/2014/main" id="{F7398A55-BEE5-7FDA-26FE-9810210E3390}"/>
              </a:ext>
            </a:extLst>
          </p:cNvPr>
          <p:cNvSpPr>
            <a:spLocks noGrp="1"/>
          </p:cNvSpPr>
          <p:nvPr>
            <p:ph idx="1"/>
          </p:nvPr>
        </p:nvSpPr>
        <p:spPr>
          <a:xfrm>
            <a:off x="838200" y="1167897"/>
            <a:ext cx="10515600" cy="4635374"/>
          </a:xfrm>
        </p:spPr>
        <p:txBody>
          <a:bodyPr>
            <a:normAutofit fontScale="85000" lnSpcReduction="20000"/>
          </a:bodyPr>
          <a:lstStyle/>
          <a:p>
            <a:pPr marL="0" indent="0">
              <a:buNone/>
            </a:pPr>
            <a:r>
              <a:rPr lang="ja-JP" altLang="en-US" sz="1300" dirty="0"/>
              <a:t>（７）委員長・委員の任期</a:t>
            </a:r>
            <a:endParaRPr lang="en-US" altLang="ja-JP" sz="1300" dirty="0"/>
          </a:p>
          <a:p>
            <a:pPr marL="0" indent="0">
              <a:buNone/>
            </a:pPr>
            <a:r>
              <a:rPr lang="ja-JP" altLang="en-US" sz="1300" dirty="0"/>
              <a:t>第７条　委員長及び委員（以下、「委員等」という）の任期は毎年度７月１日から翌年６月末日迄の１年間とする。但し、再任を妨げない。</a:t>
            </a:r>
            <a:endParaRPr lang="en-US" altLang="ja-JP" sz="1300" dirty="0"/>
          </a:p>
          <a:p>
            <a:pPr marL="0" indent="0">
              <a:buNone/>
            </a:pPr>
            <a:endParaRPr lang="en-US" altLang="ja-JP" sz="1300" dirty="0"/>
          </a:p>
          <a:p>
            <a:pPr marL="0" indent="0">
              <a:buNone/>
            </a:pPr>
            <a:r>
              <a:rPr lang="ja-JP" altLang="en-US" sz="1300" dirty="0"/>
              <a:t>（８）継続委員</a:t>
            </a:r>
            <a:endParaRPr lang="en-US" altLang="ja-JP" sz="1300" dirty="0"/>
          </a:p>
          <a:p>
            <a:pPr marL="0" indent="0">
              <a:buNone/>
            </a:pPr>
            <a:r>
              <a:rPr lang="ja-JP" altLang="en-US" sz="1300" dirty="0"/>
              <a:t>第８条　毎年度、委員の内３分の１以上が前年度以前からの継続委員であることが奨励される。</a:t>
            </a:r>
            <a:endParaRPr lang="en-US" altLang="ja-JP" sz="1300" dirty="0"/>
          </a:p>
          <a:p>
            <a:pPr marL="0" indent="0">
              <a:buNone/>
            </a:pPr>
            <a:endParaRPr lang="en-US" altLang="ja-JP" sz="1300" dirty="0"/>
          </a:p>
          <a:p>
            <a:pPr marL="0" indent="0">
              <a:buNone/>
            </a:pPr>
            <a:r>
              <a:rPr lang="ja-JP" altLang="en-US" sz="1300" dirty="0"/>
              <a:t>（９）委員等の退任後の措置</a:t>
            </a:r>
            <a:endParaRPr lang="en-US" altLang="ja-JP" sz="1300" dirty="0"/>
          </a:p>
          <a:p>
            <a:pPr marL="0" indent="0">
              <a:buNone/>
            </a:pPr>
            <a:r>
              <a:rPr lang="ja-JP" altLang="en-US" sz="1300" dirty="0"/>
              <a:t>第９条　第４条に記載の委員等がその職を失ったとき、もしくは、第５条及び第６条により任命された委員等が任期途中に退任したとき、</a:t>
            </a:r>
            <a:endParaRPr lang="en-US" altLang="ja-JP" sz="1300" dirty="0"/>
          </a:p>
          <a:p>
            <a:pPr marL="0" indent="0">
              <a:buNone/>
            </a:pPr>
            <a:r>
              <a:rPr lang="ja-JP" altLang="en-US" sz="1300" dirty="0"/>
              <a:t>　　　　会長は新たに委員等を任命する。但し、新たに任命された委員等の任期は退任した委員等の終期と同じとする。</a:t>
            </a:r>
            <a:endParaRPr lang="en-US" altLang="ja-JP" sz="1300" dirty="0"/>
          </a:p>
          <a:p>
            <a:pPr marL="0" indent="0">
              <a:buNone/>
            </a:pPr>
            <a:endParaRPr lang="en-US" altLang="ja-JP" sz="1300" dirty="0"/>
          </a:p>
          <a:p>
            <a:pPr marL="0" indent="0">
              <a:buNone/>
            </a:pPr>
            <a:r>
              <a:rPr lang="ja-JP" altLang="en-US" sz="1300" dirty="0"/>
              <a:t>（１０）通常委員会の開催</a:t>
            </a:r>
            <a:endParaRPr lang="en-US" altLang="ja-JP" sz="1300" dirty="0"/>
          </a:p>
          <a:p>
            <a:pPr marL="0" indent="0">
              <a:buNone/>
            </a:pPr>
            <a:r>
              <a:rPr lang="ja-JP" altLang="en-US" sz="1300" dirty="0"/>
              <a:t>第１０条　通常委員会は毎年度１回以上開催する。</a:t>
            </a:r>
            <a:endParaRPr lang="en-US" altLang="ja-JP" sz="1300" dirty="0"/>
          </a:p>
          <a:p>
            <a:pPr marL="0" indent="0">
              <a:buNone/>
            </a:pPr>
            <a:r>
              <a:rPr lang="ja-JP" altLang="en-US" sz="1300" dirty="0"/>
              <a:t>　　　２　回数、日時は委員長が年度当初に決定する。</a:t>
            </a:r>
            <a:endParaRPr lang="en-US" altLang="ja-JP" sz="1300" dirty="0"/>
          </a:p>
          <a:p>
            <a:pPr marL="0" indent="0">
              <a:buNone/>
            </a:pPr>
            <a:endParaRPr lang="en-US" altLang="ja-JP" sz="1300" dirty="0"/>
          </a:p>
          <a:p>
            <a:pPr marL="0" indent="0">
              <a:buNone/>
            </a:pPr>
            <a:r>
              <a:rPr lang="ja-JP" altLang="en-US" sz="1300" dirty="0"/>
              <a:t>（１１）臨時委員会の開催（１）</a:t>
            </a:r>
            <a:endParaRPr lang="en-US" altLang="ja-JP" sz="1300" dirty="0"/>
          </a:p>
          <a:p>
            <a:pPr marL="0" indent="0">
              <a:buNone/>
            </a:pPr>
            <a:r>
              <a:rPr lang="ja-JP" altLang="en-US" sz="1300" dirty="0"/>
              <a:t>第１１条　会長もしくは委員長は必要があると認めたときは、臨時委員会を開催することができる。</a:t>
            </a:r>
            <a:endParaRPr lang="en-US" altLang="ja-JP" sz="1300" dirty="0"/>
          </a:p>
          <a:p>
            <a:pPr marL="0" indent="0">
              <a:buNone/>
            </a:pPr>
            <a:endParaRPr lang="en-US" altLang="ja-JP" sz="1300" dirty="0"/>
          </a:p>
          <a:p>
            <a:pPr marL="0" indent="0">
              <a:buNone/>
            </a:pPr>
            <a:r>
              <a:rPr lang="ja-JP" altLang="en-US" sz="1300" dirty="0"/>
              <a:t>（１２）臨時委員会の開催（２）</a:t>
            </a:r>
            <a:endParaRPr lang="en-US" altLang="ja-JP" sz="1300" dirty="0"/>
          </a:p>
          <a:p>
            <a:pPr marL="0" indent="0">
              <a:buNone/>
            </a:pPr>
            <a:r>
              <a:rPr lang="ja-JP" altLang="en-US" sz="1300" dirty="0"/>
              <a:t>第１２条　２名以上の委員、もしくは５名以上の会員の要請があるときは、委員長は臨時委員会を開催しなければならない。</a:t>
            </a:r>
            <a:endParaRPr lang="en-US" altLang="ja-JP" sz="1300" dirty="0"/>
          </a:p>
          <a:p>
            <a:pPr marL="0" indent="0">
              <a:buNone/>
            </a:pPr>
            <a:endParaRPr lang="en-US" altLang="ja-JP" sz="1600" dirty="0"/>
          </a:p>
          <a:p>
            <a:pPr marL="0" indent="0">
              <a:buNone/>
            </a:pPr>
            <a:endParaRPr lang="en-US" altLang="ja-JP" sz="1600" dirty="0"/>
          </a:p>
        </p:txBody>
      </p:sp>
    </p:spTree>
    <p:extLst>
      <p:ext uri="{BB962C8B-B14F-4D97-AF65-F5344CB8AC3E}">
        <p14:creationId xmlns:p14="http://schemas.microsoft.com/office/powerpoint/2010/main" val="385187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7BFAB-6A33-C92F-199B-14622CD0668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F7BE63-98D9-ECAF-521F-82FCAE2F11DA}"/>
              </a:ext>
            </a:extLst>
          </p:cNvPr>
          <p:cNvSpPr>
            <a:spLocks noGrp="1"/>
          </p:cNvSpPr>
          <p:nvPr>
            <p:ph type="title"/>
          </p:nvPr>
        </p:nvSpPr>
        <p:spPr>
          <a:xfrm>
            <a:off x="838200" y="365126"/>
            <a:ext cx="10515600" cy="630756"/>
          </a:xfrm>
          <a:ln>
            <a:solidFill>
              <a:schemeClr val="tx1"/>
            </a:solidFill>
          </a:ln>
        </p:spPr>
        <p:txBody>
          <a:bodyPr>
            <a:normAutofit/>
          </a:bodyPr>
          <a:lstStyle/>
          <a:p>
            <a:r>
              <a:rPr kumimoji="1" lang="ja-JP" altLang="en-US" sz="3200" dirty="0"/>
              <a:t>　　　　クラブ危機管理委員会規則（参考３）</a:t>
            </a:r>
          </a:p>
        </p:txBody>
      </p:sp>
      <p:sp>
        <p:nvSpPr>
          <p:cNvPr id="7" name="コンテンツ プレースホルダー 6">
            <a:extLst>
              <a:ext uri="{FF2B5EF4-FFF2-40B4-BE49-F238E27FC236}">
                <a16:creationId xmlns:a16="http://schemas.microsoft.com/office/drawing/2014/main" id="{D00172D3-9955-7A13-3762-C5D8F80B35D7}"/>
              </a:ext>
            </a:extLst>
          </p:cNvPr>
          <p:cNvSpPr>
            <a:spLocks noGrp="1"/>
          </p:cNvSpPr>
          <p:nvPr>
            <p:ph idx="1"/>
          </p:nvPr>
        </p:nvSpPr>
        <p:spPr>
          <a:xfrm>
            <a:off x="838200" y="1086416"/>
            <a:ext cx="10515600" cy="5540721"/>
          </a:xfrm>
        </p:spPr>
        <p:txBody>
          <a:bodyPr>
            <a:normAutofit fontScale="70000" lnSpcReduction="20000"/>
          </a:bodyPr>
          <a:lstStyle/>
          <a:p>
            <a:pPr marL="0" indent="0">
              <a:buNone/>
            </a:pPr>
            <a:r>
              <a:rPr lang="ja-JP" altLang="en-US" sz="1600" dirty="0"/>
              <a:t>（１３）委員会の定足数及び決議方法</a:t>
            </a:r>
            <a:endParaRPr lang="en-US" altLang="ja-JP" sz="1600" dirty="0"/>
          </a:p>
          <a:p>
            <a:pPr marL="0" indent="0">
              <a:buNone/>
            </a:pPr>
            <a:r>
              <a:rPr lang="ja-JP" altLang="en-US" sz="1600" dirty="0"/>
              <a:t>第１３条　本委員会の定足数は半数以上とし、決議は出席委員の過半数をもって行う。</a:t>
            </a:r>
            <a:endParaRPr lang="en-US" altLang="ja-JP" sz="1600" dirty="0"/>
          </a:p>
          <a:p>
            <a:pPr marL="0" indent="0">
              <a:buNone/>
            </a:pPr>
            <a:endParaRPr lang="en-US" altLang="ja-JP" sz="1600" dirty="0"/>
          </a:p>
          <a:p>
            <a:pPr marL="0" indent="0">
              <a:buNone/>
            </a:pPr>
            <a:r>
              <a:rPr lang="ja-JP" altLang="en-US" sz="1600" dirty="0"/>
              <a:t>（１４）委員会を開催する時間的余裕のないときの措置</a:t>
            </a:r>
            <a:endParaRPr lang="en-US" altLang="ja-JP" sz="1600" dirty="0"/>
          </a:p>
          <a:p>
            <a:pPr marL="0" indent="0">
              <a:buNone/>
            </a:pPr>
            <a:r>
              <a:rPr lang="ja-JP" altLang="en-US" sz="1600" dirty="0"/>
              <a:t>第１４条　発生した危機について委員会開催の時間的余裕がないと判断されるとき、会長もしくは委員長は、危機発生のプログラム担当委員と</a:t>
            </a:r>
            <a:endParaRPr lang="en-US" altLang="ja-JP" sz="1600" dirty="0"/>
          </a:p>
          <a:p>
            <a:pPr marL="0" indent="0">
              <a:buNone/>
            </a:pPr>
            <a:r>
              <a:rPr lang="ja-JP" altLang="en-US" sz="1600" dirty="0"/>
              <a:t>　　　　　協議（方法は問わない）の上、委員会を開催することなく暫定措置を講じることができる。</a:t>
            </a:r>
            <a:endParaRPr lang="en-US" altLang="ja-JP" sz="1600" dirty="0"/>
          </a:p>
          <a:p>
            <a:pPr marL="0" indent="0">
              <a:buNone/>
            </a:pPr>
            <a:r>
              <a:rPr lang="ja-JP" altLang="en-US" sz="1600" dirty="0"/>
              <a:t>　　　２　前項の措置を講じたとき、会長もしくは委員長は速やかにその内容を本委員会に報告しなければならない。</a:t>
            </a:r>
            <a:endParaRPr lang="en-US" altLang="ja-JP" sz="1600" dirty="0"/>
          </a:p>
          <a:p>
            <a:pPr marL="0" indent="0">
              <a:buNone/>
            </a:pPr>
            <a:endParaRPr lang="en-US" altLang="ja-JP" sz="1600" dirty="0"/>
          </a:p>
          <a:p>
            <a:pPr marL="0" indent="0">
              <a:buNone/>
            </a:pPr>
            <a:r>
              <a:rPr lang="ja-JP" altLang="en-US" sz="1600" dirty="0"/>
              <a:t>（１５）被害者・その家族などへの対処</a:t>
            </a:r>
            <a:endParaRPr lang="en-US" altLang="ja-JP" sz="1600" dirty="0"/>
          </a:p>
          <a:p>
            <a:pPr marL="0" indent="0">
              <a:buNone/>
            </a:pPr>
            <a:r>
              <a:rPr lang="ja-JP" altLang="en-US" sz="1600" dirty="0"/>
              <a:t>第１５条　本委員会は、危機の発生により被害を受けた人及びその家族に対し、速やかに適切と判断される対処をしなければならない</a:t>
            </a:r>
            <a:endParaRPr lang="en-US" altLang="ja-JP" sz="1600" dirty="0"/>
          </a:p>
          <a:p>
            <a:pPr marL="0" indent="0">
              <a:buNone/>
            </a:pPr>
            <a:endParaRPr lang="en-US" altLang="ja-JP" sz="1600" dirty="0"/>
          </a:p>
          <a:p>
            <a:pPr marL="0" indent="0">
              <a:buNone/>
            </a:pPr>
            <a:r>
              <a:rPr lang="ja-JP" altLang="en-US" sz="1600" dirty="0"/>
              <a:t>（１６）危機内容の調査</a:t>
            </a:r>
            <a:endParaRPr lang="en-US" altLang="ja-JP" sz="1600" dirty="0"/>
          </a:p>
          <a:p>
            <a:pPr marL="0" indent="0">
              <a:buNone/>
            </a:pPr>
            <a:r>
              <a:rPr lang="ja-JP" altLang="en-US" sz="1600" dirty="0"/>
              <a:t>第１６条　本委員会は発生した危機について速やかに発生の経緯、内容、被害状況などについて調査し、理事会に報告しなければならない。</a:t>
            </a:r>
            <a:endParaRPr lang="en-US" altLang="ja-JP" sz="1600" dirty="0"/>
          </a:p>
          <a:p>
            <a:pPr marL="0" indent="0">
              <a:buNone/>
            </a:pPr>
            <a:r>
              <a:rPr lang="ja-JP" altLang="en-US" sz="1600" dirty="0"/>
              <a:t>　　　</a:t>
            </a:r>
            <a:endParaRPr lang="en-US" altLang="ja-JP" sz="1600" dirty="0"/>
          </a:p>
          <a:p>
            <a:pPr marL="0" indent="0">
              <a:buNone/>
            </a:pPr>
            <a:r>
              <a:rPr lang="ja-JP" altLang="en-US" sz="1600" dirty="0"/>
              <a:t>（１７）地区との関係</a:t>
            </a:r>
            <a:endParaRPr lang="en-US" altLang="ja-JP" sz="1600" dirty="0"/>
          </a:p>
          <a:p>
            <a:pPr marL="0" indent="0">
              <a:buNone/>
            </a:pPr>
            <a:r>
              <a:rPr lang="ja-JP" altLang="en-US" sz="1600" dirty="0"/>
              <a:t>第１７条　発生した危機が地区のプログラムに関係するとき、本委員会は直ちに地区ガバナーもしくは危機管理委員会にその事実を報告する。</a:t>
            </a:r>
            <a:endParaRPr lang="en-US" altLang="ja-JP" sz="1600" dirty="0"/>
          </a:p>
          <a:p>
            <a:pPr marL="0" indent="0">
              <a:buNone/>
            </a:pPr>
            <a:r>
              <a:rPr lang="ja-JP" altLang="en-US" sz="1600" dirty="0"/>
              <a:t>　　　２　地区から前項の調査を依頼されたとき、本委員会はその調査の結果を速やかに地区へ報告しなければならない。</a:t>
            </a:r>
            <a:endParaRPr lang="en-US" altLang="ja-JP" sz="1600" dirty="0"/>
          </a:p>
          <a:p>
            <a:pPr marL="0" indent="0">
              <a:buNone/>
            </a:pPr>
            <a:r>
              <a:rPr lang="ja-JP" altLang="en-US" sz="1600" dirty="0"/>
              <a:t>　　</a:t>
            </a:r>
            <a:endParaRPr lang="en-US" altLang="ja-JP" sz="1600" dirty="0"/>
          </a:p>
          <a:p>
            <a:pPr marL="0" indent="0">
              <a:buNone/>
            </a:pPr>
            <a:r>
              <a:rPr lang="ja-JP" altLang="en-US" sz="1600" dirty="0"/>
              <a:t>（１８）改正</a:t>
            </a:r>
            <a:endParaRPr lang="en-US" altLang="ja-JP" sz="1600" dirty="0"/>
          </a:p>
          <a:p>
            <a:pPr marL="0" indent="0">
              <a:buNone/>
            </a:pPr>
            <a:r>
              <a:rPr lang="ja-JP" altLang="en-US" sz="1600" dirty="0"/>
              <a:t>第１８条　本規則の改正は本クラブ細則〇〇条に定める方法を準用する。</a:t>
            </a:r>
            <a:endParaRPr lang="en-US" altLang="ja-JP" sz="1600" dirty="0"/>
          </a:p>
          <a:p>
            <a:pPr marL="0" indent="0">
              <a:buNone/>
            </a:pPr>
            <a:endParaRPr lang="en-US" altLang="ja-JP" sz="1600" dirty="0"/>
          </a:p>
          <a:p>
            <a:pPr marL="0" indent="0">
              <a:buNone/>
            </a:pPr>
            <a:r>
              <a:rPr lang="ja-JP" altLang="en-US" sz="1600" dirty="0"/>
              <a:t>施行日２０２５年〇月〇日</a:t>
            </a:r>
            <a:endParaRPr lang="en-US" altLang="ja-JP" sz="1600" dirty="0"/>
          </a:p>
          <a:p>
            <a:pPr marL="0" indent="0">
              <a:buNone/>
            </a:pPr>
            <a:endParaRPr lang="en-US" altLang="ja-JP" sz="1600" dirty="0"/>
          </a:p>
          <a:p>
            <a:pPr marL="0" indent="0">
              <a:buNone/>
            </a:pPr>
            <a:endParaRPr lang="en-US" altLang="ja-JP" sz="1600" dirty="0"/>
          </a:p>
          <a:p>
            <a:pPr marL="0" indent="0">
              <a:buNone/>
            </a:pPr>
            <a:endParaRPr lang="en-US" altLang="ja-JP" sz="1600" dirty="0"/>
          </a:p>
          <a:p>
            <a:pPr marL="0" indent="0">
              <a:buNone/>
            </a:pPr>
            <a:endParaRPr lang="en-US" altLang="ja-JP" sz="1600" dirty="0"/>
          </a:p>
        </p:txBody>
      </p:sp>
    </p:spTree>
    <p:extLst>
      <p:ext uri="{BB962C8B-B14F-4D97-AF65-F5344CB8AC3E}">
        <p14:creationId xmlns:p14="http://schemas.microsoft.com/office/powerpoint/2010/main" val="5523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4E0C39-A9E7-C9F9-D5C1-B8F4DED46B08}"/>
              </a:ext>
            </a:extLst>
          </p:cNvPr>
          <p:cNvSpPr>
            <a:spLocks noGrp="1"/>
          </p:cNvSpPr>
          <p:nvPr>
            <p:ph type="title"/>
          </p:nvPr>
        </p:nvSpPr>
        <p:spPr/>
        <p:txBody>
          <a:bodyPr>
            <a:normAutofit/>
          </a:bodyPr>
          <a:lstStyle/>
          <a:p>
            <a:r>
              <a:rPr kumimoji="1" lang="ja-JP" altLang="en-US" sz="2800" dirty="0"/>
              <a:t>本日お話しする事</a:t>
            </a:r>
          </a:p>
        </p:txBody>
      </p:sp>
      <p:sp>
        <p:nvSpPr>
          <p:cNvPr id="3" name="コンテンツ プレースホルダー 2">
            <a:extLst>
              <a:ext uri="{FF2B5EF4-FFF2-40B4-BE49-F238E27FC236}">
                <a16:creationId xmlns:a16="http://schemas.microsoft.com/office/drawing/2014/main" id="{D374F138-19ED-2225-9DB8-D38F67AF768D}"/>
              </a:ext>
            </a:extLst>
          </p:cNvPr>
          <p:cNvSpPr>
            <a:spLocks noGrp="1"/>
          </p:cNvSpPr>
          <p:nvPr>
            <p:ph idx="1"/>
          </p:nvPr>
        </p:nvSpPr>
        <p:spPr/>
        <p:txBody>
          <a:bodyPr>
            <a:normAutofit lnSpcReduction="10000"/>
          </a:bodyPr>
          <a:lstStyle/>
          <a:p>
            <a:pPr marL="0" indent="0">
              <a:buNone/>
            </a:pPr>
            <a:r>
              <a:rPr kumimoji="1" lang="ja-JP" altLang="en-US" dirty="0"/>
              <a:t>１．危機とは</a:t>
            </a:r>
            <a:endParaRPr kumimoji="1" lang="en-US" altLang="ja-JP" dirty="0"/>
          </a:p>
          <a:p>
            <a:pPr marL="0" indent="0">
              <a:buNone/>
            </a:pPr>
            <a:endParaRPr kumimoji="1" lang="en-US" altLang="ja-JP" dirty="0"/>
          </a:p>
          <a:p>
            <a:pPr marL="0" indent="0">
              <a:buNone/>
            </a:pPr>
            <a:r>
              <a:rPr lang="ja-JP" altLang="en-US" dirty="0"/>
              <a:t>２．ロータリーにおける基本的な考え方</a:t>
            </a:r>
            <a:endParaRPr lang="en-US" altLang="ja-JP" dirty="0"/>
          </a:p>
          <a:p>
            <a:pPr marL="0" indent="0">
              <a:buNone/>
            </a:pPr>
            <a:endParaRPr lang="en-US" altLang="ja-JP" dirty="0"/>
          </a:p>
          <a:p>
            <a:pPr marL="0" indent="0">
              <a:buNone/>
            </a:pPr>
            <a:r>
              <a:rPr kumimoji="1" lang="ja-JP" altLang="en-US" dirty="0"/>
              <a:t>３．危機発生時の対応手順</a:t>
            </a:r>
            <a:endParaRPr kumimoji="1" lang="en-US" altLang="ja-JP" dirty="0"/>
          </a:p>
          <a:p>
            <a:pPr marL="0" indent="0">
              <a:buNone/>
            </a:pPr>
            <a:endParaRPr kumimoji="1" lang="en-US" altLang="ja-JP" dirty="0"/>
          </a:p>
          <a:p>
            <a:pPr marL="0" indent="0">
              <a:buNone/>
            </a:pPr>
            <a:r>
              <a:rPr lang="ja-JP" altLang="en-US" dirty="0"/>
              <a:t>４．</a:t>
            </a:r>
            <a:r>
              <a:rPr lang="ja-JP" altLang="en-US"/>
              <a:t>危機の実例　</a:t>
            </a:r>
            <a:r>
              <a:rPr lang="ja-JP" altLang="en-US" dirty="0"/>
              <a:t>初動の大切さ</a:t>
            </a:r>
            <a:endParaRPr lang="en-US" altLang="ja-JP" dirty="0"/>
          </a:p>
          <a:p>
            <a:pPr marL="0" indent="0">
              <a:buNone/>
            </a:pPr>
            <a:endParaRPr lang="en-US" altLang="ja-JP" dirty="0"/>
          </a:p>
          <a:p>
            <a:pPr marL="0" indent="0">
              <a:buNone/>
            </a:pPr>
            <a:r>
              <a:rPr kumimoji="1" lang="ja-JP" altLang="en-US" dirty="0"/>
              <a:t>５．クラブの危機管理</a:t>
            </a:r>
          </a:p>
        </p:txBody>
      </p:sp>
    </p:spTree>
    <p:extLst>
      <p:ext uri="{BB962C8B-B14F-4D97-AF65-F5344CB8AC3E}">
        <p14:creationId xmlns:p14="http://schemas.microsoft.com/office/powerpoint/2010/main" val="3671967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57ABE8-E96E-4C0E-E8FC-B2B96F085761}"/>
              </a:ext>
            </a:extLst>
          </p:cNvPr>
          <p:cNvSpPr>
            <a:spLocks noGrp="1"/>
          </p:cNvSpPr>
          <p:nvPr>
            <p:ph type="title"/>
          </p:nvPr>
        </p:nvSpPr>
        <p:spPr/>
        <p:txBody>
          <a:bodyPr/>
          <a:lstStyle/>
          <a:p>
            <a:r>
              <a:rPr kumimoji="1" lang="ja-JP" altLang="en-US" dirty="0"/>
              <a:t>危機とは何か</a:t>
            </a:r>
          </a:p>
        </p:txBody>
      </p:sp>
      <p:sp>
        <p:nvSpPr>
          <p:cNvPr id="3" name="コンテンツ プレースホルダー 2">
            <a:extLst>
              <a:ext uri="{FF2B5EF4-FFF2-40B4-BE49-F238E27FC236}">
                <a16:creationId xmlns:a16="http://schemas.microsoft.com/office/drawing/2014/main" id="{EAD3A5E2-3B45-2DBC-63B4-7C7E567E5D3D}"/>
              </a:ext>
            </a:extLst>
          </p:cNvPr>
          <p:cNvSpPr>
            <a:spLocks noGrp="1"/>
          </p:cNvSpPr>
          <p:nvPr>
            <p:ph idx="1"/>
          </p:nvPr>
        </p:nvSpPr>
        <p:spPr/>
        <p:txBody>
          <a:bodyPr/>
          <a:lstStyle/>
          <a:p>
            <a:pPr marL="0" indent="0">
              <a:buNone/>
            </a:pPr>
            <a:r>
              <a:rPr lang="ja-JP" altLang="en-US" dirty="0"/>
              <a:t>ＲＩ２５１０地区危機管理総則</a:t>
            </a:r>
            <a:endParaRPr lang="en-US" altLang="ja-JP" dirty="0"/>
          </a:p>
          <a:p>
            <a:pPr marL="0" indent="0">
              <a:buNone/>
            </a:pPr>
            <a:endParaRPr lang="en-US" altLang="ja-JP" dirty="0"/>
          </a:p>
          <a:p>
            <a:pPr marL="0" indent="0">
              <a:buNone/>
            </a:pPr>
            <a:r>
              <a:rPr lang="ja-JP" altLang="en-US" sz="1600" dirty="0"/>
              <a:t>地域社会のリーダー的メンバーによって構成されるロータリーには、常に髙い道徳性と社会的責任が求められる。</a:t>
            </a:r>
            <a:endParaRPr lang="en-US" altLang="ja-JP" sz="1600" dirty="0"/>
          </a:p>
          <a:p>
            <a:pPr marL="0" indent="0">
              <a:buNone/>
            </a:pPr>
            <a:r>
              <a:rPr lang="ja-JP" altLang="en-US" sz="1600" dirty="0"/>
              <a:t>危機管理が問われている現代社会において、国際ロータリー第２５１０地区は、ロータリーの活動に関連して</a:t>
            </a:r>
            <a:endParaRPr lang="en-US" altLang="ja-JP" sz="1600" dirty="0"/>
          </a:p>
          <a:p>
            <a:pPr marL="0" indent="0">
              <a:buNone/>
            </a:pPr>
            <a:r>
              <a:rPr lang="ja-JP" altLang="en-US" sz="1600" dirty="0"/>
              <a:t>起こりうる危機に対して、率先してその社会的責任を全うする必要があるとの認識に基づき、ここにガバナー</a:t>
            </a:r>
            <a:endParaRPr lang="en-US" altLang="ja-JP" sz="1600" dirty="0"/>
          </a:p>
          <a:p>
            <a:pPr marL="0" indent="0">
              <a:buNone/>
            </a:pPr>
            <a:r>
              <a:rPr lang="ja-JP" altLang="en-US" sz="1600" dirty="0"/>
              <a:t>統括の下、第三者委員を含む危機管理委員会を設置し、ロータリーの信頼を高めることとする。</a:t>
            </a:r>
            <a:endParaRPr lang="en-US" altLang="ja-JP" sz="1600" dirty="0"/>
          </a:p>
          <a:p>
            <a:pPr marL="0" indent="0">
              <a:buNone/>
            </a:pPr>
            <a:endParaRPr lang="en-US" altLang="ja-JP" sz="1600" dirty="0"/>
          </a:p>
          <a:p>
            <a:pPr marL="0" indent="0">
              <a:buNone/>
            </a:pPr>
            <a:r>
              <a:rPr lang="ja-JP" altLang="en-US" sz="1600" b="1" dirty="0"/>
              <a:t>第１条　（ロータリにとっての危機管理の危機）</a:t>
            </a:r>
            <a:endParaRPr lang="en-US" altLang="ja-JP" sz="1600" b="1" dirty="0"/>
          </a:p>
          <a:p>
            <a:pPr marL="0" indent="0">
              <a:buNone/>
            </a:pPr>
            <a:r>
              <a:rPr lang="ja-JP" altLang="en-US" sz="1600" b="1" dirty="0"/>
              <a:t>国際ロータリー第２５１０地区、地区内各ロータリークラブ、ロータリアンにとって</a:t>
            </a:r>
            <a:r>
              <a:rPr lang="ja-JP" altLang="en-US" sz="1600" b="1" dirty="0">
                <a:solidFill>
                  <a:srgbClr val="FF0000"/>
                </a:solidFill>
              </a:rPr>
              <a:t>「好ましくない事態の</a:t>
            </a:r>
            <a:endParaRPr lang="en-US" altLang="ja-JP" sz="1600" b="1" dirty="0">
              <a:solidFill>
                <a:srgbClr val="FF0000"/>
              </a:solidFill>
            </a:endParaRPr>
          </a:p>
          <a:p>
            <a:pPr marL="0" indent="0">
              <a:buNone/>
            </a:pPr>
            <a:r>
              <a:rPr lang="ja-JP" altLang="en-US" sz="1600" b="1" dirty="0">
                <a:solidFill>
                  <a:srgbClr val="FF0000"/>
                </a:solidFill>
              </a:rPr>
              <a:t>全て」</a:t>
            </a:r>
            <a:r>
              <a:rPr lang="ja-JP" altLang="en-US" sz="1600" b="1" dirty="0"/>
              <a:t>を危機管理の「危機」とする。　</a:t>
            </a:r>
            <a:r>
              <a:rPr lang="ja-JP" altLang="en-US" sz="1600" dirty="0"/>
              <a:t>以下省略</a:t>
            </a:r>
            <a:endParaRPr lang="en-US" altLang="ja-JP" sz="16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3252635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B35682E-C65D-183E-453D-646E2E204CF1}"/>
              </a:ext>
            </a:extLst>
          </p:cNvPr>
          <p:cNvSpPr txBox="1"/>
          <p:nvPr/>
        </p:nvSpPr>
        <p:spPr>
          <a:xfrm>
            <a:off x="1228434" y="600362"/>
            <a:ext cx="10446330" cy="8156079"/>
          </a:xfrm>
          <a:prstGeom prst="rect">
            <a:avLst/>
          </a:prstGeom>
          <a:noFill/>
        </p:spPr>
        <p:txBody>
          <a:bodyPr wrap="square">
            <a:spAutoFit/>
          </a:bodyPr>
          <a:lstStyle/>
          <a:p>
            <a:endParaRPr kumimoji="1" lang="en-US" altLang="ja-JP" sz="2800" dirty="0"/>
          </a:p>
          <a:p>
            <a:r>
              <a:rPr kumimoji="1" lang="ja-JP" altLang="en-US" sz="2800" dirty="0"/>
              <a:t>国際ロータリー第２５１０地区　危機管理委員会規程</a:t>
            </a:r>
            <a:endParaRPr lang="ja-JP" altLang="en-US" sz="2800" dirty="0"/>
          </a:p>
          <a:p>
            <a:r>
              <a:rPr kumimoji="1" lang="ja-JP" altLang="en-US" sz="2800" dirty="0"/>
              <a:t>　</a:t>
            </a:r>
            <a:endParaRPr kumimoji="1" lang="en-US" altLang="ja-JP" sz="2800" dirty="0"/>
          </a:p>
          <a:p>
            <a:r>
              <a:rPr lang="ja-JP" altLang="en-US" sz="1600" b="1" dirty="0"/>
              <a:t>第１条　定義</a:t>
            </a:r>
            <a:endParaRPr lang="en-US" altLang="ja-JP" sz="1600" b="1" dirty="0"/>
          </a:p>
          <a:p>
            <a:endParaRPr lang="en-US" altLang="ja-JP" sz="1600" b="1" dirty="0"/>
          </a:p>
          <a:p>
            <a:r>
              <a:rPr lang="ja-JP" altLang="en-US" sz="1600" b="1" dirty="0"/>
              <a:t>（ １ ）地区：　国際ロータリー２５１０地区</a:t>
            </a:r>
            <a:endParaRPr lang="en-US" altLang="ja-JP" sz="1600" b="1" dirty="0"/>
          </a:p>
          <a:p>
            <a:endParaRPr lang="en-US" altLang="ja-JP" sz="1600" b="1" dirty="0"/>
          </a:p>
          <a:p>
            <a:r>
              <a:rPr lang="ja-JP" altLang="en-US" sz="1600" b="1" dirty="0"/>
              <a:t>（ ２ ）地区プログラム：　地区において実施するプログラム</a:t>
            </a:r>
            <a:endParaRPr lang="en-US" altLang="ja-JP" sz="1600" b="1" dirty="0"/>
          </a:p>
          <a:p>
            <a:endParaRPr lang="en-US" altLang="ja-JP" sz="1600" b="1" dirty="0"/>
          </a:p>
          <a:p>
            <a:r>
              <a:rPr lang="ja-JP" altLang="en-US" sz="1600" b="1" dirty="0"/>
              <a:t>（ ３ ）関連委員会：　地区プログラムに関する委員会</a:t>
            </a:r>
            <a:endParaRPr lang="en-US" altLang="ja-JP" sz="1600" b="1" dirty="0"/>
          </a:p>
          <a:p>
            <a:endParaRPr lang="en-US" altLang="ja-JP" sz="1600" b="1" dirty="0"/>
          </a:p>
          <a:p>
            <a:r>
              <a:rPr kumimoji="1" lang="ja-JP" altLang="en-US" sz="1600" b="1" dirty="0"/>
              <a:t>（ ４ ）本委員会：　地区危機管理委員会</a:t>
            </a:r>
            <a:endParaRPr kumimoji="1" lang="en-US" altLang="ja-JP" sz="1600" b="1" dirty="0"/>
          </a:p>
          <a:p>
            <a:endParaRPr kumimoji="1" lang="en-US" altLang="ja-JP" sz="1600" b="1" dirty="0"/>
          </a:p>
          <a:p>
            <a:r>
              <a:rPr lang="ja-JP" altLang="en-US" sz="1600" b="1" dirty="0"/>
              <a:t>（ ５ ）危機：　交通災害、自然災害、事故・病気、感染症まん延、戦争・紛争などの争乱、騒擾・集</a:t>
            </a:r>
            <a:endParaRPr lang="en-US" altLang="ja-JP" sz="1600" b="1" dirty="0"/>
          </a:p>
          <a:p>
            <a:r>
              <a:rPr lang="ja-JP" altLang="en-US" sz="1600" b="1" dirty="0"/>
              <a:t>　　　　　　　  団行動などの暴力行為、</a:t>
            </a:r>
            <a:r>
              <a:rPr lang="ja-JP" altLang="en-US" sz="1600" b="1" dirty="0">
                <a:solidFill>
                  <a:srgbClr val="FF0000"/>
                </a:solidFill>
              </a:rPr>
              <a:t>身体的・性的・精神的虐待あるいはハラスメント</a:t>
            </a:r>
            <a:r>
              <a:rPr lang="ja-JP" altLang="en-US" sz="1600" b="1" dirty="0"/>
              <a:t>、個人情報漏洩</a:t>
            </a:r>
            <a:endParaRPr lang="en-US" altLang="ja-JP" sz="1600" b="1" dirty="0"/>
          </a:p>
          <a:p>
            <a:r>
              <a:rPr lang="ja-JP" altLang="en-US" sz="1600" b="1" dirty="0"/>
              <a:t>　　　　　　　  等の</a:t>
            </a:r>
            <a:r>
              <a:rPr lang="ja-JP" altLang="en-US" sz="1600" b="1" dirty="0">
                <a:solidFill>
                  <a:srgbClr val="FF0000"/>
                </a:solidFill>
              </a:rPr>
              <a:t>「好ましくない事態の全て」</a:t>
            </a:r>
            <a:r>
              <a:rPr lang="ja-JP" altLang="en-US" sz="1600" b="1" dirty="0"/>
              <a:t>が発生した事態</a:t>
            </a:r>
            <a:endParaRPr lang="en-US" altLang="ja-JP" sz="1600" b="1" dirty="0"/>
          </a:p>
          <a:p>
            <a:endParaRPr lang="en-US" altLang="ja-JP" sz="1600" b="1" dirty="0"/>
          </a:p>
          <a:p>
            <a:r>
              <a:rPr lang="ja-JP" altLang="en-US" sz="1600" b="1" dirty="0"/>
              <a:t>（ ６ ）指針：　「ロータリー青少年保護の手引き」・「地区青少年保護方針」・「地区虐待・ハラスメントの</a:t>
            </a:r>
            <a:endParaRPr lang="en-US" altLang="ja-JP" sz="1600" b="1" dirty="0"/>
          </a:p>
          <a:p>
            <a:r>
              <a:rPr lang="ja-JP" altLang="en-US" sz="1600" b="1" dirty="0"/>
              <a:t>　　　　　　　　申し立報告に関する指針」・「地区青少年プログラムボランティア申込書」・及び「地区危機</a:t>
            </a:r>
            <a:endParaRPr lang="en-US" altLang="ja-JP" sz="1600" b="1" dirty="0"/>
          </a:p>
          <a:p>
            <a:r>
              <a:rPr lang="ja-JP" altLang="en-US" sz="1600" b="1" dirty="0"/>
              <a:t>　　　　　　　　管理計画」　</a:t>
            </a:r>
            <a:endParaRPr kumimoji="1" lang="en-US" altLang="ja-JP" sz="2800" b="1" dirty="0"/>
          </a:p>
          <a:p>
            <a:endParaRPr lang="en-US" altLang="ja-JP" sz="2800" b="1" dirty="0"/>
          </a:p>
          <a:p>
            <a:endParaRPr kumimoji="1" lang="en-US" altLang="ja-JP" sz="2800" dirty="0"/>
          </a:p>
          <a:p>
            <a:endParaRPr lang="en-US" altLang="ja-JP" sz="2800" dirty="0"/>
          </a:p>
          <a:p>
            <a:endParaRPr kumimoji="1" lang="en-US" altLang="ja-JP" sz="2800" dirty="0"/>
          </a:p>
          <a:p>
            <a:endParaRPr lang="en-US" altLang="ja-JP" sz="2800" dirty="0"/>
          </a:p>
          <a:p>
            <a:endParaRPr kumimoji="1" lang="en-US" altLang="ja-JP" sz="2800" dirty="0"/>
          </a:p>
        </p:txBody>
      </p:sp>
    </p:spTree>
    <p:extLst>
      <p:ext uri="{BB962C8B-B14F-4D97-AF65-F5344CB8AC3E}">
        <p14:creationId xmlns:p14="http://schemas.microsoft.com/office/powerpoint/2010/main" val="2781071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46F52A-1169-B80B-0729-20290717A924}"/>
              </a:ext>
            </a:extLst>
          </p:cNvPr>
          <p:cNvSpPr>
            <a:spLocks noGrp="1"/>
          </p:cNvSpPr>
          <p:nvPr>
            <p:ph type="title"/>
          </p:nvPr>
        </p:nvSpPr>
        <p:spPr>
          <a:xfrm>
            <a:off x="838200" y="365126"/>
            <a:ext cx="10515600" cy="1608530"/>
          </a:xfrm>
          <a:solidFill>
            <a:srgbClr val="00FFFF"/>
          </a:solidFill>
          <a:ln>
            <a:solidFill>
              <a:schemeClr val="tx1"/>
            </a:solidFill>
          </a:ln>
        </p:spPr>
        <p:txBody>
          <a:bodyPr>
            <a:noAutofit/>
          </a:bodyPr>
          <a:lstStyle/>
          <a:p>
            <a:br>
              <a:rPr kumimoji="1" lang="en-US" altLang="ja-JP" sz="3600" dirty="0"/>
            </a:br>
            <a:r>
              <a:rPr kumimoji="1" lang="ja-JP" altLang="en-US" sz="3600" dirty="0"/>
              <a:t>ロータリー章典 </a:t>
            </a:r>
            <a:r>
              <a:rPr kumimoji="1" lang="en-US" altLang="ja-JP" sz="3600" dirty="0"/>
              <a:t>26.120</a:t>
            </a:r>
            <a:br>
              <a:rPr kumimoji="1" lang="en-US" altLang="ja-JP" sz="3600" dirty="0"/>
            </a:br>
            <a:r>
              <a:rPr kumimoji="1" lang="ja-JP" altLang="en-US" sz="3600" dirty="0"/>
              <a:t>会合、行事、または活動におけるハラスメントのない環境</a:t>
            </a:r>
            <a:br>
              <a:rPr kumimoji="1" lang="en-US" altLang="ja-JP" sz="3600" dirty="0"/>
            </a:br>
            <a:endParaRPr kumimoji="1" lang="ja-JP" altLang="en-US" sz="3600" dirty="0"/>
          </a:p>
        </p:txBody>
      </p:sp>
      <p:sp>
        <p:nvSpPr>
          <p:cNvPr id="3" name="コンテンツ プレースホルダー 2">
            <a:extLst>
              <a:ext uri="{FF2B5EF4-FFF2-40B4-BE49-F238E27FC236}">
                <a16:creationId xmlns:a16="http://schemas.microsoft.com/office/drawing/2014/main" id="{2EA2C9A2-3B64-10CD-0549-2373B4DB368A}"/>
              </a:ext>
            </a:extLst>
          </p:cNvPr>
          <p:cNvSpPr>
            <a:spLocks noGrp="1"/>
          </p:cNvSpPr>
          <p:nvPr>
            <p:ph idx="1"/>
          </p:nvPr>
        </p:nvSpPr>
        <p:spPr>
          <a:xfrm>
            <a:off x="838200" y="2299579"/>
            <a:ext cx="10515600" cy="4193295"/>
          </a:xfrm>
          <a:ln>
            <a:solidFill>
              <a:schemeClr val="tx1"/>
            </a:solidFill>
          </a:ln>
        </p:spPr>
        <p:txBody>
          <a:bodyPr>
            <a:noAutofit/>
          </a:bodyPr>
          <a:lstStyle/>
          <a:p>
            <a:pPr marL="0" indent="0">
              <a:buNone/>
            </a:pPr>
            <a:r>
              <a:rPr lang="ja-JP" altLang="en-US" sz="2400" dirty="0"/>
              <a:t>ロータリーはハラスメントのない環境を維持することに力を注いでいる。</a:t>
            </a:r>
            <a:endParaRPr lang="en-US" altLang="ja-JP" sz="2400" dirty="0"/>
          </a:p>
          <a:p>
            <a:pPr marL="0" indent="0">
              <a:buNone/>
            </a:pPr>
            <a:r>
              <a:rPr lang="ja-JP" altLang="en-US" sz="2400" dirty="0"/>
              <a:t>（中略）すべての会員およびロータリーの会合、行事、または活動に出席</a:t>
            </a:r>
            <a:endParaRPr lang="en-US" altLang="ja-JP" sz="2400" dirty="0"/>
          </a:p>
          <a:p>
            <a:pPr marL="0" indent="0">
              <a:buNone/>
            </a:pPr>
            <a:r>
              <a:rPr lang="ja-JP" altLang="en-US" sz="2400" dirty="0"/>
              <a:t>または参加する個人は、ハラスメントのない環境を期待すべきであり、安</a:t>
            </a:r>
            <a:endParaRPr lang="en-US" altLang="ja-JP" sz="2400" dirty="0"/>
          </a:p>
          <a:p>
            <a:pPr marL="0" indent="0">
              <a:buNone/>
            </a:pPr>
            <a:r>
              <a:rPr lang="ja-JP" altLang="en-US" sz="2400" dirty="0"/>
              <a:t>全、礼儀、品格、およびすべての人への尊敬を促す環境を維持するよう援</a:t>
            </a:r>
            <a:endParaRPr lang="en-US" altLang="ja-JP" sz="2400" dirty="0"/>
          </a:p>
          <a:p>
            <a:pPr marL="0" indent="0">
              <a:buNone/>
            </a:pPr>
            <a:r>
              <a:rPr lang="ja-JP" altLang="en-US" sz="2400" dirty="0"/>
              <a:t>助するものとする。（中略）</a:t>
            </a:r>
            <a:r>
              <a:rPr kumimoji="1" lang="ja-JP" altLang="en-US" sz="2400" dirty="0"/>
              <a:t>地区リーダーは、ハラスメントのない環境を</a:t>
            </a:r>
            <a:endParaRPr kumimoji="1" lang="en-US" altLang="ja-JP" sz="2400" dirty="0"/>
          </a:p>
          <a:p>
            <a:pPr marL="0" indent="0">
              <a:buNone/>
            </a:pPr>
            <a:r>
              <a:rPr kumimoji="1" lang="ja-JP" altLang="en-US" sz="2400" dirty="0"/>
              <a:t>作るためにクラブと協力するよう奨励されている。地区リーダーはまた、</a:t>
            </a:r>
            <a:endParaRPr kumimoji="1" lang="en-US" altLang="ja-JP" sz="2400" dirty="0"/>
          </a:p>
          <a:p>
            <a:pPr marL="0" indent="0">
              <a:buNone/>
            </a:pPr>
            <a:r>
              <a:rPr kumimoji="1" lang="ja-JP" altLang="en-US" sz="2400" dirty="0"/>
              <a:t>行動規範を</a:t>
            </a:r>
            <a:r>
              <a:rPr lang="ja-JP" altLang="en-US" sz="2400" dirty="0"/>
              <a:t>定め、クラブ内、会員同士、およびロータリーのほかの参加者</a:t>
            </a:r>
            <a:endParaRPr lang="en-US" altLang="ja-JP" sz="2400" dirty="0"/>
          </a:p>
          <a:p>
            <a:pPr marL="0" indent="0">
              <a:buNone/>
            </a:pPr>
            <a:r>
              <a:rPr lang="ja-JP" altLang="en-US" sz="2400" dirty="0"/>
              <a:t>に</a:t>
            </a:r>
            <a:r>
              <a:rPr kumimoji="1" lang="ja-JP" altLang="en-US" sz="2400" dirty="0"/>
              <a:t>対するハラスメントの対処と予防の方針を確立するためにクラブと協力</a:t>
            </a:r>
            <a:endParaRPr kumimoji="1" lang="en-US" altLang="ja-JP" sz="2400" dirty="0"/>
          </a:p>
          <a:p>
            <a:pPr marL="0" indent="0">
              <a:buNone/>
            </a:pPr>
            <a:r>
              <a:rPr kumimoji="1" lang="ja-JP" altLang="en-US" sz="2400" dirty="0"/>
              <a:t>すべきである。</a:t>
            </a:r>
          </a:p>
        </p:txBody>
      </p:sp>
    </p:spTree>
    <p:extLst>
      <p:ext uri="{BB962C8B-B14F-4D97-AF65-F5344CB8AC3E}">
        <p14:creationId xmlns:p14="http://schemas.microsoft.com/office/powerpoint/2010/main" val="332207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0E4FEB-DBE1-C084-114A-C4C19AFE63C2}"/>
              </a:ext>
            </a:extLst>
          </p:cNvPr>
          <p:cNvSpPr>
            <a:spLocks noGrp="1"/>
          </p:cNvSpPr>
          <p:nvPr>
            <p:ph type="title"/>
          </p:nvPr>
        </p:nvSpPr>
        <p:spPr>
          <a:solidFill>
            <a:srgbClr val="00FFFF"/>
          </a:solidFill>
          <a:ln>
            <a:solidFill>
              <a:schemeClr val="tx1"/>
            </a:solidFill>
          </a:ln>
        </p:spPr>
        <p:txBody>
          <a:bodyPr>
            <a:normAutofit/>
          </a:bodyPr>
          <a:lstStyle/>
          <a:p>
            <a:r>
              <a:rPr kumimoji="1" lang="ja-JP" altLang="en-US" sz="3600" dirty="0"/>
              <a:t>ロータリー章典 </a:t>
            </a:r>
            <a:r>
              <a:rPr kumimoji="1" lang="en-US" altLang="ja-JP" sz="3600" dirty="0"/>
              <a:t>2.120.1</a:t>
            </a:r>
            <a:br>
              <a:rPr kumimoji="1" lang="en-US" altLang="ja-JP" sz="3600" dirty="0"/>
            </a:br>
            <a:r>
              <a:rPr kumimoji="1" lang="ja-JP" altLang="en-US" sz="3600" dirty="0"/>
              <a:t>青少年と接する際の行動規範に関する声明</a:t>
            </a:r>
          </a:p>
        </p:txBody>
      </p:sp>
      <p:sp>
        <p:nvSpPr>
          <p:cNvPr id="3" name="コンテンツ プレースホルダー 2">
            <a:extLst>
              <a:ext uri="{FF2B5EF4-FFF2-40B4-BE49-F238E27FC236}">
                <a16:creationId xmlns:a16="http://schemas.microsoft.com/office/drawing/2014/main" id="{D409A0AD-1BD5-31AC-A122-4424BBEACD20}"/>
              </a:ext>
            </a:extLst>
          </p:cNvPr>
          <p:cNvSpPr>
            <a:spLocks noGrp="1"/>
          </p:cNvSpPr>
          <p:nvPr>
            <p:ph idx="1"/>
          </p:nvPr>
        </p:nvSpPr>
        <p:spPr>
          <a:noFill/>
          <a:ln>
            <a:solidFill>
              <a:schemeClr val="tx1"/>
            </a:solidFill>
          </a:ln>
        </p:spPr>
        <p:txBody>
          <a:bodyPr/>
          <a:lstStyle/>
          <a:p>
            <a:pPr marL="0" indent="0">
              <a:buNone/>
            </a:pPr>
            <a:endParaRPr kumimoji="1" lang="en-US" altLang="ja-JP" dirty="0"/>
          </a:p>
          <a:p>
            <a:pPr marL="0" indent="0">
              <a:buNone/>
            </a:pPr>
            <a:r>
              <a:rPr kumimoji="1" lang="ja-JP" altLang="en-US" dirty="0"/>
              <a:t>国際ロータリーは、ロータリーの活動に参加するすべての青少年</a:t>
            </a:r>
            <a:endParaRPr kumimoji="1" lang="en-US" altLang="ja-JP" dirty="0"/>
          </a:p>
          <a:p>
            <a:pPr marL="0" indent="0">
              <a:buNone/>
            </a:pPr>
            <a:r>
              <a:rPr kumimoji="1" lang="ja-JP" altLang="en-US" dirty="0"/>
              <a:t>のために安全な環境をつくり、これを維持するように努める。</a:t>
            </a:r>
            <a:endParaRPr kumimoji="1" lang="en-US" altLang="ja-JP" dirty="0"/>
          </a:p>
          <a:p>
            <a:pPr marL="0" indent="0">
              <a:buNone/>
            </a:pPr>
            <a:r>
              <a:rPr kumimoji="1" lang="ja-JP" altLang="en-US" dirty="0"/>
              <a:t>ロータリアン、そのパートナー、その他ボランティアは、接する</a:t>
            </a:r>
            <a:endParaRPr kumimoji="1" lang="en-US" altLang="ja-JP" dirty="0"/>
          </a:p>
          <a:p>
            <a:pPr marL="0" indent="0">
              <a:buNone/>
            </a:pPr>
            <a:r>
              <a:rPr kumimoji="1" lang="ja-JP" altLang="en-US" dirty="0"/>
              <a:t>児童および青少年の安全を考え、</a:t>
            </a:r>
            <a:r>
              <a:rPr kumimoji="1" lang="ja-JP" altLang="en-US" dirty="0">
                <a:solidFill>
                  <a:srgbClr val="FF0000"/>
                </a:solidFill>
              </a:rPr>
              <a:t>肉体的、性的、あるいは心理的</a:t>
            </a:r>
            <a:endParaRPr kumimoji="1" lang="en-US" altLang="ja-JP" dirty="0">
              <a:solidFill>
                <a:srgbClr val="FF0000"/>
              </a:solidFill>
            </a:endParaRPr>
          </a:p>
          <a:p>
            <a:pPr marL="0" indent="0">
              <a:buNone/>
            </a:pPr>
            <a:r>
              <a:rPr kumimoji="1" lang="ja-JP" altLang="en-US" dirty="0">
                <a:solidFill>
                  <a:srgbClr val="FF0000"/>
                </a:solidFill>
              </a:rPr>
              <a:t>な虐待から身の安全を守るため、最善を尽くさなければならない</a:t>
            </a:r>
            <a:endParaRPr kumimoji="1" lang="en-US" altLang="ja-JP" dirty="0">
              <a:solidFill>
                <a:srgbClr val="FF0000"/>
              </a:solidFill>
            </a:endParaRPr>
          </a:p>
          <a:p>
            <a:pPr marL="0" indent="0">
              <a:buNone/>
            </a:pPr>
            <a:endParaRPr lang="en-US" altLang="ja-JP" dirty="0"/>
          </a:p>
          <a:p>
            <a:pPr marL="0" indent="0">
              <a:buNone/>
            </a:pPr>
            <a:r>
              <a:rPr kumimoji="1" lang="ja-JP" altLang="en-US" dirty="0"/>
              <a:t>　　（２０１９年１０月理事会会合　決定５８号）。</a:t>
            </a:r>
          </a:p>
        </p:txBody>
      </p:sp>
    </p:spTree>
    <p:extLst>
      <p:ext uri="{BB962C8B-B14F-4D97-AF65-F5344CB8AC3E}">
        <p14:creationId xmlns:p14="http://schemas.microsoft.com/office/powerpoint/2010/main" val="2028847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乗算記号 9">
            <a:extLst>
              <a:ext uri="{FF2B5EF4-FFF2-40B4-BE49-F238E27FC236}">
                <a16:creationId xmlns:a16="http://schemas.microsoft.com/office/drawing/2014/main" id="{238E3486-BB07-C575-BD07-FA88B856585C}"/>
              </a:ext>
            </a:extLst>
          </p:cNvPr>
          <p:cNvSpPr/>
          <p:nvPr/>
        </p:nvSpPr>
        <p:spPr>
          <a:xfrm>
            <a:off x="5772727" y="905164"/>
            <a:ext cx="5902037" cy="6188506"/>
          </a:xfrm>
          <a:prstGeom prst="mathMultiply">
            <a:avLst/>
          </a:prstGeom>
          <a:solidFill>
            <a:srgbClr val="FACD0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コンテンツ プレースホルダー 3">
            <a:extLst>
              <a:ext uri="{FF2B5EF4-FFF2-40B4-BE49-F238E27FC236}">
                <a16:creationId xmlns:a16="http://schemas.microsoft.com/office/drawing/2014/main" id="{2FE185E1-B33E-1DDC-D255-B54836CBF93A}"/>
              </a:ext>
            </a:extLst>
          </p:cNvPr>
          <p:cNvSpPr>
            <a:spLocks noGrp="1"/>
          </p:cNvSpPr>
          <p:nvPr>
            <p:ph sz="half" idx="2"/>
          </p:nvPr>
        </p:nvSpPr>
        <p:spPr>
          <a:xfrm>
            <a:off x="6095999" y="1524144"/>
            <a:ext cx="5828144" cy="5043055"/>
          </a:xfrm>
          <a:noFill/>
          <a:ln>
            <a:noFill/>
          </a:ln>
        </p:spPr>
        <p:txBody>
          <a:bodyPr>
            <a:normAutofit fontScale="92500" lnSpcReduction="10000"/>
          </a:bodyPr>
          <a:lstStyle/>
          <a:p>
            <a:pPr marL="0" indent="0">
              <a:buNone/>
            </a:pPr>
            <a:endParaRPr kumimoji="1" lang="en-US" altLang="ja-JP" sz="4000" b="1" dirty="0">
              <a:solidFill>
                <a:srgbClr val="FF0000"/>
              </a:solidFill>
            </a:endParaRPr>
          </a:p>
          <a:p>
            <a:pPr marL="0" indent="0">
              <a:buNone/>
            </a:pPr>
            <a:r>
              <a:rPr lang="ja-JP" altLang="en-US" sz="4000" b="1" dirty="0">
                <a:solidFill>
                  <a:srgbClr val="FF0000"/>
                </a:solidFill>
              </a:rPr>
              <a:t> </a:t>
            </a:r>
            <a:r>
              <a:rPr kumimoji="1" lang="ja-JP" altLang="en-US" sz="4800" b="1" dirty="0">
                <a:solidFill>
                  <a:srgbClr val="FF0000"/>
                </a:solidFill>
              </a:rPr>
              <a:t>パワハラもＮＯ！</a:t>
            </a:r>
            <a:endParaRPr kumimoji="1" lang="en-US" altLang="ja-JP" sz="4800" b="1" dirty="0">
              <a:solidFill>
                <a:srgbClr val="FF0000"/>
              </a:solidFill>
            </a:endParaRPr>
          </a:p>
          <a:p>
            <a:pPr marL="0" indent="0">
              <a:buNone/>
            </a:pPr>
            <a:r>
              <a:rPr lang="ja-JP" altLang="en-US" b="1" dirty="0"/>
              <a:t>・国籍、人種、性別、宗教、言語</a:t>
            </a:r>
            <a:endParaRPr lang="en-US" altLang="ja-JP" b="1" dirty="0"/>
          </a:p>
          <a:p>
            <a:pPr marL="0" indent="0">
              <a:buNone/>
            </a:pPr>
            <a:r>
              <a:rPr lang="ja-JP" altLang="en-US" b="1" dirty="0"/>
              <a:t>　容姿、年齢等の</a:t>
            </a:r>
            <a:r>
              <a:rPr kumimoji="1" lang="ja-JP" altLang="en-US" b="1" dirty="0"/>
              <a:t>差別はダメ</a:t>
            </a:r>
            <a:endParaRPr kumimoji="1" lang="en-US" altLang="ja-JP" b="1" dirty="0"/>
          </a:p>
          <a:p>
            <a:pPr marL="0" indent="0">
              <a:buNone/>
            </a:pPr>
            <a:endParaRPr kumimoji="1" lang="en-US" altLang="ja-JP" b="1" dirty="0"/>
          </a:p>
          <a:p>
            <a:pPr marL="0" indent="0">
              <a:buNone/>
            </a:pPr>
            <a:r>
              <a:rPr lang="ja-JP" altLang="en-US" b="1" dirty="0"/>
              <a:t>・先輩に対しては言いたくても</a:t>
            </a:r>
            <a:endParaRPr lang="en-US" altLang="ja-JP" b="1" dirty="0"/>
          </a:p>
          <a:p>
            <a:pPr marL="0" indent="0">
              <a:buNone/>
            </a:pPr>
            <a:r>
              <a:rPr kumimoji="1" lang="ja-JP" altLang="en-US" b="1" dirty="0"/>
              <a:t>　言えないことがあります</a:t>
            </a:r>
            <a:endParaRPr kumimoji="1" lang="en-US" altLang="ja-JP" b="1" dirty="0"/>
          </a:p>
          <a:p>
            <a:pPr marL="0" indent="0">
              <a:buNone/>
            </a:pPr>
            <a:endParaRPr kumimoji="1" lang="en-US" altLang="ja-JP" dirty="0"/>
          </a:p>
          <a:p>
            <a:pPr marL="0" indent="0">
              <a:buNone/>
            </a:pPr>
            <a:r>
              <a:rPr lang="ja-JP" altLang="en-US" b="1" dirty="0"/>
              <a:t>・支援を受けている側との力関係</a:t>
            </a:r>
            <a:endParaRPr lang="en-US" altLang="ja-JP" b="1" dirty="0"/>
          </a:p>
          <a:p>
            <a:pPr marL="0" indent="0">
              <a:buNone/>
            </a:pPr>
            <a:r>
              <a:rPr lang="ja-JP" altLang="en-US" b="1" dirty="0"/>
              <a:t>　を頭において（権力格差）</a:t>
            </a:r>
            <a:endParaRPr kumimoji="1" lang="ja-JP" altLang="en-US" b="1" dirty="0"/>
          </a:p>
        </p:txBody>
      </p:sp>
      <p:sp>
        <p:nvSpPr>
          <p:cNvPr id="9" name="乗算記号 8">
            <a:extLst>
              <a:ext uri="{FF2B5EF4-FFF2-40B4-BE49-F238E27FC236}">
                <a16:creationId xmlns:a16="http://schemas.microsoft.com/office/drawing/2014/main" id="{D8E376C0-D5F3-BC8F-E08E-A877293F78CB}"/>
              </a:ext>
            </a:extLst>
          </p:cNvPr>
          <p:cNvSpPr/>
          <p:nvPr/>
        </p:nvSpPr>
        <p:spPr>
          <a:xfrm>
            <a:off x="-99589" y="1108222"/>
            <a:ext cx="6354919" cy="6188506"/>
          </a:xfrm>
          <a:prstGeom prst="mathMultiply">
            <a:avLst/>
          </a:prstGeom>
          <a:solidFill>
            <a:srgbClr val="FACD0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書類 7">
            <a:extLst>
              <a:ext uri="{FF2B5EF4-FFF2-40B4-BE49-F238E27FC236}">
                <a16:creationId xmlns:a16="http://schemas.microsoft.com/office/drawing/2014/main" id="{D696BC0C-780F-2D09-82A8-E64BA4A1C46B}"/>
              </a:ext>
            </a:extLst>
          </p:cNvPr>
          <p:cNvSpPr/>
          <p:nvPr/>
        </p:nvSpPr>
        <p:spPr>
          <a:xfrm>
            <a:off x="6095999" y="1524144"/>
            <a:ext cx="5257801" cy="5366400"/>
          </a:xfrm>
          <a:prstGeom prst="flowChartDocumen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ローチャート: 書類 6">
            <a:extLst>
              <a:ext uri="{FF2B5EF4-FFF2-40B4-BE49-F238E27FC236}">
                <a16:creationId xmlns:a16="http://schemas.microsoft.com/office/drawing/2014/main" id="{99691BEA-9CA5-60A4-3060-787242733794}"/>
              </a:ext>
            </a:extLst>
          </p:cNvPr>
          <p:cNvSpPr/>
          <p:nvPr/>
        </p:nvSpPr>
        <p:spPr>
          <a:xfrm>
            <a:off x="945182" y="1492104"/>
            <a:ext cx="4742870" cy="5365896"/>
          </a:xfrm>
          <a:prstGeom prst="flowChartDocumen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a:extLst>
              <a:ext uri="{FF2B5EF4-FFF2-40B4-BE49-F238E27FC236}">
                <a16:creationId xmlns:a16="http://schemas.microsoft.com/office/drawing/2014/main" id="{FEE98DB6-37AF-AC8F-549E-F22AC80D8F14}"/>
              </a:ext>
            </a:extLst>
          </p:cNvPr>
          <p:cNvSpPr/>
          <p:nvPr/>
        </p:nvSpPr>
        <p:spPr>
          <a:xfrm>
            <a:off x="5842001" y="1117601"/>
            <a:ext cx="6114472" cy="5902036"/>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7FA99739-292A-29C3-8760-D919FD666EE2}"/>
              </a:ext>
            </a:extLst>
          </p:cNvPr>
          <p:cNvSpPr/>
          <p:nvPr/>
        </p:nvSpPr>
        <p:spPr>
          <a:xfrm>
            <a:off x="443345" y="1306946"/>
            <a:ext cx="5493327" cy="5043055"/>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F05E28CC-829B-8694-FA3D-B9D9B1AAF5F3}"/>
              </a:ext>
            </a:extLst>
          </p:cNvPr>
          <p:cNvSpPr>
            <a:spLocks noGrp="1"/>
          </p:cNvSpPr>
          <p:nvPr>
            <p:ph type="title"/>
          </p:nvPr>
        </p:nvSpPr>
        <p:spPr>
          <a:xfrm>
            <a:off x="1522927" y="446825"/>
            <a:ext cx="8638148" cy="817634"/>
          </a:xfrm>
          <a:solidFill>
            <a:srgbClr val="00FFFF"/>
          </a:solidFill>
          <a:ln>
            <a:solidFill>
              <a:schemeClr val="tx1"/>
            </a:solidFill>
          </a:ln>
        </p:spPr>
        <p:txBody>
          <a:bodyPr>
            <a:noAutofit/>
          </a:bodyPr>
          <a:lstStyle/>
          <a:p>
            <a:r>
              <a:rPr kumimoji="1" lang="ja-JP" altLang="en-US" sz="3200" dirty="0"/>
              <a:t>　</a:t>
            </a:r>
            <a:r>
              <a:rPr kumimoji="1" lang="ja-JP" altLang="en-US" sz="3200" b="1" dirty="0">
                <a:highlight>
                  <a:srgbClr val="00FFFF"/>
                </a:highlight>
              </a:rPr>
              <a:t>ハラスメントは危機管理の最重要事項です</a:t>
            </a:r>
          </a:p>
        </p:txBody>
      </p:sp>
      <p:sp>
        <p:nvSpPr>
          <p:cNvPr id="3" name="コンテンツ プレースホルダー 2">
            <a:extLst>
              <a:ext uri="{FF2B5EF4-FFF2-40B4-BE49-F238E27FC236}">
                <a16:creationId xmlns:a16="http://schemas.microsoft.com/office/drawing/2014/main" id="{B55F884F-D9D4-0B06-DA48-063814C7D0FF}"/>
              </a:ext>
            </a:extLst>
          </p:cNvPr>
          <p:cNvSpPr>
            <a:spLocks noGrp="1"/>
          </p:cNvSpPr>
          <p:nvPr>
            <p:ph sz="half" idx="1"/>
          </p:nvPr>
        </p:nvSpPr>
        <p:spPr>
          <a:xfrm>
            <a:off x="838200" y="1579418"/>
            <a:ext cx="5181600" cy="3990109"/>
          </a:xfrm>
          <a:noFill/>
          <a:ln>
            <a:noFill/>
          </a:ln>
        </p:spPr>
        <p:txBody>
          <a:bodyPr>
            <a:normAutofit fontScale="92500" lnSpcReduction="10000"/>
          </a:bodyPr>
          <a:lstStyle/>
          <a:p>
            <a:pPr marL="0" indent="0">
              <a:buNone/>
            </a:pPr>
            <a:endParaRPr kumimoji="1" lang="en-US" altLang="ja-JP" sz="4000" b="1" dirty="0">
              <a:solidFill>
                <a:srgbClr val="FF0000"/>
              </a:solidFill>
            </a:endParaRPr>
          </a:p>
          <a:p>
            <a:pPr marL="0" indent="0">
              <a:buNone/>
            </a:pPr>
            <a:r>
              <a:rPr lang="ja-JP" altLang="en-US" sz="4000" b="1" dirty="0">
                <a:solidFill>
                  <a:srgbClr val="FF0000"/>
                </a:solidFill>
              </a:rPr>
              <a:t> </a:t>
            </a:r>
            <a:r>
              <a:rPr kumimoji="1" lang="ja-JP" altLang="en-US" sz="4800" b="1" dirty="0">
                <a:solidFill>
                  <a:srgbClr val="FF0000"/>
                </a:solidFill>
              </a:rPr>
              <a:t>セクハラはＮＯ！</a:t>
            </a:r>
            <a:endParaRPr kumimoji="1" lang="en-US" altLang="ja-JP" sz="4800" b="1" dirty="0">
              <a:solidFill>
                <a:srgbClr val="FF0000"/>
              </a:solidFill>
            </a:endParaRPr>
          </a:p>
          <a:p>
            <a:pPr marL="0" indent="0">
              <a:buNone/>
            </a:pPr>
            <a:endParaRPr kumimoji="1" lang="en-US" altLang="ja-JP" dirty="0"/>
          </a:p>
          <a:p>
            <a:pPr marL="0" indent="0">
              <a:buNone/>
            </a:pPr>
            <a:r>
              <a:rPr kumimoji="1" lang="ja-JP" altLang="en-US" b="1" dirty="0"/>
              <a:t>・そんなつもりは、、、、は</a:t>
            </a:r>
            <a:endParaRPr kumimoji="1" lang="en-US" altLang="ja-JP" b="1" dirty="0"/>
          </a:p>
          <a:p>
            <a:pPr marL="0" indent="0">
              <a:buNone/>
            </a:pPr>
            <a:r>
              <a:rPr lang="ja-JP" altLang="en-US" b="1" dirty="0"/>
              <a:t>　通じません</a:t>
            </a:r>
            <a:endParaRPr lang="en-US" altLang="ja-JP" b="1" dirty="0"/>
          </a:p>
          <a:p>
            <a:pPr marL="0" indent="0">
              <a:buNone/>
            </a:pPr>
            <a:endParaRPr kumimoji="1" lang="en-US" altLang="ja-JP" dirty="0"/>
          </a:p>
          <a:p>
            <a:pPr marL="0" indent="0">
              <a:buNone/>
            </a:pPr>
            <a:r>
              <a:rPr kumimoji="1" lang="ja-JP" altLang="en-US" b="1" dirty="0"/>
              <a:t>・相手が不快に感じたら</a:t>
            </a:r>
            <a:endParaRPr kumimoji="1" lang="en-US" altLang="ja-JP" b="1" dirty="0"/>
          </a:p>
          <a:p>
            <a:pPr marL="0" indent="0">
              <a:buNone/>
            </a:pPr>
            <a:r>
              <a:rPr lang="ja-JP" altLang="en-US" b="1" dirty="0"/>
              <a:t>　セクハラです</a:t>
            </a:r>
            <a:endParaRPr kumimoji="1" lang="ja-JP" altLang="en-US" b="1" dirty="0"/>
          </a:p>
        </p:txBody>
      </p:sp>
    </p:spTree>
    <p:extLst>
      <p:ext uri="{BB962C8B-B14F-4D97-AF65-F5344CB8AC3E}">
        <p14:creationId xmlns:p14="http://schemas.microsoft.com/office/powerpoint/2010/main" val="26549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5A0FC9-808C-3F39-DDC3-2296501FC382}"/>
              </a:ext>
            </a:extLst>
          </p:cNvPr>
          <p:cNvSpPr>
            <a:spLocks noGrp="1"/>
          </p:cNvSpPr>
          <p:nvPr>
            <p:ph type="title"/>
          </p:nvPr>
        </p:nvSpPr>
        <p:spPr>
          <a:xfrm>
            <a:off x="838200" y="365125"/>
            <a:ext cx="10515600" cy="1633393"/>
          </a:xfrm>
          <a:ln>
            <a:solidFill>
              <a:schemeClr val="tx1"/>
            </a:solidFill>
          </a:ln>
        </p:spPr>
        <p:txBody>
          <a:bodyPr>
            <a:noAutofit/>
          </a:bodyPr>
          <a:lstStyle/>
          <a:p>
            <a:r>
              <a:rPr lang="ja-JP" altLang="en-US" sz="3200" b="1" dirty="0"/>
              <a:t>ＲＩの危機管理方針　</a:t>
            </a:r>
            <a:r>
              <a:rPr lang="ja-JP" altLang="en-US" sz="3200" b="1" dirty="0">
                <a:highlight>
                  <a:srgbClr val="00FFFF"/>
                </a:highlight>
              </a:rPr>
              <a:t>青少年に対するハラスメント</a:t>
            </a:r>
            <a:br>
              <a:rPr lang="en-US" altLang="ja-JP" sz="2800" b="1" dirty="0"/>
            </a:br>
            <a:r>
              <a:rPr lang="ja-JP" altLang="en-US" sz="3600" b="1" dirty="0"/>
              <a:t>　　　　　</a:t>
            </a:r>
            <a:br>
              <a:rPr lang="en-US" altLang="ja-JP" sz="3600" b="1" dirty="0"/>
            </a:br>
            <a:r>
              <a:rPr lang="ja-JP" altLang="en-US" sz="3600" b="1" dirty="0"/>
              <a:t>　　　</a:t>
            </a:r>
            <a:r>
              <a:rPr lang="en-US" altLang="ja-JP" sz="4000" b="1" dirty="0">
                <a:solidFill>
                  <a:srgbClr val="FF0000"/>
                </a:solidFill>
              </a:rPr>
              <a:t>ZERO</a:t>
            </a:r>
            <a:r>
              <a:rPr lang="ja-JP" altLang="en-US" sz="4000" b="1" dirty="0">
                <a:solidFill>
                  <a:srgbClr val="FF0000"/>
                </a:solidFill>
              </a:rPr>
              <a:t>　</a:t>
            </a:r>
            <a:r>
              <a:rPr lang="en-US" altLang="ja-JP" sz="4000" b="1" dirty="0">
                <a:solidFill>
                  <a:srgbClr val="FF0000"/>
                </a:solidFill>
              </a:rPr>
              <a:t>TOLERANCE</a:t>
            </a:r>
            <a:r>
              <a:rPr lang="ja-JP" altLang="en-US" sz="4000" b="1" dirty="0"/>
              <a:t>（ゼロ容認！）</a:t>
            </a:r>
          </a:p>
        </p:txBody>
      </p:sp>
      <p:sp>
        <p:nvSpPr>
          <p:cNvPr id="3" name="コンテンツ プレースホルダー 2">
            <a:extLst>
              <a:ext uri="{FF2B5EF4-FFF2-40B4-BE49-F238E27FC236}">
                <a16:creationId xmlns:a16="http://schemas.microsoft.com/office/drawing/2014/main" id="{B6D147C2-24B4-72ED-DCF2-A732A8C0DD41}"/>
              </a:ext>
            </a:extLst>
          </p:cNvPr>
          <p:cNvSpPr>
            <a:spLocks noGrp="1"/>
          </p:cNvSpPr>
          <p:nvPr>
            <p:ph sz="half" idx="1"/>
          </p:nvPr>
        </p:nvSpPr>
        <p:spPr>
          <a:xfrm>
            <a:off x="838200" y="2109354"/>
            <a:ext cx="5181600" cy="4351338"/>
          </a:xfrm>
          <a:solidFill>
            <a:srgbClr val="FFFF99"/>
          </a:solidFill>
          <a:ln>
            <a:solidFill>
              <a:schemeClr val="tx1"/>
            </a:solidFill>
          </a:ln>
        </p:spPr>
        <p:txBody>
          <a:bodyPr/>
          <a:lstStyle/>
          <a:p>
            <a:pPr marL="0" indent="0">
              <a:buNone/>
            </a:pPr>
            <a:endParaRPr lang="en-US" altLang="ja-JP" dirty="0"/>
          </a:p>
          <a:p>
            <a:r>
              <a:rPr lang="ja-JP" altLang="en-US" b="1" dirty="0">
                <a:solidFill>
                  <a:srgbClr val="0070C0"/>
                </a:solidFill>
              </a:rPr>
              <a:t>ハラスメントが起きたときは</a:t>
            </a:r>
            <a:endParaRPr lang="en-US" altLang="ja-JP" b="1" dirty="0">
              <a:solidFill>
                <a:srgbClr val="0070C0"/>
              </a:solidFill>
            </a:endParaRPr>
          </a:p>
          <a:p>
            <a:pPr marL="0" indent="0">
              <a:buNone/>
            </a:pPr>
            <a:endParaRPr lang="en-US" altLang="ja-JP" dirty="0"/>
          </a:p>
          <a:p>
            <a:pPr marL="0" indent="0">
              <a:buNone/>
            </a:pPr>
            <a:r>
              <a:rPr lang="ja-JP" altLang="en-US" sz="2400" dirty="0"/>
              <a:t>　状況を把握し、担当地区委員会と</a:t>
            </a:r>
            <a:endParaRPr lang="en-US" altLang="ja-JP" sz="2400" dirty="0"/>
          </a:p>
          <a:p>
            <a:pPr marL="0" indent="0">
              <a:buNone/>
            </a:pPr>
            <a:r>
              <a:rPr lang="ja-JP" altLang="en-US" sz="2400" dirty="0"/>
              <a:t>　危機管理委員会に必ず報告して</a:t>
            </a:r>
            <a:endParaRPr lang="en-US" altLang="ja-JP" sz="2400" dirty="0"/>
          </a:p>
          <a:p>
            <a:pPr marL="0" indent="0">
              <a:buNone/>
            </a:pPr>
            <a:r>
              <a:rPr lang="ja-JP" altLang="en-US" sz="2400" dirty="0"/>
              <a:t>　ください。両委員会で情報を共</a:t>
            </a:r>
            <a:endParaRPr lang="en-US" altLang="ja-JP" sz="2400" dirty="0"/>
          </a:p>
          <a:p>
            <a:pPr marL="0" indent="0">
              <a:buNone/>
            </a:pPr>
            <a:r>
              <a:rPr lang="ja-JP" altLang="en-US" sz="2400" dirty="0"/>
              <a:t>　有し、共同して解決にあたります</a:t>
            </a:r>
            <a:r>
              <a:rPr lang="ja-JP" altLang="en-US" dirty="0"/>
              <a:t>。</a:t>
            </a:r>
          </a:p>
        </p:txBody>
      </p:sp>
      <p:sp>
        <p:nvSpPr>
          <p:cNvPr id="4" name="コンテンツ プレースホルダー 3">
            <a:extLst>
              <a:ext uri="{FF2B5EF4-FFF2-40B4-BE49-F238E27FC236}">
                <a16:creationId xmlns:a16="http://schemas.microsoft.com/office/drawing/2014/main" id="{E7ABF538-B620-FFF2-84FB-FFE11A4FA83B}"/>
              </a:ext>
            </a:extLst>
          </p:cNvPr>
          <p:cNvSpPr>
            <a:spLocks noGrp="1"/>
          </p:cNvSpPr>
          <p:nvPr>
            <p:ph sz="half" idx="2"/>
          </p:nvPr>
        </p:nvSpPr>
        <p:spPr>
          <a:xfrm>
            <a:off x="5920509" y="2296679"/>
            <a:ext cx="5433291" cy="4351338"/>
          </a:xfrm>
          <a:solidFill>
            <a:srgbClr val="99FF99"/>
          </a:solidFill>
          <a:ln>
            <a:solidFill>
              <a:schemeClr val="tx1"/>
            </a:solidFill>
          </a:ln>
        </p:spPr>
        <p:txBody>
          <a:bodyPr/>
          <a:lstStyle/>
          <a:p>
            <a:pPr marL="0" indent="0">
              <a:buNone/>
            </a:pPr>
            <a:endParaRPr lang="en-US" altLang="ja-JP" dirty="0"/>
          </a:p>
          <a:p>
            <a:r>
              <a:rPr lang="ja-JP" altLang="en-US" b="1" dirty="0">
                <a:solidFill>
                  <a:srgbClr val="0070C0"/>
                </a:solidFill>
              </a:rPr>
              <a:t>ハラスメント事案について必要な報告を怠った場合は</a:t>
            </a:r>
            <a:endParaRPr lang="en-US" altLang="ja-JP" b="1" dirty="0">
              <a:solidFill>
                <a:srgbClr val="0070C0"/>
              </a:solidFill>
            </a:endParaRPr>
          </a:p>
          <a:p>
            <a:pPr marL="0" indent="0">
              <a:buNone/>
            </a:pPr>
            <a:endParaRPr lang="en-US" altLang="ja-JP" sz="2400" dirty="0"/>
          </a:p>
          <a:p>
            <a:pPr marL="0" indent="0">
              <a:buNone/>
            </a:pPr>
            <a:r>
              <a:rPr lang="ja-JP" altLang="en-US" sz="2400" dirty="0"/>
              <a:t>　ロータリー章典「会合、行事また</a:t>
            </a:r>
            <a:endParaRPr lang="en-US" altLang="ja-JP" sz="2400" dirty="0"/>
          </a:p>
          <a:p>
            <a:pPr marL="0" indent="0">
              <a:buNone/>
            </a:pPr>
            <a:r>
              <a:rPr lang="ja-JP" altLang="en-US" sz="2400" dirty="0"/>
              <a:t>　は活動におけるハラスメントのな</a:t>
            </a:r>
            <a:endParaRPr lang="en-US" altLang="ja-JP" sz="2400" dirty="0"/>
          </a:p>
          <a:p>
            <a:pPr marL="0" indent="0">
              <a:buNone/>
            </a:pPr>
            <a:r>
              <a:rPr lang="ja-JP" altLang="en-US" sz="2400" dirty="0"/>
              <a:t>　い環境」（２６．１２０）に基づき</a:t>
            </a:r>
            <a:endParaRPr lang="en-US" altLang="ja-JP" sz="2400" dirty="0"/>
          </a:p>
          <a:p>
            <a:pPr marL="0" indent="0">
              <a:buNone/>
            </a:pPr>
            <a:r>
              <a:rPr lang="ja-JP" altLang="en-US" sz="2400" dirty="0"/>
              <a:t>　ＲＩからクラブ終結などの制裁を</a:t>
            </a:r>
            <a:endParaRPr lang="en-US" altLang="ja-JP" sz="2400" dirty="0"/>
          </a:p>
          <a:p>
            <a:pPr marL="0" indent="0">
              <a:buNone/>
            </a:pPr>
            <a:r>
              <a:rPr lang="ja-JP" altLang="en-US" sz="2400" dirty="0"/>
              <a:t>　受ける可能性があります。</a:t>
            </a:r>
          </a:p>
        </p:txBody>
      </p:sp>
    </p:spTree>
    <p:extLst>
      <p:ext uri="{BB962C8B-B14F-4D97-AF65-F5344CB8AC3E}">
        <p14:creationId xmlns:p14="http://schemas.microsoft.com/office/powerpoint/2010/main" val="1579987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3222F8-493E-292B-3EE2-05BA9EE8569A}"/>
              </a:ext>
            </a:extLst>
          </p:cNvPr>
          <p:cNvSpPr>
            <a:spLocks noGrp="1"/>
          </p:cNvSpPr>
          <p:nvPr>
            <p:ph type="title"/>
          </p:nvPr>
        </p:nvSpPr>
        <p:spPr>
          <a:solidFill>
            <a:srgbClr val="00FFFF"/>
          </a:solidFill>
          <a:ln>
            <a:solidFill>
              <a:schemeClr val="tx1"/>
            </a:solidFill>
          </a:ln>
        </p:spPr>
        <p:txBody>
          <a:bodyPr/>
          <a:lstStyle/>
          <a:p>
            <a:r>
              <a:rPr kumimoji="1" lang="ja-JP" altLang="en-US" sz="3200" dirty="0"/>
              <a:t>青少年の保護</a:t>
            </a:r>
            <a:br>
              <a:rPr kumimoji="1" lang="en-US" altLang="ja-JP" dirty="0"/>
            </a:br>
            <a:r>
              <a:rPr kumimoji="1" lang="ja-JP" altLang="en-US" sz="2800" dirty="0"/>
              <a:t>虐待およびハラスメントに対して、いかなる違反も法規適用する方針（ゼロ容認方針）</a:t>
            </a:r>
          </a:p>
        </p:txBody>
      </p:sp>
      <p:sp>
        <p:nvSpPr>
          <p:cNvPr id="3" name="コンテンツ プレースホルダー 2">
            <a:extLst>
              <a:ext uri="{FF2B5EF4-FFF2-40B4-BE49-F238E27FC236}">
                <a16:creationId xmlns:a16="http://schemas.microsoft.com/office/drawing/2014/main" id="{DA86FF9A-3274-CB9B-AD0B-46DB089DA220}"/>
              </a:ext>
            </a:extLst>
          </p:cNvPr>
          <p:cNvSpPr>
            <a:spLocks noGrp="1"/>
          </p:cNvSpPr>
          <p:nvPr>
            <p:ph idx="1"/>
          </p:nvPr>
        </p:nvSpPr>
        <p:spPr>
          <a:xfrm>
            <a:off x="756719" y="1825625"/>
            <a:ext cx="10515600" cy="4351338"/>
          </a:xfrm>
          <a:solidFill>
            <a:srgbClr val="99FF99"/>
          </a:solidFill>
          <a:ln>
            <a:solidFill>
              <a:schemeClr val="tx1"/>
            </a:solidFill>
          </a:ln>
        </p:spPr>
        <p:txBody>
          <a:bodyPr/>
          <a:lstStyle/>
          <a:p>
            <a:pPr marL="0" indent="0">
              <a:buNone/>
            </a:pPr>
            <a:endParaRPr kumimoji="1" lang="en-US" altLang="ja-JP" b="1" dirty="0">
              <a:solidFill>
                <a:srgbClr val="FF0000"/>
              </a:solidFill>
            </a:endParaRPr>
          </a:p>
          <a:p>
            <a:pPr marL="0" indent="0">
              <a:buNone/>
            </a:pPr>
            <a:r>
              <a:rPr kumimoji="1" lang="ja-JP" altLang="en-US" b="1" dirty="0">
                <a:solidFill>
                  <a:srgbClr val="FF0000"/>
                </a:solidFill>
              </a:rPr>
              <a:t>７２時間ルール</a:t>
            </a:r>
            <a:endParaRPr kumimoji="1" lang="en-US" altLang="ja-JP" b="1" dirty="0">
              <a:solidFill>
                <a:srgbClr val="FF0000"/>
              </a:solidFill>
            </a:endParaRPr>
          </a:p>
          <a:p>
            <a:pPr marL="0" indent="0">
              <a:buNone/>
            </a:pPr>
            <a:r>
              <a:rPr lang="ja-JP" altLang="en-US" sz="2000" dirty="0"/>
              <a:t>ＲＩの青少年の保護に関する問題や</a:t>
            </a:r>
            <a:r>
              <a:rPr kumimoji="1" lang="ja-JP" altLang="en-US" sz="2000" dirty="0"/>
              <a:t>申し</a:t>
            </a:r>
            <a:endParaRPr kumimoji="1" lang="en-US" altLang="ja-JP" sz="2000" dirty="0"/>
          </a:p>
          <a:p>
            <a:pPr marL="0" indent="0">
              <a:buNone/>
            </a:pPr>
            <a:r>
              <a:rPr kumimoji="1" lang="ja-JP" altLang="en-US" sz="2000" dirty="0"/>
              <a:t>立てはすべて、地区がその状況を認識し</a:t>
            </a:r>
            <a:endParaRPr kumimoji="1" lang="en-US" altLang="ja-JP" sz="2000" dirty="0"/>
          </a:p>
          <a:p>
            <a:pPr marL="0" indent="0">
              <a:buNone/>
            </a:pPr>
            <a:r>
              <a:rPr kumimoji="1" lang="ja-JP" altLang="en-US" sz="2000" dirty="0"/>
              <a:t>た時点から７２時間以内に報告するよう</a:t>
            </a:r>
            <a:endParaRPr kumimoji="1" lang="en-US" altLang="ja-JP" sz="2000" dirty="0"/>
          </a:p>
          <a:p>
            <a:pPr marL="0" indent="0">
              <a:buNone/>
            </a:pPr>
            <a:r>
              <a:rPr kumimoji="1" lang="ja-JP" altLang="en-US" sz="2000" dirty="0"/>
              <a:t>に義務付けています。事故、入院、法的</a:t>
            </a:r>
            <a:endParaRPr kumimoji="1" lang="en-US" altLang="ja-JP" sz="2000" dirty="0"/>
          </a:p>
          <a:p>
            <a:pPr marL="0" indent="0">
              <a:buNone/>
            </a:pPr>
            <a:r>
              <a:rPr kumimoji="1" lang="ja-JP" altLang="en-US" sz="2000" dirty="0"/>
              <a:t>トラブル、</a:t>
            </a:r>
            <a:r>
              <a:rPr lang="ja-JP" altLang="en-US" sz="2000" dirty="0"/>
              <a:t>虐待やハラスメントなどあら</a:t>
            </a:r>
            <a:endParaRPr lang="en-US" altLang="ja-JP" sz="2000" dirty="0"/>
          </a:p>
          <a:p>
            <a:pPr marL="0" indent="0">
              <a:buNone/>
            </a:pPr>
            <a:r>
              <a:rPr lang="ja-JP" altLang="en-US" sz="2000" dirty="0"/>
              <a:t>ゆることが対象ですが、ＲＩへの報告は</a:t>
            </a:r>
            <a:endParaRPr lang="en-US" altLang="ja-JP" sz="2000" dirty="0"/>
          </a:p>
          <a:p>
            <a:pPr marL="0" indent="0">
              <a:buNone/>
            </a:pPr>
            <a:r>
              <a:rPr kumimoji="1" lang="ja-JP" altLang="en-US" sz="2000" dirty="0"/>
              <a:t>全ロータリアンの義務です。</a:t>
            </a:r>
            <a:endParaRPr kumimoji="1" lang="en-US" altLang="ja-JP" sz="2000" dirty="0"/>
          </a:p>
          <a:p>
            <a:pPr marL="0" indent="0">
              <a:buNone/>
            </a:pPr>
            <a:endParaRPr kumimoji="1" lang="ja-JP" altLang="en-US" dirty="0"/>
          </a:p>
        </p:txBody>
      </p:sp>
      <p:sp>
        <p:nvSpPr>
          <p:cNvPr id="4" name="コンテンツ プレースホルダー 3">
            <a:extLst>
              <a:ext uri="{FF2B5EF4-FFF2-40B4-BE49-F238E27FC236}">
                <a16:creationId xmlns:a16="http://schemas.microsoft.com/office/drawing/2014/main" id="{6FBFC9D4-4EA5-0641-0005-70077AAF67A5}"/>
              </a:ext>
            </a:extLst>
          </p:cNvPr>
          <p:cNvSpPr>
            <a:spLocks noGrp="1"/>
          </p:cNvSpPr>
          <p:nvPr>
            <p:ph sz="half" idx="4294967295"/>
          </p:nvPr>
        </p:nvSpPr>
        <p:spPr>
          <a:xfrm>
            <a:off x="5613149" y="1756372"/>
            <a:ext cx="5740651" cy="4420591"/>
          </a:xfrm>
          <a:solidFill>
            <a:srgbClr val="FFFF99"/>
          </a:solidFill>
          <a:ln>
            <a:solidFill>
              <a:schemeClr val="tx1"/>
            </a:solidFill>
          </a:ln>
        </p:spPr>
        <p:txBody>
          <a:bodyPr>
            <a:normAutofit/>
          </a:bodyPr>
          <a:lstStyle/>
          <a:p>
            <a:pPr marL="0" indent="0">
              <a:buNone/>
            </a:pPr>
            <a:endParaRPr kumimoji="1" lang="en-US" altLang="ja-JP" b="1" dirty="0">
              <a:solidFill>
                <a:srgbClr val="FF0000"/>
              </a:solidFill>
            </a:endParaRPr>
          </a:p>
          <a:p>
            <a:pPr marL="0" indent="0">
              <a:buNone/>
            </a:pPr>
            <a:r>
              <a:rPr kumimoji="1" lang="ja-JP" altLang="en-US" b="1" dirty="0">
                <a:solidFill>
                  <a:srgbClr val="FF0000"/>
                </a:solidFill>
              </a:rPr>
              <a:t>犯罪行為の申し立てはすべて地元</a:t>
            </a:r>
            <a:endParaRPr kumimoji="1" lang="en-US" altLang="ja-JP" b="1" dirty="0">
              <a:solidFill>
                <a:srgbClr val="FF0000"/>
              </a:solidFill>
            </a:endParaRPr>
          </a:p>
          <a:p>
            <a:pPr marL="0" indent="0">
              <a:buNone/>
            </a:pPr>
            <a:r>
              <a:rPr kumimoji="1" lang="ja-JP" altLang="en-US" b="1" dirty="0">
                <a:solidFill>
                  <a:srgbClr val="FF0000"/>
                </a:solidFill>
              </a:rPr>
              <a:t>の管轄の警察署に伝えるべきで</a:t>
            </a:r>
            <a:endParaRPr kumimoji="1" lang="en-US" altLang="ja-JP" b="1" dirty="0">
              <a:solidFill>
                <a:srgbClr val="FF0000"/>
              </a:solidFill>
            </a:endParaRPr>
          </a:p>
          <a:p>
            <a:pPr marL="0" indent="0">
              <a:buNone/>
            </a:pPr>
            <a:r>
              <a:rPr kumimoji="1" lang="ja-JP" altLang="en-US" b="1" dirty="0">
                <a:solidFill>
                  <a:srgbClr val="FF0000"/>
                </a:solidFill>
              </a:rPr>
              <a:t>ある</a:t>
            </a:r>
            <a:endParaRPr kumimoji="1" lang="en-US" altLang="ja-JP" b="1" dirty="0">
              <a:solidFill>
                <a:srgbClr val="FF0000"/>
              </a:solidFill>
            </a:endParaRPr>
          </a:p>
          <a:p>
            <a:pPr marL="0" indent="0">
              <a:buNone/>
            </a:pPr>
            <a:r>
              <a:rPr lang="ja-JP" altLang="en-US" sz="2000" dirty="0"/>
              <a:t>ロータリークラブまたはローターアクトクラブ</a:t>
            </a:r>
            <a:endParaRPr lang="en-US" altLang="ja-JP" sz="2000" dirty="0"/>
          </a:p>
          <a:p>
            <a:pPr marL="0" indent="0">
              <a:buNone/>
            </a:pPr>
            <a:r>
              <a:rPr lang="ja-JP" altLang="en-US" sz="2000" dirty="0"/>
              <a:t>の理事会、地区、またはゾーンのリーダーは、</a:t>
            </a:r>
            <a:endParaRPr lang="en-US" altLang="ja-JP" sz="2000" dirty="0"/>
          </a:p>
          <a:p>
            <a:pPr marL="0" indent="0">
              <a:buNone/>
            </a:pPr>
            <a:r>
              <a:rPr lang="ja-JP" altLang="en-US" sz="2000" dirty="0"/>
              <a:t>ハラスメントの申し立てに迅速に対応するもの</a:t>
            </a:r>
            <a:endParaRPr lang="en-US" altLang="ja-JP" sz="2000" dirty="0"/>
          </a:p>
          <a:p>
            <a:pPr marL="0" indent="0">
              <a:buNone/>
            </a:pPr>
            <a:r>
              <a:rPr lang="ja-JP" altLang="en-US" sz="2000" dirty="0"/>
              <a:t>とし、申し立てを行った者に対する報復をして</a:t>
            </a:r>
            <a:endParaRPr lang="en-US" altLang="ja-JP" sz="2000" dirty="0"/>
          </a:p>
          <a:p>
            <a:pPr marL="0" indent="0">
              <a:buNone/>
            </a:pPr>
            <a:r>
              <a:rPr lang="ja-JP" altLang="en-US" sz="2000" dirty="0"/>
              <a:t>はならない。</a:t>
            </a:r>
            <a:endParaRPr kumimoji="1" lang="ja-JP" altLang="en-US" sz="2000" dirty="0"/>
          </a:p>
        </p:txBody>
      </p:sp>
    </p:spTree>
    <p:extLst>
      <p:ext uri="{BB962C8B-B14F-4D97-AF65-F5344CB8AC3E}">
        <p14:creationId xmlns:p14="http://schemas.microsoft.com/office/powerpoint/2010/main" val="32896229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TotalTime>
  <Words>1960</Words>
  <Application>Microsoft Office PowerPoint</Application>
  <PresentationFormat>ワイド画面</PresentationFormat>
  <Paragraphs>218</Paragraphs>
  <Slides>16</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16</vt:i4>
      </vt:variant>
    </vt:vector>
  </HeadingPairs>
  <TitlesOfParts>
    <vt:vector size="20" baseType="lpstr">
      <vt:lpstr>游ゴシック</vt:lpstr>
      <vt:lpstr>游ゴシック Light</vt:lpstr>
      <vt:lpstr>Arial</vt:lpstr>
      <vt:lpstr>Office テーマ</vt:lpstr>
      <vt:lpstr>危機管理について</vt:lpstr>
      <vt:lpstr>本日お話しする事</vt:lpstr>
      <vt:lpstr>危機とは何か</vt:lpstr>
      <vt:lpstr>PowerPoint プレゼンテーション</vt:lpstr>
      <vt:lpstr> ロータリー章典 26.120 会合、行事、または活動におけるハラスメントのない環境 </vt:lpstr>
      <vt:lpstr>ロータリー章典 2.120.1 青少年と接する際の行動規範に関する声明</vt:lpstr>
      <vt:lpstr>　ハラスメントは危機管理の最重要事項です</vt:lpstr>
      <vt:lpstr>ＲＩの危機管理方針　青少年に対するハラスメント 　　　　　 　　　ZERO　TOLERANCE（ゼロ容認！）</vt:lpstr>
      <vt:lpstr>青少年の保護 虐待およびハラスメントに対して、いかなる違反も法規適用する方針（ゼロ容認方針）</vt:lpstr>
      <vt:lpstr>ハラスメント事案が発生したら①</vt:lpstr>
      <vt:lpstr>ハラスメント事案が発生したら②　青少年編　</vt:lpstr>
      <vt:lpstr>ハラスメント事案が発生したら③　成人編　　</vt:lpstr>
      <vt:lpstr>ロータリーは人権尊重 　　　 　　　コンプライアンス順守</vt:lpstr>
      <vt:lpstr>　　　　クラブ危機管理委員会規則（参考１）</vt:lpstr>
      <vt:lpstr>　　　　クラブ危機管理委員会規則（参考２）</vt:lpstr>
      <vt:lpstr>　　　　クラブ危機管理委員会規則（参考３）</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ssus32</dc:creator>
  <cp:lastModifiedBy>ssus32</cp:lastModifiedBy>
  <cp:revision>63</cp:revision>
  <dcterms:created xsi:type="dcterms:W3CDTF">2025-03-29T11:46:05Z</dcterms:created>
  <dcterms:modified xsi:type="dcterms:W3CDTF">2025-04-12T23:26:27Z</dcterms:modified>
</cp:coreProperties>
</file>