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4"/>
  </p:notesMasterIdLst>
  <p:handoutMasterIdLst>
    <p:handoutMasterId r:id="rId25"/>
  </p:handoutMasterIdLst>
  <p:sldIdLst>
    <p:sldId id="280" r:id="rId2"/>
    <p:sldId id="275" r:id="rId3"/>
    <p:sldId id="276" r:id="rId4"/>
    <p:sldId id="277" r:id="rId5"/>
    <p:sldId id="278" r:id="rId6"/>
    <p:sldId id="279" r:id="rId7"/>
    <p:sldId id="256" r:id="rId8"/>
    <p:sldId id="268" r:id="rId9"/>
    <p:sldId id="269" r:id="rId10"/>
    <p:sldId id="270" r:id="rId11"/>
    <p:sldId id="271" r:id="rId12"/>
    <p:sldId id="272" r:id="rId13"/>
    <p:sldId id="273" r:id="rId14"/>
    <p:sldId id="257" r:id="rId15"/>
    <p:sldId id="258" r:id="rId16"/>
    <p:sldId id="260" r:id="rId17"/>
    <p:sldId id="266" r:id="rId18"/>
    <p:sldId id="261" r:id="rId19"/>
    <p:sldId id="267" r:id="rId20"/>
    <p:sldId id="262" r:id="rId21"/>
    <p:sldId id="263" r:id="rId22"/>
    <p:sldId id="264" r:id="rId23"/>
  </p:sldIdLst>
  <p:sldSz cx="9144000" cy="6858000" type="screen4x3"/>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69" autoAdjust="0"/>
  </p:normalViewPr>
  <p:slideViewPr>
    <p:cSldViewPr snapToGrid="0" snapToObjects="1">
      <p:cViewPr>
        <p:scale>
          <a:sx n="165" d="100"/>
          <a:sy n="165" d="100"/>
        </p:scale>
        <p:origin x="-58"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44" d="100"/>
          <a:sy n="144" d="100"/>
        </p:scale>
        <p:origin x="-6053" y="-67"/>
      </p:cViewPr>
      <p:guideLst>
        <p:guide orient="horz" pos="311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3713"/>
          </a:xfrm>
          <a:prstGeom prst="rect">
            <a:avLst/>
          </a:prstGeom>
        </p:spPr>
        <p:txBody>
          <a:bodyPr vert="horz" lIns="91440" tIns="45720" rIns="91440" bIns="45720" rtlCol="0"/>
          <a:lstStyle>
            <a:lvl1pPr algn="r">
              <a:defRPr sz="1200"/>
            </a:lvl1pPr>
          </a:lstStyle>
          <a:p>
            <a:fld id="{4D3CA9D8-AF6C-4DE3-9ACF-7B4C558F7400}" type="datetimeFigureOut">
              <a:rPr kumimoji="1" lang="ja-JP" altLang="en-US" smtClean="0"/>
              <a:t>2025/4/23</a:t>
            </a:fld>
            <a:endParaRPr kumimoji="1" lang="ja-JP" altLang="en-US"/>
          </a:p>
        </p:txBody>
      </p:sp>
      <p:sp>
        <p:nvSpPr>
          <p:cNvPr id="4" name="フッター プレースホルダー 3"/>
          <p:cNvSpPr>
            <a:spLocks noGrp="1"/>
          </p:cNvSpPr>
          <p:nvPr>
            <p:ph type="ftr" sz="quarter" idx="2"/>
          </p:nvPr>
        </p:nvSpPr>
        <p:spPr>
          <a:xfrm>
            <a:off x="0" y="9378824"/>
            <a:ext cx="2971800" cy="49371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378824"/>
            <a:ext cx="2971800" cy="493713"/>
          </a:xfrm>
          <a:prstGeom prst="rect">
            <a:avLst/>
          </a:prstGeom>
        </p:spPr>
        <p:txBody>
          <a:bodyPr vert="horz" lIns="91440" tIns="45720" rIns="91440" bIns="45720" rtlCol="0" anchor="b"/>
          <a:lstStyle>
            <a:lvl1pPr algn="r">
              <a:defRPr sz="1200"/>
            </a:lvl1pPr>
          </a:lstStyle>
          <a:p>
            <a:fld id="{DCC6EDC9-E606-4018-88F9-9A219B6B0C02}" type="slidenum">
              <a:rPr kumimoji="1" lang="ja-JP" altLang="en-US" smtClean="0"/>
              <a:t>‹#›</a:t>
            </a:fld>
            <a:endParaRPr kumimoji="1" lang="ja-JP" altLang="en-US"/>
          </a:p>
        </p:txBody>
      </p:sp>
    </p:spTree>
    <p:extLst>
      <p:ext uri="{BB962C8B-B14F-4D97-AF65-F5344CB8AC3E}">
        <p14:creationId xmlns:p14="http://schemas.microsoft.com/office/powerpoint/2010/main" val="1202952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3713"/>
          </a:xfrm>
          <a:prstGeom prst="rect">
            <a:avLst/>
          </a:prstGeom>
        </p:spPr>
        <p:txBody>
          <a:bodyPr vert="horz" lIns="91440" tIns="45720" rIns="91440" bIns="45720" rtlCol="0"/>
          <a:lstStyle>
            <a:lvl1pPr algn="r">
              <a:defRPr sz="1200"/>
            </a:lvl1pPr>
          </a:lstStyle>
          <a:p>
            <a:fld id="{04A7B435-86A2-4C99-902F-84407C039218}" type="datetimeFigureOut">
              <a:rPr kumimoji="1" lang="ja-JP" altLang="en-US" smtClean="0"/>
              <a:t>2025/4/23</a:t>
            </a:fld>
            <a:endParaRPr kumimoji="1" lang="ja-JP" altLang="en-US"/>
          </a:p>
        </p:txBody>
      </p:sp>
      <p:sp>
        <p:nvSpPr>
          <p:cNvPr id="4" name="スライド イメージ プレースホルダー 3"/>
          <p:cNvSpPr>
            <a:spLocks noGrp="1" noRot="1" noChangeAspect="1"/>
          </p:cNvSpPr>
          <p:nvPr>
            <p:ph type="sldImg" idx="2"/>
          </p:nvPr>
        </p:nvSpPr>
        <p:spPr>
          <a:xfrm>
            <a:off x="962025" y="741363"/>
            <a:ext cx="4933950" cy="37020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691063"/>
            <a:ext cx="5486400" cy="44434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8950"/>
            <a:ext cx="2971800" cy="49371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950"/>
            <a:ext cx="2971800" cy="493713"/>
          </a:xfrm>
          <a:prstGeom prst="rect">
            <a:avLst/>
          </a:prstGeom>
        </p:spPr>
        <p:txBody>
          <a:bodyPr vert="horz" lIns="91440" tIns="45720" rIns="91440" bIns="45720" rtlCol="0" anchor="b"/>
          <a:lstStyle>
            <a:lvl1pPr algn="r">
              <a:defRPr sz="1200"/>
            </a:lvl1pPr>
          </a:lstStyle>
          <a:p>
            <a:fld id="{B746D844-A0BF-4ADD-9779-8C38E2E684C2}" type="slidenum">
              <a:rPr kumimoji="1" lang="ja-JP" altLang="en-US" smtClean="0"/>
              <a:t>‹#›</a:t>
            </a:fld>
            <a:endParaRPr kumimoji="1" lang="ja-JP" altLang="en-US"/>
          </a:p>
        </p:txBody>
      </p:sp>
    </p:spTree>
    <p:extLst>
      <p:ext uri="{BB962C8B-B14F-4D97-AF65-F5344CB8AC3E}">
        <p14:creationId xmlns:p14="http://schemas.microsoft.com/office/powerpoint/2010/main" val="15313171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a:t>
            </a:fld>
            <a:endParaRPr kumimoji="1" lang="ja-JP" altLang="en-US"/>
          </a:p>
        </p:txBody>
      </p:sp>
    </p:spTree>
    <p:extLst>
      <p:ext uri="{BB962C8B-B14F-4D97-AF65-F5344CB8AC3E}">
        <p14:creationId xmlns:p14="http://schemas.microsoft.com/office/powerpoint/2010/main" val="146569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11</a:t>
            </a:fld>
            <a:endParaRPr kumimoji="1" lang="ja-JP" altLang="en-US"/>
          </a:p>
        </p:txBody>
      </p:sp>
    </p:spTree>
    <p:extLst>
      <p:ext uri="{BB962C8B-B14F-4D97-AF65-F5344CB8AC3E}">
        <p14:creationId xmlns:p14="http://schemas.microsoft.com/office/powerpoint/2010/main" val="278823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12</a:t>
            </a:fld>
            <a:endParaRPr kumimoji="1" lang="ja-JP" altLang="en-US"/>
          </a:p>
        </p:txBody>
      </p:sp>
    </p:spTree>
    <p:extLst>
      <p:ext uri="{BB962C8B-B14F-4D97-AF65-F5344CB8AC3E}">
        <p14:creationId xmlns:p14="http://schemas.microsoft.com/office/powerpoint/2010/main" val="168287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13</a:t>
            </a:fld>
            <a:endParaRPr kumimoji="1" lang="ja-JP" altLang="en-US"/>
          </a:p>
        </p:txBody>
      </p:sp>
    </p:spTree>
    <p:extLst>
      <p:ext uri="{BB962C8B-B14F-4D97-AF65-F5344CB8AC3E}">
        <p14:creationId xmlns:p14="http://schemas.microsoft.com/office/powerpoint/2010/main" val="327015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14</a:t>
            </a:fld>
            <a:endParaRPr kumimoji="1" lang="ja-JP" altLang="en-US"/>
          </a:p>
        </p:txBody>
      </p:sp>
    </p:spTree>
    <p:extLst>
      <p:ext uri="{BB962C8B-B14F-4D97-AF65-F5344CB8AC3E}">
        <p14:creationId xmlns:p14="http://schemas.microsoft.com/office/powerpoint/2010/main" val="141209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15</a:t>
            </a:fld>
            <a:endParaRPr kumimoji="1" lang="ja-JP" altLang="en-US"/>
          </a:p>
        </p:txBody>
      </p:sp>
    </p:spTree>
    <p:extLst>
      <p:ext uri="{BB962C8B-B14F-4D97-AF65-F5344CB8AC3E}">
        <p14:creationId xmlns:p14="http://schemas.microsoft.com/office/powerpoint/2010/main" val="245109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16</a:t>
            </a:fld>
            <a:endParaRPr kumimoji="1" lang="ja-JP" altLang="en-US"/>
          </a:p>
        </p:txBody>
      </p:sp>
    </p:spTree>
    <p:extLst>
      <p:ext uri="{BB962C8B-B14F-4D97-AF65-F5344CB8AC3E}">
        <p14:creationId xmlns:p14="http://schemas.microsoft.com/office/powerpoint/2010/main" val="364301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18</a:t>
            </a:fld>
            <a:endParaRPr kumimoji="1" lang="ja-JP" altLang="en-US"/>
          </a:p>
        </p:txBody>
      </p:sp>
    </p:spTree>
    <p:extLst>
      <p:ext uri="{BB962C8B-B14F-4D97-AF65-F5344CB8AC3E}">
        <p14:creationId xmlns:p14="http://schemas.microsoft.com/office/powerpoint/2010/main" val="397255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20</a:t>
            </a:fld>
            <a:endParaRPr kumimoji="1" lang="ja-JP" altLang="en-US"/>
          </a:p>
        </p:txBody>
      </p:sp>
    </p:spTree>
    <p:extLst>
      <p:ext uri="{BB962C8B-B14F-4D97-AF65-F5344CB8AC3E}">
        <p14:creationId xmlns:p14="http://schemas.microsoft.com/office/powerpoint/2010/main" val="3465598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21</a:t>
            </a:fld>
            <a:endParaRPr kumimoji="1" lang="ja-JP" altLang="en-US"/>
          </a:p>
        </p:txBody>
      </p:sp>
    </p:spTree>
    <p:extLst>
      <p:ext uri="{BB962C8B-B14F-4D97-AF65-F5344CB8AC3E}">
        <p14:creationId xmlns:p14="http://schemas.microsoft.com/office/powerpoint/2010/main" val="114509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22</a:t>
            </a:fld>
            <a:endParaRPr kumimoji="1" lang="ja-JP" altLang="en-US"/>
          </a:p>
        </p:txBody>
      </p:sp>
    </p:spTree>
    <p:extLst>
      <p:ext uri="{BB962C8B-B14F-4D97-AF65-F5344CB8AC3E}">
        <p14:creationId xmlns:p14="http://schemas.microsoft.com/office/powerpoint/2010/main" val="356796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3</a:t>
            </a:fld>
            <a:endParaRPr kumimoji="1" lang="ja-JP" altLang="en-US"/>
          </a:p>
        </p:txBody>
      </p:sp>
    </p:spTree>
    <p:extLst>
      <p:ext uri="{BB962C8B-B14F-4D97-AF65-F5344CB8AC3E}">
        <p14:creationId xmlns:p14="http://schemas.microsoft.com/office/powerpoint/2010/main" val="247149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4</a:t>
            </a:fld>
            <a:endParaRPr kumimoji="1" lang="ja-JP" altLang="en-US"/>
          </a:p>
        </p:txBody>
      </p:sp>
    </p:spTree>
    <p:extLst>
      <p:ext uri="{BB962C8B-B14F-4D97-AF65-F5344CB8AC3E}">
        <p14:creationId xmlns:p14="http://schemas.microsoft.com/office/powerpoint/2010/main" val="3837177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5</a:t>
            </a:fld>
            <a:endParaRPr kumimoji="1" lang="ja-JP" altLang="en-US"/>
          </a:p>
        </p:txBody>
      </p:sp>
    </p:spTree>
    <p:extLst>
      <p:ext uri="{BB962C8B-B14F-4D97-AF65-F5344CB8AC3E}">
        <p14:creationId xmlns:p14="http://schemas.microsoft.com/office/powerpoint/2010/main" val="223303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6</a:t>
            </a:fld>
            <a:endParaRPr kumimoji="1" lang="ja-JP" altLang="en-US"/>
          </a:p>
        </p:txBody>
      </p:sp>
    </p:spTree>
    <p:extLst>
      <p:ext uri="{BB962C8B-B14F-4D97-AF65-F5344CB8AC3E}">
        <p14:creationId xmlns:p14="http://schemas.microsoft.com/office/powerpoint/2010/main" val="350221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7</a:t>
            </a:fld>
            <a:endParaRPr kumimoji="1" lang="ja-JP" altLang="en-US"/>
          </a:p>
        </p:txBody>
      </p:sp>
    </p:spTree>
    <p:extLst>
      <p:ext uri="{BB962C8B-B14F-4D97-AF65-F5344CB8AC3E}">
        <p14:creationId xmlns:p14="http://schemas.microsoft.com/office/powerpoint/2010/main" val="384316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8</a:t>
            </a:fld>
            <a:endParaRPr kumimoji="1" lang="ja-JP" altLang="en-US"/>
          </a:p>
        </p:txBody>
      </p:sp>
    </p:spTree>
    <p:extLst>
      <p:ext uri="{BB962C8B-B14F-4D97-AF65-F5344CB8AC3E}">
        <p14:creationId xmlns:p14="http://schemas.microsoft.com/office/powerpoint/2010/main" val="7453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9</a:t>
            </a:fld>
            <a:endParaRPr kumimoji="1" lang="ja-JP" altLang="en-US"/>
          </a:p>
        </p:txBody>
      </p:sp>
    </p:spTree>
    <p:extLst>
      <p:ext uri="{BB962C8B-B14F-4D97-AF65-F5344CB8AC3E}">
        <p14:creationId xmlns:p14="http://schemas.microsoft.com/office/powerpoint/2010/main" val="123012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746D844-A0BF-4ADD-9779-8C38E2E684C2}" type="slidenum">
              <a:rPr kumimoji="1" lang="ja-JP" altLang="en-US" smtClean="0"/>
              <a:t>10</a:t>
            </a:fld>
            <a:endParaRPr kumimoji="1" lang="ja-JP" altLang="en-US"/>
          </a:p>
        </p:txBody>
      </p:sp>
    </p:spTree>
    <p:extLst>
      <p:ext uri="{BB962C8B-B14F-4D97-AF65-F5344CB8AC3E}">
        <p14:creationId xmlns:p14="http://schemas.microsoft.com/office/powerpoint/2010/main" val="220361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5BCAD085-E8A6-8845-BD4E-CB4CCA059FC4}" type="datetimeFigureOut">
              <a:rPr lang="en-US" smtClean="0"/>
              <a:t>4/23/2025</a:t>
            </a:fld>
            <a:endParaRPr lang="en-US"/>
          </a:p>
        </p:txBody>
      </p:sp>
      <p:sp>
        <p:nvSpPr>
          <p:cNvPr id="17" name="フッター プレースホルダー 16"/>
          <p:cNvSpPr>
            <a:spLocks noGrp="1"/>
          </p:cNvSpPr>
          <p:nvPr>
            <p:ph type="ftr" sz="quarter" idx="11"/>
          </p:nvPr>
        </p:nvSpPr>
        <p:spPr/>
        <p:txBody>
          <a:bodyPr/>
          <a:lstStyle/>
          <a:p>
            <a:endParaRPr 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C1FF6DA9-008F-8B48-92A6-B652298478BF}" type="slidenum">
              <a:rPr lang="en-US" smtClean="0"/>
              <a:t>‹#›</a:t>
            </a:fld>
            <a:endParaRPr 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smtClean="0"/>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5BCAD085-E8A6-8845-BD4E-CB4CCA059FC4}" type="datetimeFigureOut">
              <a:rPr lang="en-US" smtClean="0"/>
              <a:t>4/23/2025</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5BCAD085-E8A6-8845-BD4E-CB4CCA059FC4}" type="datetimeFigureOut">
              <a:rPr lang="en-US" smtClean="0"/>
              <a:t>4/23/2025</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5BCAD085-E8A6-8845-BD4E-CB4CCA059FC4}" type="datetimeFigureOut">
              <a:rPr lang="en-US" smtClean="0"/>
              <a:t>4/23/2025</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C1FF6DA9-008F-8B48-92A6-B652298478BF}" type="slidenum">
              <a:rPr lang="en-US" smtClean="0"/>
              <a:t>‹#›</a:t>
            </a:fld>
            <a:endParaRPr 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p>
            <a:fld id="{5BCAD085-E8A6-8845-BD4E-CB4CCA059FC4}" type="datetimeFigureOut">
              <a:rPr lang="en-US" smtClean="0"/>
              <a:t>4/23/2025</a:t>
            </a:fld>
            <a:endParaRPr 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C1FF6DA9-008F-8B48-92A6-B652298478B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5BCAD085-E8A6-8845-BD4E-CB4CCA059FC4}" type="datetimeFigureOut">
              <a:rPr lang="en-US" smtClean="0"/>
              <a:t>4/23/2025</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C1FF6DA9-008F-8B48-92A6-B652298478BF}" type="slidenum">
              <a:rPr lang="en-US" smtClean="0"/>
              <a:t>‹#›</a:t>
            </a:fld>
            <a:endParaRPr 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5BCAD085-E8A6-8845-BD4E-CB4CCA059FC4}" type="datetimeFigureOut">
              <a:rPr lang="en-US" smtClean="0"/>
              <a:t>4/23/2025</a:t>
            </a:fld>
            <a:endParaRPr lang="en-US"/>
          </a:p>
        </p:txBody>
      </p:sp>
      <p:sp>
        <p:nvSpPr>
          <p:cNvPr id="8" name="フッター プレースホルダー 7"/>
          <p:cNvSpPr>
            <a:spLocks noGrp="1"/>
          </p:cNvSpPr>
          <p:nvPr>
            <p:ph type="ftr" sz="quarter" idx="11"/>
          </p:nvPr>
        </p:nvSpPr>
        <p:spPr/>
        <p:txBody>
          <a:bodyPr/>
          <a:lstStyle/>
          <a:p>
            <a:endParaRPr lang="en-US"/>
          </a:p>
        </p:txBody>
      </p:sp>
      <p:sp>
        <p:nvSpPr>
          <p:cNvPr id="9" name="スライド番号プレースホルダー 8"/>
          <p:cNvSpPr>
            <a:spLocks noGrp="1"/>
          </p:cNvSpPr>
          <p:nvPr>
            <p:ph type="sldNum" sz="quarter" idx="12"/>
          </p:nvPr>
        </p:nvSpPr>
        <p:spPr/>
        <p:txBody>
          <a:bodyPr/>
          <a:lstStyle/>
          <a:p>
            <a:fld id="{C1FF6DA9-008F-8B48-92A6-B652298478BF}" type="slidenum">
              <a:rPr lang="en-US" smtClean="0"/>
              <a:t>‹#›</a:t>
            </a:fld>
            <a:endParaRPr 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5BCAD085-E8A6-8845-BD4E-CB4CCA059FC4}" type="datetimeFigureOut">
              <a:rPr lang="en-US" smtClean="0"/>
              <a:t>4/23/2025</a:t>
            </a:fld>
            <a:endParaRPr lang="en-US"/>
          </a:p>
        </p:txBody>
      </p:sp>
      <p:sp>
        <p:nvSpPr>
          <p:cNvPr id="4" name="フッター プレースホルダー 3"/>
          <p:cNvSpPr>
            <a:spLocks noGrp="1"/>
          </p:cNvSpPr>
          <p:nvPr>
            <p:ph type="ftr" sz="quarter" idx="11"/>
          </p:nvPr>
        </p:nvSpPr>
        <p:spPr/>
        <p:txBody>
          <a:bodyPr/>
          <a:lstStyle/>
          <a:p>
            <a:endParaRPr lang="en-US"/>
          </a:p>
        </p:txBody>
      </p:sp>
      <p:sp>
        <p:nvSpPr>
          <p:cNvPr id="5" name="スライド番号プレースホルダー 4"/>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BCAD085-E8A6-8845-BD4E-CB4CCA059FC4}" type="datetimeFigureOut">
              <a:rPr lang="en-US" smtClean="0"/>
              <a:t>4/23/2025</a:t>
            </a:fld>
            <a:endParaRPr lang="en-US"/>
          </a:p>
        </p:txBody>
      </p:sp>
      <p:sp>
        <p:nvSpPr>
          <p:cNvPr id="3" name="フッター プレースホルダー 2"/>
          <p:cNvSpPr>
            <a:spLocks noGrp="1"/>
          </p:cNvSpPr>
          <p:nvPr>
            <p:ph type="ftr" sz="quarter" idx="11"/>
          </p:nvPr>
        </p:nvSpPr>
        <p:spPr/>
        <p:txBody>
          <a:bodyPr/>
          <a:lstStyle/>
          <a:p>
            <a:endParaRPr lang="en-US"/>
          </a:p>
        </p:txBody>
      </p:sp>
      <p:sp>
        <p:nvSpPr>
          <p:cNvPr id="4" name="スライド番号プレースホルダー 3"/>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5BCAD085-E8A6-8845-BD4E-CB4CCA059FC4}" type="datetimeFigureOut">
              <a:rPr lang="en-US" smtClean="0"/>
              <a:t>4/23/2025</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C1FF6DA9-008F-8B48-92A6-B652298478BF}" type="slidenum">
              <a:rPr lang="en-US" smtClean="0"/>
              <a:t>‹#›</a:t>
            </a:fld>
            <a:endParaRPr 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smtClean="0"/>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5BCAD085-E8A6-8845-BD4E-CB4CCA059FC4}" type="datetimeFigureOut">
              <a:rPr lang="en-US" smtClean="0"/>
              <a:t>4/23/2025</a:t>
            </a:fld>
            <a:endParaRPr 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C1FF6DA9-008F-8B48-92A6-B652298478BF}" type="slidenum">
              <a:rPr lang="en-US" smtClean="0"/>
              <a:t>‹#›</a:t>
            </a:fld>
            <a:endParaRPr 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smtClean="0"/>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BCAD085-E8A6-8845-BD4E-CB4CCA059FC4}" type="datetimeFigureOut">
              <a:rPr lang="en-US" smtClean="0"/>
              <a:t>4/23/2025</a:t>
            </a:fld>
            <a:endParaRPr 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1FF6DA9-008F-8B48-92A6-B652298478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7454" y="189344"/>
            <a:ext cx="5781964" cy="724911"/>
          </a:xfrm>
        </p:spPr>
        <p:txBody>
          <a:bodyPr>
            <a:normAutofit fontScale="90000"/>
          </a:bodyPr>
          <a:lstStyle/>
          <a:p>
            <a:r>
              <a:rPr kumimoji="1" lang="en-US" altLang="ja-JP" b="1" dirty="0" smtClean="0">
                <a:solidFill>
                  <a:schemeClr val="tx1"/>
                </a:solidFill>
                <a:latin typeface="BIZ UDPゴシック" pitchFamily="50" charset="-128"/>
                <a:ea typeface="BIZ UDPゴシック" pitchFamily="50" charset="-128"/>
              </a:rPr>
              <a:t>ICT</a:t>
            </a:r>
            <a:r>
              <a:rPr kumimoji="1" lang="ja-JP" altLang="en-US" b="1" dirty="0" smtClean="0">
                <a:solidFill>
                  <a:schemeClr val="tx1"/>
                </a:solidFill>
                <a:latin typeface="BIZ UDPゴシック" pitchFamily="50" charset="-128"/>
                <a:ea typeface="BIZ UDPゴシック" pitchFamily="50" charset="-128"/>
              </a:rPr>
              <a:t>委員会の活動について</a:t>
            </a:r>
            <a:endParaRPr kumimoji="1" lang="ja-JP" altLang="en-US" b="1" dirty="0">
              <a:solidFill>
                <a:schemeClr val="tx1"/>
              </a:solidFill>
              <a:latin typeface="BIZ UDPゴシック" pitchFamily="50" charset="-128"/>
              <a:ea typeface="BIZ UDPゴシック" pitchFamily="50" charset="-128"/>
            </a:endParaRPr>
          </a:p>
        </p:txBody>
      </p:sp>
      <p:sp>
        <p:nvSpPr>
          <p:cNvPr id="3" name="コンテンツ プレースホルダー 2"/>
          <p:cNvSpPr>
            <a:spLocks noGrp="1"/>
          </p:cNvSpPr>
          <p:nvPr>
            <p:ph sz="quarter" idx="1"/>
          </p:nvPr>
        </p:nvSpPr>
        <p:spPr>
          <a:xfrm>
            <a:off x="1020617" y="5555097"/>
            <a:ext cx="7772400" cy="533399"/>
          </a:xfrm>
        </p:spPr>
        <p:txBody>
          <a:bodyPr>
            <a:normAutofit/>
          </a:bodyPr>
          <a:lstStyle/>
          <a:p>
            <a:pPr marL="0" indent="0">
              <a:buNone/>
            </a:pPr>
            <a:r>
              <a:rPr kumimoji="1" lang="ja-JP" altLang="en-US" dirty="0" smtClean="0">
                <a:latin typeface="BIZ UDPゴシック" pitchFamily="50" charset="-128"/>
                <a:ea typeface="BIZ UDPゴシック" pitchFamily="50" charset="-128"/>
              </a:rPr>
              <a:t>　　</a:t>
            </a:r>
            <a:r>
              <a:rPr kumimoji="1" lang="en-US" altLang="ja-JP" sz="2200" dirty="0" smtClean="0">
                <a:latin typeface="BIZ UDPゴシック" pitchFamily="50" charset="-128"/>
                <a:ea typeface="BIZ UDPゴシック" pitchFamily="50" charset="-128"/>
              </a:rPr>
              <a:t>RID2510</a:t>
            </a:r>
            <a:r>
              <a:rPr kumimoji="1" lang="ja-JP" altLang="en-US" sz="2200" dirty="0" smtClean="0">
                <a:latin typeface="BIZ UDPゴシック" pitchFamily="50" charset="-128"/>
                <a:ea typeface="BIZ UDPゴシック" pitchFamily="50" charset="-128"/>
              </a:rPr>
              <a:t>　</a:t>
            </a:r>
            <a:r>
              <a:rPr kumimoji="1" lang="en-US" altLang="ja-JP" sz="2200" dirty="0" smtClean="0">
                <a:latin typeface="BIZ UDPゴシック" pitchFamily="50" charset="-128"/>
                <a:ea typeface="BIZ UDPゴシック" pitchFamily="50" charset="-128"/>
              </a:rPr>
              <a:t>ICT</a:t>
            </a:r>
            <a:r>
              <a:rPr kumimoji="1" lang="ja-JP" altLang="en-US" sz="2200" dirty="0" smtClean="0">
                <a:latin typeface="BIZ UDPゴシック" pitchFamily="50" charset="-128"/>
                <a:ea typeface="BIZ UDPゴシック" pitchFamily="50" charset="-128"/>
              </a:rPr>
              <a:t>委員会　次期</a:t>
            </a:r>
            <a:r>
              <a:rPr kumimoji="1" lang="en-US" altLang="ja-JP" sz="2200" dirty="0" smtClean="0">
                <a:latin typeface="BIZ UDPゴシック" pitchFamily="50" charset="-128"/>
                <a:ea typeface="BIZ UDPゴシック" pitchFamily="50" charset="-128"/>
              </a:rPr>
              <a:t>ICT</a:t>
            </a:r>
            <a:r>
              <a:rPr kumimoji="1" lang="ja-JP" altLang="en-US" sz="2200" dirty="0" smtClean="0">
                <a:latin typeface="BIZ UDPゴシック" pitchFamily="50" charset="-128"/>
                <a:ea typeface="BIZ UDPゴシック" pitchFamily="50" charset="-128"/>
              </a:rPr>
              <a:t>委員長　里見英樹</a:t>
            </a:r>
            <a:endParaRPr kumimoji="1" lang="ja-JP" altLang="en-US" sz="2200" dirty="0">
              <a:latin typeface="BIZ UDPゴシック" pitchFamily="50" charset="-128"/>
              <a:ea typeface="BIZ UDPゴシック" pitchFamily="50" charset="-128"/>
            </a:endParaRPr>
          </a:p>
        </p:txBody>
      </p:sp>
      <p:pic>
        <p:nvPicPr>
          <p:cNvPr id="11266" name="Picture 2" descr="Gener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73" y="1123372"/>
            <a:ext cx="4242666" cy="424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4806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png"/>
          <p:cNvPicPr>
            <a:picLocks noChangeAspect="1"/>
          </p:cNvPicPr>
          <p:nvPr/>
        </p:nvPicPr>
        <p:blipFill>
          <a:blip r:embed="rId3"/>
          <a:stretch>
            <a:fillRect/>
          </a:stretch>
        </p:blipFill>
        <p:spPr>
          <a:xfrm>
            <a:off x="7315200" y="5303520"/>
            <a:ext cx="1371600" cy="1371600"/>
          </a:xfrm>
          <a:prstGeom prst="rect">
            <a:avLst/>
          </a:prstGeom>
        </p:spPr>
      </p:pic>
      <p:sp>
        <p:nvSpPr>
          <p:cNvPr id="2" name="Title 1"/>
          <p:cNvSpPr>
            <a:spLocks noGrp="1"/>
          </p:cNvSpPr>
          <p:nvPr>
            <p:ph type="title"/>
          </p:nvPr>
        </p:nvSpPr>
        <p:spPr>
          <a:xfrm>
            <a:off x="147782" y="274638"/>
            <a:ext cx="8539018" cy="1143000"/>
          </a:xfrm>
        </p:spPr>
        <p:txBody>
          <a:bodyPr>
            <a:noAutofit/>
          </a:bodyPr>
          <a:lstStyle/>
          <a:p>
            <a:r>
              <a:rPr sz="3600" b="1" dirty="0" err="1" smtClean="0">
                <a:solidFill>
                  <a:schemeClr val="tx1"/>
                </a:solidFill>
                <a:latin typeface="BIZ UDPゴシック" pitchFamily="50" charset="-128"/>
                <a:ea typeface="BIZ UDPゴシック" pitchFamily="50" charset="-128"/>
              </a:rPr>
              <a:t>あなたのロータリ</a:t>
            </a:r>
            <a:r>
              <a:rPr sz="3600" b="1" dirty="0" smtClean="0">
                <a:solidFill>
                  <a:schemeClr val="tx1"/>
                </a:solidFill>
                <a:latin typeface="BIZ UDPゴシック" pitchFamily="50" charset="-128"/>
                <a:ea typeface="BIZ UDPゴシック" pitchFamily="50" charset="-128"/>
              </a:rPr>
              <a:t>ー</a:t>
            </a:r>
            <a:r>
              <a:rPr lang="ja-JP" altLang="en-US" sz="3600" b="1" dirty="0" smtClean="0">
                <a:solidFill>
                  <a:schemeClr val="tx1"/>
                </a:solidFill>
                <a:latin typeface="BIZ UDPゴシック" pitchFamily="50" charset="-128"/>
                <a:ea typeface="BIZ UDPゴシック" pitchFamily="50" charset="-128"/>
              </a:rPr>
              <a:t>活動</a:t>
            </a:r>
            <a:r>
              <a:rPr sz="3600" b="1" dirty="0" smtClean="0">
                <a:solidFill>
                  <a:schemeClr val="tx1"/>
                </a:solidFill>
                <a:latin typeface="BIZ UDPゴシック" pitchFamily="50" charset="-128"/>
                <a:ea typeface="BIZ UDPゴシック" pitchFamily="50" charset="-128"/>
              </a:rPr>
              <a:t>の</a:t>
            </a:r>
            <a:r>
              <a:rPr lang="en-US" sz="3600" b="1" dirty="0">
                <a:solidFill>
                  <a:schemeClr val="tx1"/>
                </a:solidFill>
                <a:latin typeface="BIZ UDPゴシック" pitchFamily="50" charset="-128"/>
                <a:ea typeface="BIZ UDPゴシック" pitchFamily="50" charset="-128"/>
              </a:rPr>
              <a:t/>
            </a:r>
            <a:br>
              <a:rPr lang="en-US" sz="3600" b="1" dirty="0">
                <a:solidFill>
                  <a:schemeClr val="tx1"/>
                </a:solidFill>
                <a:latin typeface="BIZ UDPゴシック" pitchFamily="50" charset="-128"/>
                <a:ea typeface="BIZ UDPゴシック" pitchFamily="50" charset="-128"/>
              </a:rPr>
            </a:br>
            <a:r>
              <a:rPr lang="ja-JP" altLang="en-US" sz="3600" b="1" dirty="0" smtClean="0">
                <a:solidFill>
                  <a:schemeClr val="tx1"/>
                </a:solidFill>
                <a:latin typeface="BIZ UDPゴシック" pitchFamily="50" charset="-128"/>
                <a:ea typeface="BIZ UDPゴシック" pitchFamily="50" charset="-128"/>
              </a:rPr>
              <a:t>　　　　　　　　　　　　</a:t>
            </a:r>
            <a:r>
              <a:rPr sz="3600" b="1" dirty="0" smtClean="0">
                <a:solidFill>
                  <a:schemeClr val="tx1"/>
                </a:solidFill>
                <a:latin typeface="BIZ UDPゴシック" pitchFamily="50" charset="-128"/>
                <a:ea typeface="BIZ UDPゴシック" pitchFamily="50" charset="-128"/>
              </a:rPr>
              <a:t>「</a:t>
            </a:r>
            <a:r>
              <a:rPr sz="3600" b="1" dirty="0" err="1">
                <a:solidFill>
                  <a:schemeClr val="tx1"/>
                </a:solidFill>
                <a:latin typeface="BIZ UDPゴシック" pitchFamily="50" charset="-128"/>
                <a:ea typeface="BIZ UDPゴシック" pitchFamily="50" charset="-128"/>
              </a:rPr>
              <a:t>記録通知」が始まる</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78510" y="4534911"/>
            <a:ext cx="8922326" cy="1983509"/>
          </a:xfrm>
        </p:spPr>
        <p:txBody>
          <a:bodyPr>
            <a:normAutofit/>
          </a:bodyPr>
          <a:lstStyle/>
          <a:p>
            <a:endParaRPr dirty="0"/>
          </a:p>
          <a:p>
            <a:pPr>
              <a:defRPr sz="2000">
                <a:solidFill>
                  <a:srgbClr val="000000"/>
                </a:solidFill>
              </a:defRPr>
            </a:pPr>
            <a:r>
              <a:rPr dirty="0" err="1">
                <a:solidFill>
                  <a:schemeClr val="accent1"/>
                </a:solidFill>
                <a:latin typeface="BIZ UDPゴシック" pitchFamily="50" charset="-128"/>
                <a:ea typeface="BIZ UDPゴシック" pitchFamily="50" charset="-128"/>
              </a:rPr>
              <a:t>MyRotaryに登録すると、寄付・役職・研修などの履歴がRIに記録されます</a:t>
            </a:r>
            <a:r>
              <a:rPr dirty="0">
                <a:solidFill>
                  <a:schemeClr val="accent1"/>
                </a:solidFill>
                <a:latin typeface="BIZ UDPゴシック" pitchFamily="50" charset="-128"/>
                <a:ea typeface="BIZ UDPゴシック" pitchFamily="50" charset="-128"/>
              </a:rPr>
              <a:t>。</a:t>
            </a:r>
          </a:p>
          <a:p>
            <a:pPr>
              <a:defRPr sz="2000">
                <a:solidFill>
                  <a:srgbClr val="000000"/>
                </a:solidFill>
              </a:defRPr>
            </a:pPr>
            <a:r>
              <a:rPr dirty="0" err="1">
                <a:latin typeface="BIZ UDPゴシック" pitchFamily="50" charset="-128"/>
                <a:ea typeface="BIZ UDPゴシック" pitchFamily="50" charset="-128"/>
              </a:rPr>
              <a:t>ねんきん定期便のように、自分の活動が“見える化”される仕組みです</a:t>
            </a:r>
            <a:r>
              <a:rPr dirty="0">
                <a:latin typeface="BIZ UDPゴシック" pitchFamily="50" charset="-128"/>
                <a:ea typeface="BIZ UDPゴシック" pitchFamily="50" charset="-128"/>
              </a:rPr>
              <a:t>。</a:t>
            </a:r>
          </a:p>
          <a:p>
            <a:pPr>
              <a:defRPr sz="2000">
                <a:solidFill>
                  <a:srgbClr val="000000"/>
                </a:solidFill>
              </a:defRPr>
            </a:pPr>
            <a:r>
              <a:rPr dirty="0" err="1">
                <a:latin typeface="BIZ UDPゴシック" pitchFamily="50" charset="-128"/>
                <a:ea typeface="BIZ UDPゴシック" pitchFamily="50" charset="-128"/>
              </a:rPr>
              <a:t>クラブ内の記録に加えて、世界中のRIとつながります</a:t>
            </a:r>
            <a:r>
              <a:rPr dirty="0">
                <a:latin typeface="BIZ UDPゴシック" pitchFamily="50" charset="-128"/>
                <a:ea typeface="BIZ UDPゴシック" pitchFamily="50" charset="-128"/>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309" y="1448252"/>
            <a:ext cx="6493887" cy="335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9669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png"/>
          <p:cNvPicPr>
            <a:picLocks noChangeAspect="1"/>
          </p:cNvPicPr>
          <p:nvPr/>
        </p:nvPicPr>
        <p:blipFill>
          <a:blip r:embed="rId3"/>
          <a:stretch>
            <a:fillRect/>
          </a:stretch>
        </p:blipFill>
        <p:spPr>
          <a:xfrm>
            <a:off x="7315200" y="5303520"/>
            <a:ext cx="1371600" cy="1371600"/>
          </a:xfrm>
          <a:prstGeom prst="rect">
            <a:avLst/>
          </a:prstGeom>
        </p:spPr>
      </p:pic>
      <p:sp>
        <p:nvSpPr>
          <p:cNvPr id="2" name="Title 1"/>
          <p:cNvSpPr>
            <a:spLocks noGrp="1"/>
          </p:cNvSpPr>
          <p:nvPr>
            <p:ph type="title"/>
          </p:nvPr>
        </p:nvSpPr>
        <p:spPr/>
        <p:txBody>
          <a:bodyPr>
            <a:noAutofit/>
          </a:bodyPr>
          <a:lstStyle/>
          <a:p>
            <a:r>
              <a:rPr sz="3600" b="1" dirty="0" err="1" smtClean="0">
                <a:solidFill>
                  <a:schemeClr val="tx1"/>
                </a:solidFill>
                <a:latin typeface="BIZ UDPゴシック" pitchFamily="50" charset="-128"/>
                <a:ea typeface="BIZ UDPゴシック" pitchFamily="50" charset="-128"/>
              </a:rPr>
              <a:t>登録していないと</a:t>
            </a:r>
            <a:r>
              <a:rPr sz="3600" b="1" dirty="0" smtClean="0">
                <a:solidFill>
                  <a:schemeClr val="tx1"/>
                </a:solidFill>
                <a:latin typeface="BIZ UDPゴシック" pitchFamily="50" charset="-128"/>
                <a:ea typeface="BIZ UDPゴシック" pitchFamily="50" charset="-128"/>
              </a:rPr>
              <a:t>、</a:t>
            </a:r>
            <a:r>
              <a:rPr lang="en-US" sz="3600" b="1" dirty="0" smtClean="0">
                <a:solidFill>
                  <a:schemeClr val="tx1"/>
                </a:solidFill>
                <a:latin typeface="BIZ UDPゴシック" pitchFamily="50" charset="-128"/>
                <a:ea typeface="BIZ UDPゴシック" pitchFamily="50" charset="-128"/>
              </a:rPr>
              <a:t/>
            </a:r>
            <a:br>
              <a:rPr lang="en-US" sz="3600" b="1" dirty="0" smtClean="0">
                <a:solidFill>
                  <a:schemeClr val="tx1"/>
                </a:solidFill>
                <a:latin typeface="BIZ UDPゴシック" pitchFamily="50" charset="-128"/>
                <a:ea typeface="BIZ UDPゴシック" pitchFamily="50" charset="-128"/>
              </a:rPr>
            </a:br>
            <a:r>
              <a:rPr lang="ja-JP" altLang="en-US" sz="3600" b="1" dirty="0" smtClean="0">
                <a:solidFill>
                  <a:schemeClr val="tx1"/>
                </a:solidFill>
                <a:latin typeface="BIZ UDPゴシック" pitchFamily="50" charset="-128"/>
                <a:ea typeface="BIZ UDPゴシック" pitchFamily="50" charset="-128"/>
              </a:rPr>
              <a:t>　　　　　　</a:t>
            </a:r>
            <a:r>
              <a:rPr sz="3600" b="1" dirty="0" err="1" smtClean="0">
                <a:solidFill>
                  <a:schemeClr val="tx1"/>
                </a:solidFill>
                <a:latin typeface="BIZ UDPゴシック" pitchFamily="50" charset="-128"/>
                <a:ea typeface="BIZ UDPゴシック" pitchFamily="50" charset="-128"/>
              </a:rPr>
              <a:t>記録が</a:t>
            </a:r>
            <a:r>
              <a:rPr sz="3600" b="1" dirty="0" err="1">
                <a:solidFill>
                  <a:schemeClr val="tx1"/>
                </a:solidFill>
                <a:latin typeface="BIZ UDPゴシック" pitchFamily="50" charset="-128"/>
                <a:ea typeface="BIZ UDPゴシック" pitchFamily="50" charset="-128"/>
              </a:rPr>
              <a:t>RIに届かないことも</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829830" y="1274618"/>
            <a:ext cx="7772400" cy="2664692"/>
          </a:xfrm>
        </p:spPr>
        <p:txBody>
          <a:bodyPr>
            <a:normAutofit fontScale="92500"/>
          </a:bodyPr>
          <a:lstStyle/>
          <a:p>
            <a:pPr marL="0" indent="0">
              <a:buNone/>
            </a:pPr>
            <a:endParaRPr dirty="0"/>
          </a:p>
          <a:p>
            <a:pPr>
              <a:defRPr sz="2000">
                <a:solidFill>
                  <a:srgbClr val="000000"/>
                </a:solidFill>
              </a:defRPr>
            </a:pPr>
            <a:r>
              <a:rPr dirty="0" err="1">
                <a:latin typeface="BIZ UDPゴシック" pitchFamily="50" charset="-128"/>
                <a:ea typeface="BIZ UDPゴシック" pitchFamily="50" charset="-128"/>
              </a:rPr>
              <a:t>登録していなくても活動は残りますが、個人名ではRIに正確に反映されない可能性があります</a:t>
            </a:r>
            <a:r>
              <a:rPr dirty="0" smtClean="0">
                <a:latin typeface="BIZ UDPゴシック" pitchFamily="50" charset="-128"/>
                <a:ea typeface="BIZ UDPゴシック" pitchFamily="50" charset="-128"/>
              </a:rPr>
              <a:t>。</a:t>
            </a:r>
            <a:endParaRPr lang="en-US" dirty="0" smtClean="0">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err="1">
                <a:latin typeface="BIZ UDPゴシック" pitchFamily="50" charset="-128"/>
                <a:ea typeface="BIZ UDPゴシック" pitchFamily="50" charset="-128"/>
              </a:rPr>
              <a:t>特に寄付歴、役職歴、研修参加などが後から確認しづらくなる場合も</a:t>
            </a:r>
            <a:r>
              <a:rPr dirty="0" smtClean="0">
                <a:latin typeface="BIZ UDPゴシック" pitchFamily="50" charset="-128"/>
                <a:ea typeface="BIZ UDPゴシック" pitchFamily="50" charset="-128"/>
              </a:rPr>
              <a:t>。</a:t>
            </a:r>
            <a:endParaRPr lang="en-US" dirty="0" smtClean="0">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err="1">
                <a:latin typeface="BIZ UDPゴシック" pitchFamily="50" charset="-128"/>
                <a:ea typeface="BIZ UDPゴシック" pitchFamily="50" charset="-128"/>
              </a:rPr>
              <a:t>登録は“あなたの履歴を確実にRIとつなぐ”役割を果たします</a:t>
            </a:r>
            <a:r>
              <a:rPr dirty="0">
                <a:latin typeface="BIZ UDPゴシック" pitchFamily="50" charset="-128"/>
                <a:ea typeface="BIZ UDPゴシック" pitchFamily="50" charset="-128"/>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83406"/>
            <a:ext cx="4258830" cy="18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30" y="3983406"/>
            <a:ext cx="3722654" cy="176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0072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png"/>
          <p:cNvPicPr>
            <a:picLocks noChangeAspect="1"/>
          </p:cNvPicPr>
          <p:nvPr/>
        </p:nvPicPr>
        <p:blipFill>
          <a:blip r:embed="rId3"/>
          <a:stretch>
            <a:fillRect/>
          </a:stretch>
        </p:blipFill>
        <p:spPr>
          <a:xfrm>
            <a:off x="7707744" y="5569527"/>
            <a:ext cx="1085273" cy="1085273"/>
          </a:xfrm>
          <a:prstGeom prst="rect">
            <a:avLst/>
          </a:prstGeom>
        </p:spPr>
      </p:pic>
      <p:sp>
        <p:nvSpPr>
          <p:cNvPr id="2" name="Title 1"/>
          <p:cNvSpPr>
            <a:spLocks noGrp="1"/>
          </p:cNvSpPr>
          <p:nvPr>
            <p:ph type="title"/>
          </p:nvPr>
        </p:nvSpPr>
        <p:spPr/>
        <p:txBody>
          <a:bodyPr>
            <a:noAutofit/>
          </a:bodyPr>
          <a:lstStyle/>
          <a:p>
            <a:r>
              <a:rPr sz="3600" b="1" dirty="0" err="1" smtClean="0">
                <a:solidFill>
                  <a:schemeClr val="tx1"/>
                </a:solidFill>
                <a:latin typeface="BIZ UDPゴシック" pitchFamily="50" charset="-128"/>
                <a:ea typeface="BIZ UDPゴシック" pitchFamily="50" charset="-128"/>
              </a:rPr>
              <a:t>見るだけでも価値がある</a:t>
            </a:r>
            <a:r>
              <a:rPr lang="en-US" sz="3600" b="1" dirty="0" smtClean="0">
                <a:solidFill>
                  <a:schemeClr val="tx1"/>
                </a:solidFill>
                <a:latin typeface="BIZ UDPゴシック" pitchFamily="50" charset="-128"/>
                <a:ea typeface="BIZ UDPゴシック" pitchFamily="50" charset="-128"/>
              </a:rPr>
              <a:t/>
            </a:r>
            <a:br>
              <a:rPr lang="en-US" sz="3600" b="1" dirty="0" smtClean="0">
                <a:solidFill>
                  <a:schemeClr val="tx1"/>
                </a:solidFill>
                <a:latin typeface="BIZ UDPゴシック" pitchFamily="50" charset="-128"/>
                <a:ea typeface="BIZ UDPゴシック" pitchFamily="50" charset="-128"/>
              </a:rPr>
            </a:br>
            <a:r>
              <a:rPr lang="ja-JP" altLang="en-US" sz="3600" b="1" dirty="0" smtClean="0">
                <a:solidFill>
                  <a:schemeClr val="tx1"/>
                </a:solidFill>
                <a:latin typeface="BIZ UDPゴシック" pitchFamily="50" charset="-128"/>
                <a:ea typeface="BIZ UDPゴシック" pitchFamily="50" charset="-128"/>
              </a:rPr>
              <a:t>　　　　　　　　　　</a:t>
            </a:r>
            <a:r>
              <a:rPr sz="3600" b="1" dirty="0" smtClean="0">
                <a:solidFill>
                  <a:schemeClr val="tx1"/>
                </a:solidFill>
                <a:latin typeface="BIZ UDPゴシック" pitchFamily="50" charset="-128"/>
                <a:ea typeface="BIZ UDPゴシック" pitchFamily="50" charset="-128"/>
              </a:rPr>
              <a:t>「</a:t>
            </a:r>
            <a:r>
              <a:rPr sz="3600" b="1" dirty="0" err="1">
                <a:solidFill>
                  <a:schemeClr val="tx1"/>
                </a:solidFill>
                <a:latin typeface="BIZ UDPゴシック" pitchFamily="50" charset="-128"/>
                <a:ea typeface="BIZ UDPゴシック" pitchFamily="50" charset="-128"/>
              </a:rPr>
              <a:t>安心の記録通知</a:t>
            </a:r>
            <a:r>
              <a:rPr sz="3600" b="1" dirty="0">
                <a:solidFill>
                  <a:schemeClr val="tx1"/>
                </a:solidFill>
                <a:latin typeface="BIZ UDPゴシック" pitchFamily="50" charset="-128"/>
                <a:ea typeface="BIZ UDPゴシック" pitchFamily="50" charset="-128"/>
              </a:rPr>
              <a:t>」</a:t>
            </a:r>
          </a:p>
        </p:txBody>
      </p:sp>
      <p:sp>
        <p:nvSpPr>
          <p:cNvPr id="3" name="Content Placeholder 2"/>
          <p:cNvSpPr>
            <a:spLocks noGrp="1"/>
          </p:cNvSpPr>
          <p:nvPr>
            <p:ph sz="quarter" idx="1"/>
          </p:nvPr>
        </p:nvSpPr>
        <p:spPr>
          <a:xfrm>
            <a:off x="457200" y="1600200"/>
            <a:ext cx="3357418" cy="5054600"/>
          </a:xfrm>
        </p:spPr>
        <p:txBody>
          <a:bodyPr/>
          <a:lstStyle/>
          <a:p>
            <a:endParaRPr dirty="0"/>
          </a:p>
          <a:p>
            <a:pPr>
              <a:defRPr sz="2000">
                <a:solidFill>
                  <a:srgbClr val="000000"/>
                </a:solidFill>
              </a:defRPr>
            </a:pPr>
            <a:r>
              <a:rPr dirty="0" err="1">
                <a:latin typeface="BIZ UDPゴシック" pitchFamily="50" charset="-128"/>
                <a:ea typeface="BIZ UDPゴシック" pitchFamily="50" charset="-128"/>
              </a:rPr>
              <a:t>登録しておけば、いつでも自分の活動履歴を確認できます</a:t>
            </a:r>
            <a:r>
              <a:rPr dirty="0" smtClean="0">
                <a:latin typeface="BIZ UDPゴシック" pitchFamily="50" charset="-128"/>
                <a:ea typeface="BIZ UDPゴシック" pitchFamily="50" charset="-128"/>
              </a:rPr>
              <a:t>。</a:t>
            </a:r>
            <a:endParaRPr lang="en-US" dirty="0" smtClean="0">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a:latin typeface="BIZ UDPゴシック" pitchFamily="50" charset="-128"/>
                <a:ea typeface="BIZ UDPゴシック" pitchFamily="50" charset="-128"/>
              </a:rPr>
              <a:t>月1回でも、年1回でも見るだけで安心</a:t>
            </a:r>
            <a:r>
              <a:rPr dirty="0" smtClean="0">
                <a:latin typeface="BIZ UDPゴシック" pitchFamily="50" charset="-128"/>
                <a:ea typeface="BIZ UDPゴシック" pitchFamily="50" charset="-128"/>
              </a:rPr>
              <a:t>。</a:t>
            </a:r>
            <a:endParaRPr lang="en-US" dirty="0" smtClean="0">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err="1">
                <a:latin typeface="BIZ UDPゴシック" pitchFamily="50" charset="-128"/>
                <a:ea typeface="BIZ UDPゴシック" pitchFamily="50" charset="-128"/>
              </a:rPr>
              <a:t>自分の成長や奉仕の歩みを、確かに感じることができます</a:t>
            </a:r>
            <a:r>
              <a:rPr dirty="0">
                <a:latin typeface="BIZ UDPゴシック" pitchFamily="50" charset="-128"/>
                <a:ea typeface="BIZ UDPゴシック" pitchFamily="50" charset="-128"/>
              </a:rPr>
              <a:t>。</a:t>
            </a:r>
          </a:p>
        </p:txBody>
      </p:sp>
      <p:pic>
        <p:nvPicPr>
          <p:cNvPr id="4098" name="Picture 2" descr="https://sdmntprpolandcentral.oaiusercontent.com/files/00000000-1a70-620a-8705-672e658c93e6/raw?se=2025-04-12T13%3A27%3A40Z&amp;sp=r&amp;sv=2024-08-04&amp;sr=b&amp;scid=285e251a-aad7-5581-94af-4ada0435467e&amp;skoid=d958ec58-d47c-4d2f-a9f2-7f3e03fdcf72&amp;sktid=a48cca56-e6da-484e-a814-9c849652bcb3&amp;skt=2025-04-12T00%3A24%3A09Z&amp;ske=2025-04-13T00%3A24%3A09Z&amp;sks=b&amp;skv=2024-08-04&amp;sig=5/o%2BeAvOse0HXWnSOI96/iowkIzkyUCn8uX/D6ZZ/pg%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532" y="1417638"/>
            <a:ext cx="3041842" cy="45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148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png"/>
          <p:cNvPicPr>
            <a:picLocks noChangeAspect="1"/>
          </p:cNvPicPr>
          <p:nvPr/>
        </p:nvPicPr>
        <p:blipFill>
          <a:blip r:embed="rId3"/>
          <a:stretch>
            <a:fillRect/>
          </a:stretch>
        </p:blipFill>
        <p:spPr>
          <a:xfrm>
            <a:off x="7315200" y="5303520"/>
            <a:ext cx="1371600" cy="1371600"/>
          </a:xfrm>
          <a:prstGeom prst="rect">
            <a:avLst/>
          </a:prstGeom>
        </p:spPr>
      </p:pic>
      <p:sp>
        <p:nvSpPr>
          <p:cNvPr id="2" name="Title 1"/>
          <p:cNvSpPr>
            <a:spLocks noGrp="1"/>
          </p:cNvSpPr>
          <p:nvPr>
            <p:ph type="title"/>
          </p:nvPr>
        </p:nvSpPr>
        <p:spPr>
          <a:xfrm>
            <a:off x="1353127" y="475670"/>
            <a:ext cx="7051964" cy="724911"/>
          </a:xfrm>
        </p:spPr>
        <p:txBody>
          <a:bodyPr>
            <a:normAutofit fontScale="90000"/>
          </a:bodyPr>
          <a:lstStyle/>
          <a:p>
            <a:r>
              <a:rPr b="1" dirty="0" err="1">
                <a:solidFill>
                  <a:schemeClr val="tx1"/>
                </a:solidFill>
                <a:latin typeface="BIZ UDPゴシック" pitchFamily="50" charset="-128"/>
                <a:ea typeface="BIZ UDPゴシック" pitchFamily="50" charset="-128"/>
              </a:rPr>
              <a:t>まとめ：MyRotary登録のすすめ</a:t>
            </a:r>
            <a:endParaRPr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457200" y="1600200"/>
            <a:ext cx="2743200" cy="4525963"/>
          </a:xfrm>
        </p:spPr>
        <p:txBody>
          <a:bodyPr/>
          <a:lstStyle/>
          <a:p>
            <a:endParaRPr dirty="0"/>
          </a:p>
          <a:p>
            <a:pPr>
              <a:defRPr sz="2000">
                <a:solidFill>
                  <a:srgbClr val="000000"/>
                </a:solidFill>
              </a:defRPr>
            </a:pPr>
            <a:r>
              <a:rPr dirty="0">
                <a:latin typeface="BIZ UDPゴシック" pitchFamily="50" charset="-128"/>
                <a:ea typeface="BIZ UDPゴシック" pitchFamily="50" charset="-128"/>
              </a:rPr>
              <a:t>✅ </a:t>
            </a:r>
            <a:r>
              <a:rPr dirty="0" err="1">
                <a:latin typeface="BIZ UDPゴシック" pitchFamily="50" charset="-128"/>
                <a:ea typeface="BIZ UDPゴシック" pitchFamily="50" charset="-128"/>
              </a:rPr>
              <a:t>MyRotaryはあなたの“ロータリー人生”を見える化する定期便です</a:t>
            </a:r>
            <a:r>
              <a:rPr dirty="0">
                <a:latin typeface="BIZ UDPゴシック" pitchFamily="50" charset="-128"/>
                <a:ea typeface="BIZ UDPゴシック" pitchFamily="50" charset="-128"/>
              </a:rPr>
              <a:t>。</a:t>
            </a:r>
          </a:p>
          <a:p>
            <a:pPr>
              <a:defRPr sz="2000">
                <a:solidFill>
                  <a:srgbClr val="000000"/>
                </a:solidFill>
              </a:defRPr>
            </a:pPr>
            <a:r>
              <a:rPr dirty="0">
                <a:latin typeface="BIZ UDPゴシック" pitchFamily="50" charset="-128"/>
                <a:ea typeface="BIZ UDPゴシック" pitchFamily="50" charset="-128"/>
              </a:rPr>
              <a:t>✅ </a:t>
            </a:r>
            <a:r>
              <a:rPr dirty="0" err="1">
                <a:latin typeface="BIZ UDPゴシック" pitchFamily="50" charset="-128"/>
                <a:ea typeface="BIZ UDPゴシック" pitchFamily="50" charset="-128"/>
              </a:rPr>
              <a:t>数分の登録で、寄付・役職・学びがRIに正式に記録されます</a:t>
            </a:r>
            <a:r>
              <a:rPr dirty="0">
                <a:latin typeface="BIZ UDPゴシック" pitchFamily="50" charset="-128"/>
                <a:ea typeface="BIZ UDPゴシック" pitchFamily="50" charset="-128"/>
              </a:rPr>
              <a:t>。</a:t>
            </a:r>
          </a:p>
          <a:p>
            <a:pPr>
              <a:defRPr sz="2000">
                <a:solidFill>
                  <a:srgbClr val="000000"/>
                </a:solidFill>
              </a:defRPr>
            </a:pPr>
            <a:r>
              <a:rPr dirty="0">
                <a:latin typeface="BIZ UDPゴシック" pitchFamily="50" charset="-128"/>
                <a:ea typeface="BIZ UDPゴシック" pitchFamily="50" charset="-128"/>
              </a:rPr>
              <a:t>✅ </a:t>
            </a:r>
            <a:r>
              <a:rPr dirty="0" err="1">
                <a:latin typeface="BIZ UDPゴシック" pitchFamily="50" charset="-128"/>
                <a:ea typeface="BIZ UDPゴシック" pitchFamily="50" charset="-128"/>
              </a:rPr>
              <a:t>登録しておくことで、次世代にも誇れる記録が残ります</a:t>
            </a:r>
            <a:r>
              <a:rPr dirty="0">
                <a:latin typeface="BIZ UDPゴシック" pitchFamily="50" charset="-128"/>
                <a:ea typeface="BIZ UDPゴシック" pitchFamily="50" charset="-128"/>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527" y="1314035"/>
            <a:ext cx="4969163" cy="438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55859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4" y="424872"/>
            <a:ext cx="5888182" cy="651020"/>
          </a:xfrm>
        </p:spPr>
        <p:txBody>
          <a:bodyPr>
            <a:noAutofit/>
          </a:bodyPr>
          <a:lstStyle/>
          <a:p>
            <a:r>
              <a:rPr sz="3600" b="1" dirty="0" smtClean="0">
                <a:solidFill>
                  <a:schemeClr val="tx1"/>
                </a:solidFill>
                <a:latin typeface="BIZ UDPゴシック" pitchFamily="50" charset="-128"/>
                <a:ea typeface="BIZ UDPゴシック" pitchFamily="50" charset="-128"/>
              </a:rPr>
              <a:t>My</a:t>
            </a:r>
            <a:r>
              <a:rPr lang="en-US" sz="3600" b="1" dirty="0" smtClean="0">
                <a:solidFill>
                  <a:schemeClr val="tx1"/>
                </a:solidFill>
                <a:latin typeface="BIZ UDPゴシック" pitchFamily="50" charset="-128"/>
                <a:ea typeface="BIZ UDPゴシック" pitchFamily="50" charset="-128"/>
              </a:rPr>
              <a:t> </a:t>
            </a:r>
            <a:r>
              <a:rPr lang="en-US" sz="3600" b="1" dirty="0" err="1" smtClean="0">
                <a:solidFill>
                  <a:schemeClr val="tx1"/>
                </a:solidFill>
                <a:latin typeface="BIZ UDPゴシック" pitchFamily="50" charset="-128"/>
                <a:ea typeface="BIZ UDPゴシック" pitchFamily="50" charset="-128"/>
              </a:rPr>
              <a:t>ROTARY</a:t>
            </a:r>
            <a:r>
              <a:rPr sz="3600" b="1" dirty="0" err="1" smtClean="0">
                <a:solidFill>
                  <a:schemeClr val="tx1"/>
                </a:solidFill>
                <a:latin typeface="BIZ UDPゴシック" pitchFamily="50" charset="-128"/>
                <a:ea typeface="BIZ UDPゴシック" pitchFamily="50" charset="-128"/>
              </a:rPr>
              <a:t>の登録手順</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457200" y="1600200"/>
            <a:ext cx="4313382" cy="4525963"/>
          </a:xfrm>
        </p:spPr>
        <p:txBody>
          <a:bodyPr>
            <a:normAutofit fontScale="92500"/>
          </a:bodyPr>
          <a:lstStyle/>
          <a:p>
            <a:r>
              <a:rPr sz="2000" dirty="0" err="1"/>
              <a:t>登録はかんたん</a:t>
            </a:r>
            <a:r>
              <a:rPr sz="2000" dirty="0"/>
              <a:t> 5 </a:t>
            </a:r>
            <a:r>
              <a:rPr sz="2000" dirty="0" err="1"/>
              <a:t>ステップ</a:t>
            </a:r>
            <a:r>
              <a:rPr sz="2000" dirty="0"/>
              <a:t>！</a:t>
            </a:r>
          </a:p>
          <a:p>
            <a:endParaRPr sz="2000" dirty="0"/>
          </a:p>
          <a:p>
            <a:r>
              <a:rPr sz="2000" dirty="0"/>
              <a:t>1. https://my.rotary.org/ja </a:t>
            </a:r>
            <a:r>
              <a:rPr sz="2000" dirty="0" err="1"/>
              <a:t>にアクセス</a:t>
            </a:r>
            <a:endParaRPr sz="2000" dirty="0"/>
          </a:p>
          <a:p>
            <a:r>
              <a:rPr sz="2000" dirty="0"/>
              <a:t>2. 「</a:t>
            </a:r>
            <a:r>
              <a:rPr sz="2000" dirty="0" err="1"/>
              <a:t>アカウント作成」をクリック</a:t>
            </a:r>
            <a:endParaRPr sz="2000" dirty="0"/>
          </a:p>
          <a:p>
            <a:r>
              <a:rPr sz="2000" dirty="0"/>
              <a:t>3. </a:t>
            </a:r>
            <a:r>
              <a:rPr sz="2000" dirty="0" err="1"/>
              <a:t>氏名、メールアドレス、クラブ情報を入力</a:t>
            </a:r>
            <a:endParaRPr sz="2000" dirty="0"/>
          </a:p>
          <a:p>
            <a:r>
              <a:rPr sz="2000" dirty="0"/>
              <a:t>4. </a:t>
            </a:r>
            <a:r>
              <a:rPr sz="2000" dirty="0" err="1"/>
              <a:t>認証メール内のリンクをクリック</a:t>
            </a:r>
            <a:endParaRPr sz="2000" dirty="0"/>
          </a:p>
          <a:p>
            <a:r>
              <a:rPr sz="2000" dirty="0"/>
              <a:t>5. </a:t>
            </a:r>
            <a:r>
              <a:rPr sz="2000" dirty="0" err="1"/>
              <a:t>パスワード・セキュリティ質問を設定して完了</a:t>
            </a:r>
            <a:r>
              <a:rPr sz="2000" dirty="0"/>
              <a:t>！</a:t>
            </a:r>
          </a:p>
          <a:p>
            <a:endParaRPr sz="2000" dirty="0"/>
          </a:p>
          <a:p>
            <a:r>
              <a:rPr sz="2000" b="1" dirty="0" err="1" smtClean="0">
                <a:solidFill>
                  <a:schemeClr val="accent1"/>
                </a:solidFill>
              </a:rPr>
              <a:t>使用するメールアドレスはクラブに登録されているものと一致している必要があります</a:t>
            </a:r>
            <a:r>
              <a:rPr sz="2000" b="1" dirty="0">
                <a:solidFill>
                  <a:schemeClr val="accent1"/>
                </a:solidFill>
              </a:rPr>
              <a:t>。</a:t>
            </a:r>
          </a:p>
        </p:txBody>
      </p:sp>
      <p:pic>
        <p:nvPicPr>
          <p:cNvPr id="4" name="Picture 3" descr="my-rotary-account-create-1.jpg"/>
          <p:cNvPicPr>
            <a:picLocks noChangeAspect="1"/>
          </p:cNvPicPr>
          <p:nvPr/>
        </p:nvPicPr>
        <p:blipFill>
          <a:blip r:embed="rId3"/>
          <a:stretch>
            <a:fillRect/>
          </a:stretch>
        </p:blipFill>
        <p:spPr>
          <a:xfrm>
            <a:off x="4918364" y="1212736"/>
            <a:ext cx="4114800" cy="5589270"/>
          </a:xfrm>
          <a:prstGeom prst="rect">
            <a:avLst/>
          </a:prstGeom>
        </p:spPr>
      </p:pic>
      <p:pic>
        <p:nvPicPr>
          <p:cNvPr id="5" name="Picture 4" descr="image.png"/>
          <p:cNvPicPr>
            <a:picLocks noChangeAspect="1"/>
          </p:cNvPicPr>
          <p:nvPr/>
        </p:nvPicPr>
        <p:blipFill>
          <a:blip r:embed="rId4"/>
          <a:stretch>
            <a:fillRect/>
          </a:stretch>
        </p:blipFill>
        <p:spPr>
          <a:xfrm>
            <a:off x="7315200" y="5303520"/>
            <a:ext cx="1371600" cy="1371600"/>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239" y="443345"/>
            <a:ext cx="5038436" cy="646402"/>
          </a:xfrm>
        </p:spPr>
        <p:txBody>
          <a:bodyPr>
            <a:noAutofit/>
          </a:bodyPr>
          <a:lstStyle/>
          <a:p>
            <a:r>
              <a:rPr sz="3600" b="1" dirty="0" err="1">
                <a:solidFill>
                  <a:schemeClr val="tx1"/>
                </a:solidFill>
                <a:latin typeface="BIZ UDPゴシック" pitchFamily="50" charset="-128"/>
                <a:ea typeface="BIZ UDPゴシック" pitchFamily="50" charset="-128"/>
              </a:rPr>
              <a:t>登録時の注意点と対策</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281710" y="1685636"/>
            <a:ext cx="3828473" cy="4038600"/>
          </a:xfrm>
        </p:spPr>
        <p:txBody>
          <a:bodyPr>
            <a:normAutofit/>
          </a:bodyPr>
          <a:lstStyle/>
          <a:p>
            <a:r>
              <a:rPr sz="2000" dirty="0" err="1" smtClean="0">
                <a:latin typeface="BIZ UDPゴシック" pitchFamily="50" charset="-128"/>
                <a:ea typeface="BIZ UDPゴシック" pitchFamily="50" charset="-128"/>
              </a:rPr>
              <a:t>よくあるトラブルとその対応</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lang="ja-JP" altLang="en-US" sz="2000" dirty="0" smtClean="0">
                <a:latin typeface="BIZ UDPゴシック" pitchFamily="50" charset="-128"/>
                <a:ea typeface="BIZ UDPゴシック" pitchFamily="50" charset="-128"/>
              </a:rPr>
              <a:t>　</a:t>
            </a:r>
            <a:r>
              <a:rPr sz="2000" dirty="0" err="1" smtClean="0">
                <a:latin typeface="BIZ UDPゴシック" pitchFamily="50" charset="-128"/>
                <a:ea typeface="BIZ UDPゴシック" pitchFamily="50" charset="-128"/>
              </a:rPr>
              <a:t>メールが届かない</a:t>
            </a:r>
            <a:r>
              <a:rPr sz="2000" dirty="0" smtClean="0">
                <a:latin typeface="BIZ UDPゴシック" pitchFamily="50" charset="-128"/>
                <a:ea typeface="BIZ UDPゴシック" pitchFamily="50" charset="-128"/>
              </a:rPr>
              <a:t> </a:t>
            </a:r>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迷惑メールフォルダを確認</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lang="ja-JP" altLang="en-US" sz="2000" dirty="0" smtClean="0">
                <a:latin typeface="BIZ UDPゴシック" pitchFamily="50" charset="-128"/>
                <a:ea typeface="BIZ UDPゴシック" pitchFamily="50" charset="-128"/>
              </a:rPr>
              <a:t>　</a:t>
            </a:r>
            <a:r>
              <a:rPr sz="2000" dirty="0" err="1" smtClean="0">
                <a:latin typeface="BIZ UDPゴシック" pitchFamily="50" charset="-128"/>
                <a:ea typeface="BIZ UDPゴシック" pitchFamily="50" charset="-128"/>
              </a:rPr>
              <a:t>メールアドレスが一致しない</a:t>
            </a:r>
            <a:r>
              <a:rPr sz="2000" dirty="0" smtClean="0">
                <a:latin typeface="BIZ UDPゴシック" pitchFamily="50" charset="-128"/>
                <a:ea typeface="BIZ UDPゴシック" pitchFamily="50" charset="-128"/>
              </a:rPr>
              <a:t> </a:t>
            </a:r>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幹事に事前確認</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lang="ja-JP" altLang="en-US" sz="2000" dirty="0" smtClean="0">
                <a:latin typeface="BIZ UDPゴシック" pitchFamily="50" charset="-128"/>
                <a:ea typeface="BIZ UDPゴシック" pitchFamily="50" charset="-128"/>
              </a:rPr>
              <a:t>　</a:t>
            </a:r>
            <a:r>
              <a:rPr sz="2000" dirty="0" err="1" smtClean="0">
                <a:latin typeface="BIZ UDPゴシック" pitchFamily="50" charset="-128"/>
                <a:ea typeface="BIZ UDPゴシック" pitchFamily="50" charset="-128"/>
              </a:rPr>
              <a:t>パスワードが弱い</a:t>
            </a:r>
            <a:r>
              <a:rPr sz="2000" dirty="0" smtClean="0">
                <a:latin typeface="BIZ UDPゴシック" pitchFamily="50" charset="-128"/>
                <a:ea typeface="BIZ UDPゴシック" pitchFamily="50" charset="-128"/>
              </a:rPr>
              <a:t> </a:t>
            </a:r>
            <a:r>
              <a:rPr sz="2000" dirty="0">
                <a:latin typeface="BIZ UDPゴシック" pitchFamily="50" charset="-128"/>
                <a:ea typeface="BIZ UDPゴシック" pitchFamily="50" charset="-128"/>
              </a:rPr>
              <a:t>→ 英数字混在で8文字以上に設定</a:t>
            </a:r>
          </a:p>
          <a:p>
            <a:endParaRPr sz="2000" dirty="0">
              <a:latin typeface="BIZ UDPゴシック" pitchFamily="50" charset="-128"/>
              <a:ea typeface="BIZ UDPゴシック" pitchFamily="50" charset="-128"/>
            </a:endParaRPr>
          </a:p>
          <a:p>
            <a:r>
              <a:rPr sz="2000" dirty="0" smtClean="0">
                <a:latin typeface="BIZ UDPゴシック" pitchFamily="50" charset="-128"/>
                <a:ea typeface="BIZ UDPゴシック" pitchFamily="50" charset="-128"/>
              </a:rPr>
              <a:t>💡</a:t>
            </a:r>
            <a:r>
              <a:rPr lang="ja-JP" altLang="en-US" sz="2000" dirty="0" smtClean="0">
                <a:latin typeface="BIZ UDPゴシック" pitchFamily="50" charset="-128"/>
                <a:ea typeface="BIZ UDPゴシック" pitchFamily="50" charset="-128"/>
              </a:rPr>
              <a:t>　</a:t>
            </a:r>
            <a:r>
              <a:rPr sz="2000" dirty="0" err="1" smtClean="0">
                <a:latin typeface="BIZ UDPゴシック" pitchFamily="50" charset="-128"/>
                <a:ea typeface="BIZ UDPゴシック" pitchFamily="50" charset="-128"/>
              </a:rPr>
              <a:t>困ったら</a:t>
            </a:r>
            <a:r>
              <a:rPr sz="2000" dirty="0">
                <a:latin typeface="BIZ UDPゴシック" pitchFamily="50" charset="-128"/>
                <a:ea typeface="BIZ UDPゴシック" pitchFamily="50" charset="-128"/>
              </a:rPr>
              <a:t>：</a:t>
            </a: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地区ICT委員会またはクラブICT担当者に相談を</a:t>
            </a:r>
            <a:r>
              <a:rPr sz="2000" dirty="0">
                <a:latin typeface="BIZ UDPゴシック" pitchFamily="50" charset="-128"/>
                <a:ea typeface="BIZ UDPゴシック" pitchFamily="50" charset="-128"/>
              </a:rPr>
              <a:t>！</a:t>
            </a:r>
          </a:p>
        </p:txBody>
      </p:sp>
      <p:pic>
        <p:nvPicPr>
          <p:cNvPr id="4" name="Picture 3" descr="「セキュリティ保護用の質問」を一覧から選び、「答え」(4+文字以上)を入力した後、.jpg"/>
          <p:cNvPicPr>
            <a:picLocks noChangeAspect="1"/>
          </p:cNvPicPr>
          <p:nvPr/>
        </p:nvPicPr>
        <p:blipFill>
          <a:blip r:embed="rId3"/>
          <a:stretch>
            <a:fillRect/>
          </a:stretch>
        </p:blipFill>
        <p:spPr>
          <a:xfrm>
            <a:off x="4229639" y="1674090"/>
            <a:ext cx="4706543" cy="3529907"/>
          </a:xfrm>
          <a:prstGeom prst="rect">
            <a:avLst/>
          </a:prstGeom>
        </p:spPr>
      </p:pic>
      <p:pic>
        <p:nvPicPr>
          <p:cNvPr id="5" name="Picture 4" descr="image.png"/>
          <p:cNvPicPr>
            <a:picLocks noChangeAspect="1"/>
          </p:cNvPicPr>
          <p:nvPr/>
        </p:nvPicPr>
        <p:blipFill>
          <a:blip r:embed="rId4"/>
          <a:stretch>
            <a:fillRect/>
          </a:stretch>
        </p:blipFill>
        <p:spPr>
          <a:xfrm>
            <a:off x="7315200" y="5303520"/>
            <a:ext cx="1371600" cy="1371600"/>
          </a:xfrm>
          <a:prstGeom prst="rect">
            <a:avLst/>
          </a:prstGeom>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436" y="369454"/>
            <a:ext cx="5167746" cy="646402"/>
          </a:xfrm>
        </p:spPr>
        <p:txBody>
          <a:bodyPr>
            <a:noAutofit/>
          </a:bodyPr>
          <a:lstStyle/>
          <a:p>
            <a:r>
              <a:rPr sz="3600" b="1" dirty="0" err="1">
                <a:solidFill>
                  <a:schemeClr val="tx1"/>
                </a:solidFill>
                <a:latin typeface="BIZ UDPゴシック" pitchFamily="50" charset="-128"/>
                <a:ea typeface="BIZ UDPゴシック" pitchFamily="50" charset="-128"/>
              </a:rPr>
              <a:t>クラブセントラルの意義</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0" y="1276729"/>
            <a:ext cx="4632035" cy="4990144"/>
          </a:xfrm>
        </p:spPr>
        <p:txBody>
          <a:bodyPr>
            <a:normAutofit/>
          </a:bodyPr>
          <a:lstStyle/>
          <a:p>
            <a:r>
              <a:rPr sz="1600" dirty="0" err="1">
                <a:latin typeface="BIZ UDPゴシック" pitchFamily="50" charset="-128"/>
                <a:ea typeface="BIZ UDPゴシック" pitchFamily="50" charset="-128"/>
              </a:rPr>
              <a:t>クラブセントラルは</a:t>
            </a:r>
            <a:r>
              <a:rPr sz="1600" dirty="0" smtClean="0">
                <a:latin typeface="BIZ UDPゴシック" pitchFamily="50" charset="-128"/>
                <a:ea typeface="BIZ UDPゴシック" pitchFamily="50" charset="-128"/>
              </a:rPr>
              <a:t>、</a:t>
            </a:r>
            <a:endParaRPr lang="en-US" sz="1600" dirty="0" smtClean="0">
              <a:latin typeface="BIZ UDPゴシック" pitchFamily="50" charset="-128"/>
              <a:ea typeface="BIZ UDPゴシック" pitchFamily="50" charset="-128"/>
            </a:endParaRPr>
          </a:p>
          <a:p>
            <a:r>
              <a:rPr sz="1600" dirty="0" err="1" smtClean="0">
                <a:latin typeface="BIZ UDPゴシック" pitchFamily="50" charset="-128"/>
                <a:ea typeface="BIZ UDPゴシック" pitchFamily="50" charset="-128"/>
              </a:rPr>
              <a:t>クラブの</a:t>
            </a:r>
            <a:r>
              <a:rPr sz="1600" dirty="0" err="1">
                <a:latin typeface="BIZ UDPゴシック" pitchFamily="50" charset="-128"/>
                <a:ea typeface="BIZ UDPゴシック" pitchFamily="50" charset="-128"/>
              </a:rPr>
              <a:t>「活動記録</a:t>
            </a:r>
            <a:r>
              <a:rPr sz="1600" dirty="0">
                <a:latin typeface="BIZ UDPゴシック" pitchFamily="50" charset="-128"/>
                <a:ea typeface="BIZ UDPゴシック" pitchFamily="50" charset="-128"/>
              </a:rPr>
              <a:t>」＋「</a:t>
            </a:r>
            <a:r>
              <a:rPr sz="1600" dirty="0" err="1">
                <a:latin typeface="BIZ UDPゴシック" pitchFamily="50" charset="-128"/>
                <a:ea typeface="BIZ UDPゴシック" pitchFamily="50" charset="-128"/>
              </a:rPr>
              <a:t>未来設計」の中枢</a:t>
            </a:r>
            <a:endParaRPr sz="1600" dirty="0">
              <a:latin typeface="BIZ UDPゴシック" pitchFamily="50" charset="-128"/>
              <a:ea typeface="BIZ UDPゴシック" pitchFamily="50" charset="-128"/>
            </a:endParaRPr>
          </a:p>
          <a:p>
            <a:endParaRPr sz="1600" dirty="0">
              <a:latin typeface="BIZ UDPゴシック" pitchFamily="50" charset="-128"/>
              <a:ea typeface="BIZ UDPゴシック" pitchFamily="50" charset="-128"/>
            </a:endParaRPr>
          </a:p>
          <a:p>
            <a:r>
              <a:rPr sz="1600" dirty="0">
                <a:latin typeface="BIZ UDPゴシック" pitchFamily="50" charset="-128"/>
                <a:ea typeface="BIZ UDPゴシック" pitchFamily="50" charset="-128"/>
              </a:rPr>
              <a:t>🔹 </a:t>
            </a:r>
            <a:r>
              <a:rPr lang="ja-JP" altLang="en-US" sz="1600" dirty="0" smtClean="0">
                <a:latin typeface="BIZ UDPゴシック" pitchFamily="50" charset="-128"/>
                <a:ea typeface="BIZ UDPゴシック" pitchFamily="50" charset="-128"/>
              </a:rPr>
              <a:t>　</a:t>
            </a:r>
            <a:r>
              <a:rPr sz="1600" dirty="0" err="1" smtClean="0">
                <a:latin typeface="BIZ UDPゴシック" pitchFamily="50" charset="-128"/>
                <a:ea typeface="BIZ UDPゴシック" pitchFamily="50" charset="-128"/>
              </a:rPr>
              <a:t>年間目標</a:t>
            </a:r>
            <a:r>
              <a:rPr sz="1600" dirty="0" err="1">
                <a:latin typeface="BIZ UDPゴシック" pitchFamily="50" charset="-128"/>
                <a:ea typeface="BIZ UDPゴシック" pitchFamily="50" charset="-128"/>
              </a:rPr>
              <a:t>・活動実績・寄付などをRIに報告</a:t>
            </a:r>
            <a:endParaRPr sz="1600" dirty="0">
              <a:latin typeface="BIZ UDPゴシック" pitchFamily="50" charset="-128"/>
              <a:ea typeface="BIZ UDPゴシック" pitchFamily="50" charset="-128"/>
            </a:endParaRPr>
          </a:p>
          <a:p>
            <a:r>
              <a:rPr sz="1600" dirty="0">
                <a:latin typeface="BIZ UDPゴシック" pitchFamily="50" charset="-128"/>
                <a:ea typeface="BIZ UDPゴシック" pitchFamily="50" charset="-128"/>
              </a:rPr>
              <a:t>🔹 </a:t>
            </a:r>
            <a:r>
              <a:rPr lang="ja-JP" altLang="en-US" sz="1600" dirty="0" smtClean="0">
                <a:latin typeface="BIZ UDPゴシック" pitchFamily="50" charset="-128"/>
                <a:ea typeface="BIZ UDPゴシック" pitchFamily="50" charset="-128"/>
              </a:rPr>
              <a:t>　</a:t>
            </a:r>
            <a:r>
              <a:rPr sz="1600" dirty="0" err="1" smtClean="0">
                <a:latin typeface="BIZ UDPゴシック" pitchFamily="50" charset="-128"/>
                <a:ea typeface="BIZ UDPゴシック" pitchFamily="50" charset="-128"/>
              </a:rPr>
              <a:t>記録を蓄積し</a:t>
            </a:r>
            <a:r>
              <a:rPr sz="1600" dirty="0" err="1">
                <a:latin typeface="BIZ UDPゴシック" pitchFamily="50" charset="-128"/>
                <a:ea typeface="BIZ UDPゴシック" pitchFamily="50" charset="-128"/>
              </a:rPr>
              <a:t>、次年度以降の計画に活用</a:t>
            </a:r>
            <a:endParaRPr sz="1600" dirty="0">
              <a:latin typeface="BIZ UDPゴシック" pitchFamily="50" charset="-128"/>
              <a:ea typeface="BIZ UDPゴシック" pitchFamily="50" charset="-128"/>
            </a:endParaRPr>
          </a:p>
          <a:p>
            <a:r>
              <a:rPr sz="1600" dirty="0">
                <a:latin typeface="BIZ UDPゴシック" pitchFamily="50" charset="-128"/>
                <a:ea typeface="BIZ UDPゴシック" pitchFamily="50" charset="-128"/>
              </a:rPr>
              <a:t>🔹 </a:t>
            </a:r>
            <a:r>
              <a:rPr lang="ja-JP" altLang="en-US" sz="1600" dirty="0" smtClean="0">
                <a:latin typeface="BIZ UDPゴシック" pitchFamily="50" charset="-128"/>
                <a:ea typeface="BIZ UDPゴシック" pitchFamily="50" charset="-128"/>
              </a:rPr>
              <a:t>　</a:t>
            </a:r>
            <a:r>
              <a:rPr sz="1600" dirty="0" err="1" smtClean="0">
                <a:latin typeface="BIZ UDPゴシック" pitchFamily="50" charset="-128"/>
                <a:ea typeface="BIZ UDPゴシック" pitchFamily="50" charset="-128"/>
              </a:rPr>
              <a:t>地区</a:t>
            </a:r>
            <a:r>
              <a:rPr sz="1600" dirty="0" err="1">
                <a:latin typeface="BIZ UDPゴシック" pitchFamily="50" charset="-128"/>
                <a:ea typeface="BIZ UDPゴシック" pitchFamily="50" charset="-128"/>
              </a:rPr>
              <a:t>・RIとの連携基盤として信頼につながる</a:t>
            </a:r>
            <a:endParaRPr sz="1600" dirty="0">
              <a:latin typeface="BIZ UDPゴシック" pitchFamily="50" charset="-128"/>
              <a:ea typeface="BIZ UDPゴシック" pitchFamily="50" charset="-128"/>
            </a:endParaRPr>
          </a:p>
          <a:p>
            <a:endParaRPr sz="1600" dirty="0">
              <a:latin typeface="BIZ UDPゴシック" pitchFamily="50" charset="-128"/>
              <a:ea typeface="BIZ UDPゴシック" pitchFamily="50" charset="-128"/>
            </a:endParaRPr>
          </a:p>
          <a:p>
            <a:r>
              <a:rPr sz="1600" dirty="0" err="1">
                <a:latin typeface="BIZ UDPゴシック" pitchFamily="50" charset="-128"/>
                <a:ea typeface="BIZ UDPゴシック" pitchFamily="50" charset="-128"/>
              </a:rPr>
              <a:t>活用効果</a:t>
            </a:r>
            <a:r>
              <a:rPr sz="1600" dirty="0">
                <a:latin typeface="BIZ UDPゴシック" pitchFamily="50" charset="-128"/>
                <a:ea typeface="BIZ UDPゴシック" pitchFamily="50" charset="-128"/>
              </a:rPr>
              <a:t>：</a:t>
            </a:r>
          </a:p>
          <a:p>
            <a:r>
              <a:rPr sz="1600" dirty="0" err="1" smtClean="0">
                <a:latin typeface="BIZ UDPゴシック" pitchFamily="50" charset="-128"/>
                <a:ea typeface="BIZ UDPゴシック" pitchFamily="50" charset="-128"/>
              </a:rPr>
              <a:t>クラブの方針が</a:t>
            </a:r>
            <a:r>
              <a:rPr sz="1600" dirty="0" err="1">
                <a:latin typeface="BIZ UDPゴシック" pitchFamily="50" charset="-128"/>
                <a:ea typeface="BIZ UDPゴシック" pitchFamily="50" charset="-128"/>
              </a:rPr>
              <a:t>「見える化」される</a:t>
            </a:r>
            <a:endParaRPr sz="1600" dirty="0">
              <a:latin typeface="BIZ UDPゴシック" pitchFamily="50" charset="-128"/>
              <a:ea typeface="BIZ UDPゴシック" pitchFamily="50" charset="-128"/>
            </a:endParaRPr>
          </a:p>
          <a:p>
            <a:r>
              <a:rPr sz="1600" dirty="0" err="1" smtClean="0">
                <a:latin typeface="BIZ UDPゴシック" pitchFamily="50" charset="-128"/>
                <a:ea typeface="BIZ UDPゴシック" pitchFamily="50" charset="-128"/>
              </a:rPr>
              <a:t>活動が</a:t>
            </a:r>
            <a:r>
              <a:rPr sz="1600" dirty="0" err="1">
                <a:latin typeface="BIZ UDPゴシック" pitchFamily="50" charset="-128"/>
                <a:ea typeface="BIZ UDPゴシック" pitchFamily="50" charset="-128"/>
              </a:rPr>
              <a:t>“点”ではなく“線”として続いていく</a:t>
            </a:r>
            <a:endParaRPr sz="1600" dirty="0">
              <a:latin typeface="BIZ UDPゴシック" pitchFamily="50" charset="-128"/>
              <a:ea typeface="BIZ UDPゴシック" pitchFamily="50" charset="-128"/>
            </a:endParaRPr>
          </a:p>
          <a:p>
            <a:r>
              <a:rPr sz="1600" dirty="0" err="1" smtClean="0">
                <a:latin typeface="BIZ UDPゴシック" pitchFamily="50" charset="-128"/>
                <a:ea typeface="BIZ UDPゴシック" pitchFamily="50" charset="-128"/>
              </a:rPr>
              <a:t>報告</a:t>
            </a:r>
            <a:r>
              <a:rPr sz="1600" dirty="0" err="1">
                <a:latin typeface="BIZ UDPゴシック" pitchFamily="50" charset="-128"/>
                <a:ea typeface="BIZ UDPゴシック" pitchFamily="50" charset="-128"/>
              </a:rPr>
              <a:t>・補助金・表彰の際に大きな武器となる</a:t>
            </a:r>
            <a:endParaRPr sz="1600" dirty="0">
              <a:latin typeface="BIZ UDPゴシック" pitchFamily="50" charset="-128"/>
              <a:ea typeface="BIZ UDPゴシック" pitchFamily="50" charset="-128"/>
            </a:endParaRPr>
          </a:p>
          <a:p>
            <a:endParaRPr sz="1600" dirty="0">
              <a:latin typeface="BIZ UDPゴシック" pitchFamily="50" charset="-128"/>
              <a:ea typeface="BIZ UDPゴシック" pitchFamily="50" charset="-128"/>
            </a:endParaRPr>
          </a:p>
          <a:p>
            <a:r>
              <a:rPr sz="1600" dirty="0" smtClean="0">
                <a:latin typeface="BIZ UDPゴシック" pitchFamily="50" charset="-128"/>
                <a:ea typeface="BIZ UDPゴシック" pitchFamily="50" charset="-128"/>
              </a:rPr>
              <a:t>🗣</a:t>
            </a:r>
            <a:r>
              <a:rPr lang="ja-JP" altLang="en-US" sz="1600" dirty="0" smtClean="0">
                <a:latin typeface="BIZ UDPゴシック" pitchFamily="50" charset="-128"/>
                <a:ea typeface="BIZ UDPゴシック" pitchFamily="50" charset="-128"/>
              </a:rPr>
              <a:t>　</a:t>
            </a:r>
            <a:r>
              <a:rPr sz="1600" dirty="0" smtClean="0">
                <a:latin typeface="BIZ UDPゴシック" pitchFamily="50" charset="-128"/>
                <a:ea typeface="BIZ UDPゴシック" pitchFamily="50" charset="-128"/>
              </a:rPr>
              <a:t>「</a:t>
            </a:r>
            <a:r>
              <a:rPr sz="1600" dirty="0" err="1">
                <a:latin typeface="BIZ UDPゴシック" pitchFamily="50" charset="-128"/>
                <a:ea typeface="BIZ UDPゴシック" pitchFamily="50" charset="-128"/>
              </a:rPr>
              <a:t>クラブセントラルは“クラブの成長戦略ノート”です</a:t>
            </a:r>
            <a:r>
              <a:rPr sz="1600" dirty="0">
                <a:latin typeface="BIZ UDPゴシック" pitchFamily="50" charset="-128"/>
                <a:ea typeface="BIZ UDPゴシック" pitchFamily="50" charset="-128"/>
              </a:rPr>
              <a:t>」</a:t>
            </a:r>
          </a:p>
        </p:txBody>
      </p:sp>
      <p:pic>
        <p:nvPicPr>
          <p:cNvPr id="4" name="Picture 3" descr="image.png"/>
          <p:cNvPicPr>
            <a:picLocks noChangeAspect="1"/>
          </p:cNvPicPr>
          <p:nvPr/>
        </p:nvPicPr>
        <p:blipFill>
          <a:blip r:embed="rId3"/>
          <a:stretch>
            <a:fillRect/>
          </a:stretch>
        </p:blipFill>
        <p:spPr>
          <a:xfrm>
            <a:off x="7315200" y="5303520"/>
            <a:ext cx="1371600" cy="1371600"/>
          </a:xfrm>
          <a:prstGeom prst="rect">
            <a:avLst/>
          </a:prstGeom>
        </p:spPr>
      </p:pic>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035" y="1988937"/>
            <a:ext cx="4438074" cy="31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491" y="240145"/>
            <a:ext cx="5103091" cy="646402"/>
          </a:xfrm>
        </p:spPr>
        <p:txBody>
          <a:bodyPr>
            <a:normAutofit fontScale="90000"/>
          </a:bodyPr>
          <a:lstStyle/>
          <a:p>
            <a:r>
              <a:rPr b="1" dirty="0" err="1">
                <a:solidFill>
                  <a:schemeClr val="tx1"/>
                </a:solidFill>
                <a:latin typeface="BIZ UDPゴシック" pitchFamily="50" charset="-128"/>
                <a:ea typeface="BIZ UDPゴシック" pitchFamily="50" charset="-128"/>
              </a:rPr>
              <a:t>クラブセントラルの意義</a:t>
            </a:r>
            <a:endParaRPr b="1" dirty="0">
              <a:solidFill>
                <a:schemeClr val="tx1"/>
              </a:solidFill>
              <a:latin typeface="BIZ UDPゴシック" pitchFamily="50" charset="-128"/>
              <a:ea typeface="BIZ UDPゴシック" pitchFamily="50"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1889733376"/>
              </p:ext>
            </p:extLst>
          </p:nvPr>
        </p:nvGraphicFramePr>
        <p:xfrm>
          <a:off x="274320" y="1097280"/>
          <a:ext cx="8229600" cy="5029200"/>
        </p:xfrm>
        <a:graphic>
          <a:graphicData uri="http://schemas.openxmlformats.org/drawingml/2006/table">
            <a:tbl>
              <a:tblPr firstRow="1" bandRow="1">
                <a:tableStyleId>{5C22544A-7EE6-4342-B048-85BDC9FD1C3A}</a:tableStyleId>
              </a:tblPr>
              <a:tblGrid>
                <a:gridCol w="1371600"/>
                <a:gridCol w="3200400"/>
                <a:gridCol w="3657600"/>
              </a:tblGrid>
              <a:tr h="558800">
                <a:tc>
                  <a:txBody>
                    <a:bodyPr/>
                    <a:lstStyle/>
                    <a:p>
                      <a:pPr algn="l">
                        <a:defRPr sz="1200" b="1">
                          <a:solidFill>
                            <a:srgbClr val="FFFFFF"/>
                          </a:solidFill>
                        </a:defRPr>
                      </a:pPr>
                      <a:r>
                        <a:rPr dirty="0" err="1">
                          <a:latin typeface="BIZ UDPゴシック" pitchFamily="50" charset="-128"/>
                          <a:ea typeface="BIZ UDPゴシック" pitchFamily="50" charset="-128"/>
                        </a:rPr>
                        <a:t>項目</a:t>
                      </a:r>
                      <a:endParaRPr dirty="0">
                        <a:latin typeface="BIZ UDPゴシック" pitchFamily="50" charset="-128"/>
                        <a:ea typeface="BIZ UDPゴシック" pitchFamily="50" charset="-128"/>
                      </a:endParaRPr>
                    </a:p>
                  </a:txBody>
                  <a:tcPr>
                    <a:solidFill>
                      <a:srgbClr val="00467F"/>
                    </a:solidFill>
                  </a:tcPr>
                </a:tc>
                <a:tc>
                  <a:txBody>
                    <a:bodyPr/>
                    <a:lstStyle/>
                    <a:p>
                      <a:pPr algn="l">
                        <a:defRPr sz="1200" b="1">
                          <a:solidFill>
                            <a:srgbClr val="FFFFFF"/>
                          </a:solidFill>
                        </a:defRPr>
                      </a:pPr>
                      <a:r>
                        <a:rPr>
                          <a:latin typeface="BIZ UDPゴシック" pitchFamily="50" charset="-128"/>
                          <a:ea typeface="BIZ UDPゴシック" pitchFamily="50" charset="-128"/>
                        </a:rPr>
                        <a:t>内容</a:t>
                      </a:r>
                    </a:p>
                  </a:txBody>
                  <a:tcPr>
                    <a:solidFill>
                      <a:srgbClr val="00467F"/>
                    </a:solidFill>
                  </a:tcPr>
                </a:tc>
                <a:tc>
                  <a:txBody>
                    <a:bodyPr/>
                    <a:lstStyle/>
                    <a:p>
                      <a:pPr algn="l">
                        <a:defRPr sz="1200" b="1">
                          <a:solidFill>
                            <a:srgbClr val="FFFFFF"/>
                          </a:solidFill>
                        </a:defRPr>
                      </a:pPr>
                      <a:r>
                        <a:rPr>
                          <a:latin typeface="BIZ UDPゴシック" pitchFamily="50" charset="-128"/>
                          <a:ea typeface="BIZ UDPゴシック" pitchFamily="50" charset="-128"/>
                        </a:rPr>
                        <a:t>効果・価値</a:t>
                      </a:r>
                    </a:p>
                  </a:txBody>
                  <a:tcPr>
                    <a:solidFill>
                      <a:srgbClr val="00467F"/>
                    </a:solidFill>
                  </a:tcPr>
                </a:tc>
              </a:tr>
              <a:tr h="558800">
                <a:tc>
                  <a:txBody>
                    <a:bodyPr/>
                    <a:lstStyle/>
                    <a:p>
                      <a:pPr algn="l">
                        <a:defRPr sz="1200"/>
                      </a:pPr>
                      <a:r>
                        <a:rPr>
                          <a:latin typeface="BIZ UDPゴシック" pitchFamily="50" charset="-128"/>
                          <a:ea typeface="BIZ UDPゴシック" pitchFamily="50" charset="-128"/>
                        </a:rPr>
                        <a:t>目的</a:t>
                      </a:r>
                    </a:p>
                  </a:txBody>
                  <a:tcPr/>
                </a:tc>
                <a:tc>
                  <a:txBody>
                    <a:bodyPr/>
                    <a:lstStyle/>
                    <a:p>
                      <a:pPr algn="l">
                        <a:defRPr sz="1200"/>
                      </a:pPr>
                      <a:r>
                        <a:rPr dirty="0" err="1">
                          <a:latin typeface="BIZ UDPゴシック" pitchFamily="50" charset="-128"/>
                          <a:ea typeface="BIZ UDPゴシック" pitchFamily="50" charset="-128"/>
                        </a:rPr>
                        <a:t>クラブ活動の目標・実績・寄付等をRIに記録・報告する公式ツール</a:t>
                      </a:r>
                      <a:endParaRPr dirty="0">
                        <a:latin typeface="BIZ UDPゴシック" pitchFamily="50" charset="-128"/>
                        <a:ea typeface="BIZ UDPゴシック" pitchFamily="50" charset="-128"/>
                      </a:endParaRPr>
                    </a:p>
                  </a:txBody>
                  <a:tcPr/>
                </a:tc>
                <a:tc>
                  <a:txBody>
                    <a:bodyPr/>
                    <a:lstStyle/>
                    <a:p>
                      <a:pPr algn="l">
                        <a:defRPr sz="1200"/>
                      </a:pPr>
                      <a:r>
                        <a:rPr>
                          <a:latin typeface="BIZ UDPゴシック" pitchFamily="50" charset="-128"/>
                          <a:ea typeface="BIZ UDPゴシック" pitchFamily="50" charset="-128"/>
                        </a:rPr>
                        <a:t>クラブ運営の透明性と信頼性向上、RIとの連携基盤に</a:t>
                      </a:r>
                    </a:p>
                  </a:txBody>
                  <a:tcPr/>
                </a:tc>
              </a:tr>
              <a:tr h="558800">
                <a:tc>
                  <a:txBody>
                    <a:bodyPr/>
                    <a:lstStyle/>
                    <a:p>
                      <a:pPr algn="l">
                        <a:defRPr sz="1200"/>
                      </a:pPr>
                      <a:r>
                        <a:rPr>
                          <a:latin typeface="BIZ UDPゴシック" pitchFamily="50" charset="-128"/>
                          <a:ea typeface="BIZ UDPゴシック" pitchFamily="50" charset="-128"/>
                        </a:rPr>
                        <a:t>目標設定</a:t>
                      </a:r>
                    </a:p>
                  </a:txBody>
                  <a:tcPr/>
                </a:tc>
                <a:tc>
                  <a:txBody>
                    <a:bodyPr/>
                    <a:lstStyle/>
                    <a:p>
                      <a:pPr algn="l">
                        <a:defRPr sz="1200"/>
                      </a:pPr>
                      <a:r>
                        <a:rPr>
                          <a:latin typeface="BIZ UDPゴシック" pitchFamily="50" charset="-128"/>
                          <a:ea typeface="BIZ UDPゴシック" pitchFamily="50" charset="-128"/>
                        </a:rPr>
                        <a:t>会員数、奉仕活動、寄付額などを年度初めに数値で設定</a:t>
                      </a:r>
                    </a:p>
                  </a:txBody>
                  <a:tcPr/>
                </a:tc>
                <a:tc>
                  <a:txBody>
                    <a:bodyPr/>
                    <a:lstStyle/>
                    <a:p>
                      <a:pPr algn="l">
                        <a:defRPr sz="1200"/>
                      </a:pPr>
                      <a:r>
                        <a:rPr>
                          <a:latin typeface="BIZ UDPゴシック" pitchFamily="50" charset="-128"/>
                          <a:ea typeface="BIZ UDPゴシック" pitchFamily="50" charset="-128"/>
                        </a:rPr>
                        <a:t>全員が方向性を共有しやすくなり、参加意識が高まる</a:t>
                      </a:r>
                    </a:p>
                  </a:txBody>
                  <a:tcPr/>
                </a:tc>
              </a:tr>
              <a:tr h="558800">
                <a:tc>
                  <a:txBody>
                    <a:bodyPr/>
                    <a:lstStyle/>
                    <a:p>
                      <a:pPr algn="l">
                        <a:defRPr sz="1200"/>
                      </a:pPr>
                      <a:r>
                        <a:rPr>
                          <a:latin typeface="BIZ UDPゴシック" pitchFamily="50" charset="-128"/>
                          <a:ea typeface="BIZ UDPゴシック" pitchFamily="50" charset="-128"/>
                        </a:rPr>
                        <a:t>進捗管理</a:t>
                      </a:r>
                    </a:p>
                  </a:txBody>
                  <a:tcPr/>
                </a:tc>
                <a:tc>
                  <a:txBody>
                    <a:bodyPr/>
                    <a:lstStyle/>
                    <a:p>
                      <a:pPr algn="l">
                        <a:defRPr sz="1200"/>
                      </a:pPr>
                      <a:r>
                        <a:rPr dirty="0" err="1">
                          <a:latin typeface="BIZ UDPゴシック" pitchFamily="50" charset="-128"/>
                          <a:ea typeface="BIZ UDPゴシック" pitchFamily="50" charset="-128"/>
                        </a:rPr>
                        <a:t>活動終了ごとに記録・更新し、年度末にまとめて出力可能</a:t>
                      </a:r>
                      <a:endParaRPr dirty="0">
                        <a:latin typeface="BIZ UDPゴシック" pitchFamily="50" charset="-128"/>
                        <a:ea typeface="BIZ UDPゴシック" pitchFamily="50" charset="-128"/>
                      </a:endParaRPr>
                    </a:p>
                  </a:txBody>
                  <a:tcPr/>
                </a:tc>
                <a:tc>
                  <a:txBody>
                    <a:bodyPr/>
                    <a:lstStyle/>
                    <a:p>
                      <a:pPr algn="l">
                        <a:defRPr sz="1200"/>
                      </a:pPr>
                      <a:r>
                        <a:rPr>
                          <a:latin typeface="BIZ UDPゴシック" pitchFamily="50" charset="-128"/>
                          <a:ea typeface="BIZ UDPゴシック" pitchFamily="50" charset="-128"/>
                        </a:rPr>
                        <a:t>実績とのギャップを把握しやすく、効率的な報告が可能に</a:t>
                      </a:r>
                    </a:p>
                  </a:txBody>
                  <a:tcPr/>
                </a:tc>
              </a:tr>
              <a:tr h="558800">
                <a:tc>
                  <a:txBody>
                    <a:bodyPr/>
                    <a:lstStyle/>
                    <a:p>
                      <a:pPr algn="l">
                        <a:defRPr sz="1200"/>
                      </a:pPr>
                      <a:r>
                        <a:rPr>
                          <a:latin typeface="BIZ UDPゴシック" pitchFamily="50" charset="-128"/>
                          <a:ea typeface="BIZ UDPゴシック" pitchFamily="50" charset="-128"/>
                        </a:rPr>
                        <a:t>履歴の蓄積</a:t>
                      </a:r>
                    </a:p>
                  </a:txBody>
                  <a:tcPr/>
                </a:tc>
                <a:tc>
                  <a:txBody>
                    <a:bodyPr/>
                    <a:lstStyle/>
                    <a:p>
                      <a:pPr algn="l">
                        <a:defRPr sz="1200"/>
                      </a:pPr>
                      <a:r>
                        <a:rPr dirty="0" err="1">
                          <a:latin typeface="BIZ UDPゴシック" pitchFamily="50" charset="-128"/>
                          <a:ea typeface="BIZ UDPゴシック" pitchFamily="50" charset="-128"/>
                        </a:rPr>
                        <a:t>年度ごとの記録が残り、継続的な運営資料になる</a:t>
                      </a:r>
                      <a:endParaRPr dirty="0">
                        <a:latin typeface="BIZ UDPゴシック" pitchFamily="50" charset="-128"/>
                        <a:ea typeface="BIZ UDPゴシック" pitchFamily="50" charset="-128"/>
                      </a:endParaRPr>
                    </a:p>
                  </a:txBody>
                  <a:tcPr/>
                </a:tc>
                <a:tc>
                  <a:txBody>
                    <a:bodyPr/>
                    <a:lstStyle/>
                    <a:p>
                      <a:pPr algn="l">
                        <a:defRPr sz="1200"/>
                      </a:pPr>
                      <a:r>
                        <a:rPr>
                          <a:latin typeface="BIZ UDPゴシック" pitchFamily="50" charset="-128"/>
                          <a:ea typeface="BIZ UDPゴシック" pitchFamily="50" charset="-128"/>
                        </a:rPr>
                        <a:t>過去の取り組みを参照しやすく、次年度計画の質が向上</a:t>
                      </a:r>
                    </a:p>
                  </a:txBody>
                  <a:tcPr/>
                </a:tc>
              </a:tr>
              <a:tr h="558800">
                <a:tc>
                  <a:txBody>
                    <a:bodyPr/>
                    <a:lstStyle/>
                    <a:p>
                      <a:pPr algn="l">
                        <a:defRPr sz="1200"/>
                      </a:pPr>
                      <a:r>
                        <a:rPr>
                          <a:latin typeface="BIZ UDPゴシック" pitchFamily="50" charset="-128"/>
                          <a:ea typeface="BIZ UDPゴシック" pitchFamily="50" charset="-128"/>
                        </a:rPr>
                        <a:t>比較と分析</a:t>
                      </a:r>
                    </a:p>
                  </a:txBody>
                  <a:tcPr/>
                </a:tc>
                <a:tc>
                  <a:txBody>
                    <a:bodyPr/>
                    <a:lstStyle/>
                    <a:p>
                      <a:pPr algn="l">
                        <a:defRPr sz="1200"/>
                      </a:pPr>
                      <a:r>
                        <a:rPr dirty="0" err="1">
                          <a:latin typeface="BIZ UDPゴシック" pitchFamily="50" charset="-128"/>
                          <a:ea typeface="BIZ UDPゴシック" pitchFamily="50" charset="-128"/>
                        </a:rPr>
                        <a:t>前年度との数値比較により成長や課題を可視化</a:t>
                      </a:r>
                      <a:endParaRPr dirty="0">
                        <a:latin typeface="BIZ UDPゴシック" pitchFamily="50" charset="-128"/>
                        <a:ea typeface="BIZ UDPゴシック" pitchFamily="50" charset="-128"/>
                      </a:endParaRPr>
                    </a:p>
                  </a:txBody>
                  <a:tcPr/>
                </a:tc>
                <a:tc>
                  <a:txBody>
                    <a:bodyPr/>
                    <a:lstStyle/>
                    <a:p>
                      <a:pPr algn="l">
                        <a:defRPr sz="1200"/>
                      </a:pPr>
                      <a:r>
                        <a:rPr dirty="0" err="1">
                          <a:latin typeface="BIZ UDPゴシック" pitchFamily="50" charset="-128"/>
                          <a:ea typeface="BIZ UDPゴシック" pitchFamily="50" charset="-128"/>
                        </a:rPr>
                        <a:t>改善点を明確にし、次年度へ活かせる体制ができる</a:t>
                      </a:r>
                      <a:endParaRPr dirty="0">
                        <a:latin typeface="BIZ UDPゴシック" pitchFamily="50" charset="-128"/>
                        <a:ea typeface="BIZ UDPゴシック" pitchFamily="50" charset="-128"/>
                      </a:endParaRPr>
                    </a:p>
                  </a:txBody>
                  <a:tcPr/>
                </a:tc>
              </a:tr>
              <a:tr h="558800">
                <a:tc>
                  <a:txBody>
                    <a:bodyPr/>
                    <a:lstStyle/>
                    <a:p>
                      <a:pPr algn="l">
                        <a:defRPr sz="1200"/>
                      </a:pPr>
                      <a:r>
                        <a:rPr>
                          <a:latin typeface="BIZ UDPゴシック" pitchFamily="50" charset="-128"/>
                          <a:ea typeface="BIZ UDPゴシック" pitchFamily="50" charset="-128"/>
                        </a:rPr>
                        <a:t>信頼構築</a:t>
                      </a:r>
                    </a:p>
                  </a:txBody>
                  <a:tcPr/>
                </a:tc>
                <a:tc>
                  <a:txBody>
                    <a:bodyPr/>
                    <a:lstStyle/>
                    <a:p>
                      <a:pPr algn="l">
                        <a:defRPr sz="1200"/>
                      </a:pPr>
                      <a:r>
                        <a:rPr>
                          <a:latin typeface="BIZ UDPゴシック" pitchFamily="50" charset="-128"/>
                          <a:ea typeface="BIZ UDPゴシック" pitchFamily="50" charset="-128"/>
                        </a:rPr>
                        <a:t>地区やRIがクラブの活動状況を確認可能</a:t>
                      </a:r>
                    </a:p>
                  </a:txBody>
                  <a:tcPr/>
                </a:tc>
                <a:tc>
                  <a:txBody>
                    <a:bodyPr/>
                    <a:lstStyle/>
                    <a:p>
                      <a:pPr algn="l">
                        <a:defRPr sz="1200"/>
                      </a:pPr>
                      <a:r>
                        <a:rPr dirty="0" err="1">
                          <a:latin typeface="BIZ UDPゴシック" pitchFamily="50" charset="-128"/>
                          <a:ea typeface="BIZ UDPゴシック" pitchFamily="50" charset="-128"/>
                        </a:rPr>
                        <a:t>補助金や表彰、地区からの支援において有利になる</a:t>
                      </a:r>
                      <a:endParaRPr dirty="0">
                        <a:latin typeface="BIZ UDPゴシック" pitchFamily="50" charset="-128"/>
                        <a:ea typeface="BIZ UDPゴシック" pitchFamily="50" charset="-128"/>
                      </a:endParaRPr>
                    </a:p>
                  </a:txBody>
                  <a:tcPr/>
                </a:tc>
              </a:tr>
              <a:tr h="558800">
                <a:tc>
                  <a:txBody>
                    <a:bodyPr/>
                    <a:lstStyle/>
                    <a:p>
                      <a:pPr algn="l">
                        <a:defRPr sz="1200"/>
                      </a:pPr>
                      <a:r>
                        <a:rPr>
                          <a:latin typeface="BIZ UDPゴシック" pitchFamily="50" charset="-128"/>
                          <a:ea typeface="BIZ UDPゴシック" pitchFamily="50" charset="-128"/>
                        </a:rPr>
                        <a:t>簡便な操作性</a:t>
                      </a:r>
                    </a:p>
                  </a:txBody>
                  <a:tcPr/>
                </a:tc>
                <a:tc>
                  <a:txBody>
                    <a:bodyPr/>
                    <a:lstStyle/>
                    <a:p>
                      <a:pPr algn="l">
                        <a:defRPr sz="1200"/>
                      </a:pPr>
                      <a:r>
                        <a:rPr>
                          <a:latin typeface="BIZ UDPゴシック" pitchFamily="50" charset="-128"/>
                          <a:ea typeface="BIZ UDPゴシック" pitchFamily="50" charset="-128"/>
                        </a:rPr>
                        <a:t>タブ式の日本語画面で、誰でも直感的に操作可能</a:t>
                      </a:r>
                    </a:p>
                  </a:txBody>
                  <a:tcPr/>
                </a:tc>
                <a:tc>
                  <a:txBody>
                    <a:bodyPr/>
                    <a:lstStyle/>
                    <a:p>
                      <a:pPr algn="l">
                        <a:defRPr sz="1200"/>
                      </a:pPr>
                      <a:r>
                        <a:rPr dirty="0" err="1">
                          <a:latin typeface="BIZ UDPゴシック" pitchFamily="50" charset="-128"/>
                          <a:ea typeface="BIZ UDPゴシック" pitchFamily="50" charset="-128"/>
                        </a:rPr>
                        <a:t>幹事・委員の負担軽減、入力ミスの防止にもつながる</a:t>
                      </a:r>
                      <a:endParaRPr dirty="0">
                        <a:latin typeface="BIZ UDPゴシック" pitchFamily="50" charset="-128"/>
                        <a:ea typeface="BIZ UDPゴシック" pitchFamily="50" charset="-128"/>
                      </a:endParaRPr>
                    </a:p>
                  </a:txBody>
                  <a:tcPr/>
                </a:tc>
              </a:tr>
              <a:tr h="558800">
                <a:tc>
                  <a:txBody>
                    <a:bodyPr/>
                    <a:lstStyle/>
                    <a:p>
                      <a:pPr algn="l">
                        <a:defRPr sz="1200"/>
                      </a:pPr>
                      <a:r>
                        <a:rPr>
                          <a:latin typeface="BIZ UDPゴシック" pitchFamily="50" charset="-128"/>
                          <a:ea typeface="BIZ UDPゴシック" pitchFamily="50" charset="-128"/>
                        </a:rPr>
                        <a:t>活用推進</a:t>
                      </a:r>
                    </a:p>
                  </a:txBody>
                  <a:tcPr/>
                </a:tc>
                <a:tc>
                  <a:txBody>
                    <a:bodyPr/>
                    <a:lstStyle/>
                    <a:p>
                      <a:pPr algn="l">
                        <a:defRPr sz="1200"/>
                      </a:pPr>
                      <a:r>
                        <a:rPr>
                          <a:latin typeface="BIZ UDPゴシック" pitchFamily="50" charset="-128"/>
                          <a:ea typeface="BIZ UDPゴシック" pitchFamily="50" charset="-128"/>
                        </a:rPr>
                        <a:t>ICT委員会や支援体制で入力忘れを防止できる</a:t>
                      </a:r>
                    </a:p>
                  </a:txBody>
                  <a:tcPr/>
                </a:tc>
                <a:tc>
                  <a:txBody>
                    <a:bodyPr/>
                    <a:lstStyle/>
                    <a:p>
                      <a:pPr algn="l">
                        <a:defRPr sz="1200"/>
                      </a:pPr>
                      <a:r>
                        <a:rPr dirty="0" err="1">
                          <a:latin typeface="BIZ UDPゴシック" pitchFamily="50" charset="-128"/>
                          <a:ea typeface="BIZ UDPゴシック" pitchFamily="50" charset="-128"/>
                        </a:rPr>
                        <a:t>定着することで、クラブのDX（デジタル活用）が進む</a:t>
                      </a:r>
                      <a:endParaRPr dirty="0">
                        <a:latin typeface="BIZ UDPゴシック" pitchFamily="50" charset="-128"/>
                        <a:ea typeface="BIZ UDPゴシック" pitchFamily="50" charset="-128"/>
                      </a:endParaRPr>
                    </a:p>
                  </a:txBody>
                  <a:tcPr/>
                </a:tc>
              </a:tr>
            </a:tbl>
          </a:graphicData>
        </a:graphic>
      </p:graphicFrame>
    </p:spTree>
    <p:extLst>
      <p:ext uri="{BB962C8B-B14F-4D97-AF65-F5344CB8AC3E}">
        <p14:creationId xmlns:p14="http://schemas.microsoft.com/office/powerpoint/2010/main" val="405239254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317" y="360217"/>
            <a:ext cx="7853218" cy="577129"/>
          </a:xfrm>
        </p:spPr>
        <p:txBody>
          <a:bodyPr>
            <a:noAutofit/>
          </a:bodyPr>
          <a:lstStyle/>
          <a:p>
            <a:r>
              <a:rPr sz="3600" b="1" dirty="0" err="1">
                <a:solidFill>
                  <a:schemeClr val="tx1"/>
                </a:solidFill>
                <a:latin typeface="BIZ UDPゴシック" pitchFamily="50" charset="-128"/>
                <a:ea typeface="BIZ UDPゴシック" pitchFamily="50" charset="-128"/>
              </a:rPr>
              <a:t>クラブセントラルの主な機能と使い方</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50800" y="1463357"/>
            <a:ext cx="4655127" cy="4525963"/>
          </a:xfrm>
        </p:spPr>
        <p:txBody>
          <a:bodyPr>
            <a:normAutofit fontScale="85000" lnSpcReduction="10000"/>
          </a:bodyPr>
          <a:lstStyle/>
          <a:p>
            <a:r>
              <a:rPr sz="2000" dirty="0" err="1">
                <a:latin typeface="BIZ UDPゴシック" pitchFamily="50" charset="-128"/>
                <a:ea typeface="BIZ UDPゴシック" pitchFamily="50" charset="-128"/>
              </a:rPr>
              <a:t>誰でもできる！シンプルな構成と日本語対応</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年間目標の設定</a:t>
            </a:r>
            <a:r>
              <a:rPr sz="2000" dirty="0" err="1">
                <a:latin typeface="BIZ UDPゴシック" pitchFamily="50" charset="-128"/>
                <a:ea typeface="BIZ UDPゴシック" pitchFamily="50" charset="-128"/>
              </a:rPr>
              <a:t>（会員数、奉仕数、寄付など</a:t>
            </a:r>
            <a:r>
              <a:rPr sz="2000" dirty="0">
                <a:latin typeface="BIZ UDPゴシック" pitchFamily="50" charset="-128"/>
                <a:ea typeface="BIZ UDPゴシック" pitchFamily="50" charset="-128"/>
              </a:rPr>
              <a:t>）</a:t>
            </a:r>
          </a:p>
          <a:p>
            <a:r>
              <a:rPr sz="2000" dirty="0" err="1" smtClean="0">
                <a:latin typeface="BIZ UDPゴシック" pitchFamily="50" charset="-128"/>
                <a:ea typeface="BIZ UDPゴシック" pitchFamily="50" charset="-128"/>
              </a:rPr>
              <a:t>活動実績の随時記録</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過去年度との比較機能</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PDF／CSV</a:t>
            </a:r>
            <a:r>
              <a:rPr sz="2000" dirty="0" err="1">
                <a:latin typeface="BIZ UDPゴシック" pitchFamily="50" charset="-128"/>
                <a:ea typeface="BIZ UDPゴシック" pitchFamily="50" charset="-128"/>
              </a:rPr>
              <a:t>で出力</a:t>
            </a:r>
            <a:r>
              <a:rPr sz="2000" dirty="0">
                <a:latin typeface="BIZ UDPゴシック" pitchFamily="50" charset="-128"/>
                <a:ea typeface="BIZ UDPゴシック" pitchFamily="50" charset="-128"/>
              </a:rPr>
              <a:t> → </a:t>
            </a:r>
            <a:r>
              <a:rPr sz="2000" dirty="0" err="1">
                <a:latin typeface="BIZ UDPゴシック" pitchFamily="50" charset="-128"/>
                <a:ea typeface="BIZ UDPゴシック" pitchFamily="50" charset="-128"/>
              </a:rPr>
              <a:t>報告資料にすぐ活用</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err="1">
                <a:latin typeface="BIZ UDPゴシック" pitchFamily="50" charset="-128"/>
                <a:ea typeface="BIZ UDPゴシック" pitchFamily="50" charset="-128"/>
              </a:rPr>
              <a:t>操作の特徴</a:t>
            </a:r>
            <a:r>
              <a:rPr sz="2000" dirty="0">
                <a:latin typeface="BIZ UDPゴシック" pitchFamily="50" charset="-128"/>
                <a:ea typeface="BIZ UDPゴシック" pitchFamily="50" charset="-128"/>
              </a:rPr>
              <a:t>：</a:t>
            </a:r>
          </a:p>
          <a:p>
            <a:r>
              <a:rPr sz="2000" dirty="0" err="1" smtClean="0">
                <a:latin typeface="BIZ UDPゴシック" pitchFamily="50" charset="-128"/>
                <a:ea typeface="BIZ UDPゴシック" pitchFamily="50" charset="-128"/>
              </a:rPr>
              <a:t>タブ切り替え形式</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チェックボックスと数値入力中心</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ログイン</a:t>
            </a:r>
            <a:r>
              <a:rPr sz="2000" dirty="0" err="1">
                <a:latin typeface="BIZ UDPゴシック" pitchFamily="50" charset="-128"/>
                <a:ea typeface="BIZ UDPゴシック" pitchFamily="50" charset="-128"/>
              </a:rPr>
              <a:t>・操作履歴も保存され安心</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smtClean="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クラブセントラルは</a:t>
            </a: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誰でも入力できるクラブ台帳”です</a:t>
            </a:r>
            <a:r>
              <a:rPr sz="2000" dirty="0">
                <a:latin typeface="BIZ UDPゴシック" pitchFamily="50" charset="-128"/>
                <a:ea typeface="BIZ UDPゴシック" pitchFamily="50" charset="-128"/>
              </a:rPr>
              <a:t>」</a:t>
            </a:r>
          </a:p>
        </p:txBody>
      </p:sp>
      <p:pic>
        <p:nvPicPr>
          <p:cNvPr id="4" name="Picture 3" descr="image.png"/>
          <p:cNvPicPr>
            <a:picLocks noChangeAspect="1"/>
          </p:cNvPicPr>
          <p:nvPr/>
        </p:nvPicPr>
        <p:blipFill>
          <a:blip r:embed="rId3"/>
          <a:stretch>
            <a:fillRect/>
          </a:stretch>
        </p:blipFill>
        <p:spPr>
          <a:xfrm>
            <a:off x="7315200" y="5303520"/>
            <a:ext cx="1371600" cy="13716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926" y="2050472"/>
            <a:ext cx="4400063" cy="268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60" y="254001"/>
            <a:ext cx="3024142" cy="613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11" y="221494"/>
            <a:ext cx="2374622" cy="613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image.png"/>
          <p:cNvPicPr>
            <a:picLocks noChangeAspect="1"/>
          </p:cNvPicPr>
          <p:nvPr/>
        </p:nvPicPr>
        <p:blipFill>
          <a:blip r:embed="rId4"/>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52282731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
          </p:nvPr>
        </p:nvSpPr>
        <p:spPr>
          <a:xfrm>
            <a:off x="854363" y="1685640"/>
            <a:ext cx="7578436" cy="3796143"/>
          </a:xfrm>
        </p:spPr>
        <p:txBody>
          <a:bodyPr>
            <a:normAutofit/>
          </a:bodyPr>
          <a:lstStyle/>
          <a:p>
            <a:pPr marL="0" indent="0">
              <a:buNone/>
            </a:pPr>
            <a:r>
              <a:rPr lang="ja-JP" altLang="ja-JP" sz="2400" dirty="0">
                <a:latin typeface="BIZ UDPゴシック" pitchFamily="50" charset="-128"/>
                <a:ea typeface="BIZ UDPゴシック" pitchFamily="50" charset="-128"/>
              </a:rPr>
              <a:t>①</a:t>
            </a:r>
            <a:r>
              <a:rPr lang="en-US" altLang="ja-JP" sz="2400" dirty="0">
                <a:latin typeface="BIZ UDPゴシック" pitchFamily="50" charset="-128"/>
                <a:ea typeface="BIZ UDPゴシック" pitchFamily="50" charset="-128"/>
              </a:rPr>
              <a:t> My Rotary</a:t>
            </a:r>
            <a:r>
              <a:rPr lang="ja-JP" altLang="ja-JP" sz="2400" dirty="0">
                <a:latin typeface="BIZ UDPゴシック" pitchFamily="50" charset="-128"/>
                <a:ea typeface="BIZ UDPゴシック" pitchFamily="50" charset="-128"/>
              </a:rPr>
              <a:t>登録・活用の推進</a:t>
            </a:r>
          </a:p>
          <a:p>
            <a:pPr marL="0" indent="0">
              <a:buNone/>
            </a:pPr>
            <a:r>
              <a:rPr lang="ja-JP" altLang="ja-JP" sz="2400" dirty="0" smtClean="0">
                <a:latin typeface="BIZ UDPゴシック" pitchFamily="50" charset="-128"/>
                <a:ea typeface="BIZ UDPゴシック" pitchFamily="50" charset="-128"/>
              </a:rPr>
              <a:t>② </a:t>
            </a:r>
            <a:r>
              <a:rPr lang="ja-JP" altLang="ja-JP" sz="2400" dirty="0">
                <a:latin typeface="BIZ UDPゴシック" pitchFamily="50" charset="-128"/>
                <a:ea typeface="BIZ UDPゴシック" pitchFamily="50" charset="-128"/>
              </a:rPr>
              <a:t>クラブセントラルの活用支援</a:t>
            </a:r>
          </a:p>
          <a:p>
            <a:pPr marL="0" indent="0">
              <a:buNone/>
            </a:pPr>
            <a:r>
              <a:rPr lang="ja-JP" altLang="ja-JP" sz="2400" dirty="0" smtClean="0">
                <a:latin typeface="BIZ UDPゴシック" pitchFamily="50" charset="-128"/>
                <a:ea typeface="BIZ UDPゴシック" pitchFamily="50" charset="-128"/>
              </a:rPr>
              <a:t>③ </a:t>
            </a:r>
            <a:r>
              <a:rPr lang="ja-JP" altLang="ja-JP" sz="2400" dirty="0">
                <a:latin typeface="BIZ UDPゴシック" pitchFamily="50" charset="-128"/>
                <a:ea typeface="BIZ UDPゴシック" pitchFamily="50" charset="-128"/>
              </a:rPr>
              <a:t>地区ホームページ、関連</a:t>
            </a:r>
            <a:r>
              <a:rPr lang="en-US" altLang="ja-JP" sz="2400" dirty="0">
                <a:latin typeface="BIZ UDPゴシック" pitchFamily="50" charset="-128"/>
                <a:ea typeface="BIZ UDPゴシック" pitchFamily="50" charset="-128"/>
              </a:rPr>
              <a:t>SNS</a:t>
            </a:r>
            <a:r>
              <a:rPr lang="ja-JP" altLang="ja-JP" sz="2400" dirty="0">
                <a:latin typeface="BIZ UDPゴシック" pitchFamily="50" charset="-128"/>
                <a:ea typeface="BIZ UDPゴシック" pitchFamily="50" charset="-128"/>
              </a:rPr>
              <a:t>等の利活用促進</a:t>
            </a:r>
          </a:p>
          <a:p>
            <a:pPr marL="0" indent="0">
              <a:buNone/>
            </a:pPr>
            <a:r>
              <a:rPr lang="ja-JP" altLang="ja-JP" sz="2400" dirty="0" smtClean="0">
                <a:latin typeface="BIZ UDPゴシック" pitchFamily="50" charset="-128"/>
                <a:ea typeface="BIZ UDPゴシック" pitchFamily="50" charset="-128"/>
              </a:rPr>
              <a:t>④</a:t>
            </a:r>
            <a:r>
              <a:rPr lang="en-US" altLang="ja-JP" sz="2400" dirty="0" smtClean="0">
                <a:latin typeface="BIZ UDPゴシック" pitchFamily="50" charset="-128"/>
                <a:ea typeface="BIZ UDPゴシック" pitchFamily="50" charset="-128"/>
              </a:rPr>
              <a:t> </a:t>
            </a:r>
            <a:r>
              <a:rPr lang="en-US" altLang="ja-JP" sz="2400" dirty="0">
                <a:latin typeface="BIZ UDPゴシック" pitchFamily="50" charset="-128"/>
                <a:ea typeface="BIZ UDPゴシック" pitchFamily="50" charset="-128"/>
              </a:rPr>
              <a:t>RLI</a:t>
            </a:r>
            <a:r>
              <a:rPr lang="ja-JP" altLang="ja-JP" sz="2400" dirty="0">
                <a:latin typeface="BIZ UDPゴシック" pitchFamily="50" charset="-128"/>
                <a:ea typeface="BIZ UDPゴシック" pitchFamily="50" charset="-128"/>
              </a:rPr>
              <a:t>等のオンラインセミナー・会議のサポート</a:t>
            </a:r>
          </a:p>
          <a:p>
            <a:pPr marL="0" indent="0">
              <a:buNone/>
            </a:pPr>
            <a:r>
              <a:rPr lang="ja-JP" altLang="ja-JP" sz="2400" dirty="0" smtClean="0">
                <a:latin typeface="BIZ UDPゴシック" pitchFamily="50" charset="-128"/>
                <a:ea typeface="BIZ UDPゴシック" pitchFamily="50" charset="-128"/>
              </a:rPr>
              <a:t>⑤</a:t>
            </a:r>
            <a:r>
              <a:rPr lang="en-US" altLang="ja-JP" sz="2400" dirty="0" smtClean="0">
                <a:latin typeface="BIZ UDPゴシック" pitchFamily="50" charset="-128"/>
                <a:ea typeface="BIZ UDPゴシック" pitchFamily="50" charset="-128"/>
              </a:rPr>
              <a:t> </a:t>
            </a:r>
            <a:r>
              <a:rPr lang="en-US" altLang="ja-JP" sz="2400" dirty="0">
                <a:latin typeface="BIZ UDPゴシック" pitchFamily="50" charset="-128"/>
                <a:ea typeface="BIZ UDPゴシック" pitchFamily="50" charset="-128"/>
              </a:rPr>
              <a:t>ICT</a:t>
            </a:r>
            <a:r>
              <a:rPr lang="ja-JP" altLang="ja-JP" sz="2400" dirty="0">
                <a:latin typeface="BIZ UDPゴシック" pitchFamily="50" charset="-128"/>
                <a:ea typeface="BIZ UDPゴシック" pitchFamily="50" charset="-128"/>
              </a:rPr>
              <a:t>相談窓口</a:t>
            </a:r>
          </a:p>
          <a:p>
            <a:pPr marL="0" indent="0">
              <a:buNone/>
            </a:pPr>
            <a:r>
              <a:rPr lang="ja-JP" altLang="ja-JP" sz="2400" dirty="0" smtClean="0">
                <a:latin typeface="BIZ UDPゴシック" pitchFamily="50" charset="-128"/>
                <a:ea typeface="BIZ UDPゴシック" pitchFamily="50" charset="-128"/>
              </a:rPr>
              <a:t>⑥ </a:t>
            </a:r>
            <a:r>
              <a:rPr lang="ja-JP" altLang="ja-JP" sz="2400" dirty="0">
                <a:latin typeface="BIZ UDPゴシック" pitchFamily="50" charset="-128"/>
                <a:ea typeface="BIZ UDPゴシック" pitchFamily="50" charset="-128"/>
              </a:rPr>
              <a:t>サイバーセキュリティとデジタルリテラシーの啓発</a:t>
            </a:r>
          </a:p>
          <a:p>
            <a:pPr marL="0" indent="0">
              <a:buNone/>
            </a:pPr>
            <a:r>
              <a:rPr lang="ja-JP" altLang="ja-JP" sz="2400" dirty="0" smtClean="0">
                <a:latin typeface="BIZ UDPゴシック" pitchFamily="50" charset="-128"/>
                <a:ea typeface="BIZ UDPゴシック" pitchFamily="50" charset="-128"/>
              </a:rPr>
              <a:t>⑦</a:t>
            </a:r>
            <a:r>
              <a:rPr lang="ja-JP" altLang="ja-JP" sz="2400" dirty="0">
                <a:latin typeface="BIZ UDPゴシック" pitchFamily="50" charset="-128"/>
                <a:ea typeface="BIZ UDPゴシック" pitchFamily="50" charset="-128"/>
              </a:rPr>
              <a:t>公共イメージ向上委員会との連携</a:t>
            </a:r>
          </a:p>
          <a:p>
            <a:pPr marL="0" indent="0">
              <a:buNone/>
            </a:pPr>
            <a:r>
              <a:rPr lang="ja-JP" altLang="ja-JP" sz="2400" dirty="0" smtClean="0">
                <a:latin typeface="BIZ UDPゴシック" pitchFamily="50" charset="-128"/>
                <a:ea typeface="BIZ UDPゴシック" pitchFamily="50" charset="-128"/>
              </a:rPr>
              <a:t>⑧</a:t>
            </a:r>
            <a:r>
              <a:rPr lang="ja-JP" altLang="ja-JP" sz="2400" dirty="0">
                <a:latin typeface="BIZ UDPゴシック" pitchFamily="50" charset="-128"/>
                <a:ea typeface="BIZ UDPゴシック" pitchFamily="50" charset="-128"/>
              </a:rPr>
              <a:t>ハイブリットカードの利用</a:t>
            </a:r>
            <a:r>
              <a:rPr lang="ja-JP" altLang="ja-JP" sz="2400" dirty="0" smtClean="0">
                <a:latin typeface="BIZ UDPゴシック" pitchFamily="50" charset="-128"/>
                <a:ea typeface="BIZ UDPゴシック" pitchFamily="50" charset="-128"/>
              </a:rPr>
              <a:t>促進</a:t>
            </a:r>
            <a:endParaRPr lang="ja-JP" altLang="ja-JP" sz="2400" dirty="0">
              <a:latin typeface="BIZ UDPゴシック" pitchFamily="50" charset="-128"/>
              <a:ea typeface="BIZ UDPゴシック" pitchFamily="50" charset="-128"/>
            </a:endParaRPr>
          </a:p>
        </p:txBody>
      </p:sp>
      <p:pic>
        <p:nvPicPr>
          <p:cNvPr id="5" name="Picture 4" descr="image.png"/>
          <p:cNvPicPr>
            <a:picLocks noChangeAspect="1"/>
          </p:cNvPicPr>
          <p:nvPr/>
        </p:nvPicPr>
        <p:blipFill>
          <a:blip r:embed="rId2"/>
          <a:stretch>
            <a:fillRect/>
          </a:stretch>
        </p:blipFill>
        <p:spPr>
          <a:xfrm>
            <a:off x="7315200" y="5303520"/>
            <a:ext cx="1371600" cy="1371600"/>
          </a:xfrm>
          <a:prstGeom prst="rect">
            <a:avLst/>
          </a:prstGeom>
        </p:spPr>
      </p:pic>
      <p:sp>
        <p:nvSpPr>
          <p:cNvPr id="6" name="Title 1"/>
          <p:cNvSpPr>
            <a:spLocks noGrp="1"/>
          </p:cNvSpPr>
          <p:nvPr>
            <p:ph type="title"/>
          </p:nvPr>
        </p:nvSpPr>
        <p:spPr>
          <a:xfrm>
            <a:off x="2179782" y="558800"/>
            <a:ext cx="5153891" cy="692583"/>
          </a:xfrm>
        </p:spPr>
        <p:txBody>
          <a:bodyPr>
            <a:normAutofit fontScale="90000"/>
          </a:bodyPr>
          <a:lstStyle/>
          <a:p>
            <a:r>
              <a:rPr b="1" dirty="0" err="1">
                <a:solidFill>
                  <a:schemeClr val="tx1"/>
                </a:solidFill>
                <a:latin typeface="BIZ UDPゴシック" pitchFamily="50" charset="-128"/>
                <a:ea typeface="BIZ UDPゴシック" pitchFamily="50" charset="-128"/>
              </a:rPr>
              <a:t>ICT委員会の活動内容</a:t>
            </a:r>
            <a:endParaRPr b="1" dirty="0">
              <a:solidFill>
                <a:schemeClr val="tx1"/>
              </a:solidFill>
              <a:latin typeface="BIZ UDPゴシック" pitchFamily="50" charset="-128"/>
              <a:ea typeface="BIZ UDPゴシック" pitchFamily="50" charset="-128"/>
            </a:endParaRPr>
          </a:p>
        </p:txBody>
      </p:sp>
    </p:spTree>
    <p:extLst>
      <p:ext uri="{BB962C8B-B14F-4D97-AF65-F5344CB8AC3E}">
        <p14:creationId xmlns:p14="http://schemas.microsoft.com/office/powerpoint/2010/main" val="88710072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055" y="346361"/>
            <a:ext cx="6608618" cy="687965"/>
          </a:xfrm>
        </p:spPr>
        <p:txBody>
          <a:bodyPr/>
          <a:lstStyle/>
          <a:p>
            <a:r>
              <a:rPr sz="3600" b="1" dirty="0" err="1">
                <a:solidFill>
                  <a:schemeClr val="tx1"/>
                </a:solidFill>
                <a:latin typeface="BIZ UDPゴシック" pitchFamily="50" charset="-128"/>
                <a:ea typeface="BIZ UDPゴシック" pitchFamily="50" charset="-128"/>
              </a:rPr>
              <a:t>クラブセントラルの活用メリット</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854363" y="1651000"/>
            <a:ext cx="7772400" cy="4572000"/>
          </a:xfrm>
        </p:spPr>
        <p:txBody>
          <a:bodyPr/>
          <a:lstStyle/>
          <a:p>
            <a:r>
              <a:rPr sz="2000" dirty="0" err="1">
                <a:solidFill>
                  <a:schemeClr val="accent1"/>
                </a:solidFill>
                <a:latin typeface="BIZ UDPゴシック" pitchFamily="50" charset="-128"/>
                <a:ea typeface="BIZ UDPゴシック" pitchFamily="50" charset="-128"/>
              </a:rPr>
              <a:t>活用するとクラブの“質”が変わる</a:t>
            </a:r>
            <a:r>
              <a:rPr sz="2000" dirty="0">
                <a:solidFill>
                  <a:schemeClr val="accent1"/>
                </a:solidFill>
                <a:latin typeface="BIZ UDPゴシック" pitchFamily="50" charset="-128"/>
                <a:ea typeface="BIZ UDPゴシック" pitchFamily="50" charset="-128"/>
              </a:rPr>
              <a:t>！</a:t>
            </a:r>
          </a:p>
          <a:p>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活動の見える化</a:t>
            </a:r>
            <a:r>
              <a:rPr sz="2000" dirty="0">
                <a:latin typeface="BIZ UDPゴシック" pitchFamily="50" charset="-128"/>
                <a:ea typeface="BIZ UDPゴシック" pitchFamily="50" charset="-128"/>
              </a:rPr>
              <a:t> → </a:t>
            </a:r>
            <a:r>
              <a:rPr sz="2000" dirty="0" err="1">
                <a:latin typeface="BIZ UDPゴシック" pitchFamily="50" charset="-128"/>
                <a:ea typeface="BIZ UDPゴシック" pitchFamily="50" charset="-128"/>
              </a:rPr>
              <a:t>会員の関心と参加意欲が向上</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一元管理</a:t>
            </a:r>
            <a:r>
              <a:rPr sz="2000" dirty="0">
                <a:latin typeface="BIZ UDPゴシック" pitchFamily="50" charset="-128"/>
                <a:ea typeface="BIZ UDPゴシック" pitchFamily="50" charset="-128"/>
              </a:rPr>
              <a:t> → </a:t>
            </a:r>
            <a:r>
              <a:rPr sz="2000" dirty="0" err="1">
                <a:latin typeface="BIZ UDPゴシック" pitchFamily="50" charset="-128"/>
                <a:ea typeface="BIZ UDPゴシック" pitchFamily="50" charset="-128"/>
              </a:rPr>
              <a:t>幹事・委員長の業務効率化</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蓄積</a:t>
            </a:r>
            <a:r>
              <a:rPr sz="2000" dirty="0">
                <a:latin typeface="BIZ UDPゴシック" pitchFamily="50" charset="-128"/>
                <a:ea typeface="BIZ UDPゴシック" pitchFamily="50" charset="-128"/>
              </a:rPr>
              <a:t> → </a:t>
            </a:r>
            <a:r>
              <a:rPr sz="2000" dirty="0" err="1">
                <a:latin typeface="BIZ UDPゴシック" pitchFamily="50" charset="-128"/>
                <a:ea typeface="BIZ UDPゴシック" pitchFamily="50" charset="-128"/>
              </a:rPr>
              <a:t>過去の実績を次年度へ活かせる</a:t>
            </a:r>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信頼</a:t>
            </a:r>
            <a:r>
              <a:rPr sz="2000" dirty="0">
                <a:latin typeface="BIZ UDPゴシック" pitchFamily="50" charset="-128"/>
                <a:ea typeface="BIZ UDPゴシック" pitchFamily="50" charset="-128"/>
              </a:rPr>
              <a:t> → </a:t>
            </a:r>
            <a:r>
              <a:rPr sz="2000" dirty="0" err="1">
                <a:latin typeface="BIZ UDPゴシック" pitchFamily="50" charset="-128"/>
                <a:ea typeface="BIZ UDPゴシック" pitchFamily="50" charset="-128"/>
              </a:rPr>
              <a:t>地区やRIとの連携、補助金申請、表彰にも有利</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smtClean="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記録”が“成果”につながる、それがクラブセントラル</a:t>
            </a:r>
            <a:r>
              <a:rPr sz="2000" dirty="0">
                <a:latin typeface="BIZ UDPゴシック" pitchFamily="50" charset="-128"/>
                <a:ea typeface="BIZ UDPゴシック" pitchFamily="50" charset="-128"/>
              </a:rPr>
              <a:t>」</a:t>
            </a:r>
          </a:p>
        </p:txBody>
      </p:sp>
      <p:pic>
        <p:nvPicPr>
          <p:cNvPr id="4" name="Picture 3" descr="image.png"/>
          <p:cNvPicPr>
            <a:picLocks noChangeAspect="1"/>
          </p:cNvPicPr>
          <p:nvPr/>
        </p:nvPicPr>
        <p:blipFill>
          <a:blip r:embed="rId3"/>
          <a:stretch>
            <a:fillRect/>
          </a:stretch>
        </p:blipFill>
        <p:spPr>
          <a:xfrm>
            <a:off x="7315200" y="5303520"/>
            <a:ext cx="1371600" cy="1371600"/>
          </a:xfrm>
          <a:prstGeom prst="rect">
            <a:avLst/>
          </a:prstGeom>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19" y="355599"/>
            <a:ext cx="8017164" cy="637165"/>
          </a:xfrm>
        </p:spPr>
        <p:txBody>
          <a:bodyPr>
            <a:noAutofit/>
          </a:bodyPr>
          <a:lstStyle/>
          <a:p>
            <a:r>
              <a:rPr sz="3600" b="1" dirty="0" err="1">
                <a:solidFill>
                  <a:schemeClr val="tx1"/>
                </a:solidFill>
                <a:latin typeface="BIZ UDPゴシック" pitchFamily="50" charset="-128"/>
                <a:ea typeface="BIZ UDPゴシック" pitchFamily="50" charset="-128"/>
              </a:rPr>
              <a:t>他クラブの取り組みと自クラブの工夫</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p:txBody>
          <a:bodyPr>
            <a:normAutofit fontScale="92500" lnSpcReduction="20000"/>
          </a:bodyPr>
          <a:lstStyle/>
          <a:p>
            <a:r>
              <a:rPr sz="2000" dirty="0" err="1">
                <a:latin typeface="BIZ UDPゴシック" pitchFamily="50" charset="-128"/>
                <a:ea typeface="BIZ UDPゴシック" pitchFamily="50" charset="-128"/>
              </a:rPr>
              <a:t>他クラブでの成功例</a:t>
            </a:r>
            <a:r>
              <a:rPr sz="2000" dirty="0">
                <a:latin typeface="BIZ UDPゴシック" pitchFamily="50" charset="-128"/>
                <a:ea typeface="BIZ UDPゴシック" pitchFamily="50" charset="-128"/>
              </a:rPr>
              <a:t>：</a:t>
            </a:r>
          </a:p>
          <a:p>
            <a:r>
              <a:rPr sz="2000" dirty="0" err="1" smtClean="0">
                <a:latin typeface="BIZ UDPゴシック" pitchFamily="50" charset="-128"/>
                <a:ea typeface="BIZ UDPゴシック" pitchFamily="50" charset="-128"/>
              </a:rPr>
              <a:t>例会で</a:t>
            </a:r>
            <a:r>
              <a:rPr sz="2000" dirty="0" err="1">
                <a:latin typeface="BIZ UDPゴシック" pitchFamily="50" charset="-128"/>
                <a:ea typeface="BIZ UDPゴシック" pitchFamily="50" charset="-128"/>
              </a:rPr>
              <a:t>「MyRotary登録講習会」実施</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ICT</a:t>
            </a:r>
            <a:r>
              <a:rPr sz="2000" dirty="0" err="1">
                <a:latin typeface="BIZ UDPゴシック" pitchFamily="50" charset="-128"/>
                <a:ea typeface="BIZ UDPゴシック" pitchFamily="50" charset="-128"/>
              </a:rPr>
              <a:t>リーダーの配置で相談体制を強化</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手順書</a:t>
            </a:r>
            <a:r>
              <a:rPr sz="2000" dirty="0" err="1">
                <a:latin typeface="BIZ UDPゴシック" pitchFamily="50" charset="-128"/>
                <a:ea typeface="BIZ UDPゴシック" pitchFamily="50" charset="-128"/>
              </a:rPr>
              <a:t>・マニュアル・操作動画の整備</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月次で進捗を共有し</a:t>
            </a:r>
            <a:r>
              <a:rPr sz="2000" dirty="0" err="1">
                <a:latin typeface="BIZ UDPゴシック" pitchFamily="50" charset="-128"/>
                <a:ea typeface="BIZ UDPゴシック" pitchFamily="50" charset="-128"/>
              </a:rPr>
              <a:t>、全員で意識を持つ</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err="1">
                <a:latin typeface="BIZ UDPゴシック" pitchFamily="50" charset="-128"/>
                <a:ea typeface="BIZ UDPゴシック" pitchFamily="50" charset="-128"/>
              </a:rPr>
              <a:t>自クラブでできる工夫</a:t>
            </a:r>
            <a:r>
              <a:rPr sz="2000" dirty="0">
                <a:latin typeface="BIZ UDPゴシック" pitchFamily="50" charset="-128"/>
                <a:ea typeface="BIZ UDPゴシック" pitchFamily="50" charset="-128"/>
              </a:rPr>
              <a:t>：</a:t>
            </a:r>
          </a:p>
          <a:p>
            <a:r>
              <a:rPr sz="2000" dirty="0" err="1" smtClean="0">
                <a:latin typeface="BIZ UDPゴシック" pitchFamily="50" charset="-128"/>
                <a:ea typeface="BIZ UDPゴシック" pitchFamily="50" charset="-128"/>
              </a:rPr>
              <a:t>幹事がリードし</a:t>
            </a:r>
            <a:r>
              <a:rPr sz="2000" dirty="0" err="1">
                <a:latin typeface="BIZ UDPゴシック" pitchFamily="50" charset="-128"/>
                <a:ea typeface="BIZ UDPゴシック" pitchFamily="50" charset="-128"/>
              </a:rPr>
              <a:t>、全会員の状況を把握</a:t>
            </a:r>
            <a:endParaRPr sz="2000" dirty="0">
              <a:latin typeface="BIZ UDPゴシック" pitchFamily="50" charset="-128"/>
              <a:ea typeface="BIZ UDPゴシック" pitchFamily="50" charset="-128"/>
            </a:endParaRPr>
          </a:p>
          <a:p>
            <a:r>
              <a:rPr sz="2000" dirty="0" smtClean="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ログイン練習日」を設ける</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Zoom</a:t>
            </a:r>
            <a:r>
              <a:rPr sz="2000" dirty="0" err="1">
                <a:latin typeface="BIZ UDPゴシック" pitchFamily="50" charset="-128"/>
                <a:ea typeface="BIZ UDPゴシック" pitchFamily="50" charset="-128"/>
              </a:rPr>
              <a:t>を活用した個別フォローアップ</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pPr marL="0" indent="0">
              <a:buNone/>
            </a:pPr>
            <a:r>
              <a:rPr lang="en-US" sz="2000" dirty="0" smtClean="0">
                <a:latin typeface="BIZ UDPゴシック" pitchFamily="50" charset="-128"/>
                <a:ea typeface="BIZ UDPゴシック" pitchFamily="50" charset="-128"/>
              </a:rPr>
              <a:t> </a:t>
            </a:r>
            <a:r>
              <a:rPr sz="3000" dirty="0" smtClean="0">
                <a:solidFill>
                  <a:schemeClr val="accent1"/>
                </a:solidFill>
                <a:latin typeface="BIZ UDPゴシック" pitchFamily="50" charset="-128"/>
                <a:ea typeface="BIZ UDPゴシック" pitchFamily="50" charset="-128"/>
              </a:rPr>
              <a:t>「</a:t>
            </a:r>
            <a:r>
              <a:rPr sz="3000" dirty="0" err="1">
                <a:solidFill>
                  <a:schemeClr val="accent1"/>
                </a:solidFill>
                <a:latin typeface="BIZ UDPゴシック" pitchFamily="50" charset="-128"/>
                <a:ea typeface="BIZ UDPゴシック" pitchFamily="50" charset="-128"/>
              </a:rPr>
              <a:t>小さな工夫が</a:t>
            </a:r>
            <a:r>
              <a:rPr sz="3000" dirty="0" smtClean="0">
                <a:solidFill>
                  <a:schemeClr val="accent1"/>
                </a:solidFill>
                <a:latin typeface="BIZ UDPゴシック" pitchFamily="50" charset="-128"/>
                <a:ea typeface="BIZ UDPゴシック" pitchFamily="50" charset="-128"/>
              </a:rPr>
              <a:t>、</a:t>
            </a:r>
            <a:endParaRPr lang="en-US" sz="3000" dirty="0" smtClean="0">
              <a:solidFill>
                <a:schemeClr val="accent1"/>
              </a:solidFill>
              <a:latin typeface="BIZ UDPゴシック" pitchFamily="50" charset="-128"/>
              <a:ea typeface="BIZ UDPゴシック" pitchFamily="50" charset="-128"/>
            </a:endParaRPr>
          </a:p>
          <a:p>
            <a:pPr marL="0" indent="0">
              <a:buNone/>
            </a:pPr>
            <a:r>
              <a:rPr sz="3000" dirty="0" err="1" smtClean="0">
                <a:solidFill>
                  <a:schemeClr val="accent1"/>
                </a:solidFill>
                <a:latin typeface="BIZ UDPゴシック" pitchFamily="50" charset="-128"/>
                <a:ea typeface="BIZ UDPゴシック" pitchFamily="50" charset="-128"/>
              </a:rPr>
              <a:t>クラブの</a:t>
            </a:r>
            <a:r>
              <a:rPr sz="3000" dirty="0" err="1">
                <a:solidFill>
                  <a:schemeClr val="accent1"/>
                </a:solidFill>
                <a:latin typeface="BIZ UDPゴシック" pitchFamily="50" charset="-128"/>
                <a:ea typeface="BIZ UDPゴシック" pitchFamily="50" charset="-128"/>
              </a:rPr>
              <a:t>ICT力と信頼を育てます</a:t>
            </a:r>
            <a:r>
              <a:rPr sz="3000" dirty="0">
                <a:solidFill>
                  <a:schemeClr val="accent1"/>
                </a:solidFill>
                <a:latin typeface="BIZ UDPゴシック" pitchFamily="50" charset="-128"/>
                <a:ea typeface="BIZ UDPゴシック" pitchFamily="50" charset="-128"/>
              </a:rPr>
              <a:t>」</a:t>
            </a:r>
          </a:p>
        </p:txBody>
      </p:sp>
      <p:pic>
        <p:nvPicPr>
          <p:cNvPr id="4" name="Picture 3" descr="image.png"/>
          <p:cNvPicPr>
            <a:picLocks noChangeAspect="1"/>
          </p:cNvPicPr>
          <p:nvPr/>
        </p:nvPicPr>
        <p:blipFill>
          <a:blip r:embed="rId3"/>
          <a:stretch>
            <a:fillRect/>
          </a:stretch>
        </p:blipFill>
        <p:spPr>
          <a:xfrm>
            <a:off x="7315200" y="5303520"/>
            <a:ext cx="1371600" cy="1371600"/>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326" y="3060845"/>
            <a:ext cx="24288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ner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723" y="3676072"/>
            <a:ext cx="4565073" cy="30433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23852" y="212436"/>
            <a:ext cx="1533237" cy="549420"/>
          </a:xfrm>
        </p:spPr>
        <p:txBody>
          <a:bodyPr>
            <a:noAutofit/>
          </a:bodyPr>
          <a:lstStyle/>
          <a:p>
            <a:r>
              <a:rPr sz="3600" dirty="0" err="1" smtClean="0">
                <a:solidFill>
                  <a:schemeClr val="tx1"/>
                </a:solidFill>
                <a:latin typeface="BIZ UDPゴシック" pitchFamily="50" charset="-128"/>
                <a:ea typeface="BIZ UDPゴシック" pitchFamily="50" charset="-128"/>
              </a:rPr>
              <a:t>まとめ</a:t>
            </a:r>
            <a:endParaRPr sz="3600"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1179944" y="770947"/>
            <a:ext cx="7312891" cy="3389891"/>
          </a:xfrm>
        </p:spPr>
        <p:txBody>
          <a:bodyPr>
            <a:normAutofit fontScale="92500" lnSpcReduction="10000"/>
          </a:bodyPr>
          <a:lstStyle/>
          <a:p>
            <a:r>
              <a:rPr sz="2000" dirty="0" smtClean="0">
                <a:latin typeface="BIZ UDPゴシック" pitchFamily="50" charset="-128"/>
                <a:ea typeface="BIZ UDPゴシック" pitchFamily="50" charset="-128"/>
              </a:rPr>
              <a:t>My</a:t>
            </a:r>
            <a:r>
              <a:rPr lang="ja-JP" altLang="en-US" sz="2000" dirty="0" smtClean="0">
                <a:latin typeface="BIZ UDPゴシック" pitchFamily="50" charset="-128"/>
                <a:ea typeface="BIZ UDPゴシック" pitchFamily="50" charset="-128"/>
              </a:rPr>
              <a:t> </a:t>
            </a:r>
            <a:r>
              <a:rPr sz="2000" dirty="0" smtClean="0">
                <a:latin typeface="BIZ UDPゴシック" pitchFamily="50" charset="-128"/>
                <a:ea typeface="BIZ UDPゴシック" pitchFamily="50" charset="-128"/>
              </a:rPr>
              <a:t>R</a:t>
            </a:r>
            <a:r>
              <a:rPr lang="en-US" sz="2000" dirty="0" smtClean="0">
                <a:latin typeface="BIZ UDPゴシック" pitchFamily="50" charset="-128"/>
                <a:ea typeface="BIZ UDPゴシック" pitchFamily="50" charset="-128"/>
              </a:rPr>
              <a:t>OTARY</a:t>
            </a:r>
            <a:r>
              <a:rPr sz="2000" dirty="0" smtClean="0">
                <a:latin typeface="BIZ UDPゴシック" pitchFamily="50" charset="-128"/>
                <a:ea typeface="BIZ UDPゴシック" pitchFamily="50" charset="-128"/>
              </a:rPr>
              <a:t>→ </a:t>
            </a:r>
            <a:r>
              <a:rPr sz="2000" dirty="0" err="1">
                <a:solidFill>
                  <a:schemeClr val="accent1"/>
                </a:solidFill>
                <a:latin typeface="BIZ UDPゴシック" pitchFamily="50" charset="-128"/>
                <a:ea typeface="BIZ UDPゴシック" pitchFamily="50" charset="-128"/>
              </a:rPr>
              <a:t>会員一人ひとりの情報と学びの拠点</a:t>
            </a:r>
            <a:endParaRPr sz="2000" dirty="0">
              <a:solidFill>
                <a:schemeClr val="accent1"/>
              </a:solidFill>
              <a:latin typeface="BIZ UDPゴシック" pitchFamily="50" charset="-128"/>
              <a:ea typeface="BIZ UDPゴシック" pitchFamily="50" charset="-128"/>
            </a:endParaRPr>
          </a:p>
          <a:p>
            <a:r>
              <a:rPr sz="2000" dirty="0" err="1">
                <a:latin typeface="BIZ UDPゴシック" pitchFamily="50" charset="-128"/>
                <a:ea typeface="BIZ UDPゴシック" pitchFamily="50" charset="-128"/>
              </a:rPr>
              <a:t>クラブセントラル</a:t>
            </a:r>
            <a:r>
              <a:rPr sz="2000" dirty="0">
                <a:latin typeface="BIZ UDPゴシック" pitchFamily="50" charset="-128"/>
                <a:ea typeface="BIZ UDPゴシック" pitchFamily="50" charset="-128"/>
              </a:rPr>
              <a:t> → </a:t>
            </a:r>
            <a:r>
              <a:rPr sz="2000" dirty="0" err="1">
                <a:solidFill>
                  <a:schemeClr val="accent1"/>
                </a:solidFill>
                <a:latin typeface="BIZ UDPゴシック" pitchFamily="50" charset="-128"/>
                <a:ea typeface="BIZ UDPゴシック" pitchFamily="50" charset="-128"/>
              </a:rPr>
              <a:t>クラブ全体の活動と未来を形にする記録システム</a:t>
            </a:r>
            <a:endParaRPr sz="2000" dirty="0">
              <a:solidFill>
                <a:schemeClr val="accent1"/>
              </a:solidFill>
              <a:latin typeface="BIZ UDPゴシック" pitchFamily="50" charset="-128"/>
              <a:ea typeface="BIZ UDPゴシック" pitchFamily="50" charset="-128"/>
            </a:endParaRPr>
          </a:p>
          <a:p>
            <a:r>
              <a:rPr sz="2000" dirty="0" err="1">
                <a:latin typeface="BIZ UDPゴシック" pitchFamily="50" charset="-128"/>
                <a:ea typeface="BIZ UDPゴシック" pitchFamily="50" charset="-128"/>
              </a:rPr>
              <a:t>登録と活用が、クラブの“信頼”と“魅力”を高める鍵</a:t>
            </a:r>
            <a:endParaRPr sz="2000" dirty="0">
              <a:latin typeface="BIZ UDPゴシック" pitchFamily="50" charset="-128"/>
              <a:ea typeface="BIZ UDPゴシック" pitchFamily="50" charset="-128"/>
            </a:endParaRPr>
          </a:p>
          <a:p>
            <a:endParaRPr sz="2000" dirty="0">
              <a:latin typeface="BIZ UDPゴシック" pitchFamily="50" charset="-128"/>
              <a:ea typeface="BIZ UDPゴシック" pitchFamily="50" charset="-128"/>
            </a:endParaRPr>
          </a:p>
          <a:p>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行動のお願い</a:t>
            </a:r>
            <a:r>
              <a:rPr sz="2000" dirty="0">
                <a:latin typeface="BIZ UDPゴシック" pitchFamily="50" charset="-128"/>
                <a:ea typeface="BIZ UDPゴシック" pitchFamily="50" charset="-128"/>
              </a:rPr>
              <a:t>：</a:t>
            </a:r>
          </a:p>
          <a:p>
            <a:r>
              <a:rPr sz="2000" dirty="0" err="1" smtClean="0">
                <a:latin typeface="BIZ UDPゴシック" pitchFamily="50" charset="-128"/>
                <a:ea typeface="BIZ UDPゴシック" pitchFamily="50" charset="-128"/>
              </a:rPr>
              <a:t>未登録の方</a:t>
            </a:r>
            <a:r>
              <a:rPr sz="2000" dirty="0" smtClean="0">
                <a:latin typeface="BIZ UDPゴシック" pitchFamily="50" charset="-128"/>
                <a:ea typeface="BIZ UDPゴシック" pitchFamily="50" charset="-128"/>
              </a:rPr>
              <a:t> </a:t>
            </a:r>
            <a:r>
              <a:rPr sz="2000" dirty="0">
                <a:latin typeface="BIZ UDPゴシック" pitchFamily="50" charset="-128"/>
                <a:ea typeface="BIZ UDPゴシック" pitchFamily="50" charset="-128"/>
              </a:rPr>
              <a:t>→ </a:t>
            </a:r>
            <a:r>
              <a:rPr lang="ja-JP" altLang="en-US" sz="2000" dirty="0" smtClean="0">
                <a:latin typeface="BIZ UDPゴシック" pitchFamily="50" charset="-128"/>
                <a:ea typeface="BIZ UDPゴシック" pitchFamily="50" charset="-128"/>
              </a:rPr>
              <a:t>今月中</a:t>
            </a:r>
            <a:r>
              <a:rPr sz="2000" dirty="0" err="1" smtClean="0">
                <a:latin typeface="BIZ UDPゴシック" pitchFamily="50" charset="-128"/>
                <a:ea typeface="BIZ UDPゴシック" pitchFamily="50" charset="-128"/>
              </a:rPr>
              <a:t>に登録をお願いします</a:t>
            </a:r>
            <a:endParaRPr sz="2000" dirty="0">
              <a:latin typeface="BIZ UDPゴシック" pitchFamily="50" charset="-128"/>
              <a:ea typeface="BIZ UDPゴシック" pitchFamily="50" charset="-128"/>
            </a:endParaRPr>
          </a:p>
          <a:p>
            <a:r>
              <a:rPr sz="2000" dirty="0" err="1" smtClean="0">
                <a:latin typeface="BIZ UDPゴシック" pitchFamily="50" charset="-128"/>
                <a:ea typeface="BIZ UDPゴシック" pitchFamily="50" charset="-128"/>
              </a:rPr>
              <a:t>わからない方</a:t>
            </a:r>
            <a:r>
              <a:rPr sz="2000" dirty="0" smtClean="0">
                <a:latin typeface="BIZ UDPゴシック" pitchFamily="50" charset="-128"/>
                <a:ea typeface="BIZ UDPゴシック" pitchFamily="50" charset="-128"/>
              </a:rPr>
              <a:t> </a:t>
            </a:r>
            <a:r>
              <a:rPr sz="2000" dirty="0">
                <a:latin typeface="BIZ UDPゴシック" pitchFamily="50" charset="-128"/>
                <a:ea typeface="BIZ UDPゴシック" pitchFamily="50" charset="-128"/>
              </a:rPr>
              <a:t>→ </a:t>
            </a:r>
            <a:r>
              <a:rPr sz="2000" dirty="0" err="1">
                <a:latin typeface="BIZ UDPゴシック" pitchFamily="50" charset="-128"/>
                <a:ea typeface="BIZ UDPゴシック" pitchFamily="50" charset="-128"/>
              </a:rPr>
              <a:t>ICT</a:t>
            </a:r>
            <a:r>
              <a:rPr sz="2000" dirty="0" err="1" smtClean="0">
                <a:latin typeface="BIZ UDPゴシック" pitchFamily="50" charset="-128"/>
                <a:ea typeface="BIZ UDPゴシック" pitchFamily="50" charset="-128"/>
              </a:rPr>
              <a:t>委員</a:t>
            </a:r>
            <a:r>
              <a:rPr lang="ja-JP" altLang="en-US" sz="2000" dirty="0" smtClean="0">
                <a:latin typeface="BIZ UDPゴシック" pitchFamily="50" charset="-128"/>
                <a:ea typeface="BIZ UDPゴシック" pitchFamily="50" charset="-128"/>
              </a:rPr>
              <a:t>会</a:t>
            </a:r>
            <a:r>
              <a:rPr sz="2000" dirty="0" err="1" smtClean="0">
                <a:latin typeface="BIZ UDPゴシック" pitchFamily="50" charset="-128"/>
                <a:ea typeface="BIZ UDPゴシック" pitchFamily="50" charset="-128"/>
              </a:rPr>
              <a:t>に相談してください</a:t>
            </a:r>
            <a:endParaRPr sz="2000" dirty="0">
              <a:latin typeface="BIZ UDPゴシック" pitchFamily="50" charset="-128"/>
              <a:ea typeface="BIZ UDPゴシック" pitchFamily="50" charset="-128"/>
            </a:endParaRPr>
          </a:p>
          <a:p>
            <a:r>
              <a:rPr sz="2000" dirty="0" err="1" smtClean="0">
                <a:solidFill>
                  <a:schemeClr val="accent1"/>
                </a:solidFill>
                <a:latin typeface="BIZ UDPゴシック" pitchFamily="50" charset="-128"/>
                <a:ea typeface="BIZ UDPゴシック" pitchFamily="50" charset="-128"/>
              </a:rPr>
              <a:t>入力は分担しながら</a:t>
            </a:r>
            <a:r>
              <a:rPr sz="2000" dirty="0" err="1">
                <a:solidFill>
                  <a:schemeClr val="accent1"/>
                </a:solidFill>
                <a:latin typeface="BIZ UDPゴシック" pitchFamily="50" charset="-128"/>
                <a:ea typeface="BIZ UDPゴシック" pitchFamily="50" charset="-128"/>
              </a:rPr>
              <a:t>、みんなで支え合いましょう</a:t>
            </a:r>
            <a:endParaRPr sz="2000" dirty="0">
              <a:solidFill>
                <a:schemeClr val="accent1"/>
              </a:solidFill>
              <a:latin typeface="BIZ UDPゴシック" pitchFamily="50" charset="-128"/>
              <a:ea typeface="BIZ UDPゴシック" pitchFamily="50" charset="-128"/>
            </a:endParaRPr>
          </a:p>
          <a:p>
            <a:pPr marL="0" indent="0">
              <a:buNone/>
            </a:pPr>
            <a:r>
              <a:rPr lang="ja-JP" altLang="en-US" sz="2000" dirty="0" smtClean="0">
                <a:latin typeface="BIZ UDPゴシック" pitchFamily="50" charset="-128"/>
                <a:ea typeface="BIZ UDPゴシック" pitchFamily="50" charset="-128"/>
              </a:rPr>
              <a:t>　</a:t>
            </a:r>
            <a:r>
              <a:rPr sz="2000" b="1" dirty="0" smtClean="0">
                <a:solidFill>
                  <a:schemeClr val="accent1"/>
                </a:solidFill>
                <a:latin typeface="BIZ UDPゴシック" pitchFamily="50" charset="-128"/>
                <a:ea typeface="BIZ UDPゴシック" pitchFamily="50" charset="-128"/>
              </a:rPr>
              <a:t>「</a:t>
            </a:r>
            <a:r>
              <a:rPr sz="2000" b="1" dirty="0" err="1">
                <a:solidFill>
                  <a:schemeClr val="accent1"/>
                </a:solidFill>
                <a:latin typeface="BIZ UDPゴシック" pitchFamily="50" charset="-128"/>
                <a:ea typeface="BIZ UDPゴシック" pitchFamily="50" charset="-128"/>
              </a:rPr>
              <a:t>記録は力です。今日の一歩が、クラブの未来をつくります</a:t>
            </a:r>
            <a:r>
              <a:rPr sz="2000" b="1" dirty="0">
                <a:solidFill>
                  <a:schemeClr val="accent1"/>
                </a:solidFill>
                <a:latin typeface="BIZ UDPゴシック" pitchFamily="50" charset="-128"/>
                <a:ea typeface="BIZ UDPゴシック" pitchFamily="50" charset="-128"/>
              </a:rPr>
              <a:t>」</a:t>
            </a: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782" y="558800"/>
            <a:ext cx="5153891" cy="692583"/>
          </a:xfrm>
        </p:spPr>
        <p:txBody>
          <a:bodyPr>
            <a:normAutofit fontScale="90000"/>
          </a:bodyPr>
          <a:lstStyle/>
          <a:p>
            <a:r>
              <a:rPr b="1" dirty="0" err="1">
                <a:solidFill>
                  <a:schemeClr val="tx1"/>
                </a:solidFill>
                <a:latin typeface="BIZ UDPゴシック" pitchFamily="50" charset="-128"/>
                <a:ea typeface="BIZ UDPゴシック" pitchFamily="50" charset="-128"/>
              </a:rPr>
              <a:t>ICT委員会の活動内容</a:t>
            </a:r>
            <a:endParaRPr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idx="1"/>
          </p:nvPr>
        </p:nvSpPr>
        <p:spPr>
          <a:xfrm>
            <a:off x="729674" y="1440875"/>
            <a:ext cx="6604000" cy="3542143"/>
          </a:xfrm>
        </p:spPr>
        <p:txBody>
          <a:bodyPr>
            <a:noAutofit/>
          </a:bodyPr>
          <a:lstStyle/>
          <a:p>
            <a:pPr marL="0" indent="0" algn="l">
              <a:buNone/>
              <a:defRPr sz="1800">
                <a:latin typeface="メイリオ"/>
              </a:defRPr>
            </a:pPr>
            <a:r>
              <a:rPr sz="2000" dirty="0">
                <a:latin typeface="BIZ UDPゴシック" pitchFamily="50" charset="-128"/>
                <a:ea typeface="BIZ UDPゴシック" pitchFamily="50" charset="-128"/>
              </a:rPr>
              <a:t>① </a:t>
            </a:r>
            <a:r>
              <a:rPr sz="2000" dirty="0" err="1">
                <a:latin typeface="BIZ UDPゴシック" pitchFamily="50" charset="-128"/>
                <a:ea typeface="BIZ UDPゴシック" pitchFamily="50" charset="-128"/>
              </a:rPr>
              <a:t>MyRotary登録・活用の推進</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会員個人のMyRotary登録率向上を目標</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② </a:t>
            </a:r>
            <a:r>
              <a:rPr sz="2000" dirty="0" err="1">
                <a:latin typeface="BIZ UDPゴシック" pitchFamily="50" charset="-128"/>
                <a:ea typeface="BIZ UDPゴシック" pitchFamily="50" charset="-128"/>
              </a:rPr>
              <a:t>クラブセントラルの活用支援</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smtClean="0">
                <a:latin typeface="BIZ UDPゴシック" pitchFamily="50" charset="-128"/>
                <a:ea typeface="BIZ UDPゴシック" pitchFamily="50" charset="-128"/>
              </a:rPr>
              <a:t>クラブセントラル入力の年間スケジュール化支援</a:t>
            </a:r>
            <a:endParaRPr lang="en-US" sz="2000" dirty="0" smtClean="0">
              <a:latin typeface="BIZ UDPゴシック" pitchFamily="50" charset="-128"/>
              <a:ea typeface="BIZ UDPゴシック" pitchFamily="50" charset="-128"/>
            </a:endParaRPr>
          </a:p>
          <a:p>
            <a:pPr marL="0" indent="0" algn="l">
              <a:buNone/>
              <a:defRPr sz="1800">
                <a:latin typeface="メイリオ"/>
              </a:defRPr>
            </a:pPr>
            <a:r>
              <a:rPr sz="2000" dirty="0" smtClean="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目標、実績、寄付など</a:t>
            </a:r>
            <a:r>
              <a:rPr sz="2000" dirty="0" smtClean="0">
                <a:latin typeface="BIZ UDPゴシック" pitchFamily="50" charset="-128"/>
                <a:ea typeface="BIZ UDPゴシック" pitchFamily="50" charset="-128"/>
              </a:rPr>
              <a:t>）</a:t>
            </a:r>
            <a:endParaRPr lang="en-US" sz="2000" dirty="0" smtClean="0">
              <a:latin typeface="BIZ UDPゴシック" pitchFamily="50" charset="-128"/>
              <a:ea typeface="BIZ UDPゴシック" pitchFamily="50" charset="-128"/>
            </a:endParaRPr>
          </a:p>
          <a:p>
            <a:pPr marL="0" indent="0" algn="l">
              <a:buNone/>
              <a:defRPr sz="1800">
                <a:latin typeface="メイリオ"/>
              </a:defRPr>
            </a:pP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入力忘れ・不備防止のリマインド機能運用</a:t>
            </a:r>
            <a:endParaRPr sz="2000" dirty="0">
              <a:latin typeface="BIZ UDPゴシック" pitchFamily="50" charset="-128"/>
              <a:ea typeface="BIZ UDPゴシック" pitchFamily="50" charset="-128"/>
            </a:endParaRPr>
          </a:p>
        </p:txBody>
      </p:sp>
      <p:pic>
        <p:nvPicPr>
          <p:cNvPr id="4" name="Picture 4" descr="image.png"/>
          <p:cNvPicPr>
            <a:picLocks noChangeAspect="1"/>
          </p:cNvPicPr>
          <p:nvPr/>
        </p:nvPicPr>
        <p:blipFill>
          <a:blip r:embed="rId3"/>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408090207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0527" y="1456575"/>
            <a:ext cx="7772400" cy="4532745"/>
          </a:xfrm>
        </p:spPr>
        <p:txBody>
          <a:bodyPr>
            <a:noAutofit/>
          </a:bodyPr>
          <a:lstStyle/>
          <a:p>
            <a:pPr marL="0" indent="0" algn="l">
              <a:buNone/>
              <a:defRPr sz="1800">
                <a:latin typeface="メイリオ"/>
              </a:defRPr>
            </a:pPr>
            <a:r>
              <a:rPr sz="2000" dirty="0" smtClean="0">
                <a:latin typeface="BIZ UDPゴシック" pitchFamily="50" charset="-128"/>
                <a:ea typeface="BIZ UDPゴシック" pitchFamily="50" charset="-128"/>
              </a:rPr>
              <a:t>③ </a:t>
            </a:r>
            <a:r>
              <a:rPr sz="2000" dirty="0" err="1">
                <a:latin typeface="BIZ UDPゴシック" pitchFamily="50" charset="-128"/>
                <a:ea typeface="BIZ UDPゴシック" pitchFamily="50" charset="-128"/>
              </a:rPr>
              <a:t>地区ホームページ、関連SNS等の利活用促進</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クラブからの投稿・イベント情報掲載支援</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ホームページ上の「メークアップカードの電子化」機能の導入支援</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SNS等の利活用</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会議資料、配布物、案内状等のPDF化・電子配布システム構築と周知</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④ </a:t>
            </a:r>
            <a:r>
              <a:rPr sz="2000" dirty="0" err="1">
                <a:latin typeface="BIZ UDPゴシック" pitchFamily="50" charset="-128"/>
                <a:ea typeface="BIZ UDPゴシック" pitchFamily="50" charset="-128"/>
              </a:rPr>
              <a:t>RLI等のオンラインセミナ</a:t>
            </a:r>
            <a:r>
              <a:rPr sz="2000" dirty="0">
                <a:latin typeface="BIZ UDPゴシック" pitchFamily="50" charset="-128"/>
                <a:ea typeface="BIZ UDPゴシック" pitchFamily="50" charset="-128"/>
              </a:rPr>
              <a:t>ー・</a:t>
            </a:r>
            <a:r>
              <a:rPr sz="2000" dirty="0" err="1">
                <a:latin typeface="BIZ UDPゴシック" pitchFamily="50" charset="-128"/>
                <a:ea typeface="BIZ UDPゴシック" pitchFamily="50" charset="-128"/>
              </a:rPr>
              <a:t>会議のサポート</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RLIや地区委員会・分科会などのオンライン開催支援（Zoom操作・録画・資料共有</a:t>
            </a:r>
            <a:r>
              <a:rPr sz="2000" dirty="0">
                <a:latin typeface="BIZ UDPゴシック" pitchFamily="50" charset="-128"/>
                <a:ea typeface="BIZ UDPゴシック" pitchFamily="50" charset="-128"/>
              </a:rPr>
              <a:t>）</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ホストクラブ向け「オンライン運営」の整備と技術支援</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通信トラブル時の対応体制の構築</a:t>
            </a:r>
            <a:endParaRPr sz="2000" dirty="0">
              <a:latin typeface="BIZ UDPゴシック" pitchFamily="50" charset="-128"/>
              <a:ea typeface="BIZ UDPゴシック" pitchFamily="50" charset="-128"/>
            </a:endParaRPr>
          </a:p>
        </p:txBody>
      </p:sp>
      <p:sp>
        <p:nvSpPr>
          <p:cNvPr id="4" name="Title 1"/>
          <p:cNvSpPr txBox="1">
            <a:spLocks/>
          </p:cNvSpPr>
          <p:nvPr/>
        </p:nvSpPr>
        <p:spPr>
          <a:xfrm>
            <a:off x="2179782" y="558800"/>
            <a:ext cx="5153891" cy="692583"/>
          </a:xfrm>
          <a:prstGeom prst="rect">
            <a:avLst/>
          </a:prstGeom>
        </p:spPr>
        <p:txBody>
          <a:bodyPr bIns="91440" anchor="b" anchorCtr="0">
            <a:normAutofit fontScale="97500"/>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en-US" altLang="ja-JP" sz="3600" b="1" dirty="0" smtClean="0">
                <a:solidFill>
                  <a:schemeClr val="tx1"/>
                </a:solidFill>
                <a:latin typeface="BIZ UDPゴシック" pitchFamily="50" charset="-128"/>
                <a:ea typeface="BIZ UDPゴシック" pitchFamily="50" charset="-128"/>
              </a:rPr>
              <a:t>ICT</a:t>
            </a:r>
            <a:r>
              <a:rPr lang="ja-JP" altLang="en-US" sz="3600" b="1" dirty="0" smtClean="0">
                <a:solidFill>
                  <a:schemeClr val="tx1"/>
                </a:solidFill>
                <a:latin typeface="BIZ UDPゴシック" pitchFamily="50" charset="-128"/>
                <a:ea typeface="BIZ UDPゴシック" pitchFamily="50" charset="-128"/>
              </a:rPr>
              <a:t>委員会の活動内容</a:t>
            </a:r>
            <a:endParaRPr lang="ja-JP" altLang="en-US" sz="3600" b="1" dirty="0">
              <a:solidFill>
                <a:schemeClr val="tx1"/>
              </a:solidFill>
              <a:latin typeface="BIZ UDPゴシック" pitchFamily="50" charset="-128"/>
              <a:ea typeface="BIZ UDPゴシック" pitchFamily="50" charset="-128"/>
            </a:endParaRPr>
          </a:p>
        </p:txBody>
      </p:sp>
      <p:pic>
        <p:nvPicPr>
          <p:cNvPr id="6" name="Picture 4" descr="image.png"/>
          <p:cNvPicPr>
            <a:picLocks noChangeAspect="1"/>
          </p:cNvPicPr>
          <p:nvPr/>
        </p:nvPicPr>
        <p:blipFill>
          <a:blip r:embed="rId3"/>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11882523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164" y="2001981"/>
            <a:ext cx="8003308" cy="2884055"/>
          </a:xfrm>
        </p:spPr>
        <p:txBody>
          <a:bodyPr>
            <a:normAutofit/>
          </a:bodyPr>
          <a:lstStyle/>
          <a:p>
            <a:pPr marL="0" indent="0" algn="l">
              <a:buNone/>
              <a:defRPr sz="1800">
                <a:latin typeface="メイリオ"/>
              </a:defRPr>
            </a:pPr>
            <a:r>
              <a:rPr sz="2000" dirty="0">
                <a:latin typeface="BIZ UDPゴシック" pitchFamily="50" charset="-128"/>
                <a:ea typeface="BIZ UDPゴシック" pitchFamily="50" charset="-128"/>
              </a:rPr>
              <a:t>⑤ </a:t>
            </a:r>
            <a:r>
              <a:rPr sz="2000" dirty="0" err="1">
                <a:latin typeface="BIZ UDPゴシック" pitchFamily="50" charset="-128"/>
                <a:ea typeface="BIZ UDPゴシック" pitchFamily="50" charset="-128"/>
              </a:rPr>
              <a:t>ICT相談窓口</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メール／フォームによるICT相談の受付（MyRotary操作、Zoom設定など</a:t>
            </a:r>
            <a:r>
              <a:rPr sz="2000" dirty="0">
                <a:latin typeface="BIZ UDPゴシック" pitchFamily="50" charset="-128"/>
                <a:ea typeface="BIZ UDPゴシック" pitchFamily="50" charset="-128"/>
              </a:rPr>
              <a:t>）</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⑥ </a:t>
            </a:r>
            <a:r>
              <a:rPr sz="2000" dirty="0" err="1">
                <a:latin typeface="BIZ UDPゴシック" pitchFamily="50" charset="-128"/>
                <a:ea typeface="BIZ UDPゴシック" pitchFamily="50" charset="-128"/>
              </a:rPr>
              <a:t>サイバーセキュリティとデジタルリテラシーの啓発</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パスワード管理、詐欺メールへの対策、ファイル共有の安全性などについて研修会実施</a:t>
            </a:r>
            <a:endParaRPr sz="2000" dirty="0">
              <a:latin typeface="BIZ UDPゴシック" pitchFamily="50" charset="-128"/>
              <a:ea typeface="BIZ UDPゴシック" pitchFamily="50" charset="-128"/>
            </a:endParaRPr>
          </a:p>
        </p:txBody>
      </p:sp>
      <p:sp>
        <p:nvSpPr>
          <p:cNvPr id="5" name="Title 1"/>
          <p:cNvSpPr txBox="1">
            <a:spLocks/>
          </p:cNvSpPr>
          <p:nvPr/>
        </p:nvSpPr>
        <p:spPr>
          <a:xfrm>
            <a:off x="2179782" y="558800"/>
            <a:ext cx="5153891" cy="692583"/>
          </a:xfrm>
          <a:prstGeom prst="rect">
            <a:avLst/>
          </a:prstGeom>
        </p:spPr>
        <p:txBody>
          <a:bodyPr bIns="91440" anchor="b" anchorCtr="0">
            <a:normAutofit fontScale="97500"/>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en-US" altLang="ja-JP" sz="3600" b="1" dirty="0" smtClean="0">
                <a:solidFill>
                  <a:schemeClr val="tx1"/>
                </a:solidFill>
                <a:latin typeface="BIZ UDPゴシック" pitchFamily="50" charset="-128"/>
                <a:ea typeface="BIZ UDPゴシック" pitchFamily="50" charset="-128"/>
              </a:rPr>
              <a:t>ICT</a:t>
            </a:r>
            <a:r>
              <a:rPr lang="ja-JP" altLang="en-US" sz="3600" b="1" dirty="0" smtClean="0">
                <a:solidFill>
                  <a:schemeClr val="tx1"/>
                </a:solidFill>
                <a:latin typeface="BIZ UDPゴシック" pitchFamily="50" charset="-128"/>
                <a:ea typeface="BIZ UDPゴシック" pitchFamily="50" charset="-128"/>
              </a:rPr>
              <a:t>委員会の活動内容</a:t>
            </a:r>
            <a:endParaRPr lang="ja-JP" altLang="en-US" sz="3600" b="1" dirty="0">
              <a:solidFill>
                <a:schemeClr val="tx1"/>
              </a:solidFill>
              <a:latin typeface="BIZ UDPゴシック" pitchFamily="50" charset="-128"/>
              <a:ea typeface="BIZ UDPゴシック" pitchFamily="50" charset="-128"/>
            </a:endParaRPr>
          </a:p>
        </p:txBody>
      </p:sp>
      <p:pic>
        <p:nvPicPr>
          <p:cNvPr id="6" name="Picture 4" descr="image.png"/>
          <p:cNvPicPr>
            <a:picLocks noChangeAspect="1"/>
          </p:cNvPicPr>
          <p:nvPr/>
        </p:nvPicPr>
        <p:blipFill>
          <a:blip r:embed="rId3"/>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939424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618" y="1819562"/>
            <a:ext cx="7772400" cy="2687784"/>
          </a:xfrm>
        </p:spPr>
        <p:txBody>
          <a:bodyPr>
            <a:normAutofit/>
          </a:bodyPr>
          <a:lstStyle/>
          <a:p>
            <a:pPr marL="0" indent="0" algn="l">
              <a:buNone/>
              <a:defRPr sz="1800">
                <a:latin typeface="メイリオ"/>
              </a:defRPr>
            </a:pPr>
            <a:r>
              <a:rPr sz="2000" dirty="0">
                <a:latin typeface="BIZ UDPゴシック" pitchFamily="50" charset="-128"/>
                <a:ea typeface="BIZ UDPゴシック" pitchFamily="50" charset="-128"/>
              </a:rPr>
              <a:t>⑦ </a:t>
            </a:r>
            <a:r>
              <a:rPr sz="2000" dirty="0" err="1">
                <a:latin typeface="BIZ UDPゴシック" pitchFamily="50" charset="-128"/>
                <a:ea typeface="BIZ UDPゴシック" pitchFamily="50" charset="-128"/>
              </a:rPr>
              <a:t>公共イメージ向上委員会との連携</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クラブ奉仕活動などの非ロータリアン向けの周知</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SNS等の利活用</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⑧ </a:t>
            </a:r>
            <a:r>
              <a:rPr sz="2000" dirty="0" err="1">
                <a:latin typeface="BIZ UDPゴシック" pitchFamily="50" charset="-128"/>
                <a:ea typeface="BIZ UDPゴシック" pitchFamily="50" charset="-128"/>
              </a:rPr>
              <a:t>ハイブリッドカードの利用促進</a:t>
            </a: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
            </a:r>
            <a:br>
              <a:rPr sz="2000" dirty="0">
                <a:latin typeface="BIZ UDPゴシック" pitchFamily="50" charset="-128"/>
                <a:ea typeface="BIZ UDPゴシック" pitchFamily="50" charset="-128"/>
              </a:rPr>
            </a:br>
            <a:r>
              <a:rPr sz="2000" dirty="0">
                <a:latin typeface="BIZ UDPゴシック" pitchFamily="50" charset="-128"/>
                <a:ea typeface="BIZ UDPゴシック" pitchFamily="50" charset="-128"/>
              </a:rPr>
              <a:t>・</a:t>
            </a:r>
            <a:r>
              <a:rPr sz="2000" dirty="0" err="1">
                <a:latin typeface="BIZ UDPゴシック" pitchFamily="50" charset="-128"/>
                <a:ea typeface="BIZ UDPゴシック" pitchFamily="50" charset="-128"/>
              </a:rPr>
              <a:t>地区ページ内でのリンク整備</a:t>
            </a:r>
            <a:endParaRPr sz="2000" dirty="0">
              <a:latin typeface="BIZ UDPゴシック" pitchFamily="50" charset="-128"/>
              <a:ea typeface="BIZ UDPゴシック" pitchFamily="50" charset="-128"/>
            </a:endParaRPr>
          </a:p>
        </p:txBody>
      </p:sp>
      <p:sp>
        <p:nvSpPr>
          <p:cNvPr id="5" name="Title 1"/>
          <p:cNvSpPr txBox="1">
            <a:spLocks/>
          </p:cNvSpPr>
          <p:nvPr/>
        </p:nvSpPr>
        <p:spPr>
          <a:xfrm>
            <a:off x="2179782" y="558800"/>
            <a:ext cx="5153891" cy="692583"/>
          </a:xfrm>
          <a:prstGeom prst="rect">
            <a:avLst/>
          </a:prstGeom>
        </p:spPr>
        <p:txBody>
          <a:bodyPr bIns="91440" anchor="b" anchorCtr="0">
            <a:normAutofit fontScale="97500"/>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en-US" altLang="ja-JP" sz="3600" b="1" dirty="0" smtClean="0">
                <a:solidFill>
                  <a:schemeClr val="tx1"/>
                </a:solidFill>
                <a:latin typeface="BIZ UDPゴシック" pitchFamily="50" charset="-128"/>
                <a:ea typeface="BIZ UDPゴシック" pitchFamily="50" charset="-128"/>
              </a:rPr>
              <a:t>ICT</a:t>
            </a:r>
            <a:r>
              <a:rPr lang="ja-JP" altLang="en-US" sz="3600" b="1" dirty="0" smtClean="0">
                <a:solidFill>
                  <a:schemeClr val="tx1"/>
                </a:solidFill>
                <a:latin typeface="BIZ UDPゴシック" pitchFamily="50" charset="-128"/>
                <a:ea typeface="BIZ UDPゴシック" pitchFamily="50" charset="-128"/>
              </a:rPr>
              <a:t>委員会の活動内容</a:t>
            </a:r>
            <a:endParaRPr lang="ja-JP" altLang="en-US" sz="3600" b="1" dirty="0">
              <a:solidFill>
                <a:schemeClr val="tx1"/>
              </a:solidFill>
              <a:latin typeface="BIZ UDPゴシック" pitchFamily="50" charset="-128"/>
              <a:ea typeface="BIZ UDPゴシック" pitchFamily="50" charset="-128"/>
            </a:endParaRPr>
          </a:p>
        </p:txBody>
      </p:sp>
      <p:pic>
        <p:nvPicPr>
          <p:cNvPr id="6" name="Picture 4" descr="image.png"/>
          <p:cNvPicPr>
            <a:picLocks noChangeAspect="1"/>
          </p:cNvPicPr>
          <p:nvPr/>
        </p:nvPicPr>
        <p:blipFill>
          <a:blip r:embed="rId3"/>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59890379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235" y="337127"/>
            <a:ext cx="4627419" cy="623311"/>
          </a:xfrm>
        </p:spPr>
        <p:txBody>
          <a:bodyPr>
            <a:noAutofit/>
          </a:bodyPr>
          <a:lstStyle/>
          <a:p>
            <a:r>
              <a:rPr sz="3600" b="1" dirty="0" smtClean="0">
                <a:solidFill>
                  <a:schemeClr val="tx1"/>
                </a:solidFill>
                <a:latin typeface="BIZ UDPゴシック" pitchFamily="50" charset="-128"/>
                <a:ea typeface="BIZ UDPゴシック" pitchFamily="50" charset="-128"/>
              </a:rPr>
              <a:t>My</a:t>
            </a:r>
            <a:r>
              <a:rPr lang="ja-JP" altLang="en-US" sz="3600" b="1" dirty="0">
                <a:solidFill>
                  <a:schemeClr val="tx1"/>
                </a:solidFill>
                <a:latin typeface="BIZ UDPゴシック" pitchFamily="50" charset="-128"/>
                <a:ea typeface="BIZ UDPゴシック" pitchFamily="50" charset="-128"/>
              </a:rPr>
              <a:t> </a:t>
            </a:r>
            <a:r>
              <a:rPr sz="3600" b="1" dirty="0" err="1" smtClean="0">
                <a:solidFill>
                  <a:schemeClr val="tx1"/>
                </a:solidFill>
                <a:latin typeface="BIZ UDPゴシック" pitchFamily="50" charset="-128"/>
                <a:ea typeface="BIZ UDPゴシック" pitchFamily="50" charset="-128"/>
              </a:rPr>
              <a:t>R</a:t>
            </a:r>
            <a:r>
              <a:rPr lang="en-US" sz="3600" b="1" dirty="0" err="1" smtClean="0">
                <a:solidFill>
                  <a:schemeClr val="tx1"/>
                </a:solidFill>
                <a:latin typeface="BIZ UDPゴシック" pitchFamily="50" charset="-128"/>
                <a:ea typeface="BIZ UDPゴシック" pitchFamily="50" charset="-128"/>
              </a:rPr>
              <a:t>OTARY</a:t>
            </a:r>
            <a:r>
              <a:rPr sz="3600" b="1" dirty="0" err="1" smtClean="0">
                <a:solidFill>
                  <a:schemeClr val="tx1"/>
                </a:solidFill>
                <a:latin typeface="BIZ UDPゴシック" pitchFamily="50" charset="-128"/>
                <a:ea typeface="BIZ UDPゴシック" pitchFamily="50" charset="-128"/>
              </a:rPr>
              <a:t>とは</a:t>
            </a:r>
            <a:r>
              <a:rPr sz="3600" b="1" dirty="0">
                <a:solidFill>
                  <a:schemeClr val="tx1"/>
                </a:solidFill>
                <a:latin typeface="BIZ UDPゴシック" pitchFamily="50" charset="-128"/>
                <a:ea typeface="BIZ UDPゴシック" pitchFamily="50" charset="-128"/>
              </a:rPr>
              <a:t>？</a:t>
            </a:r>
          </a:p>
        </p:txBody>
      </p:sp>
      <p:sp>
        <p:nvSpPr>
          <p:cNvPr id="3" name="Content Placeholder 2"/>
          <p:cNvSpPr>
            <a:spLocks noGrp="1"/>
          </p:cNvSpPr>
          <p:nvPr>
            <p:ph sz="quarter" idx="1"/>
          </p:nvPr>
        </p:nvSpPr>
        <p:spPr>
          <a:xfrm>
            <a:off x="1" y="1381832"/>
            <a:ext cx="4484254" cy="4722236"/>
          </a:xfrm>
        </p:spPr>
        <p:txBody>
          <a:bodyPr>
            <a:normAutofit fontScale="77500" lnSpcReduction="20000"/>
          </a:bodyPr>
          <a:lstStyle/>
          <a:p>
            <a:r>
              <a:rPr sz="2000" dirty="0" err="1"/>
              <a:t>MyRotaryは、国際ロータリーが提供する会員専用オンラインポータルです</a:t>
            </a:r>
            <a:r>
              <a:rPr sz="2000" dirty="0"/>
              <a:t>。</a:t>
            </a:r>
          </a:p>
          <a:p>
            <a:endParaRPr sz="2000" dirty="0"/>
          </a:p>
          <a:p>
            <a:r>
              <a:rPr sz="2000" dirty="0" err="1" smtClean="0"/>
              <a:t>一人ひとりのロータリアンが</a:t>
            </a:r>
            <a:endParaRPr lang="en-US" sz="2000" dirty="0" smtClean="0"/>
          </a:p>
          <a:p>
            <a:pPr marL="0" indent="0">
              <a:buNone/>
            </a:pPr>
            <a:r>
              <a:rPr lang="ja-JP" altLang="en-US" sz="2000" dirty="0"/>
              <a:t>　</a:t>
            </a:r>
            <a:r>
              <a:rPr lang="ja-JP" altLang="en-US" sz="2000" dirty="0" smtClean="0"/>
              <a:t>　　　　　　　　　　</a:t>
            </a:r>
            <a:r>
              <a:rPr sz="2000" dirty="0" err="1" smtClean="0"/>
              <a:t>RI</a:t>
            </a:r>
            <a:r>
              <a:rPr sz="2000" dirty="0" err="1"/>
              <a:t>とつながる「入口</a:t>
            </a:r>
            <a:r>
              <a:rPr sz="2000" dirty="0"/>
              <a:t>」</a:t>
            </a:r>
          </a:p>
          <a:p>
            <a:r>
              <a:rPr sz="2000" dirty="0" smtClean="0"/>
              <a:t> </a:t>
            </a:r>
            <a:r>
              <a:rPr sz="2000" dirty="0" err="1"/>
              <a:t>自分の活動履歴・寄付履歴</a:t>
            </a:r>
            <a:r>
              <a:rPr sz="2000" dirty="0" smtClean="0"/>
              <a:t>・</a:t>
            </a:r>
            <a:endParaRPr lang="en-US" sz="2000" dirty="0" smtClean="0"/>
          </a:p>
          <a:p>
            <a:pPr marL="0" indent="0">
              <a:buNone/>
            </a:pPr>
            <a:r>
              <a:rPr lang="ja-JP" altLang="en-US" sz="2000" dirty="0"/>
              <a:t>　</a:t>
            </a:r>
            <a:r>
              <a:rPr lang="ja-JP" altLang="en-US" sz="2000" dirty="0" smtClean="0"/>
              <a:t>　　　　　　　　　　</a:t>
            </a:r>
            <a:r>
              <a:rPr sz="2000" dirty="0" err="1" smtClean="0"/>
              <a:t>プロフィールを管理</a:t>
            </a:r>
            <a:endParaRPr sz="2000" dirty="0"/>
          </a:p>
          <a:p>
            <a:r>
              <a:rPr sz="2000" dirty="0" smtClean="0"/>
              <a:t> </a:t>
            </a:r>
            <a:r>
              <a:rPr sz="2000" dirty="0" err="1"/>
              <a:t>クラブ情報やRIリソースへのアクセスが可能</a:t>
            </a:r>
            <a:endParaRPr sz="2000" dirty="0"/>
          </a:p>
          <a:p>
            <a:endParaRPr sz="2000" dirty="0"/>
          </a:p>
          <a:p>
            <a:r>
              <a:rPr sz="2000" dirty="0" err="1"/>
              <a:t>主な機能</a:t>
            </a:r>
            <a:r>
              <a:rPr sz="2000" dirty="0"/>
              <a:t>：</a:t>
            </a:r>
          </a:p>
          <a:p>
            <a:r>
              <a:rPr sz="2000" dirty="0" err="1" smtClean="0"/>
              <a:t>プロフィールの閲覧</a:t>
            </a:r>
            <a:r>
              <a:rPr sz="2000" dirty="0" err="1"/>
              <a:t>・編集</a:t>
            </a:r>
            <a:endParaRPr sz="2000" dirty="0"/>
          </a:p>
          <a:p>
            <a:r>
              <a:rPr sz="2000" dirty="0" err="1" smtClean="0"/>
              <a:t>役職履歴とクラブ所属の確認</a:t>
            </a:r>
            <a:endParaRPr sz="2000" dirty="0"/>
          </a:p>
          <a:p>
            <a:r>
              <a:rPr sz="2000" dirty="0" err="1" smtClean="0"/>
              <a:t>寄付履歴の管理と証明書の取得</a:t>
            </a:r>
            <a:endParaRPr sz="2000" dirty="0"/>
          </a:p>
          <a:p>
            <a:r>
              <a:rPr sz="2000" dirty="0" err="1" smtClean="0"/>
              <a:t>クラブセントラルへのアクセス</a:t>
            </a:r>
            <a:endParaRPr sz="2000" dirty="0"/>
          </a:p>
          <a:p>
            <a:endParaRPr sz="2000" dirty="0"/>
          </a:p>
          <a:p>
            <a:pPr marL="0" indent="0">
              <a:buNone/>
            </a:pPr>
            <a:r>
              <a:rPr sz="2000" dirty="0" smtClean="0"/>
              <a:t>「</a:t>
            </a:r>
            <a:r>
              <a:rPr sz="2000" dirty="0" err="1" smtClean="0"/>
              <a:t>自分のロータリー活動を</a:t>
            </a:r>
            <a:endParaRPr lang="en-US" sz="2000" dirty="0" smtClean="0"/>
          </a:p>
          <a:p>
            <a:pPr marL="0" indent="0">
              <a:buNone/>
            </a:pPr>
            <a:r>
              <a:rPr lang="ja-JP" altLang="en-US" sz="2000" dirty="0"/>
              <a:t>　</a:t>
            </a:r>
            <a:r>
              <a:rPr lang="ja-JP" altLang="en-US" sz="2000" dirty="0" smtClean="0"/>
              <a:t>　　　　　　　</a:t>
            </a:r>
            <a:r>
              <a:rPr sz="2000" dirty="0" smtClean="0"/>
              <a:t>“</a:t>
            </a:r>
            <a:r>
              <a:rPr sz="2000" dirty="0" err="1"/>
              <a:t>自分ごと”にする最初の一歩</a:t>
            </a:r>
            <a:r>
              <a:rPr sz="2000" dirty="0"/>
              <a:t>」</a:t>
            </a:r>
          </a:p>
        </p:txBody>
      </p:sp>
      <p:pic>
        <p:nvPicPr>
          <p:cNvPr id="5" name="Picture 4" descr="image.png"/>
          <p:cNvPicPr>
            <a:picLocks noChangeAspect="1"/>
          </p:cNvPicPr>
          <p:nvPr/>
        </p:nvPicPr>
        <p:blipFill>
          <a:blip r:embed="rId3"/>
          <a:stretch>
            <a:fillRect/>
          </a:stretch>
        </p:blipFill>
        <p:spPr>
          <a:xfrm>
            <a:off x="7315200" y="5303520"/>
            <a:ext cx="1371600" cy="137160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583" y="960438"/>
            <a:ext cx="4316695" cy="475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image.png"/>
          <p:cNvPicPr>
            <a:picLocks noChangeAspect="1"/>
          </p:cNvPicPr>
          <p:nvPr/>
        </p:nvPicPr>
        <p:blipFill>
          <a:blip r:embed="rId3"/>
          <a:stretch>
            <a:fillRect/>
          </a:stretch>
        </p:blipFill>
        <p:spPr>
          <a:xfrm>
            <a:off x="7527636" y="5516562"/>
            <a:ext cx="1219200" cy="1219200"/>
          </a:xfrm>
          <a:prstGeom prst="rect">
            <a:avLst/>
          </a:prstGeom>
        </p:spPr>
      </p:pic>
      <p:sp>
        <p:nvSpPr>
          <p:cNvPr id="7" name="Rectangle 2"/>
          <p:cNvSpPr>
            <a:spLocks noGrp="1" noChangeArrowheads="1"/>
          </p:cNvSpPr>
          <p:nvPr>
            <p:ph type="title"/>
          </p:nvPr>
        </p:nvSpPr>
        <p:spPr bwMode="auto">
          <a:xfrm>
            <a:off x="1471844" y="412136"/>
            <a:ext cx="6431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1" lang="ja-JP" altLang="ja-JP" sz="3600" b="1" i="0" u="none" strike="noStrike" cap="none" normalizeH="0" baseline="0" dirty="0" smtClean="0">
                <a:ln>
                  <a:noFill/>
                </a:ln>
                <a:solidFill>
                  <a:schemeClr val="tx1"/>
                </a:solidFill>
                <a:effectLst/>
                <a:latin typeface="BIZ UDPゴシック" pitchFamily="50" charset="-128"/>
                <a:ea typeface="BIZ UDPゴシック" pitchFamily="50" charset="-128"/>
                <a:cs typeface="ＭＳ Ｐゴシック" charset="-128"/>
              </a:rPr>
              <a:t>My</a:t>
            </a:r>
            <a:r>
              <a:rPr kumimoji="1" lang="en-US" altLang="ja-JP" sz="3600" b="1" i="0" u="none" strike="noStrike" cap="none" normalizeH="0" baseline="0" dirty="0" smtClean="0">
                <a:ln>
                  <a:noFill/>
                </a:ln>
                <a:solidFill>
                  <a:schemeClr val="tx1"/>
                </a:solidFill>
                <a:effectLst/>
                <a:latin typeface="BIZ UDPゴシック" pitchFamily="50" charset="-128"/>
                <a:ea typeface="BIZ UDPゴシック" pitchFamily="50" charset="-128"/>
                <a:cs typeface="ＭＳ Ｐゴシック" charset="-128"/>
              </a:rPr>
              <a:t> ROTARY</a:t>
            </a:r>
            <a:r>
              <a:rPr kumimoji="1" lang="ja-JP" sz="3600" b="1" i="0" u="none" strike="noStrike" cap="none" normalizeH="0" baseline="0" dirty="0" smtClean="0">
                <a:ln>
                  <a:noFill/>
                </a:ln>
                <a:solidFill>
                  <a:schemeClr val="tx1"/>
                </a:solidFill>
                <a:effectLst/>
                <a:latin typeface="BIZ UDPゴシック" pitchFamily="50" charset="-128"/>
                <a:ea typeface="BIZ UDPゴシック" pitchFamily="50" charset="-128"/>
                <a:cs typeface="ＭＳ Ｐゴシック" charset="-128"/>
              </a:rPr>
              <a:t>に対する温度差</a:t>
            </a:r>
          </a:p>
        </p:txBody>
      </p:sp>
      <p:graphicFrame>
        <p:nvGraphicFramePr>
          <p:cNvPr id="6" name="コンテンツ プレースホルダー 5"/>
          <p:cNvGraphicFramePr>
            <a:graphicFrameLocks noGrp="1"/>
          </p:cNvGraphicFramePr>
          <p:nvPr>
            <p:ph sz="quarter" idx="1"/>
            <p:extLst>
              <p:ext uri="{D42A27DB-BD31-4B8C-83A1-F6EECF244321}">
                <p14:modId xmlns:p14="http://schemas.microsoft.com/office/powerpoint/2010/main" val="185854928"/>
              </p:ext>
            </p:extLst>
          </p:nvPr>
        </p:nvGraphicFramePr>
        <p:xfrm>
          <a:off x="1060477" y="1600200"/>
          <a:ext cx="7023045" cy="4525962"/>
        </p:xfrm>
        <a:graphic>
          <a:graphicData uri="http://schemas.openxmlformats.org/drawingml/2006/table">
            <a:tbl>
              <a:tblPr/>
              <a:tblGrid>
                <a:gridCol w="2341015"/>
                <a:gridCol w="2341015"/>
                <a:gridCol w="2341015"/>
              </a:tblGrid>
              <a:tr h="546237">
                <a:tc>
                  <a:txBody>
                    <a:bodyPr/>
                    <a:lstStyle/>
                    <a:p>
                      <a:r>
                        <a:rPr lang="ja-JP" altLang="en-US" sz="1500" dirty="0">
                          <a:latin typeface="BIZ UDPゴシック" pitchFamily="50" charset="-128"/>
                          <a:ea typeface="BIZ UDPゴシック" pitchFamily="50" charset="-128"/>
                        </a:rPr>
                        <a:t>項目</a:t>
                      </a:r>
                    </a:p>
                  </a:txBody>
                  <a:tcPr marL="78034" marR="78034" marT="39017" marB="39017" anchor="ctr">
                    <a:lnL>
                      <a:noFill/>
                    </a:lnL>
                    <a:lnR>
                      <a:noFill/>
                    </a:lnR>
                    <a:lnT>
                      <a:noFill/>
                    </a:lnT>
                    <a:lnB>
                      <a:noFill/>
                    </a:lnB>
                  </a:tcPr>
                </a:tc>
                <a:tc>
                  <a:txBody>
                    <a:bodyPr/>
                    <a:lstStyle/>
                    <a:p>
                      <a:r>
                        <a:rPr lang="ja-JP" altLang="en-US" sz="1500" dirty="0">
                          <a:latin typeface="BIZ UDPゴシック" pitchFamily="50" charset="-128"/>
                          <a:ea typeface="BIZ UDPゴシック" pitchFamily="50" charset="-128"/>
                        </a:rPr>
                        <a:t>日本</a:t>
                      </a: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海外（主に欧米・一部の新興国）</a:t>
                      </a:r>
                    </a:p>
                  </a:txBody>
                  <a:tcPr marL="78034" marR="78034" marT="39017" marB="39017" anchor="ctr">
                    <a:lnL>
                      <a:noFill/>
                    </a:lnL>
                    <a:lnR>
                      <a:noFill/>
                    </a:lnR>
                    <a:lnT>
                      <a:noFill/>
                    </a:lnT>
                    <a:lnB>
                      <a:noFill/>
                    </a:lnB>
                  </a:tcPr>
                </a:tc>
              </a:tr>
              <a:tr h="546237">
                <a:tc>
                  <a:txBody>
                    <a:bodyPr/>
                    <a:lstStyle/>
                    <a:p>
                      <a:r>
                        <a:rPr lang="ja-JP" altLang="en-US" sz="1500" b="1" dirty="0">
                          <a:latin typeface="BIZ UDPゴシック" pitchFamily="50" charset="-128"/>
                          <a:ea typeface="BIZ UDPゴシック" pitchFamily="50" charset="-128"/>
                        </a:rPr>
                        <a:t>登録率</a:t>
                      </a:r>
                      <a:endParaRPr lang="ja-JP" altLang="en-US" sz="1500" dirty="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約</a:t>
                      </a:r>
                      <a:r>
                        <a:rPr lang="en-US" altLang="ja-JP" sz="1500">
                          <a:latin typeface="BIZ UDPゴシック" pitchFamily="50" charset="-128"/>
                          <a:ea typeface="BIZ UDPゴシック" pitchFamily="50" charset="-128"/>
                        </a:rPr>
                        <a:t>30〜40</a:t>
                      </a:r>
                      <a:r>
                        <a:rPr lang="ja-JP" altLang="en-US" sz="1500">
                          <a:latin typeface="BIZ UDPゴシック" pitchFamily="50" charset="-128"/>
                          <a:ea typeface="BIZ UDPゴシック" pitchFamily="50" charset="-128"/>
                        </a:rPr>
                        <a:t>％（地区による）</a:t>
                      </a:r>
                    </a:p>
                  </a:txBody>
                  <a:tcPr marL="78034" marR="78034" marT="39017" marB="39017" anchor="ctr">
                    <a:lnL>
                      <a:noFill/>
                    </a:lnL>
                    <a:lnR>
                      <a:noFill/>
                    </a:lnR>
                    <a:lnT>
                      <a:noFill/>
                    </a:lnT>
                    <a:lnB>
                      <a:noFill/>
                    </a:lnB>
                  </a:tcPr>
                </a:tc>
                <a:tc>
                  <a:txBody>
                    <a:bodyPr/>
                    <a:lstStyle/>
                    <a:p>
                      <a:r>
                        <a:rPr lang="en-US" altLang="ja-JP" sz="1500">
                          <a:latin typeface="BIZ UDPゴシック" pitchFamily="50" charset="-128"/>
                          <a:ea typeface="BIZ UDPゴシック" pitchFamily="50" charset="-128"/>
                        </a:rPr>
                        <a:t>70〜90</a:t>
                      </a:r>
                      <a:r>
                        <a:rPr lang="ja-JP" altLang="en-US" sz="1500">
                          <a:latin typeface="BIZ UDPゴシック" pitchFamily="50" charset="-128"/>
                          <a:ea typeface="BIZ UDPゴシック" pitchFamily="50" charset="-128"/>
                        </a:rPr>
                        <a:t>％超（地区によってはほぼ全員）</a:t>
                      </a:r>
                    </a:p>
                  </a:txBody>
                  <a:tcPr marL="78034" marR="78034" marT="39017" marB="39017" anchor="ctr">
                    <a:lnL>
                      <a:noFill/>
                    </a:lnL>
                    <a:lnR>
                      <a:noFill/>
                    </a:lnR>
                    <a:lnT>
                      <a:noFill/>
                    </a:lnT>
                    <a:lnB>
                      <a:noFill/>
                    </a:lnB>
                  </a:tcPr>
                </a:tc>
              </a:tr>
              <a:tr h="546237">
                <a:tc>
                  <a:txBody>
                    <a:bodyPr/>
                    <a:lstStyle/>
                    <a:p>
                      <a:r>
                        <a:rPr lang="ja-JP" altLang="en-US" sz="1500" b="1">
                          <a:latin typeface="BIZ UDPゴシック" pitchFamily="50" charset="-128"/>
                          <a:ea typeface="BIZ UDPゴシック" pitchFamily="50" charset="-128"/>
                        </a:rPr>
                        <a:t>活用意識</a:t>
                      </a:r>
                      <a:endParaRPr lang="ja-JP" altLang="en-US" sz="150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「クラブでやってくれる」意識が根強い</a:t>
                      </a: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「自分の責任で使うもの」という自立的な意識</a:t>
                      </a:r>
                    </a:p>
                  </a:txBody>
                  <a:tcPr marL="78034" marR="78034" marT="39017" marB="39017" anchor="ctr">
                    <a:lnL>
                      <a:noFill/>
                    </a:lnL>
                    <a:lnR>
                      <a:noFill/>
                    </a:lnR>
                    <a:lnT>
                      <a:noFill/>
                    </a:lnT>
                    <a:lnB>
                      <a:noFill/>
                    </a:lnB>
                  </a:tcPr>
                </a:tc>
              </a:tr>
              <a:tr h="780338">
                <a:tc>
                  <a:txBody>
                    <a:bodyPr/>
                    <a:lstStyle/>
                    <a:p>
                      <a:r>
                        <a:rPr lang="ja-JP" altLang="en-US" sz="1500" b="1">
                          <a:latin typeface="BIZ UDPゴシック" pitchFamily="50" charset="-128"/>
                          <a:ea typeface="BIZ UDPゴシック" pitchFamily="50" charset="-128"/>
                        </a:rPr>
                        <a:t>登録の動機</a:t>
                      </a:r>
                      <a:endParaRPr lang="ja-JP" altLang="en-US" sz="150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dirty="0">
                          <a:latin typeface="BIZ UDPゴシック" pitchFamily="50" charset="-128"/>
                          <a:ea typeface="BIZ UDPゴシック" pitchFamily="50" charset="-128"/>
                        </a:rPr>
                        <a:t>「言われたから」「役職上必要」</a:t>
                      </a: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「ロータリーをより深く知りたいから」「プロジェクト参加・提案のため」</a:t>
                      </a:r>
                    </a:p>
                  </a:txBody>
                  <a:tcPr marL="78034" marR="78034" marT="39017" marB="39017" anchor="ctr">
                    <a:lnL>
                      <a:noFill/>
                    </a:lnL>
                    <a:lnR>
                      <a:noFill/>
                    </a:lnR>
                    <a:lnT>
                      <a:noFill/>
                    </a:lnT>
                    <a:lnB>
                      <a:noFill/>
                    </a:lnB>
                  </a:tcPr>
                </a:tc>
              </a:tr>
              <a:tr h="780338">
                <a:tc>
                  <a:txBody>
                    <a:bodyPr/>
                    <a:lstStyle/>
                    <a:p>
                      <a:r>
                        <a:rPr lang="ja-JP" altLang="en-US" sz="1500" b="1">
                          <a:latin typeface="BIZ UDPゴシック" pitchFamily="50" charset="-128"/>
                          <a:ea typeface="BIZ UDPゴシック" pitchFamily="50" charset="-128"/>
                        </a:rPr>
                        <a:t>使われ方</a:t>
                      </a:r>
                      <a:endParaRPr lang="ja-JP" altLang="en-US" sz="150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会長・幹事が中心、その他は未登録が多い</a:t>
                      </a: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会員一人ひとりが活動報告、寄付履歴確認、研修参加に利用</a:t>
                      </a:r>
                    </a:p>
                  </a:txBody>
                  <a:tcPr marL="78034" marR="78034" marT="39017" marB="39017" anchor="ctr">
                    <a:lnL>
                      <a:noFill/>
                    </a:lnL>
                    <a:lnR>
                      <a:noFill/>
                    </a:lnR>
                    <a:lnT>
                      <a:noFill/>
                    </a:lnT>
                    <a:lnB>
                      <a:noFill/>
                    </a:lnB>
                  </a:tcPr>
                </a:tc>
              </a:tr>
              <a:tr h="780338">
                <a:tc>
                  <a:txBody>
                    <a:bodyPr/>
                    <a:lstStyle/>
                    <a:p>
                      <a:r>
                        <a:rPr lang="ja-JP" altLang="en-US" sz="1500" b="1">
                          <a:latin typeface="BIZ UDPゴシック" pitchFamily="50" charset="-128"/>
                          <a:ea typeface="BIZ UDPゴシック" pitchFamily="50" charset="-128"/>
                        </a:rPr>
                        <a:t>情報共有</a:t>
                      </a:r>
                      <a:endParaRPr lang="ja-JP" altLang="en-US" sz="150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地区・クラブに任せきり</a:t>
                      </a:r>
                    </a:p>
                  </a:txBody>
                  <a:tcPr marL="78034" marR="78034" marT="39017" marB="39017" anchor="ctr">
                    <a:lnL>
                      <a:noFill/>
                    </a:lnL>
                    <a:lnR>
                      <a:noFill/>
                    </a:lnR>
                    <a:lnT>
                      <a:noFill/>
                    </a:lnT>
                    <a:lnB>
                      <a:noFill/>
                    </a:lnB>
                  </a:tcPr>
                </a:tc>
                <a:tc>
                  <a:txBody>
                    <a:bodyPr/>
                    <a:lstStyle/>
                    <a:p>
                      <a:r>
                        <a:rPr lang="ja-JP" altLang="en-US" sz="1500" dirty="0">
                          <a:latin typeface="BIZ UDPゴシック" pitchFamily="50" charset="-128"/>
                          <a:ea typeface="BIZ UDPゴシック" pitchFamily="50" charset="-128"/>
                        </a:rPr>
                        <a:t>各自が</a:t>
                      </a:r>
                      <a:r>
                        <a:rPr lang="en-US" altLang="ja-JP" sz="1500" dirty="0" err="1">
                          <a:latin typeface="BIZ UDPゴシック" pitchFamily="50" charset="-128"/>
                          <a:ea typeface="BIZ UDPゴシック" pitchFamily="50" charset="-128"/>
                        </a:rPr>
                        <a:t>MyRotary</a:t>
                      </a:r>
                      <a:r>
                        <a:rPr lang="ja-JP" altLang="en-US" sz="1500" dirty="0">
                          <a:latin typeface="BIZ UDPゴシック" pitchFamily="50" charset="-128"/>
                          <a:ea typeface="BIZ UDPゴシック" pitchFamily="50" charset="-128"/>
                        </a:rPr>
                        <a:t>で</a:t>
                      </a:r>
                      <a:r>
                        <a:rPr lang="en-US" altLang="ja-JP" sz="1500" dirty="0">
                          <a:latin typeface="BIZ UDPゴシック" pitchFamily="50" charset="-128"/>
                          <a:ea typeface="BIZ UDPゴシック" pitchFamily="50" charset="-128"/>
                        </a:rPr>
                        <a:t>RI</a:t>
                      </a:r>
                      <a:r>
                        <a:rPr lang="ja-JP" altLang="en-US" sz="1500" dirty="0">
                          <a:latin typeface="BIZ UDPゴシック" pitchFamily="50" charset="-128"/>
                          <a:ea typeface="BIZ UDPゴシック" pitchFamily="50" charset="-128"/>
                        </a:rPr>
                        <a:t>情報、グローバルプロジェクトを直接確認</a:t>
                      </a:r>
                    </a:p>
                  </a:txBody>
                  <a:tcPr marL="78034" marR="78034" marT="39017" marB="39017" anchor="ctr">
                    <a:lnL>
                      <a:noFill/>
                    </a:lnL>
                    <a:lnR>
                      <a:noFill/>
                    </a:lnR>
                    <a:lnT>
                      <a:noFill/>
                    </a:lnT>
                    <a:lnB>
                      <a:noFill/>
                    </a:lnB>
                  </a:tcPr>
                </a:tc>
              </a:tr>
              <a:tr h="546237">
                <a:tc>
                  <a:txBody>
                    <a:bodyPr/>
                    <a:lstStyle/>
                    <a:p>
                      <a:r>
                        <a:rPr lang="ja-JP" altLang="en-US" sz="1500" b="1">
                          <a:latin typeface="BIZ UDPゴシック" pitchFamily="50" charset="-128"/>
                          <a:ea typeface="BIZ UDPゴシック" pitchFamily="50" charset="-128"/>
                        </a:rPr>
                        <a:t>研修・イベント申込</a:t>
                      </a:r>
                      <a:endParaRPr lang="ja-JP" altLang="en-US" sz="1500">
                        <a:latin typeface="BIZ UDPゴシック" pitchFamily="50" charset="-128"/>
                        <a:ea typeface="BIZ UDPゴシック" pitchFamily="50" charset="-128"/>
                      </a:endParaRPr>
                    </a:p>
                  </a:txBody>
                  <a:tcPr marL="78034" marR="78034" marT="39017" marB="39017" anchor="ctr">
                    <a:lnL>
                      <a:noFill/>
                    </a:lnL>
                    <a:lnR>
                      <a:noFill/>
                    </a:lnR>
                    <a:lnT>
                      <a:noFill/>
                    </a:lnT>
                    <a:lnB>
                      <a:noFill/>
                    </a:lnB>
                  </a:tcPr>
                </a:tc>
                <a:tc>
                  <a:txBody>
                    <a:bodyPr/>
                    <a:lstStyle/>
                    <a:p>
                      <a:r>
                        <a:rPr lang="ja-JP" altLang="en-US" sz="1500">
                          <a:latin typeface="BIZ UDPゴシック" pitchFamily="50" charset="-128"/>
                          <a:ea typeface="BIZ UDPゴシック" pitchFamily="50" charset="-128"/>
                        </a:rPr>
                        <a:t>登録せずに申込困難で敬遠しがち</a:t>
                      </a:r>
                    </a:p>
                  </a:txBody>
                  <a:tcPr marL="78034" marR="78034" marT="39017" marB="39017" anchor="ctr">
                    <a:lnL>
                      <a:noFill/>
                    </a:lnL>
                    <a:lnR>
                      <a:noFill/>
                    </a:lnR>
                    <a:lnT>
                      <a:noFill/>
                    </a:lnT>
                    <a:lnB>
                      <a:noFill/>
                    </a:lnB>
                  </a:tcPr>
                </a:tc>
                <a:tc>
                  <a:txBody>
                    <a:bodyPr/>
                    <a:lstStyle/>
                    <a:p>
                      <a:r>
                        <a:rPr lang="en-US" altLang="ja-JP" sz="1500" dirty="0" err="1">
                          <a:latin typeface="BIZ UDPゴシック" pitchFamily="50" charset="-128"/>
                          <a:ea typeface="BIZ UDPゴシック" pitchFamily="50" charset="-128"/>
                        </a:rPr>
                        <a:t>MyRotary</a:t>
                      </a:r>
                      <a:r>
                        <a:rPr lang="ja-JP" altLang="en-US" sz="1500" dirty="0">
                          <a:latin typeface="BIZ UDPゴシック" pitchFamily="50" charset="-128"/>
                          <a:ea typeface="BIZ UDPゴシック" pitchFamily="50" charset="-128"/>
                        </a:rPr>
                        <a:t>からの申込が当たり前の運用</a:t>
                      </a:r>
                    </a:p>
                  </a:txBody>
                  <a:tcPr marL="78034" marR="78034" marT="39017" marB="39017" anchor="ctr">
                    <a:lnL>
                      <a:noFill/>
                    </a:lnL>
                    <a:lnR>
                      <a:noFill/>
                    </a:lnR>
                    <a:lnT>
                      <a:noFill/>
                    </a:lnT>
                    <a:lnB>
                      <a:noFill/>
                    </a:lnB>
                  </a:tcPr>
                </a:tc>
              </a:tr>
            </a:tbl>
          </a:graphicData>
        </a:graphic>
      </p:graphicFrame>
    </p:spTree>
    <p:extLst>
      <p:ext uri="{BB962C8B-B14F-4D97-AF65-F5344CB8AC3E}">
        <p14:creationId xmlns:p14="http://schemas.microsoft.com/office/powerpoint/2010/main" val="61280701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5" y="420253"/>
            <a:ext cx="8631382" cy="627929"/>
          </a:xfrm>
        </p:spPr>
        <p:txBody>
          <a:bodyPr>
            <a:noAutofit/>
          </a:bodyPr>
          <a:lstStyle/>
          <a:p>
            <a:r>
              <a:rPr sz="3600" b="1" dirty="0" smtClean="0">
                <a:solidFill>
                  <a:schemeClr val="tx1"/>
                </a:solidFill>
                <a:latin typeface="BIZ UDPゴシック" pitchFamily="50" charset="-128"/>
                <a:ea typeface="BIZ UDPゴシック" pitchFamily="50" charset="-128"/>
              </a:rPr>
              <a:t>My</a:t>
            </a:r>
            <a:r>
              <a:rPr lang="en-US" sz="3600" b="1" dirty="0" smtClean="0">
                <a:solidFill>
                  <a:schemeClr val="tx1"/>
                </a:solidFill>
                <a:latin typeface="BIZ UDPゴシック" pitchFamily="50" charset="-128"/>
                <a:ea typeface="BIZ UDPゴシック" pitchFamily="50" charset="-128"/>
              </a:rPr>
              <a:t> </a:t>
            </a:r>
            <a:r>
              <a:rPr sz="3600" b="1" dirty="0" err="1" smtClean="0">
                <a:solidFill>
                  <a:schemeClr val="tx1"/>
                </a:solidFill>
                <a:latin typeface="BIZ UDPゴシック" pitchFamily="50" charset="-128"/>
                <a:ea typeface="BIZ UDPゴシック" pitchFamily="50" charset="-128"/>
              </a:rPr>
              <a:t>R</a:t>
            </a:r>
            <a:r>
              <a:rPr lang="en-US" sz="3600" b="1" dirty="0" err="1" smtClean="0">
                <a:solidFill>
                  <a:schemeClr val="tx1"/>
                </a:solidFill>
                <a:latin typeface="BIZ UDPゴシック" pitchFamily="50" charset="-128"/>
                <a:ea typeface="BIZ UDPゴシック" pitchFamily="50" charset="-128"/>
              </a:rPr>
              <a:t>OTARY</a:t>
            </a:r>
            <a:r>
              <a:rPr sz="3600" b="1" dirty="0" err="1" smtClean="0">
                <a:solidFill>
                  <a:schemeClr val="tx1"/>
                </a:solidFill>
                <a:latin typeface="BIZ UDPゴシック" pitchFamily="50" charset="-128"/>
                <a:ea typeface="BIZ UDPゴシック" pitchFamily="50" charset="-128"/>
              </a:rPr>
              <a:t>の意義をひとことで言うと</a:t>
            </a:r>
            <a:endParaRPr sz="3600" b="1" dirty="0">
              <a:solidFill>
                <a:schemeClr val="tx1"/>
              </a:solidFill>
              <a:latin typeface="BIZ UDPゴシック" pitchFamily="50" charset="-128"/>
              <a:ea typeface="BIZ UDPゴシック" pitchFamily="50" charset="-128"/>
            </a:endParaRPr>
          </a:p>
        </p:txBody>
      </p:sp>
      <p:sp>
        <p:nvSpPr>
          <p:cNvPr id="3" name="Content Placeholder 2"/>
          <p:cNvSpPr>
            <a:spLocks noGrp="1"/>
          </p:cNvSpPr>
          <p:nvPr>
            <p:ph sz="quarter" idx="1"/>
          </p:nvPr>
        </p:nvSpPr>
        <p:spPr>
          <a:xfrm>
            <a:off x="327892" y="1600200"/>
            <a:ext cx="4562764" cy="4525963"/>
          </a:xfrm>
        </p:spPr>
        <p:txBody>
          <a:bodyPr/>
          <a:lstStyle/>
          <a:p>
            <a:endParaRPr dirty="0"/>
          </a:p>
          <a:p>
            <a:pPr>
              <a:defRPr sz="2000">
                <a:solidFill>
                  <a:srgbClr val="000000"/>
                </a:solidFill>
              </a:defRPr>
            </a:pPr>
            <a:r>
              <a:rPr dirty="0" err="1">
                <a:latin typeface="BIZ UDPゴシック" pitchFamily="50" charset="-128"/>
                <a:ea typeface="BIZ UDPゴシック" pitchFamily="50" charset="-128"/>
              </a:rPr>
              <a:t>MyRotaryは、</a:t>
            </a:r>
            <a:r>
              <a:rPr dirty="0" err="1" smtClean="0">
                <a:latin typeface="BIZ UDPゴシック" pitchFamily="50" charset="-128"/>
                <a:ea typeface="BIZ UDPゴシック" pitchFamily="50" charset="-128"/>
              </a:rPr>
              <a:t>ロータリー版の</a:t>
            </a:r>
            <a:endParaRPr lang="en-US" dirty="0" smtClean="0">
              <a:latin typeface="BIZ UDPゴシック" pitchFamily="50" charset="-128"/>
              <a:ea typeface="BIZ UDPゴシック" pitchFamily="50" charset="-128"/>
            </a:endParaRPr>
          </a:p>
          <a:p>
            <a:pPr marL="0" indent="0">
              <a:buNone/>
              <a:defRPr sz="2000">
                <a:solidFill>
                  <a:srgbClr val="000000"/>
                </a:solidFill>
              </a:defRPr>
            </a:pPr>
            <a:r>
              <a:rPr lang="ja-JP" altLang="en-US" dirty="0">
                <a:latin typeface="BIZ UDPゴシック" pitchFamily="50" charset="-128"/>
                <a:ea typeface="BIZ UDPゴシック" pitchFamily="50" charset="-128"/>
              </a:rPr>
              <a:t>　</a:t>
            </a:r>
            <a:r>
              <a:rPr lang="ja-JP" altLang="en-US" dirty="0" smtClean="0">
                <a:latin typeface="BIZ UDPゴシック" pitchFamily="50" charset="-128"/>
                <a:ea typeface="BIZ UDPゴシック" pitchFamily="50" charset="-128"/>
              </a:rPr>
              <a:t>　　　　　　　　</a:t>
            </a:r>
            <a:r>
              <a:rPr dirty="0" smtClean="0">
                <a:latin typeface="BIZ UDPゴシック" pitchFamily="50" charset="-128"/>
                <a:ea typeface="BIZ UDPゴシック" pitchFamily="50" charset="-128"/>
              </a:rPr>
              <a:t>「</a:t>
            </a:r>
            <a:r>
              <a:rPr dirty="0" err="1">
                <a:latin typeface="BIZ UDPゴシック" pitchFamily="50" charset="-128"/>
                <a:ea typeface="BIZ UDPゴシック" pitchFamily="50" charset="-128"/>
              </a:rPr>
              <a:t>ねんきん定期便」です</a:t>
            </a:r>
            <a:r>
              <a:rPr dirty="0" smtClean="0">
                <a:latin typeface="BIZ UDPゴシック" pitchFamily="50" charset="-128"/>
                <a:ea typeface="BIZ UDPゴシック" pitchFamily="50" charset="-128"/>
              </a:rPr>
              <a:t>。</a:t>
            </a:r>
            <a:endParaRPr lang="en-US" dirty="0" smtClean="0">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err="1">
                <a:solidFill>
                  <a:schemeClr val="accent1"/>
                </a:solidFill>
                <a:latin typeface="BIZ UDPゴシック" pitchFamily="50" charset="-128"/>
                <a:ea typeface="BIZ UDPゴシック" pitchFamily="50" charset="-128"/>
              </a:rPr>
              <a:t>登録することで、</a:t>
            </a:r>
            <a:r>
              <a:rPr dirty="0" err="1" smtClean="0">
                <a:solidFill>
                  <a:schemeClr val="accent1"/>
                </a:solidFill>
                <a:latin typeface="BIZ UDPゴシック" pitchFamily="50" charset="-128"/>
                <a:ea typeface="BIZ UDPゴシック" pitchFamily="50" charset="-128"/>
              </a:rPr>
              <a:t>あなたのロータリ</a:t>
            </a:r>
            <a:r>
              <a:rPr dirty="0" smtClean="0">
                <a:solidFill>
                  <a:schemeClr val="accent1"/>
                </a:solidFill>
                <a:latin typeface="BIZ UDPゴシック" pitchFamily="50" charset="-128"/>
                <a:ea typeface="BIZ UDPゴシック" pitchFamily="50" charset="-128"/>
              </a:rPr>
              <a:t>ー</a:t>
            </a:r>
            <a:r>
              <a:rPr lang="ja-JP" altLang="en-US" dirty="0" smtClean="0">
                <a:solidFill>
                  <a:schemeClr val="accent1"/>
                </a:solidFill>
                <a:latin typeface="BIZ UDPゴシック" pitchFamily="50" charset="-128"/>
                <a:ea typeface="BIZ UDPゴシック" pitchFamily="50" charset="-128"/>
              </a:rPr>
              <a:t>活動</a:t>
            </a:r>
            <a:r>
              <a:rPr dirty="0" err="1" smtClean="0">
                <a:solidFill>
                  <a:schemeClr val="accent1"/>
                </a:solidFill>
                <a:latin typeface="BIZ UDPゴシック" pitchFamily="50" charset="-128"/>
                <a:ea typeface="BIZ UDPゴシック" pitchFamily="50" charset="-128"/>
              </a:rPr>
              <a:t>が記録され</a:t>
            </a:r>
            <a:r>
              <a:rPr dirty="0" err="1">
                <a:solidFill>
                  <a:schemeClr val="accent1"/>
                </a:solidFill>
                <a:latin typeface="BIZ UDPゴシック" pitchFamily="50" charset="-128"/>
                <a:ea typeface="BIZ UDPゴシック" pitchFamily="50" charset="-128"/>
              </a:rPr>
              <a:t>、可視化されます</a:t>
            </a:r>
            <a:r>
              <a:rPr dirty="0" smtClean="0">
                <a:solidFill>
                  <a:schemeClr val="accent1"/>
                </a:solidFill>
                <a:latin typeface="BIZ UDPゴシック" pitchFamily="50" charset="-128"/>
                <a:ea typeface="BIZ UDPゴシック" pitchFamily="50" charset="-128"/>
              </a:rPr>
              <a:t>。</a:t>
            </a:r>
            <a:endParaRPr lang="en-US" dirty="0" smtClean="0">
              <a:solidFill>
                <a:schemeClr val="accent1"/>
              </a:solidFill>
              <a:latin typeface="BIZ UDPゴシック" pitchFamily="50" charset="-128"/>
              <a:ea typeface="BIZ UDPゴシック" pitchFamily="50" charset="-128"/>
            </a:endParaRPr>
          </a:p>
          <a:p>
            <a:pPr>
              <a:defRPr sz="2000">
                <a:solidFill>
                  <a:srgbClr val="000000"/>
                </a:solidFill>
              </a:defRPr>
            </a:pPr>
            <a:endParaRPr dirty="0">
              <a:latin typeface="BIZ UDPゴシック" pitchFamily="50" charset="-128"/>
              <a:ea typeface="BIZ UDPゴシック" pitchFamily="50" charset="-128"/>
            </a:endParaRPr>
          </a:p>
          <a:p>
            <a:pPr>
              <a:defRPr sz="2000">
                <a:solidFill>
                  <a:srgbClr val="000000"/>
                </a:solidFill>
              </a:defRPr>
            </a:pPr>
            <a:r>
              <a:rPr dirty="0">
                <a:latin typeface="BIZ UDPゴシック" pitchFamily="50" charset="-128"/>
                <a:ea typeface="BIZ UDPゴシック" pitchFamily="50" charset="-128"/>
              </a:rPr>
              <a:t>では、その具体的な意味を3つのポイントで見ていきましょう。</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713" y="2161309"/>
            <a:ext cx="3334966" cy="226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image.png"/>
          <p:cNvPicPr>
            <a:picLocks noChangeAspect="1"/>
          </p:cNvPicPr>
          <p:nvPr/>
        </p:nvPicPr>
        <p:blipFill>
          <a:blip r:embed="rId4"/>
          <a:stretch>
            <a:fillRect/>
          </a:stretch>
        </p:blipFill>
        <p:spPr>
          <a:xfrm>
            <a:off x="7315200" y="5303520"/>
            <a:ext cx="1371600" cy="1371600"/>
          </a:xfrm>
          <a:prstGeom prst="rect">
            <a:avLst/>
          </a:prstGeom>
        </p:spPr>
      </p:pic>
    </p:spTree>
    <p:extLst>
      <p:ext uri="{BB962C8B-B14F-4D97-AF65-F5344CB8AC3E}">
        <p14:creationId xmlns:p14="http://schemas.microsoft.com/office/powerpoint/2010/main" val="3804432878"/>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407</TotalTime>
  <Words>663</Words>
  <Application>Microsoft Office PowerPoint</Application>
  <PresentationFormat>画面に合わせる (4:3)</PresentationFormat>
  <Paragraphs>218</Paragraphs>
  <Slides>22</Slides>
  <Notes>19</Notes>
  <HiddenSlides>0</HiddenSlides>
  <MMClips>0</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ジャパネスク</vt:lpstr>
      <vt:lpstr>ICT委員会の活動について</vt:lpstr>
      <vt:lpstr>ICT委員会の活動内容</vt:lpstr>
      <vt:lpstr>ICT委員会の活動内容</vt:lpstr>
      <vt:lpstr>PowerPoint プレゼンテーション</vt:lpstr>
      <vt:lpstr>PowerPoint プレゼンテーション</vt:lpstr>
      <vt:lpstr>PowerPoint プレゼンテーション</vt:lpstr>
      <vt:lpstr>My ROTARYとは？</vt:lpstr>
      <vt:lpstr>My ROTARYに対する温度差</vt:lpstr>
      <vt:lpstr>My ROTARYの意義をひとことで言うと</vt:lpstr>
      <vt:lpstr>あなたのロータリー活動の 　　　　　　　　　　　　「記録通知」が始まる</vt:lpstr>
      <vt:lpstr>登録していないと、 　　　　　　記録がRIに届かないことも</vt:lpstr>
      <vt:lpstr>見るだけでも価値がある 　　　　　　　　　　「安心の記録通知」</vt:lpstr>
      <vt:lpstr>まとめ：MyRotary登録のすすめ</vt:lpstr>
      <vt:lpstr>My ROTARYの登録手順</vt:lpstr>
      <vt:lpstr>登録時の注意点と対策</vt:lpstr>
      <vt:lpstr>クラブセントラルの意義</vt:lpstr>
      <vt:lpstr>クラブセントラルの意義</vt:lpstr>
      <vt:lpstr>クラブセントラルの主な機能と使い方</vt:lpstr>
      <vt:lpstr>PowerPoint プレゼンテーション</vt:lpstr>
      <vt:lpstr>クラブセントラルの活用メリット</vt:lpstr>
      <vt:lpstr>他クラブの取り組みと自クラブの工夫</vt:lpstr>
      <vt:lpstr>まとめ</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MyRotaryとは？</dc:title>
  <dc:creator>satomi</dc:creator>
  <dc:description>generated using python-pptx</dc:description>
  <cp:lastModifiedBy>satomi</cp:lastModifiedBy>
  <cp:revision>26</cp:revision>
  <cp:lastPrinted>2025-04-12T15:56:28Z</cp:lastPrinted>
  <dcterms:created xsi:type="dcterms:W3CDTF">2013-01-27T09:14:16Z</dcterms:created>
  <dcterms:modified xsi:type="dcterms:W3CDTF">2025-04-22T15:28:03Z</dcterms:modified>
</cp:coreProperties>
</file>