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290" r:id="rId2"/>
    <p:sldId id="282" r:id="rId3"/>
    <p:sldId id="260" r:id="rId4"/>
    <p:sldId id="283" r:id="rId5"/>
    <p:sldId id="262" r:id="rId6"/>
    <p:sldId id="263" r:id="rId7"/>
    <p:sldId id="287" r:id="rId8"/>
    <p:sldId id="288" r:id="rId9"/>
    <p:sldId id="289" r:id="rId10"/>
    <p:sldId id="278" r:id="rId11"/>
    <p:sldId id="267" r:id="rId12"/>
    <p:sldId id="271" r:id="rId13"/>
    <p:sldId id="270" r:id="rId14"/>
    <p:sldId id="269" r:id="rId15"/>
    <p:sldId id="268" r:id="rId16"/>
    <p:sldId id="272" r:id="rId17"/>
    <p:sldId id="273" r:id="rId18"/>
    <p:sldId id="274" r:id="rId19"/>
    <p:sldId id="275" r:id="rId20"/>
    <p:sldId id="286" r:id="rId21"/>
    <p:sldId id="277" r:id="rId22"/>
    <p:sldId id="28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68313" autoAdjust="0"/>
  </p:normalViewPr>
  <p:slideViewPr>
    <p:cSldViewPr snapToGrid="0">
      <p:cViewPr varScale="1">
        <p:scale>
          <a:sx n="53" d="100"/>
          <a:sy n="53" d="100"/>
        </p:scale>
        <p:origin x="12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DD686-A553-47B1-87BB-7CA8729D1AE3}" type="datetimeFigureOut">
              <a:rPr kumimoji="1" lang="ja-JP" altLang="en-US" smtClean="0"/>
              <a:t>2025/4/8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30F02-276F-4E62-84FF-6A1CBD1A312B}" type="slidenum">
              <a:rPr kumimoji="1" lang="ja-JP" altLang="en-US" smtClean="0"/>
              <a:t>‹#›</a:t>
            </a:fld>
            <a:endParaRPr kumimoji="1" lang="ja-JP" altLang="en-US"/>
          </a:p>
        </p:txBody>
      </p:sp>
    </p:spTree>
    <p:extLst>
      <p:ext uri="{BB962C8B-B14F-4D97-AF65-F5344CB8AC3E}">
        <p14:creationId xmlns:p14="http://schemas.microsoft.com/office/powerpoint/2010/main" val="32977621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広報は「広く周囲に伝える効果的な情報の伝達」で、チラシやポスター、フェイスブックやツイッター</a:t>
            </a:r>
            <a:r>
              <a:rPr kumimoji="1" lang="en-US" altLang="ja-JP" dirty="0"/>
              <a:t>X</a:t>
            </a:r>
            <a:r>
              <a:rPr kumimoji="1" lang="ja-JP" altLang="en-US" dirty="0"/>
              <a:t>、インスタグラムなどの</a:t>
            </a:r>
            <a:r>
              <a:rPr kumimoji="1" lang="en-US" altLang="ja-JP" dirty="0"/>
              <a:t>SNS(</a:t>
            </a:r>
            <a:r>
              <a:rPr kumimoji="1" lang="ja-JP" altLang="en-US" dirty="0"/>
              <a:t>ソーシャル・ネットワーク・サービス</a:t>
            </a:r>
            <a:r>
              <a:rPr kumimoji="1" lang="en-US" altLang="ja-JP" dirty="0"/>
              <a:t>)</a:t>
            </a:r>
            <a:r>
              <a:rPr kumimoji="1" lang="ja-JP" altLang="en-US" dirty="0"/>
              <a:t>、新聞などの広告や看板など様々な媒体や手段により周知することです。皆さんのクラブではフェイスブックや独自のホームページによる情報発信、新聞広告</a:t>
            </a:r>
            <a:r>
              <a:rPr kumimoji="1" lang="en-US" altLang="ja-JP" dirty="0"/>
              <a:t>(</a:t>
            </a:r>
            <a:r>
              <a:rPr kumimoji="1" lang="ja-JP" altLang="en-US" dirty="0"/>
              <a:t>年賀広告など</a:t>
            </a:r>
            <a:r>
              <a:rPr kumimoji="1" lang="en-US" altLang="ja-JP" dirty="0"/>
              <a:t>)</a:t>
            </a:r>
            <a:r>
              <a:rPr kumimoji="1" lang="ja-JP" altLang="en-US" dirty="0"/>
              <a:t>を行っているクラブもあると思います。</a:t>
            </a:r>
          </a:p>
          <a:p>
            <a:r>
              <a:rPr kumimoji="1" lang="ja-JP" altLang="en-US" dirty="0"/>
              <a:t>媒体の利用による広報とは少し異なりますが、ポリオ根絶キャンペーンや、地域のお祭りや行事などでにクラブお揃いのジャンパーなどを着て活動することも、ロータリークラブの存在を広く地域の方々にアピールするための広報活動の一つと言えると思います。</a:t>
            </a:r>
          </a:p>
        </p:txBody>
      </p:sp>
      <p:sp>
        <p:nvSpPr>
          <p:cNvPr id="4" name="スライド番号プレースホルダー 3"/>
          <p:cNvSpPr>
            <a:spLocks noGrp="1"/>
          </p:cNvSpPr>
          <p:nvPr>
            <p:ph type="sldNum" sz="quarter" idx="5"/>
          </p:nvPr>
        </p:nvSpPr>
        <p:spPr/>
        <p:txBody>
          <a:bodyPr/>
          <a:lstStyle/>
          <a:p>
            <a:fld id="{CEC30F02-276F-4E62-84FF-6A1CBD1A312B}" type="slidenum">
              <a:rPr kumimoji="1" lang="ja-JP" altLang="en-US" smtClean="0"/>
              <a:t>2</a:t>
            </a:fld>
            <a:endParaRPr kumimoji="1" lang="ja-JP" altLang="en-US"/>
          </a:p>
        </p:txBody>
      </p:sp>
    </p:spTree>
    <p:extLst>
      <p:ext uri="{BB962C8B-B14F-4D97-AF65-F5344CB8AC3E}">
        <p14:creationId xmlns:p14="http://schemas.microsoft.com/office/powerpoint/2010/main" val="224884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クラブ</a:t>
            </a:r>
          </a:p>
          <a:p>
            <a:r>
              <a:rPr kumimoji="1" lang="ja-JP" altLang="en-US" dirty="0"/>
              <a:t>クラブプロジェクトおよび活動の広報</a:t>
            </a:r>
          </a:p>
          <a:p>
            <a:r>
              <a:rPr kumimoji="1" lang="ja-JP" altLang="en-US" dirty="0"/>
              <a:t>クラブはロータリーの意図と業績を明らかに示すような、成功を収めた奉仕プロジェクトや活動を広報するよう努めるものと期待されています。</a:t>
            </a:r>
          </a:p>
          <a:p>
            <a:endParaRPr kumimoji="1" lang="ja-JP" altLang="en-US" dirty="0"/>
          </a:p>
          <a:p>
            <a:r>
              <a:rPr kumimoji="1" lang="ja-JP" altLang="en-US" dirty="0"/>
              <a:t>過去の経験から、次のようなロータリーの「話題」が広報において最も効果的であることが示されている。</a:t>
            </a:r>
          </a:p>
          <a:p>
            <a:r>
              <a:rPr kumimoji="1" lang="ja-JP" altLang="en-US" dirty="0"/>
              <a:t>１</a:t>
            </a:r>
            <a:r>
              <a:rPr kumimoji="1" lang="en-US" altLang="ja-JP" dirty="0"/>
              <a:t>.</a:t>
            </a:r>
            <a:r>
              <a:rPr kumimoji="1" lang="ja-JP" altLang="en-US" dirty="0"/>
              <a:t>卓越したボランティア・奉仕活動</a:t>
            </a:r>
          </a:p>
          <a:p>
            <a:r>
              <a:rPr kumimoji="1" lang="ja-JP" altLang="en-US" dirty="0"/>
              <a:t>２</a:t>
            </a:r>
            <a:r>
              <a:rPr kumimoji="1" lang="en-US" altLang="ja-JP" dirty="0"/>
              <a:t>.</a:t>
            </a:r>
            <a:r>
              <a:rPr kumimoji="1" lang="ja-JP" altLang="en-US" dirty="0"/>
              <a:t>先進国と発展途上国の人々の交流</a:t>
            </a:r>
          </a:p>
          <a:p>
            <a:r>
              <a:rPr kumimoji="1" lang="ja-JP" altLang="en-US" dirty="0"/>
              <a:t>３</a:t>
            </a:r>
            <a:r>
              <a:rPr kumimoji="1" lang="en-US" altLang="ja-JP" dirty="0"/>
              <a:t>.</a:t>
            </a:r>
            <a:r>
              <a:rPr kumimoji="1" lang="ja-JP" altLang="en-US" dirty="0"/>
              <a:t>地元で実施されているロータリーもしくはロータリー財団プロジェクト　</a:t>
            </a:r>
            <a:r>
              <a:rPr kumimoji="1" lang="en-US" altLang="ja-JP" dirty="0"/>
              <a:t>(</a:t>
            </a:r>
            <a:r>
              <a:rPr kumimoji="1" lang="ja-JP" altLang="en-US" dirty="0"/>
              <a:t>財団補助金プロジェクトなど</a:t>
            </a:r>
            <a:r>
              <a:rPr kumimoji="1" lang="en-US" altLang="ja-JP" dirty="0"/>
              <a:t>)</a:t>
            </a:r>
            <a:endParaRPr kumimoji="1" lang="ja-JP" altLang="en-US" dirty="0"/>
          </a:p>
          <a:p>
            <a:r>
              <a:rPr kumimoji="1" lang="ja-JP" altLang="en-US" dirty="0"/>
              <a:t>４</a:t>
            </a:r>
            <a:r>
              <a:rPr kumimoji="1" lang="en-US" altLang="ja-JP" dirty="0"/>
              <a:t>.</a:t>
            </a:r>
            <a:r>
              <a:rPr kumimoji="1" lang="ja-JP" altLang="en-US" dirty="0"/>
              <a:t>青少年交換、国際親善奨学生などロータリーの交換プログラムの参加者との交流</a:t>
            </a:r>
          </a:p>
          <a:p>
            <a:r>
              <a:rPr kumimoji="1" lang="ja-JP" altLang="en-US" dirty="0"/>
              <a:t>５</a:t>
            </a:r>
            <a:r>
              <a:rPr kumimoji="1" lang="en-US" altLang="ja-JP" dirty="0"/>
              <a:t>.</a:t>
            </a:r>
            <a:r>
              <a:rPr kumimoji="1" lang="ja-JP" altLang="en-US" dirty="0"/>
              <a:t>ロータリーの奉仕から恩恵を受けている人々に関する人道的な話題　</a:t>
            </a:r>
            <a:r>
              <a:rPr kumimoji="1" lang="en-US" altLang="ja-JP" dirty="0"/>
              <a:t>(</a:t>
            </a:r>
            <a:r>
              <a:rPr kumimoji="1" lang="ja-JP" altLang="en-US" dirty="0"/>
              <a:t>ボリオ根絶活動や災害支援など</a:t>
            </a:r>
            <a:r>
              <a:rPr kumimoji="1" lang="en-US" altLang="ja-JP" dirty="0"/>
              <a:t>)</a:t>
            </a:r>
            <a:endParaRPr kumimoji="1" lang="ja-JP" altLang="en-US" dirty="0"/>
          </a:p>
          <a:p>
            <a:r>
              <a:rPr kumimoji="1" lang="ja-JP" altLang="en-US" dirty="0"/>
              <a:t>６</a:t>
            </a:r>
            <a:r>
              <a:rPr kumimoji="1" lang="en-US" altLang="ja-JP" dirty="0"/>
              <a:t>.</a:t>
            </a:r>
            <a:r>
              <a:rPr kumimoji="1" lang="ja-JP" altLang="en-US" dirty="0"/>
              <a:t>ポリオプラス活動、特にポリオ常在地域における活動</a:t>
            </a:r>
          </a:p>
          <a:p>
            <a:r>
              <a:rPr kumimoji="1" lang="ja-JP" altLang="en-US" dirty="0"/>
              <a:t>などがクラブとして行える公共イメージ向上のための効果的な広報と言えます。</a:t>
            </a:r>
          </a:p>
        </p:txBody>
      </p:sp>
      <p:sp>
        <p:nvSpPr>
          <p:cNvPr id="4" name="スライド番号プレースホルダー 3"/>
          <p:cNvSpPr>
            <a:spLocks noGrp="1"/>
          </p:cNvSpPr>
          <p:nvPr>
            <p:ph type="sldNum" sz="quarter" idx="5"/>
          </p:nvPr>
        </p:nvSpPr>
        <p:spPr/>
        <p:txBody>
          <a:bodyPr/>
          <a:lstStyle/>
          <a:p>
            <a:fld id="{CEC30F02-276F-4E62-84FF-6A1CBD1A312B}" type="slidenum">
              <a:rPr kumimoji="1" lang="ja-JP" altLang="en-US" smtClean="0"/>
              <a:t>14</a:t>
            </a:fld>
            <a:endParaRPr kumimoji="1" lang="ja-JP" altLang="en-US"/>
          </a:p>
        </p:txBody>
      </p:sp>
    </p:spTree>
    <p:extLst>
      <p:ext uri="{BB962C8B-B14F-4D97-AF65-F5344CB8AC3E}">
        <p14:creationId xmlns:p14="http://schemas.microsoft.com/office/powerpoint/2010/main" val="1075465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ロータリアン</a:t>
            </a:r>
          </a:p>
          <a:p>
            <a:r>
              <a:rPr kumimoji="1" lang="ja-JP" altLang="en-US" dirty="0"/>
              <a:t>ロータリーの推進におけるロータリアンの責任</a:t>
            </a:r>
            <a:endParaRPr kumimoji="1" lang="en-US" altLang="ja-JP" dirty="0"/>
          </a:p>
          <a:p>
            <a:endParaRPr kumimoji="1" lang="ja-JP" altLang="en-US" dirty="0"/>
          </a:p>
          <a:p>
            <a:r>
              <a:rPr kumimoji="1" lang="ja-JP" altLang="en-US" dirty="0"/>
              <a:t>個々のロータリアンはロータリーの発展と奉仕活動を改善、拡張するために、ロータリーとは何か、ロータリーが何をしているのかについて、自ら他の人々に知らせ、地域社会におけるロータリークラブの存在感を一層際立たせる力となるよう要請されている。</a:t>
            </a:r>
          </a:p>
        </p:txBody>
      </p:sp>
      <p:sp>
        <p:nvSpPr>
          <p:cNvPr id="4" name="スライド番号プレースホルダー 3"/>
          <p:cNvSpPr>
            <a:spLocks noGrp="1"/>
          </p:cNvSpPr>
          <p:nvPr>
            <p:ph type="sldNum" sz="quarter" idx="5"/>
          </p:nvPr>
        </p:nvSpPr>
        <p:spPr/>
        <p:txBody>
          <a:bodyPr/>
          <a:lstStyle/>
          <a:p>
            <a:fld id="{CEC30F02-276F-4E62-84FF-6A1CBD1A312B}" type="slidenum">
              <a:rPr kumimoji="1" lang="ja-JP" altLang="en-US" smtClean="0"/>
              <a:t>15</a:t>
            </a:fld>
            <a:endParaRPr kumimoji="1" lang="ja-JP" altLang="en-US"/>
          </a:p>
        </p:txBody>
      </p:sp>
    </p:spTree>
    <p:extLst>
      <p:ext uri="{BB962C8B-B14F-4D97-AF65-F5344CB8AC3E}">
        <p14:creationId xmlns:p14="http://schemas.microsoft.com/office/powerpoint/2010/main" val="1829440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000000"/>
                </a:solidFill>
                <a:latin typeface="ＭＳ 明朝" panose="02020609040205080304" pitchFamily="17" charset="-128"/>
                <a:ea typeface="ＭＳ 明朝" panose="02020609040205080304" pitchFamily="17" charset="-128"/>
              </a:rPr>
              <a:t>私達は</a:t>
            </a:r>
            <a:r>
              <a:rPr lang="en-US" altLang="ja-JP" sz="1200" dirty="0">
                <a:solidFill>
                  <a:srgbClr val="000000"/>
                </a:solidFill>
                <a:latin typeface="Century" panose="02040604050505020304" pitchFamily="18" charset="0"/>
                <a:ea typeface="ＭＳ 明朝" panose="02020609040205080304" pitchFamily="17" charset="-128"/>
              </a:rPr>
              <a:t>100</a:t>
            </a:r>
            <a:r>
              <a:rPr lang="ja-JP" altLang="en-US" sz="1200" dirty="0">
                <a:solidFill>
                  <a:srgbClr val="000000"/>
                </a:solidFill>
                <a:latin typeface="ＭＳ 明朝" panose="02020609040205080304" pitchFamily="17" charset="-128"/>
                <a:ea typeface="ＭＳ 明朝" panose="02020609040205080304" pitchFamily="17" charset="-128"/>
              </a:rPr>
              <a:t>年以上の長きに亘り「超我の奉仕」を黙々と実行してきましたが、ロータリーの活動内容の地域社会における認知度は残念ながらとても低く嘆かわしいものです。その為、</a:t>
            </a:r>
            <a:r>
              <a:rPr lang="en-US" altLang="ja-JP" sz="1200" dirty="0">
                <a:solidFill>
                  <a:srgbClr val="000000"/>
                </a:solidFill>
                <a:latin typeface="Century" panose="02040604050505020304" pitchFamily="18" charset="0"/>
                <a:ea typeface="ＭＳ 明朝" panose="02020609040205080304" pitchFamily="17" charset="-128"/>
              </a:rPr>
              <a:t>RI</a:t>
            </a:r>
            <a:r>
              <a:rPr lang="ja-JP" altLang="en-US" sz="1200" dirty="0">
                <a:solidFill>
                  <a:srgbClr val="000000"/>
                </a:solidFill>
                <a:latin typeface="ＭＳ 明朝" panose="02020609040205080304" pitchFamily="17" charset="-128"/>
                <a:ea typeface="ＭＳ 明朝" panose="02020609040205080304" pitchFamily="17" charset="-128"/>
              </a:rPr>
              <a:t>は</a:t>
            </a:r>
            <a:r>
              <a:rPr lang="en-US" altLang="ja-JP" sz="1200" dirty="0">
                <a:solidFill>
                  <a:srgbClr val="000000"/>
                </a:solidFill>
                <a:latin typeface="ＭＳ 明朝" panose="02020609040205080304" pitchFamily="17" charset="-128"/>
                <a:ea typeface="ＭＳ 明朝" panose="02020609040205080304" pitchFamily="17" charset="-128"/>
              </a:rPr>
              <a:t>10</a:t>
            </a:r>
            <a:r>
              <a:rPr lang="ja-JP" altLang="en-US" sz="1200" dirty="0">
                <a:solidFill>
                  <a:srgbClr val="000000"/>
                </a:solidFill>
                <a:latin typeface="ＭＳ 明朝" panose="02020609040205080304" pitchFamily="17" charset="-128"/>
                <a:ea typeface="ＭＳ 明朝" panose="02020609040205080304" pitchFamily="17" charset="-128"/>
              </a:rPr>
              <a:t>年ほど前からロータリーのブランディング化を強く推し進めて来ましたが、ブランドとして認知度の低いロータリーを有名ブランドに育てあげるのが私達の仕事です。しかしブランドとして認知されるのはロータリアンの力ではなく最終的に地域の方々の選択である事を忘れてはなりません。</a:t>
            </a:r>
          </a:p>
          <a:p>
            <a:endParaRPr lang="en-US" altLang="ja-JP" sz="1200" dirty="0">
              <a:solidFill>
                <a:srgbClr val="000000"/>
              </a:solidFill>
              <a:latin typeface="ＭＳ 明朝" panose="02020609040205080304" pitchFamily="17" charset="-128"/>
              <a:ea typeface="ＭＳ 明朝" panose="02020609040205080304" pitchFamily="17" charset="-128"/>
            </a:endParaRPr>
          </a:p>
          <a:p>
            <a:r>
              <a:rPr lang="ja-JP" altLang="en-US" sz="1200" dirty="0">
                <a:solidFill>
                  <a:srgbClr val="000000"/>
                </a:solidFill>
                <a:latin typeface="ＭＳ 明朝" panose="02020609040205080304" pitchFamily="17" charset="-128"/>
                <a:ea typeface="ＭＳ 明朝" panose="02020609040205080304" pitchFamily="17" charset="-128"/>
              </a:rPr>
              <a:t>地域の方々ににロータリーをブランドとして認識してもらう為には普段からコツコツとクラブが、また会員個人が地道に奉仕活動を続け、まず「認知」してもらう、「信頼」してもらう、「好意」を持ってもらう、そして今後に「期待」してもらう、この繰り返しがロータリーブランド作り上げていく基礎だと認識すべきであると思います。</a:t>
            </a:r>
          </a:p>
          <a:p>
            <a:r>
              <a:rPr lang="ja-JP" altLang="en-US" sz="1200" dirty="0">
                <a:solidFill>
                  <a:srgbClr val="000000"/>
                </a:solidFill>
                <a:latin typeface="ＭＳ 明朝" panose="02020609040205080304" pitchFamily="17" charset="-128"/>
                <a:ea typeface="ＭＳ 明朝" panose="02020609040205080304" pitchFamily="17" charset="-128"/>
              </a:rPr>
              <a:t>最後になりますが、ロータリーの公共イメージ向上のために最も大切な事は、我々ロータリアン一人一人が誰からも尊敬され信頼される社会人・職業人として存在する事が最高の広告塔であり、ブランディングの礎石</a:t>
            </a:r>
            <a:r>
              <a:rPr lang="en-US" altLang="ja-JP" sz="1200" dirty="0">
                <a:solidFill>
                  <a:srgbClr val="000000"/>
                </a:solidFill>
                <a:latin typeface="ＭＳ 明朝" panose="02020609040205080304" pitchFamily="17" charset="-128"/>
                <a:ea typeface="ＭＳ 明朝" panose="02020609040205080304" pitchFamily="17" charset="-128"/>
              </a:rPr>
              <a:t>(</a:t>
            </a:r>
            <a:r>
              <a:rPr lang="ja-JP" altLang="en-US" sz="1200">
                <a:solidFill>
                  <a:srgbClr val="000000"/>
                </a:solidFill>
                <a:latin typeface="ＭＳ 明朝" panose="02020609040205080304" pitchFamily="17" charset="-128"/>
                <a:ea typeface="ＭＳ 明朝" panose="02020609040205080304" pitchFamily="17" charset="-128"/>
              </a:rPr>
              <a:t>そせき</a:t>
            </a:r>
            <a:r>
              <a:rPr lang="en-US" altLang="ja-JP" sz="1200">
                <a:solidFill>
                  <a:srgbClr val="000000"/>
                </a:solidFill>
                <a:latin typeface="ＭＳ 明朝" panose="02020609040205080304" pitchFamily="17" charset="-128"/>
                <a:ea typeface="ＭＳ 明朝" panose="02020609040205080304" pitchFamily="17" charset="-128"/>
              </a:rPr>
              <a:t>)</a:t>
            </a:r>
            <a:r>
              <a:rPr lang="ja-JP" altLang="en-US" sz="1200" dirty="0">
                <a:solidFill>
                  <a:srgbClr val="000000"/>
                </a:solidFill>
                <a:latin typeface="ＭＳ 明朝" panose="02020609040205080304" pitchFamily="17" charset="-128"/>
                <a:ea typeface="ＭＳ 明朝" panose="02020609040205080304" pitchFamily="17" charset="-128"/>
              </a:rPr>
              <a:t>でもあることを申し添え、お話を終わらせていただきます。</a:t>
            </a:r>
          </a:p>
          <a:p>
            <a:r>
              <a:rPr lang="ja-JP" altLang="en-US" sz="1200" dirty="0">
                <a:solidFill>
                  <a:srgbClr val="000000"/>
                </a:solidFill>
                <a:latin typeface="ＭＳ 明朝" panose="02020609040205080304" pitchFamily="17" charset="-128"/>
                <a:ea typeface="ＭＳ 明朝" panose="02020609040205080304" pitchFamily="17" charset="-128"/>
              </a:rPr>
              <a:t>本日はありがとうございました。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C30F02-276F-4E62-84FF-6A1CBD1A312B}" type="slidenum">
              <a:rPr kumimoji="1" lang="ja-JP" altLang="en-US" smtClean="0"/>
              <a:t>22</a:t>
            </a:fld>
            <a:endParaRPr kumimoji="1" lang="ja-JP" altLang="en-US"/>
          </a:p>
        </p:txBody>
      </p:sp>
    </p:spTree>
    <p:extLst>
      <p:ext uri="{BB962C8B-B14F-4D97-AF65-F5344CB8AC3E}">
        <p14:creationId xmlns:p14="http://schemas.microsoft.com/office/powerpoint/2010/main" val="165361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一方、公共イメージとは何が違うのでしょうか。</a:t>
            </a:r>
            <a:r>
              <a:rPr kumimoji="1" lang="ja-JP" altLang="en-US" sz="1200" b="0" i="0" u="none" strike="noStrike" kern="1200" cap="all" spc="0" normalizeH="0" baseline="0" noProof="0" dirty="0">
                <a:ln>
                  <a:noFill/>
                </a:ln>
                <a:solidFill>
                  <a:srgbClr val="002060"/>
                </a:solidFill>
                <a:effectLst/>
                <a:highlight>
                  <a:srgbClr val="FFFF00"/>
                </a:highlight>
                <a:uLnTx/>
                <a:uFillTx/>
                <a:latin typeface="Meiryo UI" panose="020B0604030504040204" pitchFamily="50" charset="-128"/>
                <a:ea typeface="Meiryo UI" panose="020B0604030504040204" pitchFamily="50" charset="-128"/>
                <a:cs typeface="+mn-cs"/>
              </a:rPr>
              <a:t>公共イメージとは第</a:t>
            </a:r>
            <a:r>
              <a:rPr kumimoji="1" lang="en-US" altLang="ja-JP" sz="1200" b="0" i="0" u="none" strike="noStrike" kern="1200" cap="all" spc="0" normalizeH="0" baseline="0" noProof="0" dirty="0">
                <a:ln>
                  <a:noFill/>
                </a:ln>
                <a:solidFill>
                  <a:srgbClr val="002060"/>
                </a:solidFill>
                <a:effectLst/>
                <a:highlight>
                  <a:srgbClr val="FFFF00"/>
                </a:highligh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all" spc="0" normalizeH="0" baseline="0" noProof="0" dirty="0">
                <a:ln>
                  <a:noFill/>
                </a:ln>
                <a:solidFill>
                  <a:srgbClr val="002060"/>
                </a:solidFill>
                <a:effectLst/>
                <a:highlight>
                  <a:srgbClr val="FFFF00"/>
                </a:highlight>
                <a:uLnTx/>
                <a:uFillTx/>
                <a:latin typeface="Meiryo UI" panose="020B0604030504040204" pitchFamily="50" charset="-128"/>
                <a:ea typeface="Meiryo UI" panose="020B0604030504040204" pitchFamily="50" charset="-128"/>
                <a:cs typeface="+mn-cs"/>
              </a:rPr>
              <a:t>者が見聞きした瞬間、頭に浮かぶ印象や心象、イメージなどで、地域の方々が「ロータリークラブ」と聞いて思い浮かべるイメーシ、それがロータリーの公共イメージです。</a:t>
            </a:r>
            <a:endParaRPr kumimoji="1" lang="ja-JP" altLang="en-US" dirty="0"/>
          </a:p>
        </p:txBody>
      </p:sp>
      <p:sp>
        <p:nvSpPr>
          <p:cNvPr id="4" name="スライド番号プレースホルダー 3"/>
          <p:cNvSpPr>
            <a:spLocks noGrp="1"/>
          </p:cNvSpPr>
          <p:nvPr>
            <p:ph type="sldNum" sz="quarter" idx="5"/>
          </p:nvPr>
        </p:nvSpPr>
        <p:spPr/>
        <p:txBody>
          <a:bodyPr/>
          <a:lstStyle/>
          <a:p>
            <a:fld id="{CEC30F02-276F-4E62-84FF-6A1CBD1A312B}" type="slidenum">
              <a:rPr kumimoji="1" lang="ja-JP" altLang="en-US" smtClean="0"/>
              <a:t>3</a:t>
            </a:fld>
            <a:endParaRPr kumimoji="1" lang="ja-JP" altLang="en-US"/>
          </a:p>
        </p:txBody>
      </p:sp>
    </p:spTree>
    <p:extLst>
      <p:ext uri="{BB962C8B-B14F-4D97-AF65-F5344CB8AC3E}">
        <p14:creationId xmlns:p14="http://schemas.microsoft.com/office/powerpoint/2010/main" val="428276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C30F02-276F-4E62-84FF-6A1CBD1A312B}" type="slidenum">
              <a:rPr kumimoji="1" lang="ja-JP" altLang="en-US" smtClean="0"/>
              <a:t>4</a:t>
            </a:fld>
            <a:endParaRPr kumimoji="1" lang="ja-JP" altLang="en-US"/>
          </a:p>
        </p:txBody>
      </p:sp>
    </p:spTree>
    <p:extLst>
      <p:ext uri="{BB962C8B-B14F-4D97-AF65-F5344CB8AC3E}">
        <p14:creationId xmlns:p14="http://schemas.microsoft.com/office/powerpoint/2010/main" val="362757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cap="all" spc="0" normalizeH="0" baseline="0" noProof="0" dirty="0">
                <a:ln>
                  <a:noFill/>
                </a:ln>
                <a:solidFill>
                  <a:srgbClr val="002060"/>
                </a:solidFill>
                <a:effectLst/>
                <a:highlight>
                  <a:srgbClr val="FFFF00"/>
                </a:highlight>
                <a:uLnTx/>
                <a:uFillTx/>
                <a:latin typeface="Meiryo UI" panose="020B0604030504040204" pitchFamily="50" charset="-128"/>
                <a:ea typeface="Meiryo UI" panose="020B0604030504040204" pitchFamily="50" charset="-128"/>
                <a:cs typeface="+mn-cs"/>
              </a:rPr>
              <a:t>「ロータリーを知っている」という認知は出発点にすぎません。ロータリーの公共イメージは、会員の行動や、クラブが実施する対外的な活動とその内容によって形づくられます。</a:t>
            </a:r>
            <a:endParaRPr kumimoji="1" lang="en-US" altLang="ja-JP" sz="1200" b="0" i="0" u="none" strike="noStrike" kern="1200" cap="all" spc="0" normalizeH="0" baseline="0" noProof="0" dirty="0">
              <a:ln>
                <a:noFill/>
              </a:ln>
              <a:solidFill>
                <a:srgbClr val="002060"/>
              </a:solidFill>
              <a:effectLst/>
              <a:highlight>
                <a:srgbClr val="FFFF00"/>
              </a:highlight>
              <a:uLnTx/>
              <a:uFillTx/>
              <a:latin typeface="Meiryo UI" panose="020B0604030504040204" pitchFamily="50" charset="-128"/>
              <a:ea typeface="Meiryo UI" panose="020B0604030504040204" pitchFamily="50" charset="-128"/>
              <a:cs typeface="+mn-cs"/>
            </a:endParaRPr>
          </a:p>
          <a:p>
            <a:pPr marL="0" indent="0">
              <a:buNone/>
            </a:pPr>
            <a:r>
              <a:rPr kumimoji="1" lang="ja-JP" altLang="en-US" sz="1100" b="0" i="0" u="none" strike="noStrike" kern="1200" cap="all"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公共イメージは外部者（地域の方々）の頭の中</a:t>
            </a:r>
            <a:r>
              <a:rPr kumimoji="1" lang="ja-JP" altLang="en-US" sz="1100" b="0" i="0" u="none" strike="noStrike" kern="1200" cap="all" spc="0" normalizeH="0" baseline="0" noProof="0" dirty="0">
                <a:ln>
                  <a:noFill/>
                </a:ln>
                <a:effectLst/>
                <a:uLnTx/>
                <a:uFillTx/>
                <a:latin typeface="BIZ UDPゴシック" panose="020B0400000000000000" pitchFamily="50" charset="-128"/>
                <a:ea typeface="BIZ UDPゴシック" panose="020B0400000000000000" pitchFamily="50" charset="-128"/>
                <a:cs typeface="+mj-cs"/>
              </a:rPr>
              <a:t>にあること</a:t>
            </a:r>
            <a:endParaRPr lang="en-US" altLang="ja-JP" sz="1100" cap="all" dirty="0">
              <a:latin typeface="BIZ UDPゴシック" panose="020B0400000000000000" pitchFamily="50" charset="-128"/>
              <a:ea typeface="BIZ UDPゴシック" panose="020B0400000000000000" pitchFamily="50" charset="-128"/>
              <a:cs typeface="+mj-cs"/>
            </a:endParaRPr>
          </a:p>
          <a:p>
            <a:pPr marL="0" indent="0">
              <a:buNone/>
            </a:pPr>
            <a:r>
              <a:rPr kumimoji="1" lang="ja-JP" altLang="en-US" sz="1100" b="0" i="0" u="none" strike="noStrike" kern="1200" cap="all" spc="0" normalizeH="0" baseline="0" noProof="0" dirty="0">
                <a:ln>
                  <a:noFill/>
                </a:ln>
                <a:effectLst/>
                <a:uLnTx/>
                <a:uFillTx/>
                <a:latin typeface="BIZ UDPゴシック" panose="020B0400000000000000" pitchFamily="50" charset="-128"/>
                <a:ea typeface="BIZ UDPゴシック" panose="020B0400000000000000" pitchFamily="50" charset="-128"/>
                <a:cs typeface="+mj-cs"/>
              </a:rPr>
              <a:t>公共イメージは、</a:t>
            </a:r>
            <a:r>
              <a:rPr kumimoji="1" lang="ja-JP" altLang="en-US" sz="1100" b="0" i="0" u="none" strike="noStrike" kern="1200" cap="all" spc="0"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cs typeface="+mj-cs"/>
              </a:rPr>
              <a:t>自分たちではなく、地域の方々である</a:t>
            </a:r>
            <a:r>
              <a:rPr kumimoji="1" lang="ja-JP" altLang="en-US" sz="1100" b="0" i="0" u="none" strike="noStrike" kern="1200" cap="all"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アウター</a:t>
            </a:r>
            <a:r>
              <a:rPr kumimoji="1" lang="ja-JP" altLang="en-US" sz="1100" b="0" i="0" u="none" strike="noStrike" kern="1200" cap="all" spc="0" normalizeH="0" baseline="0" noProof="0" dirty="0">
                <a:ln>
                  <a:noFill/>
                </a:ln>
                <a:effectLst/>
                <a:uLnTx/>
                <a:uFillTx/>
                <a:latin typeface="BIZ UDPゴシック" panose="020B0400000000000000" pitchFamily="50" charset="-128"/>
                <a:ea typeface="BIZ UDPゴシック" panose="020B0400000000000000" pitchFamily="50" charset="-128"/>
                <a:cs typeface="+mj-cs"/>
              </a:rPr>
              <a:t>が決めることなのです。</a:t>
            </a:r>
            <a:endParaRPr lang="en-US" altLang="ja-JP" sz="1100" cap="all" dirty="0">
              <a:latin typeface="BIZ UDPゴシック" panose="020B0400000000000000" pitchFamily="50" charset="-128"/>
              <a:ea typeface="BIZ UDPゴシック" panose="020B0400000000000000" pitchFamily="50" charset="-128"/>
              <a:cs typeface="+mj-cs"/>
            </a:endParaRPr>
          </a:p>
        </p:txBody>
      </p:sp>
      <p:sp>
        <p:nvSpPr>
          <p:cNvPr id="4" name="スライド番号プレースホルダー 3"/>
          <p:cNvSpPr>
            <a:spLocks noGrp="1"/>
          </p:cNvSpPr>
          <p:nvPr>
            <p:ph type="sldNum" sz="quarter" idx="5"/>
          </p:nvPr>
        </p:nvSpPr>
        <p:spPr/>
        <p:txBody>
          <a:bodyPr/>
          <a:lstStyle/>
          <a:p>
            <a:fld id="{CEC30F02-276F-4E62-84FF-6A1CBD1A312B}" type="slidenum">
              <a:rPr kumimoji="1" lang="ja-JP" altLang="en-US" smtClean="0"/>
              <a:t>7</a:t>
            </a:fld>
            <a:endParaRPr kumimoji="1" lang="ja-JP" altLang="en-US"/>
          </a:p>
        </p:txBody>
      </p:sp>
    </p:spTree>
    <p:extLst>
      <p:ext uri="{BB962C8B-B14F-4D97-AF65-F5344CB8AC3E}">
        <p14:creationId xmlns:p14="http://schemas.microsoft.com/office/powerpoint/2010/main" val="294023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企業における公共イメージである「ブランド」は誰のものか？その答えは「生活者のもの」です。</a:t>
            </a:r>
          </a:p>
          <a:p>
            <a:r>
              <a:rPr kumimoji="1" lang="ja-JP" altLang="en-US" dirty="0"/>
              <a:t>地域の方々にに「他の商品とは違う！」「絶対にほしい！」と頭の中でイメージしてもらわなければ、「ブランド」として成り立ちません。つまり、公共イメージであるブランドの主導権を握っているのは企業ではなく「生活者」なのです。</a:t>
            </a:r>
          </a:p>
          <a:p>
            <a:r>
              <a:rPr kumimoji="1" lang="ja-JP" altLang="en-US" dirty="0"/>
              <a:t>企業側が「これがブランド価値で皆さんにとても役立つものですよ！」と伝えたとしても、生活者がそこに「ブランド価値」を見出さなければ、それは単なる「差」でしかなく、残念ながらブランドと呼べるものにはならないのです。</a:t>
            </a:r>
          </a:p>
          <a:p>
            <a:r>
              <a:rPr kumimoji="1" lang="ja-JP" altLang="en-US" dirty="0"/>
              <a:t>重要なのは「ブランド」は生活者の頭の中にあるものということです。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CEC30F02-276F-4E62-84FF-6A1CBD1A312B}" type="slidenum">
              <a:rPr kumimoji="1" lang="ja-JP" altLang="en-US" smtClean="0"/>
              <a:t>8</a:t>
            </a:fld>
            <a:endParaRPr kumimoji="1" lang="ja-JP" altLang="en-US"/>
          </a:p>
        </p:txBody>
      </p:sp>
    </p:spTree>
    <p:extLst>
      <p:ext uri="{BB962C8B-B14F-4D97-AF65-F5344CB8AC3E}">
        <p14:creationId xmlns:p14="http://schemas.microsoft.com/office/powerpoint/2010/main" val="381504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ロータリーにおける「ブランド</a:t>
            </a:r>
            <a:r>
              <a:rPr kumimoji="1" lang="en-US" altLang="ja-JP" dirty="0"/>
              <a:t>(</a:t>
            </a:r>
            <a:r>
              <a:rPr kumimoji="1" lang="ja-JP" altLang="en-US" dirty="0"/>
              <a:t>公共イメージ</a:t>
            </a:r>
            <a:r>
              <a:rPr kumimoji="1" lang="en-US" altLang="ja-JP" dirty="0"/>
              <a:t>)</a:t>
            </a:r>
            <a:r>
              <a:rPr kumimoji="1" lang="ja-JP" altLang="en-US" dirty="0"/>
              <a:t>」は誰のものか？その答えも「生活者</a:t>
            </a:r>
            <a:r>
              <a:rPr kumimoji="1" lang="en-US" altLang="ja-JP" dirty="0"/>
              <a:t>(</a:t>
            </a:r>
            <a:r>
              <a:rPr kumimoji="1" lang="ja-JP" altLang="en-US" dirty="0"/>
              <a:t>地域の方々</a:t>
            </a:r>
            <a:r>
              <a:rPr kumimoji="1" lang="en-US" altLang="ja-JP" dirty="0"/>
              <a:t>)</a:t>
            </a:r>
            <a:r>
              <a:rPr kumimoji="1" lang="ja-JP" altLang="en-US" dirty="0"/>
              <a:t>のもの」です。</a:t>
            </a:r>
          </a:p>
          <a:p>
            <a:r>
              <a:rPr kumimoji="1" lang="ja-JP" altLang="en-US" dirty="0"/>
              <a:t>地域の方々に「ライオンズのような他の奉仕団体とは違う！」「私たちの地域には必要な団体だ」と頭の中でイメージしてもらわなければ、「公共イメージ向上」として成り立ちません。つまり、公共イメージの主導権を握っているのはロータリーではなく「地域の方々」なのです。</a:t>
            </a:r>
          </a:p>
          <a:p>
            <a:r>
              <a:rPr kumimoji="1" lang="ja-JP" altLang="en-US" dirty="0"/>
              <a:t>ロータリー会員が「ロータリークラブは素晴らしい団体で地域の皆さんにとても役立つものですよ！」と伝えたとしても、地域の方々がロータリーに「価値」を見出さなければ、それは単なる「自己満足」でしかなく、残念ながら公共イメージが向上したと呼べるものにはならないのです。</a:t>
            </a:r>
          </a:p>
          <a:p>
            <a:r>
              <a:rPr kumimoji="1" lang="ja-JP" altLang="en-US" dirty="0"/>
              <a:t>重要なのは「公共イメージ」は地域の方々の頭の中にあるものということです。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EC30F02-276F-4E62-84FF-6A1CBD1A312B}" type="slidenum">
              <a:rPr kumimoji="1" lang="ja-JP" altLang="en-US" smtClean="0"/>
              <a:t>9</a:t>
            </a:fld>
            <a:endParaRPr kumimoji="1" lang="ja-JP" altLang="en-US"/>
          </a:p>
        </p:txBody>
      </p:sp>
    </p:spTree>
    <p:extLst>
      <p:ext uri="{BB962C8B-B14F-4D97-AF65-F5344CB8AC3E}">
        <p14:creationId xmlns:p14="http://schemas.microsoft.com/office/powerpoint/2010/main" val="1000539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日本のロータリーは３つの地域</a:t>
            </a:r>
            <a:r>
              <a:rPr kumimoji="1" lang="en-US" altLang="ja-JP" dirty="0"/>
              <a:t>(</a:t>
            </a:r>
            <a:r>
              <a:rPr kumimoji="1" lang="ja-JP" altLang="en-US" dirty="0"/>
              <a:t>ゾーン</a:t>
            </a:r>
            <a:r>
              <a:rPr kumimoji="1" lang="en-US" altLang="ja-JP" dirty="0"/>
              <a:t>)</a:t>
            </a:r>
            <a:r>
              <a:rPr kumimoji="1" lang="ja-JP" altLang="en-US" dirty="0"/>
              <a:t>に分かれていて、それぞれの地域</a:t>
            </a:r>
            <a:r>
              <a:rPr kumimoji="1" lang="en-US" altLang="ja-JP" dirty="0"/>
              <a:t>(</a:t>
            </a:r>
            <a:r>
              <a:rPr kumimoji="1" lang="ja-JP" altLang="en-US" dirty="0"/>
              <a:t>ゾーン</a:t>
            </a:r>
            <a:r>
              <a:rPr kumimoji="1" lang="en-US" altLang="ja-JP" dirty="0"/>
              <a:t>)</a:t>
            </a:r>
            <a:r>
              <a:rPr kumimoji="1" lang="ja-JP" altLang="en-US" dirty="0"/>
              <a:t>に数名のコーディネーターがいます。</a:t>
            </a:r>
          </a:p>
          <a:p>
            <a:r>
              <a:rPr kumimoji="1" lang="en-US" altLang="ja-JP" dirty="0"/>
              <a:t>RPIC</a:t>
            </a:r>
            <a:r>
              <a:rPr kumimoji="1" lang="ja-JP" altLang="en-US" dirty="0"/>
              <a:t>・・・ロータリー・パブリック・イメージ・コーディネーター</a:t>
            </a:r>
            <a:r>
              <a:rPr kumimoji="1" lang="en-US" altLang="ja-JP" dirty="0"/>
              <a:t>(</a:t>
            </a:r>
            <a:r>
              <a:rPr kumimoji="1" lang="ja-JP" altLang="en-US" dirty="0"/>
              <a:t>ロータリー公共イメージコーディネーター</a:t>
            </a:r>
            <a:r>
              <a:rPr kumimoji="1" lang="en-US" altLang="ja-JP" dirty="0"/>
              <a:t>)</a:t>
            </a:r>
            <a:r>
              <a:rPr kumimoji="1" lang="ja-JP" altLang="en-US" dirty="0"/>
              <a:t>です。</a:t>
            </a:r>
          </a:p>
        </p:txBody>
      </p:sp>
      <p:sp>
        <p:nvSpPr>
          <p:cNvPr id="4" name="スライド番号プレースホルダー 3"/>
          <p:cNvSpPr>
            <a:spLocks noGrp="1"/>
          </p:cNvSpPr>
          <p:nvPr>
            <p:ph type="sldNum" sz="quarter" idx="5"/>
          </p:nvPr>
        </p:nvSpPr>
        <p:spPr/>
        <p:txBody>
          <a:bodyPr/>
          <a:lstStyle/>
          <a:p>
            <a:fld id="{CEC30F02-276F-4E62-84FF-6A1CBD1A312B}" type="slidenum">
              <a:rPr kumimoji="1" lang="ja-JP" altLang="en-US" smtClean="0"/>
              <a:t>11</a:t>
            </a:fld>
            <a:endParaRPr kumimoji="1" lang="ja-JP" altLang="en-US"/>
          </a:p>
        </p:txBody>
      </p:sp>
    </p:spTree>
    <p:extLst>
      <p:ext uri="{BB962C8B-B14F-4D97-AF65-F5344CB8AC3E}">
        <p14:creationId xmlns:p14="http://schemas.microsoft.com/office/powerpoint/2010/main" val="228008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ロータリー公共イメージコーディネーター</a:t>
            </a:r>
          </a:p>
          <a:p>
            <a:r>
              <a:rPr kumimoji="1" lang="ja-JP" altLang="en-US" dirty="0"/>
              <a:t>ロータリー内外でロータリアンを「世界を変える行動人」として描き出す影響力の強いストーリーを特定し、効果的に発信する能力をクラブに促進します。</a:t>
            </a:r>
          </a:p>
          <a:p>
            <a:r>
              <a:rPr kumimoji="1" lang="ja-JP" altLang="en-US" dirty="0"/>
              <a:t>役割と責務</a:t>
            </a:r>
          </a:p>
          <a:p>
            <a:r>
              <a:rPr kumimoji="1" lang="ja-JP" altLang="en-US" dirty="0"/>
              <a:t>１</a:t>
            </a:r>
            <a:r>
              <a:rPr kumimoji="1" lang="en-US" altLang="ja-JP" dirty="0"/>
              <a:t>.</a:t>
            </a:r>
            <a:r>
              <a:rPr kumimoji="1" lang="ja-JP" altLang="en-US" dirty="0"/>
              <a:t>戦略計画の一環として、クラブや地区による一貫した公共イメージ活動を推進。</a:t>
            </a:r>
          </a:p>
          <a:p>
            <a:r>
              <a:rPr kumimoji="1" lang="ja-JP" altLang="en-US" dirty="0"/>
              <a:t>２</a:t>
            </a:r>
            <a:r>
              <a:rPr kumimoji="1" lang="en-US" altLang="ja-JP" dirty="0"/>
              <a:t>.</a:t>
            </a:r>
            <a:r>
              <a:rPr kumimoji="1" lang="ja-JP" altLang="en-US" dirty="0"/>
              <a:t>ロータリーのブランドリソースセンターなど、オンラインツールの採用と活用の推進。</a:t>
            </a:r>
          </a:p>
          <a:p>
            <a:r>
              <a:rPr kumimoji="1" lang="ja-JP" altLang="en-US" dirty="0"/>
              <a:t>３</a:t>
            </a:r>
            <a:r>
              <a:rPr kumimoji="1" lang="en-US" altLang="ja-JP" dirty="0"/>
              <a:t>.</a:t>
            </a:r>
            <a:r>
              <a:rPr kumimoji="1" lang="ja-JP" altLang="en-US" dirty="0"/>
              <a:t>一貫した、統一されたロータリーイメージの使用を推進。</a:t>
            </a:r>
          </a:p>
          <a:p>
            <a:r>
              <a:rPr kumimoji="1" lang="ja-JP" altLang="en-US" dirty="0"/>
              <a:t>４</a:t>
            </a:r>
            <a:r>
              <a:rPr kumimoji="1" lang="en-US" altLang="ja-JP" dirty="0"/>
              <a:t>.</a:t>
            </a:r>
            <a:r>
              <a:rPr kumimoji="1" lang="ja-JP" altLang="en-US" dirty="0"/>
              <a:t>管理の行き届いた地区やクラブのウェブサイト作成の働きかけ。</a:t>
            </a:r>
          </a:p>
          <a:p>
            <a:r>
              <a:rPr kumimoji="1" lang="ja-JP" altLang="en-US" dirty="0"/>
              <a:t>５</a:t>
            </a:r>
            <a:r>
              <a:rPr kumimoji="1" lang="en-US" altLang="ja-JP" dirty="0"/>
              <a:t>.</a:t>
            </a:r>
            <a:r>
              <a:rPr kumimoji="1" lang="ja-JP" altLang="en-US" dirty="0"/>
              <a:t>クラブや地区がソーシャルメディア上で確固とした存在感を持つ必要性を推進。</a:t>
            </a:r>
          </a:p>
          <a:p>
            <a:r>
              <a:rPr kumimoji="1" lang="ja-JP" altLang="en-US" dirty="0"/>
              <a:t>６</a:t>
            </a:r>
            <a:r>
              <a:rPr kumimoji="1" lang="en-US" altLang="ja-JP" dirty="0"/>
              <a:t>.</a:t>
            </a:r>
            <a:r>
              <a:rPr kumimoji="1" lang="ja-JP" altLang="en-US" dirty="0"/>
              <a:t>世界ポリオデーなど、地域社会におけるロータリーの特別行事や活動を宣伝するための最善の方法の情報提供。</a:t>
            </a:r>
          </a:p>
          <a:p>
            <a:r>
              <a:rPr kumimoji="1" lang="ja-JP" altLang="en-US" dirty="0"/>
              <a:t>などを推し進める責務と役割があります。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EC30F02-276F-4E62-84FF-6A1CBD1A312B}" type="slidenum">
              <a:rPr kumimoji="1" lang="ja-JP" altLang="en-US" smtClean="0"/>
              <a:t>12</a:t>
            </a:fld>
            <a:endParaRPr kumimoji="1" lang="ja-JP" altLang="en-US"/>
          </a:p>
        </p:txBody>
      </p:sp>
    </p:spTree>
    <p:extLst>
      <p:ext uri="{BB962C8B-B14F-4D97-AF65-F5344CB8AC3E}">
        <p14:creationId xmlns:p14="http://schemas.microsoft.com/office/powerpoint/2010/main" val="200137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地区公共イメージ向上委員会</a:t>
            </a:r>
          </a:p>
          <a:p>
            <a:r>
              <a:rPr kumimoji="1" lang="ja-JP" altLang="en-US" dirty="0"/>
              <a:t>ロータリーを広め、ロータリーのプログラムへの理解、評価、支援を推進すべきである。</a:t>
            </a:r>
          </a:p>
          <a:p>
            <a:r>
              <a:rPr kumimoji="1" lang="ja-JP" altLang="en-US" dirty="0"/>
              <a:t>効果的で有利な広報活動や好ましいイメージがロータリーにとって望ましく不可欠な目標であることをロータリアンに広く認識してもらうよう推進する。</a:t>
            </a:r>
          </a:p>
          <a:p>
            <a:r>
              <a:rPr kumimoji="1" lang="ja-JP" altLang="en-US" dirty="0"/>
              <a:t>任務および責務</a:t>
            </a:r>
          </a:p>
          <a:p>
            <a:r>
              <a:rPr kumimoji="1" lang="ja-JP" altLang="en-US" dirty="0"/>
              <a:t>１</a:t>
            </a:r>
            <a:r>
              <a:rPr kumimoji="1" lang="en-US" altLang="ja-JP" dirty="0"/>
              <a:t>.</a:t>
            </a:r>
            <a:r>
              <a:rPr kumimoji="1" lang="ja-JP" altLang="en-US" dirty="0"/>
              <a:t>公共イメージを優先させるよう地区内クラブに奨励</a:t>
            </a:r>
            <a:r>
              <a:rPr kumimoji="1" lang="en-US" altLang="ja-JP" dirty="0"/>
              <a:t>(</a:t>
            </a:r>
            <a:r>
              <a:rPr kumimoji="1" lang="ja-JP" altLang="en-US" dirty="0"/>
              <a:t>しょうれい</a:t>
            </a:r>
            <a:r>
              <a:rPr kumimoji="1" lang="en-US" altLang="ja-JP" dirty="0"/>
              <a:t>)</a:t>
            </a:r>
            <a:r>
              <a:rPr kumimoji="1" lang="ja-JP" altLang="en-US" dirty="0"/>
              <a:t>する。</a:t>
            </a:r>
          </a:p>
          <a:p>
            <a:r>
              <a:rPr kumimoji="1" lang="ja-JP" altLang="en-US" dirty="0"/>
              <a:t>２</a:t>
            </a:r>
            <a:r>
              <a:rPr kumimoji="1" lang="en-US" altLang="ja-JP" dirty="0"/>
              <a:t>.</a:t>
            </a:r>
            <a:r>
              <a:rPr kumimoji="1" lang="ja-JP" altLang="en-US" dirty="0"/>
              <a:t>報道機関や地域社会のリーダー、ロータリープログラムの受益者にロータリーを推進する。</a:t>
            </a:r>
          </a:p>
          <a:p>
            <a:r>
              <a:rPr kumimoji="1" lang="ja-JP" altLang="en-US" dirty="0"/>
              <a:t>３</a:t>
            </a:r>
            <a:r>
              <a:rPr kumimoji="1" lang="en-US" altLang="ja-JP" dirty="0"/>
              <a:t>.</a:t>
            </a:r>
            <a:r>
              <a:rPr kumimoji="1" lang="ja-JP" altLang="en-US" dirty="0"/>
              <a:t>ロータリーのロゴやイメージカラーなどのビジュアルアイデンティティ</a:t>
            </a:r>
            <a:r>
              <a:rPr kumimoji="1" lang="en-US" altLang="ja-JP" dirty="0"/>
              <a:t>(</a:t>
            </a:r>
            <a:r>
              <a:rPr kumimoji="1" lang="ja-JP" altLang="en-US" dirty="0"/>
              <a:t>視覚的な存在価値</a:t>
            </a:r>
            <a:r>
              <a:rPr kumimoji="1" lang="en-US" altLang="ja-JP" dirty="0"/>
              <a:t>)</a:t>
            </a:r>
            <a:r>
              <a:rPr kumimoji="1" lang="ja-JP" altLang="en-US" dirty="0"/>
              <a:t>と「使い方」を推進する。</a:t>
            </a:r>
          </a:p>
          <a:p>
            <a:r>
              <a:rPr kumimoji="1" lang="ja-JP" altLang="en-US" dirty="0"/>
              <a:t>４</a:t>
            </a:r>
            <a:r>
              <a:rPr kumimoji="1" lang="en-US" altLang="ja-JP" dirty="0"/>
              <a:t>.</a:t>
            </a:r>
            <a:r>
              <a:rPr kumimoji="1" lang="ja-JP" altLang="en-US" dirty="0"/>
              <a:t>重要な地区の他の委員長と連絡を取り、地区のプロジェクトや活動の情報を把握し、ロータリー公共イメージこーてぃネーターと連携し、強調する。</a:t>
            </a:r>
          </a:p>
          <a:p>
            <a:r>
              <a:rPr kumimoji="1" lang="ja-JP" altLang="en-US" dirty="0"/>
              <a:t>５</a:t>
            </a:r>
            <a:r>
              <a:rPr kumimoji="1" lang="en-US" altLang="ja-JP" dirty="0"/>
              <a:t>.</a:t>
            </a:r>
            <a:r>
              <a:rPr kumimoji="1" lang="ja-JP" altLang="en-US" dirty="0"/>
              <a:t>クラブの公共イメージの重要性について個々のクラブに話す機会を得る。</a:t>
            </a:r>
          </a:p>
          <a:p>
            <a:r>
              <a:rPr kumimoji="1" lang="ja-JP" altLang="en-US" dirty="0"/>
              <a:t>が地区公共イメージ委員会の任務と責務です。</a:t>
            </a:r>
          </a:p>
        </p:txBody>
      </p:sp>
      <p:sp>
        <p:nvSpPr>
          <p:cNvPr id="4" name="スライド番号プレースホルダー 3"/>
          <p:cNvSpPr>
            <a:spLocks noGrp="1"/>
          </p:cNvSpPr>
          <p:nvPr>
            <p:ph type="sldNum" sz="quarter" idx="5"/>
          </p:nvPr>
        </p:nvSpPr>
        <p:spPr/>
        <p:txBody>
          <a:bodyPr/>
          <a:lstStyle/>
          <a:p>
            <a:fld id="{CEC30F02-276F-4E62-84FF-6A1CBD1A312B}" type="slidenum">
              <a:rPr kumimoji="1" lang="ja-JP" altLang="en-US" smtClean="0"/>
              <a:t>13</a:t>
            </a:fld>
            <a:endParaRPr kumimoji="1" lang="ja-JP" altLang="en-US"/>
          </a:p>
        </p:txBody>
      </p:sp>
    </p:spTree>
    <p:extLst>
      <p:ext uri="{BB962C8B-B14F-4D97-AF65-F5344CB8AC3E}">
        <p14:creationId xmlns:p14="http://schemas.microsoft.com/office/powerpoint/2010/main" val="2723125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69486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73596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340963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809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3488196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652249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3271660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3934920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204425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263222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3813039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404326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20226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66128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341085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370048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9CE62C-2FA7-4E7D-A88E-CE2EE7672170}"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115786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09CE62C-2FA7-4E7D-A88E-CE2EE7672170}" type="datetimeFigureOut">
              <a:rPr kumimoji="1" lang="ja-JP" altLang="en-US" smtClean="0"/>
              <a:t>2025/4/8</a:t>
            </a:fld>
            <a:endParaRPr kumimoji="1" lang="ja-JP"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89717EF-2299-4F31-8CAF-5FBBCD2FC16D}" type="slidenum">
              <a:rPr kumimoji="1" lang="ja-JP" altLang="en-US" smtClean="0"/>
              <a:t>‹#›</a:t>
            </a:fld>
            <a:endParaRPr kumimoji="1" lang="ja-JP" altLang="en-US"/>
          </a:p>
        </p:txBody>
      </p:sp>
    </p:spTree>
    <p:extLst>
      <p:ext uri="{BB962C8B-B14F-4D97-AF65-F5344CB8AC3E}">
        <p14:creationId xmlns:p14="http://schemas.microsoft.com/office/powerpoint/2010/main" val="37492171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0F38218-44B0-5A72-31AC-82F9DAEA2D04}"/>
              </a:ext>
            </a:extLst>
          </p:cNvPr>
          <p:cNvSpPr txBox="1"/>
          <p:nvPr/>
        </p:nvSpPr>
        <p:spPr>
          <a:xfrm>
            <a:off x="1146220" y="1249251"/>
            <a:ext cx="9337183" cy="1569660"/>
          </a:xfrm>
          <a:prstGeom prst="rect">
            <a:avLst/>
          </a:prstGeom>
          <a:noFill/>
        </p:spPr>
        <p:txBody>
          <a:bodyPr wrap="square" rtlCol="0">
            <a:spAutoFit/>
          </a:bodyPr>
          <a:lstStyle/>
          <a:p>
            <a:r>
              <a:rPr kumimoji="1" lang="ja-JP" altLang="en-US" sz="4800" dirty="0">
                <a:solidFill>
                  <a:schemeClr val="accent2">
                    <a:lumMod val="75000"/>
                  </a:schemeClr>
                </a:solidFill>
              </a:rPr>
              <a:t>広報と公共イメージ</a:t>
            </a:r>
          </a:p>
          <a:p>
            <a:r>
              <a:rPr kumimoji="1" lang="ja-JP" altLang="en-US" sz="4800" dirty="0">
                <a:solidFill>
                  <a:schemeClr val="accent2">
                    <a:lumMod val="75000"/>
                  </a:schemeClr>
                </a:solidFill>
              </a:rPr>
              <a:t>　　　クラブの役割り・個人の役割り</a:t>
            </a:r>
          </a:p>
        </p:txBody>
      </p:sp>
      <p:sp>
        <p:nvSpPr>
          <p:cNvPr id="3" name="テキスト ボックス 2">
            <a:extLst>
              <a:ext uri="{FF2B5EF4-FFF2-40B4-BE49-F238E27FC236}">
                <a16:creationId xmlns:a16="http://schemas.microsoft.com/office/drawing/2014/main" id="{25FC3E74-9725-8980-B8B8-5162F45C007B}"/>
              </a:ext>
            </a:extLst>
          </p:cNvPr>
          <p:cNvSpPr txBox="1"/>
          <p:nvPr/>
        </p:nvSpPr>
        <p:spPr>
          <a:xfrm>
            <a:off x="3000777" y="4913600"/>
            <a:ext cx="8139448" cy="1200329"/>
          </a:xfrm>
          <a:prstGeom prst="rect">
            <a:avLst/>
          </a:prstGeom>
          <a:noFill/>
        </p:spPr>
        <p:txBody>
          <a:bodyPr wrap="square" rtlCol="0">
            <a:spAutoFit/>
          </a:bodyPr>
          <a:lstStyle/>
          <a:p>
            <a:pPr lvl="1" algn="r"/>
            <a:r>
              <a:rPr kumimoji="1" lang="ja-JP" altLang="en-US" sz="2400" dirty="0"/>
              <a:t>国際ロータリー第２５１０地区  公共イメージ向上委員会</a:t>
            </a:r>
            <a:endParaRPr kumimoji="1" lang="en-US" altLang="ja-JP" sz="2400" dirty="0"/>
          </a:p>
          <a:p>
            <a:pPr lvl="1" algn="r"/>
            <a:r>
              <a:rPr kumimoji="1" lang="ja-JP" altLang="en-US" sz="2400" dirty="0"/>
              <a:t>委員長　小川　有積</a:t>
            </a:r>
            <a:endParaRPr kumimoji="1" lang="en-US" altLang="ja-JP" sz="2400" dirty="0"/>
          </a:p>
          <a:p>
            <a:pPr lvl="1" algn="r"/>
            <a:r>
              <a:rPr kumimoji="1" lang="ja-JP" altLang="en-US" sz="2400" dirty="0"/>
              <a:t>資料提供／第２地域ＡＲＰＩＣ　小林總一郎</a:t>
            </a:r>
          </a:p>
        </p:txBody>
      </p:sp>
    </p:spTree>
    <p:extLst>
      <p:ext uri="{BB962C8B-B14F-4D97-AF65-F5344CB8AC3E}">
        <p14:creationId xmlns:p14="http://schemas.microsoft.com/office/powerpoint/2010/main" val="414892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50CD00D-B0C3-A06C-4ED1-83EC4EF93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5"/>
            <a:ext cx="12192000" cy="6850250"/>
          </a:xfrm>
          <a:prstGeom prst="rect">
            <a:avLst/>
          </a:prstGeom>
        </p:spPr>
      </p:pic>
    </p:spTree>
    <p:extLst>
      <p:ext uri="{BB962C8B-B14F-4D97-AF65-F5344CB8AC3E}">
        <p14:creationId xmlns:p14="http://schemas.microsoft.com/office/powerpoint/2010/main" val="83791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039C125-430C-000A-63F1-287A41BC1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790"/>
            <a:ext cx="12162297" cy="6874790"/>
          </a:xfrm>
          <a:prstGeom prst="rect">
            <a:avLst/>
          </a:prstGeom>
        </p:spPr>
      </p:pic>
    </p:spTree>
    <p:extLst>
      <p:ext uri="{BB962C8B-B14F-4D97-AF65-F5344CB8AC3E}">
        <p14:creationId xmlns:p14="http://schemas.microsoft.com/office/powerpoint/2010/main" val="29097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DD025BE-24CC-6F28-7C11-6D7F5C571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5"/>
            <a:ext cx="12198896" cy="6854125"/>
          </a:xfrm>
          <a:prstGeom prst="rect">
            <a:avLst/>
          </a:prstGeom>
        </p:spPr>
      </p:pic>
    </p:spTree>
    <p:extLst>
      <p:ext uri="{BB962C8B-B14F-4D97-AF65-F5344CB8AC3E}">
        <p14:creationId xmlns:p14="http://schemas.microsoft.com/office/powerpoint/2010/main" val="127875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03FA76E-96F8-EA1D-FC1F-B18FDA7D7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5"/>
            <a:ext cx="12192000" cy="6850250"/>
          </a:xfrm>
          <a:prstGeom prst="rect">
            <a:avLst/>
          </a:prstGeom>
        </p:spPr>
      </p:pic>
    </p:spTree>
    <p:extLst>
      <p:ext uri="{BB962C8B-B14F-4D97-AF65-F5344CB8AC3E}">
        <p14:creationId xmlns:p14="http://schemas.microsoft.com/office/powerpoint/2010/main" val="134047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2CDC828-50A1-25CA-80CE-15B28127A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5"/>
            <a:ext cx="12192000" cy="6850250"/>
          </a:xfrm>
          <a:prstGeom prst="rect">
            <a:avLst/>
          </a:prstGeom>
        </p:spPr>
      </p:pic>
    </p:spTree>
    <p:extLst>
      <p:ext uri="{BB962C8B-B14F-4D97-AF65-F5344CB8AC3E}">
        <p14:creationId xmlns:p14="http://schemas.microsoft.com/office/powerpoint/2010/main" val="3367721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0FFDDBB-1C19-2809-EB5C-96BF65478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5"/>
            <a:ext cx="12198896" cy="6854125"/>
          </a:xfrm>
          <a:prstGeom prst="rect">
            <a:avLst/>
          </a:prstGeom>
        </p:spPr>
      </p:pic>
    </p:spTree>
    <p:extLst>
      <p:ext uri="{BB962C8B-B14F-4D97-AF65-F5344CB8AC3E}">
        <p14:creationId xmlns:p14="http://schemas.microsoft.com/office/powerpoint/2010/main" val="168481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4640E50-157C-5ECC-DD03-4F335CB98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5"/>
            <a:ext cx="12192000" cy="6850250"/>
          </a:xfrm>
          <a:prstGeom prst="rect">
            <a:avLst/>
          </a:prstGeom>
        </p:spPr>
      </p:pic>
    </p:spTree>
    <p:extLst>
      <p:ext uri="{BB962C8B-B14F-4D97-AF65-F5344CB8AC3E}">
        <p14:creationId xmlns:p14="http://schemas.microsoft.com/office/powerpoint/2010/main" val="382786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836305-286B-5537-7E7A-BEA083BE3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5"/>
            <a:ext cx="12198896" cy="6854125"/>
          </a:xfrm>
          <a:prstGeom prst="rect">
            <a:avLst/>
          </a:prstGeom>
        </p:spPr>
      </p:pic>
    </p:spTree>
    <p:extLst>
      <p:ext uri="{BB962C8B-B14F-4D97-AF65-F5344CB8AC3E}">
        <p14:creationId xmlns:p14="http://schemas.microsoft.com/office/powerpoint/2010/main" val="1581630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8C4966C-4DAD-5608-5B71-40F897737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5"/>
            <a:ext cx="12192000" cy="6850250"/>
          </a:xfrm>
          <a:prstGeom prst="rect">
            <a:avLst/>
          </a:prstGeom>
        </p:spPr>
      </p:pic>
    </p:spTree>
    <p:extLst>
      <p:ext uri="{BB962C8B-B14F-4D97-AF65-F5344CB8AC3E}">
        <p14:creationId xmlns:p14="http://schemas.microsoft.com/office/powerpoint/2010/main" val="1710711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69F1E10-7347-54E5-325A-06B0A397C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5"/>
            <a:ext cx="12198896" cy="6854125"/>
          </a:xfrm>
          <a:prstGeom prst="rect">
            <a:avLst/>
          </a:prstGeom>
        </p:spPr>
      </p:pic>
    </p:spTree>
    <p:extLst>
      <p:ext uri="{BB962C8B-B14F-4D97-AF65-F5344CB8AC3E}">
        <p14:creationId xmlns:p14="http://schemas.microsoft.com/office/powerpoint/2010/main" val="96561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AF3B19-7366-41E7-DE39-434E5FE0F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5"/>
            <a:ext cx="12192000" cy="6850250"/>
          </a:xfrm>
          <a:prstGeom prst="rect">
            <a:avLst/>
          </a:prstGeom>
        </p:spPr>
      </p:pic>
    </p:spTree>
    <p:extLst>
      <p:ext uri="{BB962C8B-B14F-4D97-AF65-F5344CB8AC3E}">
        <p14:creationId xmlns:p14="http://schemas.microsoft.com/office/powerpoint/2010/main" val="203175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AA72722-A086-3FD4-3048-6BC11D960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 y="0"/>
            <a:ext cx="12205790" cy="6857999"/>
          </a:xfrm>
          <a:prstGeom prst="rect">
            <a:avLst/>
          </a:prstGeom>
        </p:spPr>
      </p:pic>
    </p:spTree>
    <p:extLst>
      <p:ext uri="{BB962C8B-B14F-4D97-AF65-F5344CB8AC3E}">
        <p14:creationId xmlns:p14="http://schemas.microsoft.com/office/powerpoint/2010/main" val="281257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1E5A66-853B-9E6E-596F-90A326FD9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5"/>
            <a:ext cx="12198896" cy="6854125"/>
          </a:xfrm>
          <a:prstGeom prst="rect">
            <a:avLst/>
          </a:prstGeom>
        </p:spPr>
      </p:pic>
    </p:spTree>
    <p:extLst>
      <p:ext uri="{BB962C8B-B14F-4D97-AF65-F5344CB8AC3E}">
        <p14:creationId xmlns:p14="http://schemas.microsoft.com/office/powerpoint/2010/main" val="419469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D449664-67C0-4854-2FAE-C50CE08F8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624" y="0"/>
            <a:ext cx="8710980" cy="6789142"/>
          </a:xfrm>
          <a:prstGeom prst="rect">
            <a:avLst/>
          </a:prstGeom>
        </p:spPr>
      </p:pic>
      <p:sp>
        <p:nvSpPr>
          <p:cNvPr id="3" name="字幕 2">
            <a:extLst>
              <a:ext uri="{FF2B5EF4-FFF2-40B4-BE49-F238E27FC236}">
                <a16:creationId xmlns:a16="http://schemas.microsoft.com/office/drawing/2014/main" id="{5546F5D1-2FB9-0E12-5C8C-A447FFD68F9C}"/>
              </a:ext>
            </a:extLst>
          </p:cNvPr>
          <p:cNvSpPr>
            <a:spLocks noGrp="1"/>
          </p:cNvSpPr>
          <p:nvPr>
            <p:ph type="subTitle" idx="1"/>
          </p:nvPr>
        </p:nvSpPr>
        <p:spPr>
          <a:xfrm>
            <a:off x="9141684" y="5468078"/>
            <a:ext cx="2036284" cy="1020583"/>
          </a:xfrm>
        </p:spPr>
        <p:txBody>
          <a:bodyPr>
            <a:normAutofit/>
          </a:bodyPr>
          <a:lstStyle/>
          <a:p>
            <a:pPr algn="l"/>
            <a:r>
              <a:rPr lang="en-US" altLang="ja-JP" b="1" dirty="0">
                <a:solidFill>
                  <a:srgbClr val="FF0000"/>
                </a:solidFill>
                <a:latin typeface="BIZ UDPゴシック" panose="020B0400000000000000" pitchFamily="50" charset="-128"/>
                <a:ea typeface="BIZ UDPゴシック" panose="020B0400000000000000" pitchFamily="50" charset="-128"/>
              </a:rPr>
              <a:t>RPIC</a:t>
            </a:r>
          </a:p>
          <a:p>
            <a:pPr algn="l">
              <a:lnSpc>
                <a:spcPts val="800"/>
              </a:lnSpc>
            </a:pPr>
            <a:r>
              <a:rPr lang="ja-JP" altLang="en-US" sz="1200" b="1" dirty="0">
                <a:solidFill>
                  <a:srgbClr val="FF0000"/>
                </a:solidFill>
                <a:latin typeface="BIZ UDPゴシック" panose="020B0400000000000000" pitchFamily="50" charset="-128"/>
                <a:ea typeface="BIZ UDPゴシック" panose="020B0400000000000000" pitchFamily="50" charset="-128"/>
              </a:rPr>
              <a:t>ロータリー公共イメージ </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pPr algn="l">
              <a:lnSpc>
                <a:spcPts val="800"/>
              </a:lnSpc>
            </a:pPr>
            <a:r>
              <a:rPr lang="ja-JP" altLang="en-US" sz="1200" b="1" dirty="0">
                <a:solidFill>
                  <a:srgbClr val="FF0000"/>
                </a:solidFill>
                <a:latin typeface="BIZ UDPゴシック" panose="020B0400000000000000" pitchFamily="50" charset="-128"/>
                <a:ea typeface="BIZ UDPゴシック" panose="020B0400000000000000" pitchFamily="50" charset="-128"/>
              </a:rPr>
              <a:t>コーディネーター</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endParaRPr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FB212D0-03DF-5ACE-112F-E01427CCC770}"/>
              </a:ext>
            </a:extLst>
          </p:cNvPr>
          <p:cNvSpPr txBox="1"/>
          <p:nvPr/>
        </p:nvSpPr>
        <p:spPr>
          <a:xfrm>
            <a:off x="1925832" y="5034948"/>
            <a:ext cx="2379131" cy="738664"/>
          </a:xfrm>
          <a:prstGeom prst="rect">
            <a:avLst/>
          </a:prstGeom>
          <a:noFill/>
        </p:spPr>
        <p:txBody>
          <a:bodyPr wrap="square">
            <a:spAutoFit/>
          </a:bodyPr>
          <a:lstStyle/>
          <a:p>
            <a:r>
              <a:rPr lang="ja-JP" altLang="en-US" sz="2400" b="1" dirty="0">
                <a:solidFill>
                  <a:srgbClr val="FF0000"/>
                </a:solidFill>
                <a:latin typeface="BIZ UDPゴシック" panose="020B0400000000000000" pitchFamily="50" charset="-128"/>
                <a:ea typeface="BIZ UDPゴシック" panose="020B0400000000000000" pitchFamily="50" charset="-128"/>
              </a:rPr>
              <a:t>地区</a:t>
            </a:r>
            <a:endParaRPr lang="en-US" altLang="ja-JP" sz="2400" b="1" dirty="0">
              <a:solidFill>
                <a:srgbClr val="FF0000"/>
              </a:solidFill>
              <a:latin typeface="BIZ UDPゴシック" panose="020B0400000000000000" pitchFamily="50" charset="-128"/>
              <a:ea typeface="BIZ UDPゴシック" panose="020B0400000000000000" pitchFamily="50" charset="-128"/>
            </a:endParaRPr>
          </a:p>
          <a:p>
            <a:r>
              <a:rPr lang="ja-JP" altLang="en-US" sz="1800" b="1" dirty="0">
                <a:solidFill>
                  <a:srgbClr val="FF0000"/>
                </a:solidFill>
                <a:latin typeface="BIZ UDPゴシック" panose="020B0400000000000000" pitchFamily="50" charset="-128"/>
                <a:ea typeface="BIZ UDPゴシック" panose="020B0400000000000000" pitchFamily="50" charset="-128"/>
              </a:rPr>
              <a:t>公共イメージ</a:t>
            </a:r>
            <a:r>
              <a:rPr lang="ja-JP" altLang="en-US" b="1" dirty="0">
                <a:solidFill>
                  <a:srgbClr val="FF0000"/>
                </a:solidFill>
                <a:latin typeface="BIZ UDPゴシック" panose="020B0400000000000000" pitchFamily="50" charset="-128"/>
                <a:ea typeface="BIZ UDPゴシック" panose="020B0400000000000000" pitchFamily="50" charset="-128"/>
              </a:rPr>
              <a:t>委員会</a:t>
            </a:r>
            <a:endParaRPr lang="ja-JP" altLang="en-US" sz="1800" b="1" dirty="0">
              <a:solidFill>
                <a:srgbClr val="FF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DF1B0C60-FF65-0EE4-9DE6-17C4B3496F3D}"/>
              </a:ext>
            </a:extLst>
          </p:cNvPr>
          <p:cNvSpPr txBox="1"/>
          <p:nvPr/>
        </p:nvSpPr>
        <p:spPr>
          <a:xfrm>
            <a:off x="4853403" y="1667008"/>
            <a:ext cx="2777067" cy="584775"/>
          </a:xfrm>
          <a:prstGeom prst="rect">
            <a:avLst/>
          </a:prstGeom>
          <a:noFill/>
        </p:spPr>
        <p:txBody>
          <a:bodyPr wrap="square">
            <a:spAutoFit/>
          </a:bodyPr>
          <a:lstStyle/>
          <a:p>
            <a:r>
              <a:rPr lang="ja-JP" altLang="en-US" sz="3200" b="1" dirty="0">
                <a:solidFill>
                  <a:srgbClr val="FF0000"/>
                </a:solidFill>
                <a:latin typeface="HGPｺﾞｼｯｸE" panose="020B0900000000000000" pitchFamily="50" charset="-128"/>
                <a:ea typeface="HGPｺﾞｼｯｸE" panose="020B0900000000000000" pitchFamily="50" charset="-128"/>
              </a:rPr>
              <a:t>公共イメージ</a:t>
            </a:r>
          </a:p>
        </p:txBody>
      </p:sp>
      <p:sp>
        <p:nvSpPr>
          <p:cNvPr id="12" name="テキスト ボックス 11">
            <a:extLst>
              <a:ext uri="{FF2B5EF4-FFF2-40B4-BE49-F238E27FC236}">
                <a16:creationId xmlns:a16="http://schemas.microsoft.com/office/drawing/2014/main" id="{B9A3DD8B-ECAA-1492-C3C3-DBB84D86CED5}"/>
              </a:ext>
            </a:extLst>
          </p:cNvPr>
          <p:cNvSpPr txBox="1"/>
          <p:nvPr/>
        </p:nvSpPr>
        <p:spPr>
          <a:xfrm>
            <a:off x="5094923" y="5575759"/>
            <a:ext cx="2379131" cy="584775"/>
          </a:xfrm>
          <a:prstGeom prst="rect">
            <a:avLst/>
          </a:prstGeom>
          <a:noFill/>
        </p:spPr>
        <p:txBody>
          <a:bodyPr wrap="square">
            <a:spAutoFit/>
          </a:bodyPr>
          <a:lstStyle/>
          <a:p>
            <a:r>
              <a:rPr lang="ja-JP" altLang="en-US" sz="2800" b="1" dirty="0">
                <a:solidFill>
                  <a:srgbClr val="FF0000"/>
                </a:solidFill>
                <a:latin typeface="HGPｺﾞｼｯｸE" panose="020B0900000000000000" pitchFamily="50" charset="-128"/>
                <a:ea typeface="HGPｺﾞｼｯｸE" panose="020B0900000000000000" pitchFamily="50" charset="-128"/>
              </a:rPr>
              <a:t>クラブ</a:t>
            </a:r>
            <a:r>
              <a:rPr lang="ja-JP" altLang="en-US" sz="3200" b="1" dirty="0">
                <a:solidFill>
                  <a:srgbClr val="FF0000"/>
                </a:solidFill>
                <a:latin typeface="HGPｺﾞｼｯｸE" panose="020B0900000000000000" pitchFamily="50" charset="-128"/>
                <a:ea typeface="HGPｺﾞｼｯｸE" panose="020B0900000000000000" pitchFamily="50" charset="-128"/>
              </a:rPr>
              <a:t>広報</a:t>
            </a:r>
          </a:p>
        </p:txBody>
      </p:sp>
      <p:sp>
        <p:nvSpPr>
          <p:cNvPr id="14" name="テキスト ボックス 13">
            <a:extLst>
              <a:ext uri="{FF2B5EF4-FFF2-40B4-BE49-F238E27FC236}">
                <a16:creationId xmlns:a16="http://schemas.microsoft.com/office/drawing/2014/main" id="{50340C6A-BBFD-F3A9-77DA-874531AEBD76}"/>
              </a:ext>
            </a:extLst>
          </p:cNvPr>
          <p:cNvSpPr txBox="1"/>
          <p:nvPr/>
        </p:nvSpPr>
        <p:spPr>
          <a:xfrm>
            <a:off x="5911247" y="3534579"/>
            <a:ext cx="400110" cy="1723221"/>
          </a:xfrm>
          <a:prstGeom prst="rect">
            <a:avLst/>
          </a:prstGeom>
          <a:noFill/>
        </p:spPr>
        <p:txBody>
          <a:bodyPr vert="eaVert" wrap="square">
            <a:spAutoFit/>
          </a:bodyPr>
          <a:lstStyle/>
          <a:p>
            <a:r>
              <a:rPr lang="ja-JP" altLang="en-US" sz="1400" b="1" dirty="0">
                <a:solidFill>
                  <a:schemeClr val="bg1"/>
                </a:solidFill>
                <a:latin typeface="BIZ UDPゴシック" panose="020B0400000000000000" pitchFamily="50" charset="-128"/>
                <a:ea typeface="BIZ UDPゴシック" panose="020B0400000000000000" pitchFamily="50" charset="-128"/>
              </a:rPr>
              <a:t>世界を変える行動人</a:t>
            </a:r>
          </a:p>
        </p:txBody>
      </p:sp>
      <p:sp>
        <p:nvSpPr>
          <p:cNvPr id="13" name="テキスト ボックス 12">
            <a:extLst>
              <a:ext uri="{FF2B5EF4-FFF2-40B4-BE49-F238E27FC236}">
                <a16:creationId xmlns:a16="http://schemas.microsoft.com/office/drawing/2014/main" id="{87BE18C2-8A77-2339-914F-4159EBBD1B18}"/>
              </a:ext>
            </a:extLst>
          </p:cNvPr>
          <p:cNvSpPr txBox="1"/>
          <p:nvPr/>
        </p:nvSpPr>
        <p:spPr>
          <a:xfrm>
            <a:off x="4328956" y="3487614"/>
            <a:ext cx="1529577" cy="400110"/>
          </a:xfrm>
          <a:prstGeom prst="rect">
            <a:avLst/>
          </a:prstGeom>
          <a:noFill/>
        </p:spPr>
        <p:txBody>
          <a:bodyPr wrap="square">
            <a:spAutoFit/>
          </a:bodyPr>
          <a:lstStyle/>
          <a:p>
            <a:r>
              <a:rPr lang="ja-JP" altLang="en-US" sz="2000" b="1" dirty="0">
                <a:solidFill>
                  <a:srgbClr val="FF0000"/>
                </a:solidFill>
                <a:latin typeface="BIZ UDPゴシック" panose="020B0400000000000000" pitchFamily="50" charset="-128"/>
                <a:ea typeface="BIZ UDPゴシック" panose="020B0400000000000000" pitchFamily="50" charset="-128"/>
              </a:rPr>
              <a:t>ロビー活動</a:t>
            </a:r>
          </a:p>
        </p:txBody>
      </p:sp>
      <p:sp>
        <p:nvSpPr>
          <p:cNvPr id="16" name="テキスト ボックス 15">
            <a:extLst>
              <a:ext uri="{FF2B5EF4-FFF2-40B4-BE49-F238E27FC236}">
                <a16:creationId xmlns:a16="http://schemas.microsoft.com/office/drawing/2014/main" id="{53CB66EE-7F08-EEB3-AC94-882AD6EF448F}"/>
              </a:ext>
            </a:extLst>
          </p:cNvPr>
          <p:cNvSpPr txBox="1"/>
          <p:nvPr/>
        </p:nvSpPr>
        <p:spPr>
          <a:xfrm>
            <a:off x="719404" y="1759340"/>
            <a:ext cx="2777068" cy="369332"/>
          </a:xfrm>
          <a:prstGeom prst="rect">
            <a:avLst/>
          </a:prstGeom>
          <a:noFill/>
        </p:spPr>
        <p:txBody>
          <a:bodyPr wrap="square">
            <a:spAutoFit/>
          </a:bodyPr>
          <a:lstStyle/>
          <a:p>
            <a:r>
              <a:rPr lang="ja-JP" altLang="en-US" b="1" dirty="0">
                <a:solidFill>
                  <a:srgbClr val="0070C0"/>
                </a:solidFill>
                <a:latin typeface="ＭＳ 明朝" panose="02020609040205080304" pitchFamily="17" charset="-128"/>
                <a:ea typeface="ＭＳ 明朝" panose="02020609040205080304" pitchFamily="17" charset="-128"/>
              </a:rPr>
              <a:t>広報やロビー活動の上に</a:t>
            </a:r>
          </a:p>
        </p:txBody>
      </p:sp>
      <p:sp>
        <p:nvSpPr>
          <p:cNvPr id="18" name="テキスト ボックス 17">
            <a:extLst>
              <a:ext uri="{FF2B5EF4-FFF2-40B4-BE49-F238E27FC236}">
                <a16:creationId xmlns:a16="http://schemas.microsoft.com/office/drawing/2014/main" id="{9EB4878C-68E5-6C38-0644-92014B39D5DB}"/>
              </a:ext>
            </a:extLst>
          </p:cNvPr>
          <p:cNvSpPr txBox="1"/>
          <p:nvPr/>
        </p:nvSpPr>
        <p:spPr>
          <a:xfrm>
            <a:off x="8699408" y="1737566"/>
            <a:ext cx="2623253" cy="369332"/>
          </a:xfrm>
          <a:prstGeom prst="rect">
            <a:avLst/>
          </a:prstGeom>
          <a:noFill/>
        </p:spPr>
        <p:txBody>
          <a:bodyPr wrap="square">
            <a:spAutoFit/>
          </a:bodyPr>
          <a:lstStyle/>
          <a:p>
            <a:r>
              <a:rPr lang="ja-JP" altLang="en-US" b="1" dirty="0">
                <a:solidFill>
                  <a:srgbClr val="0070C0"/>
                </a:solidFill>
                <a:latin typeface="ＭＳ 明朝" panose="02020609040205080304" pitchFamily="17" charset="-128"/>
                <a:ea typeface="ＭＳ 明朝" panose="02020609040205080304" pitchFamily="17" charset="-128"/>
              </a:rPr>
              <a:t>公共イメージが花開く</a:t>
            </a:r>
          </a:p>
        </p:txBody>
      </p:sp>
      <p:sp>
        <p:nvSpPr>
          <p:cNvPr id="4" name="テキスト ボックス 3">
            <a:extLst>
              <a:ext uri="{FF2B5EF4-FFF2-40B4-BE49-F238E27FC236}">
                <a16:creationId xmlns:a16="http://schemas.microsoft.com/office/drawing/2014/main" id="{F9C1E143-9A03-19E0-EAF1-D33C4601A7C7}"/>
              </a:ext>
            </a:extLst>
          </p:cNvPr>
          <p:cNvSpPr txBox="1"/>
          <p:nvPr/>
        </p:nvSpPr>
        <p:spPr>
          <a:xfrm>
            <a:off x="6347925" y="6541176"/>
            <a:ext cx="1920780" cy="200055"/>
          </a:xfrm>
          <a:prstGeom prst="rect">
            <a:avLst/>
          </a:prstGeom>
          <a:noFill/>
        </p:spPr>
        <p:txBody>
          <a:bodyPr wrap="square">
            <a:spAutoFit/>
          </a:bodyPr>
          <a:lstStyle/>
          <a:p>
            <a:r>
              <a:rPr lang="en-US" altLang="ja-JP" sz="700" b="0" kern="100" dirty="0">
                <a:solidFill>
                  <a:srgbClr val="000000"/>
                </a:solidFill>
                <a:effectLst/>
                <a:latin typeface="Microsoft Himalaya" panose="01010100010101010101" pitchFamily="2" charset="0"/>
                <a:ea typeface="Microsoft Himalaya" panose="01010100010101010101" pitchFamily="2" charset="0"/>
                <a:cs typeface="Microsoft Himalaya" panose="01010100010101010101" pitchFamily="2" charset="0"/>
              </a:rPr>
              <a:t>Any use or reproduction of illustrations are prohibited. </a:t>
            </a:r>
            <a:r>
              <a:rPr lang="en-US" altLang="ja-JP" sz="700" dirty="0">
                <a:latin typeface="Microsoft Himalaya" panose="01010100010101010101" pitchFamily="2" charset="0"/>
                <a:ea typeface="Microsoft Himalaya" panose="01010100010101010101" pitchFamily="2" charset="0"/>
                <a:cs typeface="Microsoft Himalaya" panose="01010100010101010101" pitchFamily="2" charset="0"/>
              </a:rPr>
              <a:t>All right reserved.</a:t>
            </a:r>
            <a:endParaRPr lang="ja-JP" altLang="ja-JP" sz="7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8107CD9A-F378-4190-98B3-125154DD8226}"/>
              </a:ext>
            </a:extLst>
          </p:cNvPr>
          <p:cNvSpPr txBox="1"/>
          <p:nvPr/>
        </p:nvSpPr>
        <p:spPr>
          <a:xfrm>
            <a:off x="6606014" y="4720392"/>
            <a:ext cx="2276729" cy="276999"/>
          </a:xfrm>
          <a:prstGeom prst="rect">
            <a:avLst/>
          </a:prstGeom>
          <a:noFill/>
        </p:spPr>
        <p:txBody>
          <a:bodyPr wrap="square">
            <a:spAutoFit/>
          </a:bodyPr>
          <a:lstStyle/>
          <a:p>
            <a:r>
              <a:rPr lang="ja-JP" altLang="en-US" sz="1200" b="1" dirty="0">
                <a:solidFill>
                  <a:srgbClr val="FF0000"/>
                </a:solidFill>
                <a:latin typeface="BIZ UDPゴシック" panose="020B0400000000000000" pitchFamily="50" charset="-128"/>
                <a:ea typeface="BIZ UDPゴシック" panose="020B0400000000000000" pitchFamily="50" charset="-128"/>
              </a:rPr>
              <a:t>ロータリアンによるロビー活動</a:t>
            </a:r>
          </a:p>
        </p:txBody>
      </p:sp>
    </p:spTree>
    <p:extLst>
      <p:ext uri="{BB962C8B-B14F-4D97-AF65-F5344CB8AC3E}">
        <p14:creationId xmlns:p14="http://schemas.microsoft.com/office/powerpoint/2010/main" val="410957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A5ADE7-5413-C6DD-ABF6-6443094DA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5"/>
            <a:ext cx="12198896" cy="6854125"/>
          </a:xfrm>
          <a:prstGeom prst="rect">
            <a:avLst/>
          </a:prstGeom>
        </p:spPr>
      </p:pic>
    </p:spTree>
    <p:extLst>
      <p:ext uri="{BB962C8B-B14F-4D97-AF65-F5344CB8AC3E}">
        <p14:creationId xmlns:p14="http://schemas.microsoft.com/office/powerpoint/2010/main" val="178984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B75FFC-191E-2F2C-D7BC-FE6813BE5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5"/>
            <a:ext cx="12198896" cy="6854125"/>
          </a:xfrm>
          <a:prstGeom prst="rect">
            <a:avLst/>
          </a:prstGeom>
        </p:spPr>
      </p:pic>
    </p:spTree>
    <p:extLst>
      <p:ext uri="{BB962C8B-B14F-4D97-AF65-F5344CB8AC3E}">
        <p14:creationId xmlns:p14="http://schemas.microsoft.com/office/powerpoint/2010/main" val="364019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35C7ECA-4F70-B7DF-5377-204A143BD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5"/>
            <a:ext cx="12198896" cy="6854125"/>
          </a:xfrm>
          <a:prstGeom prst="rect">
            <a:avLst/>
          </a:prstGeom>
        </p:spPr>
      </p:pic>
    </p:spTree>
    <p:extLst>
      <p:ext uri="{BB962C8B-B14F-4D97-AF65-F5344CB8AC3E}">
        <p14:creationId xmlns:p14="http://schemas.microsoft.com/office/powerpoint/2010/main" val="391869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5283FD3-A9F8-BB2D-A4E2-971562D1A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5"/>
            <a:ext cx="12198896" cy="6854125"/>
          </a:xfrm>
          <a:prstGeom prst="rect">
            <a:avLst/>
          </a:prstGeom>
        </p:spPr>
      </p:pic>
    </p:spTree>
    <p:extLst>
      <p:ext uri="{BB962C8B-B14F-4D97-AF65-F5344CB8AC3E}">
        <p14:creationId xmlns:p14="http://schemas.microsoft.com/office/powerpoint/2010/main" val="131185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D424206-0B00-228A-2A10-BD60D6724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458"/>
            <a:ext cx="12180541" cy="6864458"/>
          </a:xfrm>
          <a:prstGeom prst="rect">
            <a:avLst/>
          </a:prstGeom>
        </p:spPr>
      </p:pic>
    </p:spTree>
    <p:extLst>
      <p:ext uri="{BB962C8B-B14F-4D97-AF65-F5344CB8AC3E}">
        <p14:creationId xmlns:p14="http://schemas.microsoft.com/office/powerpoint/2010/main" val="1221949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C37F5A52-F6A9-C7E5-1067-713B52F2C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90"/>
            <a:ext cx="12192000" cy="6891580"/>
          </a:xfrm>
          <a:prstGeom prst="rect">
            <a:avLst/>
          </a:prstGeom>
        </p:spPr>
      </p:pic>
    </p:spTree>
    <p:extLst>
      <p:ext uri="{BB962C8B-B14F-4D97-AF65-F5344CB8AC3E}">
        <p14:creationId xmlns:p14="http://schemas.microsoft.com/office/powerpoint/2010/main" val="222939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4CAD985-6EC2-82F2-0A56-3885DC727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5"/>
            <a:ext cx="12198896" cy="6854125"/>
          </a:xfrm>
          <a:prstGeom prst="rect">
            <a:avLst/>
          </a:prstGeom>
        </p:spPr>
      </p:pic>
    </p:spTree>
    <p:extLst>
      <p:ext uri="{BB962C8B-B14F-4D97-AF65-F5344CB8AC3E}">
        <p14:creationId xmlns:p14="http://schemas.microsoft.com/office/powerpoint/2010/main" val="71110245"/>
      </p:ext>
    </p:extLst>
  </p:cSld>
  <p:clrMapOvr>
    <a:masterClrMapping/>
  </p:clrMapOvr>
</p:sld>
</file>

<file path=ppt/theme/theme1.xml><?xml version="1.0" encoding="utf-8"?>
<a:theme xmlns:a="http://schemas.openxmlformats.org/drawingml/2006/main" name="しずく">
  <a:themeElements>
    <a:clrScheme name="しず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551</TotalTime>
  <Words>1621</Words>
  <Application>Microsoft Office PowerPoint</Application>
  <PresentationFormat>ワイド画面</PresentationFormat>
  <Paragraphs>87</Paragraphs>
  <Slides>22</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22</vt:i4>
      </vt:variant>
    </vt:vector>
  </HeadingPairs>
  <TitlesOfParts>
    <vt:vector size="33" baseType="lpstr">
      <vt:lpstr>BIZ UDPゴシック</vt:lpstr>
      <vt:lpstr>HGPｺﾞｼｯｸE</vt:lpstr>
      <vt:lpstr>Meiryo UI</vt:lpstr>
      <vt:lpstr>ＭＳ 明朝</vt:lpstr>
      <vt:lpstr>游ゴシック</vt:lpstr>
      <vt:lpstr>游明朝</vt:lpstr>
      <vt:lpstr>Arial</vt:lpstr>
      <vt:lpstr>Century</vt:lpstr>
      <vt:lpstr>Microsoft Himalaya</vt:lpstr>
      <vt:lpstr>Tw Cen MT</vt:lpstr>
      <vt:lpstr>しずく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聰一郎 小林</dc:creator>
  <cp:lastModifiedBy>小川有積</cp:lastModifiedBy>
  <cp:revision>35</cp:revision>
  <dcterms:created xsi:type="dcterms:W3CDTF">2024-06-10T05:06:55Z</dcterms:created>
  <dcterms:modified xsi:type="dcterms:W3CDTF">2025-04-08T09:36:38Z</dcterms:modified>
</cp:coreProperties>
</file>