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87" r:id="rId3"/>
  </p:sldMasterIdLst>
  <p:sldIdLst>
    <p:sldId id="256" r:id="rId4"/>
    <p:sldId id="259" r:id="rId5"/>
    <p:sldId id="257" r:id="rId6"/>
    <p:sldId id="262" r:id="rId7"/>
    <p:sldId id="260" r:id="rId8"/>
    <p:sldId id="263" r:id="rId9"/>
    <p:sldId id="275" r:id="rId10"/>
    <p:sldId id="282" r:id="rId11"/>
    <p:sldId id="283" r:id="rId12"/>
    <p:sldId id="276" r:id="rId13"/>
    <p:sldId id="284" r:id="rId14"/>
    <p:sldId id="285" r:id="rId15"/>
    <p:sldId id="270" r:id="rId16"/>
    <p:sldId id="281" r:id="rId17"/>
  </p:sldIdLst>
  <p:sldSz cx="12192000" cy="6858000"/>
  <p:notesSz cx="7559675" cy="106918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F25A"/>
    <a:srgbClr val="FF3300"/>
    <a:srgbClr val="E90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0" autoAdjust="0"/>
  </p:normalViewPr>
  <p:slideViewPr>
    <p:cSldViewPr snapToGrid="0">
      <p:cViewPr varScale="1">
        <p:scale>
          <a:sx n="101" d="100"/>
          <a:sy n="101" d="100"/>
        </p:scale>
        <p:origin x="876" y="132"/>
      </p:cViewPr>
      <p:guideLst/>
    </p:cSldViewPr>
  </p:slideViewPr>
  <p:outlineViewPr>
    <p:cViewPr>
      <p:scale>
        <a:sx n="33" d="100"/>
        <a:sy n="33" d="100"/>
      </p:scale>
      <p:origin x="0" y="-72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5279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25279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213336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1692720" y="182556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2547360" y="182556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1692720" y="409824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2547360" y="409824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27920" cy="4350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52792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838080" y="454680"/>
            <a:ext cx="105148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2527920" cy="4350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213336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25279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5279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25279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213336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1692720" y="182556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2547360" y="182556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1692720" y="409824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2547360" y="4098240"/>
            <a:ext cx="813600" cy="2075040"/>
          </a:xfrm>
          <a:prstGeom prst="rect">
            <a:avLst/>
          </a:prstGeom>
        </p:spPr>
        <p:txBody>
          <a:bodyPr lIns="0" tIns="0" rIns="0" bIns="0">
            <a:normAutofit fontScale="28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40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158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517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58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58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52792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22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35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82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99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197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915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52792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758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838080" y="454680"/>
            <a:ext cx="105148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4350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2133360" y="409824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ja-JP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2133360" y="1825560"/>
            <a:ext cx="1233360" cy="2075040"/>
          </a:xfrm>
          <a:prstGeom prst="rect">
            <a:avLst/>
          </a:prstGeom>
        </p:spPr>
        <p:txBody>
          <a:bodyPr lIns="0" tIns="0" rIns="0" bIns="0">
            <a:normAutofit fontScale="94000"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252792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ja-JP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タイトルテキストの書式を編集するにはクリックします。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Arial"/>
              </a:rPr>
              <a:t>アウトラインテキストの書式を編集するにはクリックします。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2レベル目のアウトライン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3レベル目のアウトライン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4レベル目のアウトライン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5レベル目のアウトライン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6レベル目のアウトライン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7レベル目のアウトライン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838080" y="454680"/>
            <a:ext cx="10514880" cy="114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タイトルテキストの書式を編集するにはクリックします。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527920" cy="4350600"/>
          </a:xfrm>
          <a:prstGeom prst="rect">
            <a:avLst/>
          </a:prstGeom>
        </p:spPr>
        <p:txBody>
          <a:bodyPr lIns="0" tIns="0" rIns="0" bIns="0">
            <a:normAutofit fontScale="2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Arial"/>
              </a:rPr>
              <a:t>アウトラインテキストの書式を編集するにはクリックします。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2レベル目のアウトライン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3レベル目のアウトライン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4レベル目のアウトライン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5レベル目のアウトライン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6レベル目のアウトライン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7レベル目のアウトライン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493080" y="1825560"/>
            <a:ext cx="2527920" cy="4350600"/>
          </a:xfrm>
          <a:prstGeom prst="rect">
            <a:avLst/>
          </a:prstGeom>
        </p:spPr>
        <p:txBody>
          <a:bodyPr lIns="0" tIns="0" rIns="0" bIns="0">
            <a:normAutofit fontScale="2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800" b="0" strike="noStrike" spc="-1">
                <a:solidFill>
                  <a:srgbClr val="000000"/>
                </a:solidFill>
                <a:latin typeface="Arial"/>
              </a:rPr>
              <a:t>アウトラインテキストの書式を編集するにはクリックします。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2レベル目のアウトライン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3レベル目のアウトライン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ja-JP" sz="1800" b="0" strike="noStrike" spc="-1">
                <a:solidFill>
                  <a:srgbClr val="000000"/>
                </a:solidFill>
                <a:latin typeface="Arial"/>
              </a:rPr>
              <a:t>4レベル目のアウトライン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5レベル目のアウトライン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6レベル目のアウトライン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ja-JP" sz="2000" b="0" strike="noStrike" spc="-1">
                <a:solidFill>
                  <a:srgbClr val="000000"/>
                </a:solidFill>
                <a:latin typeface="Arial"/>
              </a:rPr>
              <a:t>7レベル目のアウトライン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66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1"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45000"/>
            <a:ext cx="5919840" cy="2130120"/>
          </a:xfrm>
          <a:custGeom>
            <a:avLst/>
            <a:gdLst/>
            <a:ahLst/>
            <a:cxnLst/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00206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16" name="CustomShape 2"/>
          <p:cNvSpPr/>
          <p:nvPr/>
        </p:nvSpPr>
        <p:spPr>
          <a:xfrm flipH="1">
            <a:off x="6148440" y="4682880"/>
            <a:ext cx="4521960" cy="2174400"/>
          </a:xfrm>
          <a:custGeom>
            <a:avLst/>
            <a:gdLst/>
            <a:ahLst/>
            <a:cxnLst/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noFill/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17" name="CustomShape 3"/>
          <p:cNvSpPr/>
          <p:nvPr/>
        </p:nvSpPr>
        <p:spPr>
          <a:xfrm>
            <a:off x="6266880" y="4682880"/>
            <a:ext cx="5924520" cy="2174400"/>
          </a:xfrm>
          <a:custGeom>
            <a:avLst/>
            <a:gdLst/>
            <a:ahLst/>
            <a:cxnLst/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002060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18" name="CustomShape 4"/>
          <p:cNvSpPr/>
          <p:nvPr/>
        </p:nvSpPr>
        <p:spPr>
          <a:xfrm>
            <a:off x="5097960" y="0"/>
            <a:ext cx="7093440" cy="2130120"/>
          </a:xfrm>
          <a:custGeom>
            <a:avLst/>
            <a:gdLst/>
            <a:ahLst/>
            <a:cxnLst/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E7E6E6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19" name="CustomShape 5"/>
          <p:cNvSpPr/>
          <p:nvPr/>
        </p:nvSpPr>
        <p:spPr>
          <a:xfrm>
            <a:off x="0" y="4682880"/>
            <a:ext cx="7113960" cy="2174400"/>
          </a:xfrm>
          <a:custGeom>
            <a:avLst/>
            <a:gdLst/>
            <a:ahLst/>
            <a:cxnLst/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E7E6E6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20" name="CustomShape 6"/>
          <p:cNvSpPr/>
          <p:nvPr/>
        </p:nvSpPr>
        <p:spPr>
          <a:xfrm>
            <a:off x="1838227" y="2130840"/>
            <a:ext cx="8829293" cy="236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br>
              <a:rPr dirty="0"/>
            </a:br>
            <a:r>
              <a:rPr lang="ja-JP" altLang="en-US" sz="4800" b="1" strike="noStrike" spc="-1" dirty="0">
                <a:solidFill>
                  <a:srgbClr val="000000"/>
                </a:solidFill>
                <a:latin typeface="Arial Black"/>
                <a:ea typeface="AR丸ゴシック体M"/>
              </a:rPr>
              <a:t>国際ロータリー第</a:t>
            </a:r>
            <a:r>
              <a:rPr lang="en-US" altLang="ja-JP" sz="4800" b="1" strike="noStrike" spc="-1" dirty="0">
                <a:solidFill>
                  <a:srgbClr val="000000"/>
                </a:solidFill>
                <a:latin typeface="Arial Black"/>
                <a:ea typeface="AR丸ゴシック体M"/>
              </a:rPr>
              <a:t>2510</a:t>
            </a:r>
            <a:r>
              <a:rPr lang="ja-JP" altLang="en-US" sz="4800" b="1" strike="noStrike" spc="-1" dirty="0">
                <a:solidFill>
                  <a:srgbClr val="000000"/>
                </a:solidFill>
                <a:latin typeface="Arial Black"/>
                <a:ea typeface="AR丸ゴシック体M"/>
              </a:rPr>
              <a:t>地区</a:t>
            </a:r>
            <a:endParaRPr lang="en-US" altLang="ja-JP" sz="4800" b="1" strike="noStrike" spc="-1" dirty="0">
              <a:solidFill>
                <a:srgbClr val="000000"/>
              </a:solidFill>
              <a:latin typeface="Arial Black"/>
              <a:ea typeface="AR丸ゴシック体M"/>
            </a:endParaRPr>
          </a:p>
          <a:p>
            <a:pPr>
              <a:lnSpc>
                <a:spcPct val="90000"/>
              </a:lnSpc>
            </a:pPr>
            <a:r>
              <a:rPr lang="ja-JP" altLang="en-US" sz="4800" b="1" strike="noStrike" spc="-1" dirty="0">
                <a:solidFill>
                  <a:srgbClr val="000000"/>
                </a:solidFill>
                <a:latin typeface="Arial Black"/>
                <a:ea typeface="AR丸ゴシック体M"/>
              </a:rPr>
              <a:t>イ</a:t>
            </a:r>
            <a:r>
              <a:rPr lang="en-US" sz="4800" b="1" strike="noStrike" spc="-1" dirty="0" err="1">
                <a:solidFill>
                  <a:srgbClr val="000000"/>
                </a:solidFill>
                <a:latin typeface="Arial Black"/>
                <a:ea typeface="AR丸ゴシック体M"/>
              </a:rPr>
              <a:t>ンターアクト</a:t>
            </a:r>
            <a:r>
              <a:rPr lang="ja-JP" altLang="en-US" sz="4800" b="1" strike="noStrike" spc="-1" dirty="0">
                <a:solidFill>
                  <a:srgbClr val="000000"/>
                </a:solidFill>
                <a:latin typeface="Arial Black"/>
                <a:ea typeface="AR丸ゴシック体M"/>
              </a:rPr>
              <a:t>クラブについて</a:t>
            </a:r>
            <a:endParaRPr lang="en-US" sz="4800" b="1" strike="noStrike" spc="-1" dirty="0">
              <a:solidFill>
                <a:srgbClr val="000000"/>
              </a:solidFill>
              <a:latin typeface="Arial Black"/>
              <a:ea typeface="AR丸ゴシック体M"/>
            </a:endParaRPr>
          </a:p>
          <a:p>
            <a:pPr>
              <a:lnSpc>
                <a:spcPct val="90000"/>
              </a:lnSpc>
            </a:pPr>
            <a:endParaRPr lang="en-US" sz="4800" b="0" strike="noStrike" spc="-1" dirty="0">
              <a:latin typeface="Arial"/>
            </a:endParaRPr>
          </a:p>
        </p:txBody>
      </p:sp>
      <p:sp>
        <p:nvSpPr>
          <p:cNvPr id="121" name="CustomShape 7"/>
          <p:cNvSpPr/>
          <p:nvPr/>
        </p:nvSpPr>
        <p:spPr>
          <a:xfrm>
            <a:off x="9529920" y="4057560"/>
            <a:ext cx="2275920" cy="44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000" b="0" strike="noStrike" spc="-1" dirty="0">
                <a:solidFill>
                  <a:srgbClr val="000000"/>
                </a:solidFill>
                <a:latin typeface="游ゴシック"/>
                <a:ea typeface="DejaVu Sans"/>
              </a:rPr>
              <a:t>20</a:t>
            </a:r>
            <a:r>
              <a:rPr lang="en-US" altLang="ja-JP" sz="2000" b="0" strike="noStrike" spc="-1" dirty="0">
                <a:solidFill>
                  <a:srgbClr val="000000"/>
                </a:solidFill>
                <a:latin typeface="游ゴシック"/>
                <a:ea typeface="DejaVu Sans"/>
              </a:rPr>
              <a:t>25</a:t>
            </a:r>
            <a:r>
              <a:rPr lang="en-US" sz="2000" b="0" strike="noStrike" spc="-1" dirty="0">
                <a:solidFill>
                  <a:srgbClr val="000000"/>
                </a:solidFill>
                <a:latin typeface="游ゴシック"/>
                <a:ea typeface="DejaVu Sans"/>
              </a:rPr>
              <a:t>年</a:t>
            </a:r>
            <a:r>
              <a:rPr lang="en-US" altLang="ja-JP" sz="2000" b="0" strike="noStrike" spc="-1" dirty="0">
                <a:solidFill>
                  <a:srgbClr val="000000"/>
                </a:solidFill>
                <a:latin typeface="游ゴシック"/>
                <a:ea typeface="DejaVu Sans"/>
              </a:rPr>
              <a:t>4</a:t>
            </a:r>
            <a:r>
              <a:rPr lang="en-US" sz="2000" b="0" strike="noStrike" spc="-1" dirty="0">
                <a:solidFill>
                  <a:srgbClr val="000000"/>
                </a:solidFill>
                <a:latin typeface="游ゴシック"/>
                <a:ea typeface="DejaVu Sans"/>
              </a:rPr>
              <a:t>月</a:t>
            </a:r>
            <a:r>
              <a:rPr lang="en-US" altLang="ja-JP" sz="2000" b="0" strike="noStrike" spc="-1" dirty="0">
                <a:solidFill>
                  <a:srgbClr val="000000"/>
                </a:solidFill>
                <a:latin typeface="游ゴシック"/>
                <a:ea typeface="DejaVu Sans"/>
              </a:rPr>
              <a:t>13</a:t>
            </a:r>
            <a:r>
              <a:rPr lang="en-US" sz="2000" b="0" strike="noStrike" spc="-1" dirty="0">
                <a:solidFill>
                  <a:srgbClr val="000000"/>
                </a:solidFill>
                <a:latin typeface="游ゴシック"/>
                <a:ea typeface="DejaVu Sans"/>
              </a:rPr>
              <a:t>日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B16D79-155B-4F05-B1AC-C8D10A695F29}"/>
              </a:ext>
            </a:extLst>
          </p:cNvPr>
          <p:cNvSpPr txBox="1"/>
          <p:nvPr/>
        </p:nvSpPr>
        <p:spPr>
          <a:xfrm>
            <a:off x="880478" y="520556"/>
            <a:ext cx="104717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000" b="1" u="sng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</a:t>
            </a:r>
            <a:r>
              <a:rPr lang="ja-JP" altLang="ja-JP" sz="3000" b="1" u="sng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２５１０地区のインターアクターが集う年次大会</a:t>
            </a:r>
          </a:p>
          <a:p>
            <a:pPr algn="just"/>
            <a:r>
              <a:rPr lang="en-US" altLang="ja-JP" sz="30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 </a:t>
            </a:r>
            <a:endParaRPr lang="ja-JP" altLang="ja-JP" sz="30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180975" algn="just"/>
            <a:r>
              <a:rPr lang="ja-JP" altLang="en-US" sz="3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１泊２日で行われる年次大会は、</a:t>
            </a:r>
            <a:r>
              <a:rPr lang="en-US" altLang="ja-JP" sz="3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130</a:t>
            </a:r>
            <a:r>
              <a:rPr lang="ja-JP" altLang="ja-JP" sz="3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名ほどのインターアクターが研修と交流を深める</a:t>
            </a:r>
            <a:r>
              <a:rPr lang="ja-JP" altLang="en-US" sz="3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大会です。</a:t>
            </a:r>
            <a:endParaRPr lang="en-US" altLang="ja-JP" sz="30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266700" algn="just"/>
            <a:r>
              <a:rPr lang="ja-JP" altLang="en-US" sz="3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昨年６月</a:t>
            </a:r>
            <a:r>
              <a:rPr lang="ja-JP" altLang="en-US" sz="3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は、北海高等学校インターアクトクラブが幹事校となり、年次大会を開催</a:t>
            </a:r>
            <a:r>
              <a:rPr lang="ja-JP" altLang="en-US" sz="3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しました</a:t>
            </a:r>
            <a:r>
              <a:rPr lang="ja-JP" altLang="en-US" sz="3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。開会式の後</a:t>
            </a:r>
            <a:r>
              <a:rPr lang="ja-JP" altLang="en-US" sz="30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</a:t>
            </a:r>
            <a:r>
              <a:rPr lang="ja-JP" altLang="en-US" sz="3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「ＵＤについて学ぼう」と題した講演を聞き、夜はＵＤスポーツの「ボッチャ」を体験、２日目は「ＵＤ絵本にふれてみよう！」と題し、生徒たち自らＵＤ絵本作りに挑戦しました。</a:t>
            </a:r>
            <a:endParaRPr lang="en-US" altLang="ja-JP" sz="30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266700" algn="just"/>
            <a:r>
              <a:rPr lang="ja-JP" altLang="en-US" sz="30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様々なプログラムを通し、また一緒に食事をしたり語り合ったりして、インターアクター同士の情報交換や交流を深めることができた大会でした。</a:t>
            </a:r>
            <a:endParaRPr lang="ja-JP" altLang="ja-JP" sz="30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1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A8B1D-ACC2-8EF6-7398-34F8A2BB5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>
            <a:extLst>
              <a:ext uri="{FF2B5EF4-FFF2-40B4-BE49-F238E27FC236}">
                <a16:creationId xmlns:a16="http://schemas.microsoft.com/office/drawing/2014/main" id="{739DB33A-34F0-4031-DBC9-50AA40DEBBBD}"/>
              </a:ext>
            </a:extLst>
          </p:cNvPr>
          <p:cNvSpPr/>
          <p:nvPr/>
        </p:nvSpPr>
        <p:spPr>
          <a:xfrm>
            <a:off x="396720" y="280440"/>
            <a:ext cx="11437920" cy="1843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3" name="CustomShape 2">
            <a:extLst>
              <a:ext uri="{FF2B5EF4-FFF2-40B4-BE49-F238E27FC236}">
                <a16:creationId xmlns:a16="http://schemas.microsoft.com/office/drawing/2014/main" id="{A5CF64AF-E249-174D-34CA-695F8148089E}"/>
              </a:ext>
            </a:extLst>
          </p:cNvPr>
          <p:cNvSpPr/>
          <p:nvPr/>
        </p:nvSpPr>
        <p:spPr>
          <a:xfrm>
            <a:off x="546480" y="433440"/>
            <a:ext cx="11139120" cy="92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3000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インターアクト年次大会</a:t>
            </a:r>
            <a:br>
              <a:rPr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</a:t>
            </a: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lang="ja-JP" alt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21</a:t>
            </a:r>
            <a:r>
              <a:rPr lang="ja-JP" alt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lang="en-US" sz="30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4" name="Line 3">
            <a:extLst>
              <a:ext uri="{FF2B5EF4-FFF2-40B4-BE49-F238E27FC236}">
                <a16:creationId xmlns:a16="http://schemas.microsoft.com/office/drawing/2014/main" id="{EE870865-2FD2-C17E-39E8-7424B6C9B61D}"/>
              </a:ext>
            </a:extLst>
          </p:cNvPr>
          <p:cNvSpPr/>
          <p:nvPr/>
        </p:nvSpPr>
        <p:spPr>
          <a:xfrm>
            <a:off x="2229840" y="1522080"/>
            <a:ext cx="77724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6" name="Line 4">
            <a:extLst>
              <a:ext uri="{FF2B5EF4-FFF2-40B4-BE49-F238E27FC236}">
                <a16:creationId xmlns:a16="http://schemas.microsoft.com/office/drawing/2014/main" id="{D81C07F7-67E7-A0BE-4B8C-DC3EDA5C7775}"/>
              </a:ext>
            </a:extLst>
          </p:cNvPr>
          <p:cNvSpPr/>
          <p:nvPr/>
        </p:nvSpPr>
        <p:spPr>
          <a:xfrm>
            <a:off x="6068078" y="2523729"/>
            <a:ext cx="0" cy="3657600"/>
          </a:xfrm>
          <a:prstGeom prst="line">
            <a:avLst/>
          </a:prstGeom>
          <a:ln w="10152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pic>
        <p:nvPicPr>
          <p:cNvPr id="4" name="図 3" descr="レストランのテーブルを囲んでいる人たち&#10;&#10;中程度の精度で自動的に生成された説明">
            <a:extLst>
              <a:ext uri="{FF2B5EF4-FFF2-40B4-BE49-F238E27FC236}">
                <a16:creationId xmlns:a16="http://schemas.microsoft.com/office/drawing/2014/main" id="{D66D67FE-40AE-7B71-0659-4DA01E5F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324100"/>
            <a:ext cx="5362575" cy="4026570"/>
          </a:xfrm>
          <a:prstGeom prst="rect">
            <a:avLst/>
          </a:prstGeom>
        </p:spPr>
      </p:pic>
      <p:pic>
        <p:nvPicPr>
          <p:cNvPr id="7" name="図 6" descr="講堂にいる人たち&#10;&#10;自動的に生成された説明">
            <a:extLst>
              <a:ext uri="{FF2B5EF4-FFF2-40B4-BE49-F238E27FC236}">
                <a16:creationId xmlns:a16="http://schemas.microsoft.com/office/drawing/2014/main" id="{48C87109-C3B6-FBAF-F983-DC506FA93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17" y="2324100"/>
            <a:ext cx="5416653" cy="406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27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A46B7-49A2-D5EF-7F87-741245A59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>
            <a:extLst>
              <a:ext uri="{FF2B5EF4-FFF2-40B4-BE49-F238E27FC236}">
                <a16:creationId xmlns:a16="http://schemas.microsoft.com/office/drawing/2014/main" id="{1DB1055B-135F-B992-EE6E-871AE4C2EECC}"/>
              </a:ext>
            </a:extLst>
          </p:cNvPr>
          <p:cNvSpPr/>
          <p:nvPr/>
        </p:nvSpPr>
        <p:spPr>
          <a:xfrm>
            <a:off x="396720" y="280440"/>
            <a:ext cx="11437920" cy="1843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3" name="CustomShape 2">
            <a:extLst>
              <a:ext uri="{FF2B5EF4-FFF2-40B4-BE49-F238E27FC236}">
                <a16:creationId xmlns:a16="http://schemas.microsoft.com/office/drawing/2014/main" id="{497DEE0C-A600-0D6F-8492-97488C4E7DDE}"/>
              </a:ext>
            </a:extLst>
          </p:cNvPr>
          <p:cNvSpPr/>
          <p:nvPr/>
        </p:nvSpPr>
        <p:spPr>
          <a:xfrm>
            <a:off x="546480" y="433440"/>
            <a:ext cx="11139120" cy="92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3000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インターアクト年次大会</a:t>
            </a:r>
            <a:br>
              <a:rPr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</a:t>
            </a: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lang="ja-JP" alt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21</a:t>
            </a:r>
            <a:r>
              <a:rPr lang="ja-JP" altLang="en-US" sz="3000" b="0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lang="en-US" sz="30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4" name="Line 3">
            <a:extLst>
              <a:ext uri="{FF2B5EF4-FFF2-40B4-BE49-F238E27FC236}">
                <a16:creationId xmlns:a16="http://schemas.microsoft.com/office/drawing/2014/main" id="{D960017A-32FF-9F52-A009-3BB4FF882173}"/>
              </a:ext>
            </a:extLst>
          </p:cNvPr>
          <p:cNvSpPr/>
          <p:nvPr/>
        </p:nvSpPr>
        <p:spPr>
          <a:xfrm>
            <a:off x="2229840" y="1522080"/>
            <a:ext cx="77724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6" name="Line 4">
            <a:extLst>
              <a:ext uri="{FF2B5EF4-FFF2-40B4-BE49-F238E27FC236}">
                <a16:creationId xmlns:a16="http://schemas.microsoft.com/office/drawing/2014/main" id="{2EA4F0CD-06E2-6478-11AF-FA24F74DDE21}"/>
              </a:ext>
            </a:extLst>
          </p:cNvPr>
          <p:cNvSpPr/>
          <p:nvPr/>
        </p:nvSpPr>
        <p:spPr>
          <a:xfrm>
            <a:off x="6068078" y="2523729"/>
            <a:ext cx="0" cy="3657600"/>
          </a:xfrm>
          <a:prstGeom prst="line">
            <a:avLst/>
          </a:prstGeom>
          <a:ln w="10152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pic>
        <p:nvPicPr>
          <p:cNvPr id="3" name="図 2" descr="建物, 屋内, グループ, 立つ が含まれている画像&#10;&#10;自動的に生成された説明">
            <a:extLst>
              <a:ext uri="{FF2B5EF4-FFF2-40B4-BE49-F238E27FC236}">
                <a16:creationId xmlns:a16="http://schemas.microsoft.com/office/drawing/2014/main" id="{AFA28067-E215-636F-2025-FB356FD2B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7" y="2371725"/>
            <a:ext cx="5434374" cy="4076700"/>
          </a:xfrm>
          <a:prstGeom prst="rect">
            <a:avLst/>
          </a:prstGeom>
        </p:spPr>
      </p:pic>
      <p:pic>
        <p:nvPicPr>
          <p:cNvPr id="6" name="図 5" descr="テーブルを囲んでいる子供たち&#10;&#10;中程度の精度で自動的に生成された説明">
            <a:extLst>
              <a:ext uri="{FF2B5EF4-FFF2-40B4-BE49-F238E27FC236}">
                <a16:creationId xmlns:a16="http://schemas.microsoft.com/office/drawing/2014/main" id="{5B1FF0B1-F9B4-ADFB-AE66-556BFB8A3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18" y="2362200"/>
            <a:ext cx="5414457" cy="406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4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59E1F64-281D-4453-9D97-C966215D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62" y="288437"/>
            <a:ext cx="10514880" cy="609398"/>
          </a:xfrm>
        </p:spPr>
        <p:txBody>
          <a:bodyPr/>
          <a:lstStyle/>
          <a:p>
            <a:pPr algn="ctr"/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インターアクトクラブ設立に向けて</a:t>
            </a:r>
          </a:p>
        </p:txBody>
      </p:sp>
      <p:sp>
        <p:nvSpPr>
          <p:cNvPr id="3" name="タイトル 3">
            <a:extLst>
              <a:ext uri="{FF2B5EF4-FFF2-40B4-BE49-F238E27FC236}">
                <a16:creationId xmlns:a16="http://schemas.microsoft.com/office/drawing/2014/main" id="{54C3C404-3D9C-4C11-9997-34D2C20EEDBF}"/>
              </a:ext>
            </a:extLst>
          </p:cNvPr>
          <p:cNvSpPr txBox="1">
            <a:spLocks/>
          </p:cNvSpPr>
          <p:nvPr/>
        </p:nvSpPr>
        <p:spPr>
          <a:xfrm>
            <a:off x="976437" y="1079192"/>
            <a:ext cx="10775743" cy="517988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①支援したい高等学校、教員と繋がる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②担当となる顧問の教員等と現状の活動内容の把握（ボランティア部等が既に存在する場合）、</a:t>
            </a:r>
            <a:r>
              <a:rPr kumimoji="1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提唱クラブになることで支援できることを提案</a:t>
            </a:r>
            <a:endParaRPr kumimoji="1" lang="en-US" altLang="ja-JP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③顧問教員の意向が確認できたら学校長等への説明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④学校の許可や提唱クラブの合意を得ることができるとインターアクト認定申請書の作成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⑤国際ロータリーに申請し、許可がおりると正式に承認となる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⑥承認後は、インターアクト旗や鐘等を準備し、認証式を開催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⑦○○高等学校インターアクトクラブが発足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⑧各提唱クラブの行事に参加したり、地区インターアクトクラブとしても活動を行う</a:t>
            </a:r>
            <a:endParaRPr kumimoji="1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502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59E1F64-281D-4453-9D97-C966215D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462" y="0"/>
            <a:ext cx="10514880" cy="1218795"/>
          </a:xfrm>
        </p:spPr>
        <p:txBody>
          <a:bodyPr/>
          <a:lstStyle/>
          <a:p>
            <a:pPr algn="ctr"/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インターアクトクラブ設立</a:t>
            </a:r>
            <a:br>
              <a:rPr lang="en-US" altLang="ja-JP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にあたってのクラブ負担・役割</a:t>
            </a:r>
          </a:p>
        </p:txBody>
      </p:sp>
      <p:sp>
        <p:nvSpPr>
          <p:cNvPr id="3" name="タイトル 3">
            <a:extLst>
              <a:ext uri="{FF2B5EF4-FFF2-40B4-BE49-F238E27FC236}">
                <a16:creationId xmlns:a16="http://schemas.microsoft.com/office/drawing/2014/main" id="{54C3C404-3D9C-4C11-9997-34D2C20EEDBF}"/>
              </a:ext>
            </a:extLst>
          </p:cNvPr>
          <p:cNvSpPr txBox="1">
            <a:spLocks/>
          </p:cNvSpPr>
          <p:nvPr/>
        </p:nvSpPr>
        <p:spPr>
          <a:xfrm>
            <a:off x="1109787" y="1306746"/>
            <a:ext cx="10775743" cy="531837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①予算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・自クラブでの行事に参加するだけであれば、基本的な費用（予算）は発生しない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・年次大会　登録料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参加生徒・交通費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・研修旅行（生徒１人４～６万円程度、顧問の旅費全額）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・地区大会での並行プラグラム参加　登録料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参加生徒・顧問教員分・交通費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②共同での提唱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・近隣のロータリークラブと共同で提唱も可能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共同提唱することで予算や人的サポートの確保がしやすいことはメリットになる。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③青少年奉仕委員会の設立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・自クラブ内に青少年奉仕委員会を設立し、担当委員長が窓口になる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・同時に地区インターアクト委員を兼務又は、地区インターアクト委員を選任し、年４回程度の地区インターアクト員会へ出席（基本的に札幌での開催）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337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321480" y="320040"/>
            <a:ext cx="11548080" cy="6217200"/>
          </a:xfrm>
          <a:prstGeom prst="rect">
            <a:avLst/>
          </a:prstGeom>
          <a:solidFill>
            <a:srgbClr val="000000">
              <a:alpha val="8000"/>
            </a:srgbClr>
          </a:solidFill>
          <a:ln w="127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33" name="Line 2"/>
          <p:cNvSpPr/>
          <p:nvPr/>
        </p:nvSpPr>
        <p:spPr>
          <a:xfrm>
            <a:off x="4654080" y="2057400"/>
            <a:ext cx="0" cy="2743200"/>
          </a:xfrm>
          <a:prstGeom prst="line">
            <a:avLst/>
          </a:prstGeom>
          <a:ln w="19080">
            <a:solidFill>
              <a:srgbClr val="26262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34" name="CustomShape 3"/>
          <p:cNvSpPr/>
          <p:nvPr/>
        </p:nvSpPr>
        <p:spPr>
          <a:xfrm>
            <a:off x="838080" y="963720"/>
            <a:ext cx="3620520" cy="492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 err="1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インターアクトクラブの歴史と現在</a:t>
            </a:r>
            <a:endParaRPr lang="en-US" sz="36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4975920" y="1061640"/>
            <a:ext cx="6377040" cy="483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10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1962年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アメリカで提唱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1963年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仙台育英</a:t>
            </a:r>
            <a:r>
              <a:rPr lang="ja-JP" alt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学園高等学校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が日本第一号の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インターアクトクラブを設立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1965年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室蘭大谷高校にインターアクト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クラブ設立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世界のインターアクトクラブ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クラブ数</a:t>
            </a:r>
            <a:r>
              <a:rPr lang="ja-JP" alt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14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</a:t>
            </a:r>
            <a:r>
              <a:rPr lang="en-US" altLang="ja-JP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911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クラブ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ja-JP" alt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会員数</a:t>
            </a:r>
            <a:r>
              <a:rPr lang="ja-JP" alt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342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,</a:t>
            </a:r>
            <a:r>
              <a:rPr lang="en-US" altLang="ja-JP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953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　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日本のインターアクトクラブ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クラブ数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545クラブ　　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71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21480" y="320040"/>
            <a:ext cx="11548080" cy="6217200"/>
          </a:xfrm>
          <a:prstGeom prst="rect">
            <a:avLst/>
          </a:prstGeom>
          <a:solidFill>
            <a:srgbClr val="000000">
              <a:alpha val="8000"/>
            </a:srgbClr>
          </a:solidFill>
          <a:ln w="12708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23" name="Line 2"/>
          <p:cNvSpPr/>
          <p:nvPr/>
        </p:nvSpPr>
        <p:spPr>
          <a:xfrm>
            <a:off x="4654080" y="2057400"/>
            <a:ext cx="0" cy="2743200"/>
          </a:xfrm>
          <a:prstGeom prst="line">
            <a:avLst/>
          </a:prstGeom>
          <a:ln w="19080">
            <a:solidFill>
              <a:srgbClr val="26262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24" name="CustomShape 3"/>
          <p:cNvSpPr/>
          <p:nvPr/>
        </p:nvSpPr>
        <p:spPr>
          <a:xfrm>
            <a:off x="461160" y="2143440"/>
            <a:ext cx="3997440" cy="24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2510地区の</a:t>
            </a:r>
            <a:br>
              <a:rPr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sz="3600" b="1" strike="noStrike" spc="-1" dirty="0" err="1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インターアクト</a:t>
            </a:r>
            <a:r>
              <a:rPr lang="en-US" sz="3600" b="1" strike="noStrike" spc="-1" dirty="0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</a:t>
            </a:r>
            <a:br>
              <a:rPr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sz="3600" b="1" strike="noStrike" spc="-1" dirty="0" err="1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クラブ</a:t>
            </a:r>
            <a:endParaRPr lang="en-US" sz="36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5" name="CustomShape 4"/>
          <p:cNvSpPr/>
          <p:nvPr/>
        </p:nvSpPr>
        <p:spPr>
          <a:xfrm>
            <a:off x="4654440" y="1078560"/>
            <a:ext cx="7024680" cy="468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地区内６クラブ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札幌第一高校IAC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（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札幌RC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札幌山の手高校IAC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（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札幌</a:t>
            </a:r>
            <a:r>
              <a:rPr lang="ja-JP" alt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西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北RC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札幌龍谷学園高校IAC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（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札幌モーニングRC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北海高校IAC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</a:t>
            </a:r>
            <a:r>
              <a:rPr lang="ja-JP" alt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札幌東RC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岩見沢緑</a:t>
            </a:r>
            <a:r>
              <a:rPr lang="ja-JP" alt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陵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高校IAC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（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岩見沢RC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北海道大谷室蘭高校IAC（室蘭東RC</a:t>
            </a:r>
            <a:r>
              <a:rPr lang="en-US" sz="2400" b="1" strike="noStrike" spc="-1" dirty="0">
                <a:solidFill>
                  <a:srgbClr val="00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lang="en-US" sz="24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6" name="CustomShape 5"/>
          <p:cNvSpPr/>
          <p:nvPr/>
        </p:nvSpPr>
        <p:spPr>
          <a:xfrm>
            <a:off x="4048125" y="5678070"/>
            <a:ext cx="7880985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2010年　9クラブ　→　20</a:t>
            </a:r>
            <a:r>
              <a:rPr lang="en-US" altLang="ja-JP" sz="2800" spc="-1" dirty="0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23</a:t>
            </a:r>
            <a:r>
              <a:rPr lang="en-US" sz="2800" b="0" strike="noStrike" spc="-1" dirty="0">
                <a:solidFill>
                  <a:srgbClr val="4472C4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　6クラブ</a:t>
            </a:r>
            <a:endParaRPr lang="en-US" sz="2800" b="0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49539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880BC44-3EE7-421A-ADE5-6010F5A08F25}"/>
              </a:ext>
            </a:extLst>
          </p:cNvPr>
          <p:cNvSpPr txBox="1"/>
          <p:nvPr/>
        </p:nvSpPr>
        <p:spPr>
          <a:xfrm>
            <a:off x="1038616" y="520512"/>
            <a:ext cx="1086357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28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【</a:t>
            </a:r>
            <a:r>
              <a:rPr lang="ja-JP" altLang="en-US" sz="28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地区インターアクト</a:t>
            </a:r>
            <a:r>
              <a:rPr lang="ja-JP" altLang="ja-JP" sz="28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委員会活動</a:t>
            </a:r>
            <a:r>
              <a:rPr lang="en-US" altLang="ja-JP" sz="28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】</a:t>
            </a:r>
            <a:endParaRPr lang="ja-JP" altLang="ja-JP" sz="28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28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 </a:t>
            </a:r>
            <a:endParaRPr lang="ja-JP" altLang="ja-JP" sz="28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ja-JP" altLang="ja-JP" sz="2800" b="1" u="sng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　</a:t>
            </a:r>
            <a:r>
              <a:rPr lang="ja-JP" altLang="en-US" sz="2800" b="1" u="sng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研修旅行（海外＆国内）</a:t>
            </a:r>
            <a:r>
              <a:rPr lang="en-US" altLang="ja-JP" sz="2800" b="1" u="sng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 </a:t>
            </a:r>
          </a:p>
          <a:p>
            <a:pPr indent="266700" algn="just"/>
            <a:endParaRPr lang="en-US" altLang="ja-JP" sz="2800" b="1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266700" algn="just"/>
            <a:r>
              <a:rPr lang="ja-JP" altLang="ja-JP" sz="28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国際理解を深めてもらう</a:t>
            </a:r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ため、２０１９年まで</a:t>
            </a:r>
            <a:r>
              <a:rPr lang="ja-JP" altLang="ja-JP" sz="28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海外研修を行っていま</a:t>
            </a:r>
            <a:r>
              <a:rPr lang="ja-JP" altLang="en-US" sz="28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した。</a:t>
            </a:r>
            <a:endParaRPr lang="en-US" altLang="ja-JP" sz="28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266700" algn="just"/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コロナ禍の影響で海外への渡航がしにくくなってしまった２０２２年～２０２４年は、東北地方を中心に、国内での研修旅行を企画しました。</a:t>
            </a:r>
            <a:endParaRPr lang="en-US" altLang="ja-JP" sz="28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266700" algn="just"/>
            <a:r>
              <a:rPr lang="ja-JP" altLang="en-US" sz="28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昨年は８月１日～３日で、福島県を中心とした東北研修旅行、松韻福島高校との交流、会津武家屋敷の見学、震災学習クルーズ等。</a:t>
            </a:r>
            <a:endParaRPr lang="en-US" altLang="ja-JP" sz="28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266700" algn="just"/>
            <a:endParaRPr lang="en-US" altLang="ja-JP" sz="2800" kern="100" dirty="0">
              <a:solidFill>
                <a:srgbClr val="FF000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266700" algn="just"/>
            <a:r>
              <a:rPr lang="en-US" altLang="ja-JP" sz="2800" kern="100" dirty="0">
                <a:solidFill>
                  <a:srgbClr val="FF000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2800" kern="1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本年８月１日～４日は、６年ぶりの台湾海外研修で調整中！</a:t>
            </a:r>
            <a:endParaRPr lang="ja-JP" altLang="ja-JP" sz="1400" kern="100" dirty="0">
              <a:solidFill>
                <a:srgbClr val="FF000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39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396720" y="280440"/>
            <a:ext cx="11437920" cy="1843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546480" y="433440"/>
            <a:ext cx="11139120" cy="92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東北</a:t>
            </a:r>
            <a:r>
              <a:rPr lang="en-US" sz="3000" b="1" strike="noStrike" spc="-1" dirty="0" err="1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研修旅行</a:t>
            </a:r>
            <a:br>
              <a:rPr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altLang="ja-JP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2024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年8月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日～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lang="en-US" sz="3000" b="1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8" name="Line 3"/>
          <p:cNvSpPr/>
          <p:nvPr/>
        </p:nvSpPr>
        <p:spPr>
          <a:xfrm>
            <a:off x="2229840" y="1522080"/>
            <a:ext cx="77724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0" name="Line 4"/>
          <p:cNvSpPr/>
          <p:nvPr/>
        </p:nvSpPr>
        <p:spPr>
          <a:xfrm>
            <a:off x="6116040" y="2596680"/>
            <a:ext cx="0" cy="3657600"/>
          </a:xfrm>
          <a:prstGeom prst="line">
            <a:avLst/>
          </a:prstGeom>
          <a:ln w="10152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pic>
        <p:nvPicPr>
          <p:cNvPr id="3" name="図 2" descr="人, テーブル, 男, グループ が含まれている画像&#10;&#10;自動的に生成された説明">
            <a:extLst>
              <a:ext uri="{FF2B5EF4-FFF2-40B4-BE49-F238E27FC236}">
                <a16:creationId xmlns:a16="http://schemas.microsoft.com/office/drawing/2014/main" id="{122A6A73-5D47-40BF-8C2D-0DF92A0A9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7" y="2381250"/>
            <a:ext cx="5271583" cy="3958248"/>
          </a:xfrm>
          <a:prstGeom prst="rect">
            <a:avLst/>
          </a:prstGeom>
        </p:spPr>
      </p:pic>
      <p:pic>
        <p:nvPicPr>
          <p:cNvPr id="6" name="図 5" descr="人, 屋内, グループ, 民衆 が含まれている画像&#10;&#10;自動的に生成された説明">
            <a:extLst>
              <a:ext uri="{FF2B5EF4-FFF2-40B4-BE49-F238E27FC236}">
                <a16:creationId xmlns:a16="http://schemas.microsoft.com/office/drawing/2014/main" id="{3EF70CA5-EB60-96B8-323F-FDA298D99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67" y="2382634"/>
            <a:ext cx="5294408" cy="39753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B16D79-155B-4F05-B1AC-C8D10A695F29}"/>
              </a:ext>
            </a:extLst>
          </p:cNvPr>
          <p:cNvSpPr txBox="1"/>
          <p:nvPr/>
        </p:nvSpPr>
        <p:spPr>
          <a:xfrm>
            <a:off x="880478" y="520556"/>
            <a:ext cx="1047170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 algn="just"/>
            <a:r>
              <a:rPr lang="ja-JP" altLang="en-US" sz="3600" b="1" u="sng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　地区大会並行プログラム（青少年プログラム）への参加</a:t>
            </a:r>
          </a:p>
          <a:p>
            <a:pPr algn="just"/>
            <a:r>
              <a:rPr lang="ja-JP" altLang="en-US" sz="3600" b="1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 </a:t>
            </a:r>
          </a:p>
          <a:p>
            <a:pPr indent="361950" algn="just"/>
            <a:r>
              <a:rPr lang="ja-JP" altLang="en-US" sz="36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例年、（地区実行委員会を中心に）</a:t>
            </a:r>
            <a:r>
              <a:rPr lang="ja-JP" altLang="en-US" sz="36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インターアクターの好奇心・向上心が高められる企画</a:t>
            </a:r>
            <a:r>
              <a:rPr lang="ja-JP" altLang="en-US" sz="3600" kern="100" dirty="0"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が催されています。</a:t>
            </a:r>
            <a:endParaRPr lang="en-US" altLang="ja-JP" sz="3600" kern="100" dirty="0"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indent="361950" algn="just"/>
            <a:r>
              <a:rPr lang="ja-JP" altLang="en-US" sz="3600" kern="1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今年度（昨年１０月）は地区大会の並行プログラムとして模擬裁判が企画され、ロータリアンが法曹三者及び被告人を演じ、高校生には量刑を検討してもらうというワークを行いました。</a:t>
            </a:r>
            <a:endParaRPr lang="en-US" altLang="ja-JP" sz="3200" kern="100" dirty="0"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31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396720" y="280440"/>
            <a:ext cx="11437920" cy="1843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3" name="CustomShape 2"/>
          <p:cNvSpPr/>
          <p:nvPr/>
        </p:nvSpPr>
        <p:spPr>
          <a:xfrm>
            <a:off x="546480" y="433440"/>
            <a:ext cx="11139120" cy="92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地区大会並行プログラム（模擬裁判）</a:t>
            </a:r>
            <a:br>
              <a:rPr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lang="en-US" sz="3000" b="1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4" name="Line 3"/>
          <p:cNvSpPr/>
          <p:nvPr/>
        </p:nvSpPr>
        <p:spPr>
          <a:xfrm>
            <a:off x="2229840" y="1522080"/>
            <a:ext cx="77724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6" name="Line 4"/>
          <p:cNvSpPr/>
          <p:nvPr/>
        </p:nvSpPr>
        <p:spPr>
          <a:xfrm>
            <a:off x="6068078" y="2523729"/>
            <a:ext cx="0" cy="3657600"/>
          </a:xfrm>
          <a:prstGeom prst="line">
            <a:avLst/>
          </a:prstGeom>
          <a:ln w="10152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pic>
        <p:nvPicPr>
          <p:cNvPr id="4" name="図 3" descr="屋内, 天井, 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4B49B6F1-629E-D925-07FB-F301CA75F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09824"/>
            <a:ext cx="5143500" cy="3857625"/>
          </a:xfrm>
          <a:prstGeom prst="rect">
            <a:avLst/>
          </a:prstGeom>
        </p:spPr>
      </p:pic>
      <p:pic>
        <p:nvPicPr>
          <p:cNvPr id="6" name="図 5" descr="レストランでテーブルを囲む人々&#10;&#10;中程度の精度で自動的に生成された説明">
            <a:extLst>
              <a:ext uri="{FF2B5EF4-FFF2-40B4-BE49-F238E27FC236}">
                <a16:creationId xmlns:a16="http://schemas.microsoft.com/office/drawing/2014/main" id="{3E3C49DE-33B0-D471-3CE9-035DCEB58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6" y="2431255"/>
            <a:ext cx="5162550" cy="387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2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93ABFB-59A6-9FE6-804D-172E7745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>
            <a:extLst>
              <a:ext uri="{FF2B5EF4-FFF2-40B4-BE49-F238E27FC236}">
                <a16:creationId xmlns:a16="http://schemas.microsoft.com/office/drawing/2014/main" id="{0E1BEAB4-9C6E-CE37-76A4-6563B5F885C0}"/>
              </a:ext>
            </a:extLst>
          </p:cNvPr>
          <p:cNvSpPr/>
          <p:nvPr/>
        </p:nvSpPr>
        <p:spPr>
          <a:xfrm>
            <a:off x="396720" y="280440"/>
            <a:ext cx="11437920" cy="1843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3" name="CustomShape 2">
            <a:extLst>
              <a:ext uri="{FF2B5EF4-FFF2-40B4-BE49-F238E27FC236}">
                <a16:creationId xmlns:a16="http://schemas.microsoft.com/office/drawing/2014/main" id="{1AD33C30-4845-FE9F-A8D7-83C366589D0E}"/>
              </a:ext>
            </a:extLst>
          </p:cNvPr>
          <p:cNvSpPr/>
          <p:nvPr/>
        </p:nvSpPr>
        <p:spPr>
          <a:xfrm>
            <a:off x="546480" y="433440"/>
            <a:ext cx="11139120" cy="92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地区大会並行プログラム（模擬裁判）</a:t>
            </a:r>
            <a:br>
              <a:rPr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lang="en-US" sz="3000" b="1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4" name="Line 3">
            <a:extLst>
              <a:ext uri="{FF2B5EF4-FFF2-40B4-BE49-F238E27FC236}">
                <a16:creationId xmlns:a16="http://schemas.microsoft.com/office/drawing/2014/main" id="{9A535934-3F4A-0F2C-4AF4-00DD8E2708E0}"/>
              </a:ext>
            </a:extLst>
          </p:cNvPr>
          <p:cNvSpPr/>
          <p:nvPr/>
        </p:nvSpPr>
        <p:spPr>
          <a:xfrm>
            <a:off x="2229840" y="1522080"/>
            <a:ext cx="77724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6" name="Line 4">
            <a:extLst>
              <a:ext uri="{FF2B5EF4-FFF2-40B4-BE49-F238E27FC236}">
                <a16:creationId xmlns:a16="http://schemas.microsoft.com/office/drawing/2014/main" id="{BBAA7DFD-582B-69C8-3BA7-1FBE87EFD263}"/>
              </a:ext>
            </a:extLst>
          </p:cNvPr>
          <p:cNvSpPr/>
          <p:nvPr/>
        </p:nvSpPr>
        <p:spPr>
          <a:xfrm>
            <a:off x="6068078" y="2523729"/>
            <a:ext cx="0" cy="3657600"/>
          </a:xfrm>
          <a:prstGeom prst="line">
            <a:avLst/>
          </a:prstGeom>
          <a:ln w="10152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pic>
        <p:nvPicPr>
          <p:cNvPr id="7" name="図 6" descr="テーブルの周りに集まっている人々&#10;&#10;中程度の精度で自動的に生成された説明">
            <a:extLst>
              <a:ext uri="{FF2B5EF4-FFF2-40B4-BE49-F238E27FC236}">
                <a16:creationId xmlns:a16="http://schemas.microsoft.com/office/drawing/2014/main" id="{FAE47CF5-13BB-7BD0-54F2-90C1D530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2371724"/>
            <a:ext cx="5334001" cy="4000501"/>
          </a:xfrm>
          <a:prstGeom prst="rect">
            <a:avLst/>
          </a:prstGeom>
        </p:spPr>
      </p:pic>
      <p:pic>
        <p:nvPicPr>
          <p:cNvPr id="9" name="図 8" descr="人, 屋内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62885BA-1C2F-928E-939A-35B61EAC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2371724"/>
            <a:ext cx="52959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31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7694C6-72F7-4469-47EF-162100D05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>
            <a:extLst>
              <a:ext uri="{FF2B5EF4-FFF2-40B4-BE49-F238E27FC236}">
                <a16:creationId xmlns:a16="http://schemas.microsoft.com/office/drawing/2014/main" id="{AEF9BA9E-2782-2306-1C62-E1E66BD3A951}"/>
              </a:ext>
            </a:extLst>
          </p:cNvPr>
          <p:cNvSpPr/>
          <p:nvPr/>
        </p:nvSpPr>
        <p:spPr>
          <a:xfrm>
            <a:off x="396720" y="280440"/>
            <a:ext cx="11437920" cy="1843560"/>
          </a:xfrm>
          <a:prstGeom prst="rect">
            <a:avLst/>
          </a:prstGeom>
          <a:solidFill>
            <a:srgbClr val="404040"/>
          </a:solidFill>
          <a:ln w="127080">
            <a:solidFill>
              <a:srgbClr val="40404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3" name="CustomShape 2">
            <a:extLst>
              <a:ext uri="{FF2B5EF4-FFF2-40B4-BE49-F238E27FC236}">
                <a16:creationId xmlns:a16="http://schemas.microsoft.com/office/drawing/2014/main" id="{E3D8D4C3-E5D8-3FBE-5B8C-1A267888AF34}"/>
              </a:ext>
            </a:extLst>
          </p:cNvPr>
          <p:cNvSpPr/>
          <p:nvPr/>
        </p:nvSpPr>
        <p:spPr>
          <a:xfrm>
            <a:off x="546480" y="433440"/>
            <a:ext cx="11139120" cy="92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地区大会並行プログラム（模擬裁判）</a:t>
            </a:r>
            <a:br>
              <a:rPr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24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</a:t>
            </a:r>
            <a:r>
              <a:rPr lang="en-US" altLang="ja-JP" sz="3000" b="1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lang="en-US" sz="3000" b="1" strike="noStrike" spc="-1" dirty="0">
                <a:solidFill>
                  <a:srgbClr val="FFFF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endParaRPr lang="en-US" sz="3000" b="1" strike="noStrike" spc="-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4" name="Line 3">
            <a:extLst>
              <a:ext uri="{FF2B5EF4-FFF2-40B4-BE49-F238E27FC236}">
                <a16:creationId xmlns:a16="http://schemas.microsoft.com/office/drawing/2014/main" id="{261B4F2B-6A48-E74D-D6A5-7BDB3930ECEB}"/>
              </a:ext>
            </a:extLst>
          </p:cNvPr>
          <p:cNvSpPr/>
          <p:nvPr/>
        </p:nvSpPr>
        <p:spPr>
          <a:xfrm>
            <a:off x="2229840" y="1522080"/>
            <a:ext cx="7772400" cy="0"/>
          </a:xfrm>
          <a:prstGeom prst="line">
            <a:avLst/>
          </a:prstGeom>
          <a:ln w="2232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sp>
        <p:nvSpPr>
          <p:cNvPr id="146" name="Line 4">
            <a:extLst>
              <a:ext uri="{FF2B5EF4-FFF2-40B4-BE49-F238E27FC236}">
                <a16:creationId xmlns:a16="http://schemas.microsoft.com/office/drawing/2014/main" id="{D4BD601D-D767-3ACD-F733-727E4BEBE51E}"/>
              </a:ext>
            </a:extLst>
          </p:cNvPr>
          <p:cNvSpPr/>
          <p:nvPr/>
        </p:nvSpPr>
        <p:spPr>
          <a:xfrm>
            <a:off x="6068078" y="2523729"/>
            <a:ext cx="0" cy="3657600"/>
          </a:xfrm>
          <a:prstGeom prst="line">
            <a:avLst/>
          </a:prstGeom>
          <a:ln w="101520">
            <a:solidFill>
              <a:srgbClr val="59595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ja-JP" altLang="en-US"/>
          </a:p>
        </p:txBody>
      </p:sp>
      <p:pic>
        <p:nvPicPr>
          <p:cNvPr id="3" name="図 2" descr="空港のロビーにいる人たち&#10;&#10;中程度の精度で自動的に生成された説明">
            <a:extLst>
              <a:ext uri="{FF2B5EF4-FFF2-40B4-BE49-F238E27FC236}">
                <a16:creationId xmlns:a16="http://schemas.microsoft.com/office/drawing/2014/main" id="{ABEADC95-C042-55E4-19C9-278355A18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4" y="2419349"/>
            <a:ext cx="5521325" cy="4140994"/>
          </a:xfrm>
          <a:prstGeom prst="rect">
            <a:avLst/>
          </a:prstGeom>
        </p:spPr>
      </p:pic>
      <p:pic>
        <p:nvPicPr>
          <p:cNvPr id="5" name="図 4" descr="建物, ホール, 民衆, 立つ が含まれている画像&#10;&#10;自動的に生成された説明">
            <a:extLst>
              <a:ext uri="{FF2B5EF4-FFF2-40B4-BE49-F238E27FC236}">
                <a16:creationId xmlns:a16="http://schemas.microsoft.com/office/drawing/2014/main" id="{2B86ECAA-06C9-5EDC-E555-50CD74E63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99" y="2419349"/>
            <a:ext cx="5534025" cy="41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84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インテグラル">
  <a:themeElements>
    <a:clrScheme name="インテグラル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インテグラル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インテグラル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1696</TotalTime>
  <Words>816</Words>
  <Application>Microsoft Office PowerPoint</Application>
  <PresentationFormat>ワイド画面</PresentationFormat>
  <Paragraphs>79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14</vt:i4>
      </vt:variant>
    </vt:vector>
  </HeadingPairs>
  <TitlesOfParts>
    <vt:vector size="26" baseType="lpstr">
      <vt:lpstr>HG丸ｺﾞｼｯｸM-PRO</vt:lpstr>
      <vt:lpstr>游ゴシック</vt:lpstr>
      <vt:lpstr>Arial</vt:lpstr>
      <vt:lpstr>Arial Black</vt:lpstr>
      <vt:lpstr>Symbol</vt:lpstr>
      <vt:lpstr>Tw Cen MT</vt:lpstr>
      <vt:lpstr>Tw Cen MT Condensed</vt:lpstr>
      <vt:lpstr>Wingdings</vt:lpstr>
      <vt:lpstr>Wingdings 3</vt:lpstr>
      <vt:lpstr>Office Theme</vt:lpstr>
      <vt:lpstr>Office Theme</vt:lpstr>
      <vt:lpstr>インテグラル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インターアクトクラブ設立に向けて</vt:lpstr>
      <vt:lpstr>インターアクトクラブ設立 にあたってのクラブ負担・役割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ロータリークラブと インターアクトクラブ</dc:title>
  <dc:subject/>
  <dc:creator>Owner</dc:creator>
  <dc:description/>
  <cp:lastModifiedBy>竜司 阿部</cp:lastModifiedBy>
  <cp:revision>82</cp:revision>
  <cp:lastPrinted>2021-10-18T23:05:33Z</cp:lastPrinted>
  <dcterms:created xsi:type="dcterms:W3CDTF">2017-06-16T01:02:14Z</dcterms:created>
  <dcterms:modified xsi:type="dcterms:W3CDTF">2025-03-26T05:49:29Z</dcterms:modified>
  <dc:language>ja-JP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ワイド画面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</Properties>
</file>