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571" r:id="rId2"/>
    <p:sldId id="570" r:id="rId3"/>
    <p:sldId id="572" r:id="rId4"/>
    <p:sldId id="581" r:id="rId5"/>
    <p:sldId id="582" r:id="rId6"/>
    <p:sldId id="574" r:id="rId7"/>
    <p:sldId id="573" r:id="rId8"/>
    <p:sldId id="578" r:id="rId9"/>
    <p:sldId id="579" r:id="rId10"/>
    <p:sldId id="580" r:id="rId11"/>
    <p:sldId id="575" r:id="rId12"/>
    <p:sldId id="576" r:id="rId13"/>
    <p:sldId id="577" r:id="rId14"/>
    <p:sldId id="583" r:id="rId1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hari hidehito" initials="th" lastIdx="1" clrIdx="0">
    <p:extLst>
      <p:ext uri="{19B8F6BF-5375-455C-9EA6-DF929625EA0E}">
        <p15:presenceInfo xmlns:p15="http://schemas.microsoft.com/office/powerpoint/2012/main" userId="df9352418d9d56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66CC"/>
    <a:srgbClr val="FF66FF"/>
    <a:srgbClr val="FFFF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555" autoAdjust="0"/>
  </p:normalViewPr>
  <p:slideViewPr>
    <p:cSldViewPr snapToGrid="0" snapToObjects="1">
      <p:cViewPr>
        <p:scale>
          <a:sx n="100" d="100"/>
          <a:sy n="100" d="100"/>
        </p:scale>
        <p:origin x="974"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81" d="100"/>
          <a:sy n="81"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0" cy="499012"/>
          </a:xfrm>
          <a:prstGeom prst="rect">
            <a:avLst/>
          </a:prstGeom>
        </p:spPr>
        <p:txBody>
          <a:bodyPr vert="horz" lIns="91861" tIns="45931" rIns="91861" bIns="459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1"/>
            <a:ext cx="2971800" cy="499012"/>
          </a:xfrm>
          <a:prstGeom prst="rect">
            <a:avLst/>
          </a:prstGeom>
        </p:spPr>
        <p:txBody>
          <a:bodyPr vert="horz" lIns="91861" tIns="45931" rIns="91861" bIns="45931" rtlCol="0"/>
          <a:lstStyle>
            <a:lvl1pPr algn="r">
              <a:defRPr sz="1200"/>
            </a:lvl1pPr>
          </a:lstStyle>
          <a:p>
            <a:fld id="{F4C11275-39B8-463B-9268-6B4AEC2D119E}"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1193800" y="1246188"/>
            <a:ext cx="4470400" cy="3354387"/>
          </a:xfrm>
          <a:prstGeom prst="rect">
            <a:avLst/>
          </a:prstGeom>
          <a:noFill/>
          <a:ln w="12700">
            <a:solidFill>
              <a:prstClr val="black"/>
            </a:solidFill>
          </a:ln>
        </p:spPr>
        <p:txBody>
          <a:bodyPr vert="horz" lIns="91861" tIns="45931" rIns="91861" bIns="45931" rtlCol="0" anchor="ctr"/>
          <a:lstStyle/>
          <a:p>
            <a:endParaRPr lang="ja-JP" altLang="en-US"/>
          </a:p>
        </p:txBody>
      </p:sp>
      <p:sp>
        <p:nvSpPr>
          <p:cNvPr id="5" name="ノート プレースホルダー 4"/>
          <p:cNvSpPr>
            <a:spLocks noGrp="1"/>
          </p:cNvSpPr>
          <p:nvPr>
            <p:ph type="body" sz="quarter" idx="3"/>
          </p:nvPr>
        </p:nvSpPr>
        <p:spPr>
          <a:xfrm>
            <a:off x="685801" y="4786363"/>
            <a:ext cx="5486400" cy="3916115"/>
          </a:xfrm>
          <a:prstGeom prst="rect">
            <a:avLst/>
          </a:prstGeom>
        </p:spPr>
        <p:txBody>
          <a:bodyPr vert="horz" lIns="91861" tIns="45931" rIns="91861" bIns="459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8"/>
            <a:ext cx="2971800" cy="499012"/>
          </a:xfrm>
          <a:prstGeom prst="rect">
            <a:avLst/>
          </a:prstGeom>
        </p:spPr>
        <p:txBody>
          <a:bodyPr vert="horz" lIns="91861" tIns="45931" rIns="91861" bIns="459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8"/>
            <a:ext cx="2971800" cy="499012"/>
          </a:xfrm>
          <a:prstGeom prst="rect">
            <a:avLst/>
          </a:prstGeom>
        </p:spPr>
        <p:txBody>
          <a:bodyPr vert="horz" lIns="91861" tIns="45931" rIns="91861" bIns="45931" rtlCol="0" anchor="b"/>
          <a:lstStyle>
            <a:lvl1pPr algn="r">
              <a:defRPr sz="1200"/>
            </a:lvl1pPr>
          </a:lstStyle>
          <a:p>
            <a:fld id="{4D7C6F25-DECC-4B34-A921-C77E7FE9F7D8}" type="slidenum">
              <a:rPr kumimoji="1" lang="ja-JP" altLang="en-US" smtClean="0"/>
              <a:t>‹#›</a:t>
            </a:fld>
            <a:endParaRPr kumimoji="1" lang="ja-JP" altLang="en-US"/>
          </a:p>
        </p:txBody>
      </p:sp>
    </p:spTree>
    <p:extLst>
      <p:ext uri="{BB962C8B-B14F-4D97-AF65-F5344CB8AC3E}">
        <p14:creationId xmlns:p14="http://schemas.microsoft.com/office/powerpoint/2010/main" val="1791796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1</a:t>
            </a:fld>
            <a:endParaRPr kumimoji="1" lang="ja-JP" altLang="en-US"/>
          </a:p>
        </p:txBody>
      </p:sp>
    </p:spTree>
    <p:extLst>
      <p:ext uri="{BB962C8B-B14F-4D97-AF65-F5344CB8AC3E}">
        <p14:creationId xmlns:p14="http://schemas.microsoft.com/office/powerpoint/2010/main" val="7529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これら全てを含めての金額でございます。</a:t>
            </a:r>
            <a:endParaRPr kumimoji="1" lang="en-US" altLang="ja-JP" dirty="0"/>
          </a:p>
          <a:p>
            <a:r>
              <a:rPr kumimoji="1" lang="ja-JP" altLang="en-US" dirty="0"/>
              <a:t>もちろん全てを参加クラブにご負担いただくわけではございません。</a:t>
            </a:r>
            <a:endParaRPr kumimoji="1" lang="en-US" altLang="ja-JP" dirty="0"/>
          </a:p>
          <a:p>
            <a:r>
              <a:rPr kumimoji="1" lang="ja-JP" altLang="en-US" dirty="0"/>
              <a:t>大きく分けて、参加ご家庭と参加クラブにてご負担願います。</a:t>
            </a:r>
            <a:endParaRPr kumimoji="1" lang="en-US" altLang="ja-JP" dirty="0"/>
          </a:p>
          <a:p>
            <a:r>
              <a:rPr kumimoji="1" lang="ja-JP" altLang="en-US" dirty="0"/>
              <a:t>また、受入学生諸行事の参加費用に関しては、地区委員会の予算内で行いますのでご安心ください。</a:t>
            </a:r>
            <a:endParaRPr kumimoji="1" lang="en-US" altLang="ja-JP" dirty="0"/>
          </a:p>
          <a:p>
            <a:r>
              <a:rPr kumimoji="1" lang="ja-JP" altLang="en-US" dirty="0"/>
              <a:t>互いの学生を面倒を見るという基本概念の元行われていますので、ホストファミリーへの食事費補助はありますがホストファミリーは基本的にボランティア、学校は授業料などなく無償受入にてご協力頂いています。</a:t>
            </a:r>
            <a:endParaRPr kumimoji="1" lang="en-US" altLang="ja-JP" dirty="0"/>
          </a:p>
          <a:p>
            <a:r>
              <a:rPr kumimoji="1" lang="ja-JP" altLang="en-US" dirty="0"/>
              <a:t>それでは、これよりご家庭とクラブのご負担金についてご説明を致します。</a:t>
            </a:r>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10</a:t>
            </a:fld>
            <a:endParaRPr kumimoji="1" lang="ja-JP" altLang="en-US"/>
          </a:p>
        </p:txBody>
      </p:sp>
    </p:spTree>
    <p:extLst>
      <p:ext uri="{BB962C8B-B14F-4D97-AF65-F5344CB8AC3E}">
        <p14:creationId xmlns:p14="http://schemas.microsoft.com/office/powerpoint/2010/main" val="116341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まずは、参加ご家庭にかかる費用についてみて頂きたいと思います。</a:t>
            </a:r>
            <a:endParaRPr kumimoji="1" lang="en-US" altLang="ja-JP" dirty="0"/>
          </a:p>
          <a:p>
            <a:r>
              <a:rPr kumimoji="1" lang="ja-JP" altLang="en-US" dirty="0"/>
              <a:t>おおよそ</a:t>
            </a:r>
            <a:r>
              <a:rPr kumimoji="1" lang="en-US" altLang="ja-JP" dirty="0"/>
              <a:t>90</a:t>
            </a:r>
            <a:r>
              <a:rPr kumimoji="1" lang="ja-JP" altLang="en-US" dirty="0"/>
              <a:t>万円前後で</a:t>
            </a:r>
            <a:r>
              <a:rPr kumimoji="1" lang="en-US" altLang="ja-JP" dirty="0"/>
              <a:t>1</a:t>
            </a:r>
            <a:r>
              <a:rPr kumimoji="1" lang="ja-JP" altLang="en-US" dirty="0"/>
              <a:t>年の交換生活が送れます。</a:t>
            </a:r>
            <a:endParaRPr kumimoji="1" lang="en-US" altLang="ja-JP" dirty="0"/>
          </a:p>
          <a:p>
            <a:r>
              <a:rPr kumimoji="1" lang="ja-JP" altLang="en-US" dirty="0"/>
              <a:t>昨今ロータリアン関係者ではなく一般公募からのエントリーが増えておりエントリー時に聞かれる質問も多くにご家庭の負担額があげられております。</a:t>
            </a:r>
            <a:endParaRPr kumimoji="1" lang="en-US" altLang="ja-JP" dirty="0"/>
          </a:p>
          <a:p>
            <a:r>
              <a:rPr kumimoji="1" lang="ja-JP" altLang="en-US" dirty="0"/>
              <a:t>この金額は通常の留学を民間企業等で行った場合よりもはるかにお安く、青少年交換事業の魅力の一つにもなっております。</a:t>
            </a:r>
            <a:endParaRPr kumimoji="1" lang="en-US" altLang="ja-JP" dirty="0"/>
          </a:p>
          <a:p>
            <a:r>
              <a:rPr kumimoji="1" lang="ja-JP" altLang="en-US" dirty="0"/>
              <a:t>この事業は、交換事業ですので交換元地区、交換相手地区、参加クラブ、参加学生ご家庭、ホストファミリー、学校に支えられて成り立っています。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11</a:t>
            </a:fld>
            <a:endParaRPr kumimoji="1" lang="ja-JP" altLang="en-US"/>
          </a:p>
        </p:txBody>
      </p:sp>
    </p:spTree>
    <p:extLst>
      <p:ext uri="{BB962C8B-B14F-4D97-AF65-F5344CB8AC3E}">
        <p14:creationId xmlns:p14="http://schemas.microsoft.com/office/powerpoint/2010/main" val="106519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u="none" kern="1200" dirty="0">
                <a:solidFill>
                  <a:schemeClr val="tx1"/>
                </a:solidFill>
                <a:effectLst/>
                <a:latin typeface="+mn-lt"/>
                <a:ea typeface="+mn-ea"/>
                <a:cs typeface="+mn-cs"/>
              </a:rPr>
              <a:t>ここで見て頂いてわかるように、受入クラブに関して全額がクラブ負担と言うわけでもございません。地区からの補助もありますし、例えば第</a:t>
            </a:r>
            <a:r>
              <a:rPr kumimoji="1" lang="en-US" altLang="ja-JP" sz="1200" b="0" u="none" kern="1200" dirty="0">
                <a:solidFill>
                  <a:schemeClr val="tx1"/>
                </a:solidFill>
                <a:effectLst/>
                <a:latin typeface="+mn-lt"/>
                <a:ea typeface="+mn-ea"/>
                <a:cs typeface="+mn-cs"/>
              </a:rPr>
              <a:t>4</a:t>
            </a:r>
            <a:r>
              <a:rPr kumimoji="1" lang="ja-JP" altLang="en-US" sz="1200" b="0" u="none" kern="1200" dirty="0">
                <a:solidFill>
                  <a:schemeClr val="tx1"/>
                </a:solidFill>
                <a:effectLst/>
                <a:latin typeface="+mn-lt"/>
                <a:ea typeface="+mn-ea"/>
                <a:cs typeface="+mn-cs"/>
              </a:rPr>
              <a:t>第</a:t>
            </a:r>
            <a:r>
              <a:rPr kumimoji="1" lang="en-US" altLang="ja-JP" sz="1200" b="0" u="none" kern="1200" dirty="0">
                <a:solidFill>
                  <a:schemeClr val="tx1"/>
                </a:solidFill>
                <a:effectLst/>
                <a:latin typeface="+mn-lt"/>
                <a:ea typeface="+mn-ea"/>
                <a:cs typeface="+mn-cs"/>
              </a:rPr>
              <a:t>5</a:t>
            </a:r>
            <a:r>
              <a:rPr kumimoji="1" lang="ja-JP" altLang="en-US" sz="1200" b="0" u="none" kern="1200" dirty="0">
                <a:solidFill>
                  <a:schemeClr val="tx1"/>
                </a:solidFill>
                <a:effectLst/>
                <a:latin typeface="+mn-lt"/>
                <a:ea typeface="+mn-ea"/>
                <a:cs typeface="+mn-cs"/>
              </a:rPr>
              <a:t>グループにおかれましては人頭分担金でグループ内の基金が有り現在参加受入クラブに対して</a:t>
            </a:r>
            <a:r>
              <a:rPr kumimoji="1" lang="en-US" altLang="ja-JP" sz="1200" b="0" u="none" kern="1200" dirty="0">
                <a:solidFill>
                  <a:schemeClr val="tx1"/>
                </a:solidFill>
                <a:effectLst/>
                <a:latin typeface="+mn-lt"/>
                <a:ea typeface="+mn-ea"/>
                <a:cs typeface="+mn-cs"/>
              </a:rPr>
              <a:t>80</a:t>
            </a:r>
            <a:r>
              <a:rPr kumimoji="1" lang="ja-JP" altLang="en-US" sz="1200" b="0" u="none" kern="1200" dirty="0">
                <a:solidFill>
                  <a:schemeClr val="tx1"/>
                </a:solidFill>
                <a:effectLst/>
                <a:latin typeface="+mn-lt"/>
                <a:ea typeface="+mn-ea"/>
                <a:cs typeface="+mn-cs"/>
              </a:rPr>
              <a:t>万円ちょっとが配布されております。また、あるクラブでは青少年に関わる事業に対しての積立をしており、そのお金を捻出し運営しやすいように工夫されているクラブもございます。</a:t>
            </a:r>
            <a:endParaRPr kumimoji="1" lang="en-US" altLang="ja-JP" sz="1200" b="0" u="none" kern="1200" dirty="0">
              <a:solidFill>
                <a:schemeClr val="tx1"/>
              </a:solidFill>
              <a:effectLst/>
              <a:latin typeface="+mn-lt"/>
              <a:ea typeface="+mn-ea"/>
              <a:cs typeface="+mn-cs"/>
            </a:endParaRPr>
          </a:p>
          <a:p>
            <a:endParaRPr kumimoji="1" lang="en-US" altLang="ja-JP" sz="1200" b="0" u="none" kern="1200" dirty="0">
              <a:solidFill>
                <a:schemeClr val="tx1"/>
              </a:solidFill>
              <a:effectLst/>
              <a:latin typeface="+mn-lt"/>
              <a:ea typeface="+mn-ea"/>
              <a:cs typeface="+mn-cs"/>
            </a:endParaRPr>
          </a:p>
          <a:p>
            <a:r>
              <a:rPr kumimoji="1" lang="ja-JP" altLang="en-US" sz="1200" b="0" u="none" kern="1200" dirty="0">
                <a:solidFill>
                  <a:schemeClr val="tx1"/>
                </a:solidFill>
                <a:effectLst/>
                <a:latin typeface="+mn-lt"/>
                <a:ea typeface="+mn-ea"/>
                <a:cs typeface="+mn-cs"/>
              </a:rPr>
              <a:t>なぜ貴重なお時間を使い費用についてのご説明をさせて頂いているかと言いますと、この事業に関しての内容は多く発信されておりますが、リアルなお金に関しては中々具体的に公表されている資料が無いと思います。</a:t>
            </a:r>
            <a:endParaRPr kumimoji="1" lang="en-US" altLang="ja-JP" sz="1200" b="0" u="none" kern="1200" dirty="0">
              <a:solidFill>
                <a:schemeClr val="tx1"/>
              </a:solidFill>
              <a:effectLst/>
              <a:latin typeface="+mn-lt"/>
              <a:ea typeface="+mn-ea"/>
              <a:cs typeface="+mn-cs"/>
            </a:endParaRPr>
          </a:p>
          <a:p>
            <a:r>
              <a:rPr kumimoji="1" lang="ja-JP" altLang="en-US" sz="1200" b="0" u="none" kern="1200" dirty="0">
                <a:solidFill>
                  <a:schemeClr val="tx1"/>
                </a:solidFill>
                <a:effectLst/>
                <a:latin typeface="+mn-lt"/>
                <a:ea typeface="+mn-ea"/>
                <a:cs typeface="+mn-cs"/>
              </a:rPr>
              <a:t>また、最近の参加クラブの減少の理由の一つに、経費の問題、ホストファミリーへの金銭的な負担等がございましたので、ここで参加費用についてご理解頂きたく掲載させて頂きました。</a:t>
            </a:r>
            <a:endParaRPr kumimoji="1" lang="en-US" altLang="ja-JP" sz="1200" b="0" u="none" kern="1200" dirty="0">
              <a:solidFill>
                <a:schemeClr val="tx1"/>
              </a:solidFill>
              <a:effectLst/>
              <a:latin typeface="+mn-lt"/>
              <a:ea typeface="+mn-ea"/>
              <a:cs typeface="+mn-cs"/>
            </a:endParaRPr>
          </a:p>
          <a:p>
            <a:endParaRPr kumimoji="1" lang="en-US" altLang="ja-JP" sz="1200" b="0" u="none" kern="1200" dirty="0">
              <a:solidFill>
                <a:schemeClr val="tx1"/>
              </a:solidFill>
              <a:effectLst/>
              <a:latin typeface="+mn-lt"/>
              <a:ea typeface="+mn-ea"/>
              <a:cs typeface="+mn-cs"/>
            </a:endParaRPr>
          </a:p>
          <a:p>
            <a:r>
              <a:rPr kumimoji="1" lang="ja-JP" altLang="en-US" sz="1200" b="0" u="none" kern="1200" dirty="0">
                <a:solidFill>
                  <a:schemeClr val="tx1"/>
                </a:solidFill>
                <a:effectLst/>
                <a:latin typeface="+mn-lt"/>
                <a:ea typeface="+mn-ea"/>
                <a:cs typeface="+mn-cs"/>
              </a:rPr>
              <a:t>また参加クラブの減少の理由には金銭的な問題以外もございます。</a:t>
            </a:r>
            <a:endParaRPr kumimoji="1" lang="en-US" altLang="ja-JP" sz="1200" b="0" u="none" kern="1200" dirty="0">
              <a:solidFill>
                <a:schemeClr val="tx1"/>
              </a:solidFill>
              <a:effectLst/>
              <a:latin typeface="+mn-lt"/>
              <a:ea typeface="+mn-ea"/>
              <a:cs typeface="+mn-cs"/>
            </a:endParaRPr>
          </a:p>
          <a:p>
            <a:endParaRPr kumimoji="1" lang="en-US" altLang="ja-JP" sz="1200" b="0" u="none" kern="1200" dirty="0">
              <a:solidFill>
                <a:schemeClr val="tx1"/>
              </a:solidFill>
              <a:effectLst/>
              <a:latin typeface="+mn-lt"/>
              <a:ea typeface="+mn-ea"/>
              <a:cs typeface="+mn-cs"/>
            </a:endParaRPr>
          </a:p>
          <a:p>
            <a:r>
              <a:rPr kumimoji="1" lang="ja-JP" altLang="en-US" sz="1200" b="0" u="none" kern="1200" dirty="0">
                <a:solidFill>
                  <a:schemeClr val="tx1"/>
                </a:solidFill>
                <a:effectLst/>
                <a:latin typeface="+mn-lt"/>
                <a:ea typeface="+mn-ea"/>
                <a:cs typeface="+mn-cs"/>
              </a:rPr>
              <a:t>例えば、昨今は</a:t>
            </a:r>
            <a:r>
              <a:rPr kumimoji="1" lang="ja-JP" altLang="ja-JP" sz="1200" b="0" u="none" kern="1200" dirty="0">
                <a:solidFill>
                  <a:schemeClr val="tx1"/>
                </a:solidFill>
                <a:effectLst/>
                <a:latin typeface="+mn-lt"/>
                <a:ea typeface="+mn-ea"/>
                <a:cs typeface="+mn-cs"/>
              </a:rPr>
              <a:t>ロータリアンの子や孫、関係者の応募が激減</a:t>
            </a:r>
            <a:r>
              <a:rPr kumimoji="1" lang="ja-JP" altLang="en-US" sz="1200" b="0" u="none" kern="1200" dirty="0">
                <a:solidFill>
                  <a:schemeClr val="tx1"/>
                </a:solidFill>
                <a:effectLst/>
                <a:latin typeface="+mn-lt"/>
                <a:ea typeface="+mn-ea"/>
                <a:cs typeface="+mn-cs"/>
              </a:rPr>
              <a:t>、メンバーの高齢化に伴いク</a:t>
            </a:r>
            <a:r>
              <a:rPr kumimoji="1" lang="ja-JP" altLang="ja-JP" sz="1200" b="0" u="none" kern="1200" dirty="0">
                <a:solidFill>
                  <a:schemeClr val="tx1"/>
                </a:solidFill>
                <a:effectLst/>
                <a:latin typeface="+mn-lt"/>
                <a:ea typeface="+mn-ea"/>
                <a:cs typeface="+mn-cs"/>
              </a:rPr>
              <a:t>ラブ内でのホストファミリー確保が困難</a:t>
            </a:r>
            <a:r>
              <a:rPr kumimoji="1" lang="ja-JP" altLang="en-US" sz="1200" b="0" u="none" kern="1200" dirty="0">
                <a:solidFill>
                  <a:schemeClr val="tx1"/>
                </a:solidFill>
                <a:effectLst/>
                <a:latin typeface="+mn-lt"/>
                <a:ea typeface="+mn-ea"/>
                <a:cs typeface="+mn-cs"/>
              </a:rPr>
              <a:t>などがあげられております。</a:t>
            </a:r>
            <a:endParaRPr kumimoji="1" lang="ja-JP" altLang="ja-JP" sz="1200" b="0" u="none"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12</a:t>
            </a:fld>
            <a:endParaRPr kumimoji="1" lang="ja-JP" altLang="en-US"/>
          </a:p>
        </p:txBody>
      </p:sp>
    </p:spTree>
    <p:extLst>
      <p:ext uri="{BB962C8B-B14F-4D97-AF65-F5344CB8AC3E}">
        <p14:creationId xmlns:p14="http://schemas.microsoft.com/office/powerpoint/2010/main" val="56004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t>10</a:t>
            </a:r>
            <a:r>
              <a:rPr lang="ja-JP" altLang="ja-JP" sz="1200" dirty="0"/>
              <a:t>年以上前は</a:t>
            </a:r>
            <a:r>
              <a:rPr lang="en-US" altLang="ja-JP" sz="1200" dirty="0"/>
              <a:t>10</a:t>
            </a:r>
            <a:r>
              <a:rPr lang="ja-JP" altLang="ja-JP" sz="1200" dirty="0"/>
              <a:t>名以上の交換が行われていた時代もありました。</a:t>
            </a:r>
          </a:p>
          <a:p>
            <a:r>
              <a:rPr lang="ja-JP" altLang="ja-JP" sz="1200" dirty="0"/>
              <a:t>年々応募人数が減少しております。</a:t>
            </a:r>
          </a:p>
          <a:p>
            <a:r>
              <a:rPr lang="ja-JP" altLang="ja-JP" sz="1200" dirty="0"/>
              <a:t>交換が途絶えないことが現在の課題です。</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・近郊の高校への宣伝</a:t>
            </a:r>
          </a:p>
          <a:p>
            <a:r>
              <a:rPr kumimoji="1" lang="ja-JP" altLang="ja-JP" sz="1200" kern="1200" dirty="0">
                <a:solidFill>
                  <a:schemeClr val="tx1"/>
                </a:solidFill>
                <a:effectLst/>
                <a:latin typeface="+mn-lt"/>
                <a:ea typeface="+mn-ea"/>
                <a:cs typeface="+mn-cs"/>
              </a:rPr>
              <a:t>・近郊高校への説明会開催</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この事業を継続することが、未来のロータリアン増への一手にもなります。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それは、青少年交換に参加、ロータリーの理解、帰国後</a:t>
            </a:r>
            <a:r>
              <a:rPr kumimoji="1" lang="en-US" altLang="ja-JP" sz="1200" kern="1200" dirty="0">
                <a:solidFill>
                  <a:schemeClr val="tx1"/>
                </a:solidFill>
                <a:effectLst/>
                <a:latin typeface="+mn-lt"/>
                <a:ea typeface="+mn-ea"/>
                <a:cs typeface="+mn-cs"/>
              </a:rPr>
              <a:t>ROTEX</a:t>
            </a:r>
            <a:r>
              <a:rPr kumimoji="1" lang="ja-JP" altLang="en-US" sz="1200" kern="1200" dirty="0">
                <a:solidFill>
                  <a:schemeClr val="tx1"/>
                </a:solidFill>
                <a:effectLst/>
                <a:latin typeface="+mn-lt"/>
                <a:ea typeface="+mn-ea"/>
                <a:cs typeface="+mn-cs"/>
              </a:rPr>
              <a:t>活動、ライラ、ローターアクト、ロータリアンと言う流れを作ることが、このプログラムに参加することにより容易に行えると</a:t>
            </a:r>
            <a:r>
              <a:rPr kumimoji="1" lang="ja-JP" altLang="en-US" sz="1200" kern="1200" dirty="0" err="1">
                <a:solidFill>
                  <a:schemeClr val="tx1"/>
                </a:solidFill>
                <a:effectLst/>
                <a:latin typeface="+mn-lt"/>
                <a:ea typeface="+mn-ea"/>
                <a:cs typeface="+mn-cs"/>
              </a:rPr>
              <a:t>思て</a:t>
            </a:r>
            <a:r>
              <a:rPr kumimoji="1" lang="ja-JP" altLang="en-US" sz="1200" kern="1200" dirty="0">
                <a:solidFill>
                  <a:schemeClr val="tx1"/>
                </a:solidFill>
                <a:effectLst/>
                <a:latin typeface="+mn-lt"/>
                <a:ea typeface="+mn-ea"/>
                <a:cs typeface="+mn-cs"/>
              </a:rPr>
              <a:t>おります。そのことは、ローターアクト会員増にもつながることと思います。また、インターアクトからのエントリーがあると尚面白いレールが作れるのではないでしょうか！？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結果、未来のロータリアンもしくはロータリーに理解ある社会人の育成につながります。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青少年にかかわるプログラム全ては、未来のロータリアン育成プログラムだと思います。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13</a:t>
            </a:fld>
            <a:endParaRPr kumimoji="1" lang="ja-JP" altLang="en-US"/>
          </a:p>
        </p:txBody>
      </p:sp>
    </p:spTree>
    <p:extLst>
      <p:ext uri="{BB962C8B-B14F-4D97-AF65-F5344CB8AC3E}">
        <p14:creationId xmlns:p14="http://schemas.microsoft.com/office/powerpoint/2010/main" val="283516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はっきり言って、海外学生を受け入れ・当地区の学生を送り出すこの事業は、クラブやホストファミリーの負担を考えると簡単なことではありません。</a:t>
            </a:r>
            <a:endParaRPr kumimoji="1" lang="en-US" altLang="ja-JP" dirty="0"/>
          </a:p>
          <a:p>
            <a:r>
              <a:rPr kumimoji="1" lang="ja-JP" altLang="en-US" dirty="0"/>
              <a:t>文化の違いや、食事・言語の違いなど様々な苦労がありますし、クラブやファミリーとしては大事なお子様を預かることで少なからずストレスを抱えることもあろうかともいます。</a:t>
            </a:r>
            <a:endParaRPr kumimoji="1" lang="en-US" altLang="ja-JP" dirty="0"/>
          </a:p>
          <a:p>
            <a:r>
              <a:rPr kumimoji="1" lang="ja-JP" altLang="en-US" dirty="0"/>
              <a:t>ですが、日本に興味のある若者が訪れロータリアンと共に地区・クラブ内の行事に参加することで新しい風が吹き込まれることは間違いありません。</a:t>
            </a:r>
            <a:endParaRPr kumimoji="1" lang="en-US" altLang="ja-JP" dirty="0"/>
          </a:p>
          <a:p>
            <a:r>
              <a:rPr kumimoji="1" lang="ja-JP" altLang="en-US" dirty="0"/>
              <a:t>皆様方におかれましては、会員増強にご苦労されているクラブも少なくないと思います。</a:t>
            </a:r>
            <a:endParaRPr kumimoji="1" lang="en-US" altLang="ja-JP" dirty="0"/>
          </a:p>
          <a:p>
            <a:r>
              <a:rPr kumimoji="1" lang="ja-JP" altLang="en-US" dirty="0"/>
              <a:t>留学生をうけれ入れれば会員が増えるということではないかもしれませんが</a:t>
            </a:r>
            <a:endParaRPr kumimoji="1" lang="en-US" altLang="ja-JP" dirty="0"/>
          </a:p>
          <a:p>
            <a:r>
              <a:rPr kumimoji="1" lang="ja-JP" altLang="en-US" dirty="0"/>
              <a:t>何かを変えるきっかけとしては、交換留学生の受け入れはとても効果的かつこの時代に適した事業であるといえるのではないでしょうか？</a:t>
            </a:r>
            <a:endParaRPr kumimoji="1" lang="en-US" altLang="ja-JP" dirty="0"/>
          </a:p>
          <a:p>
            <a:r>
              <a:rPr kumimoji="1" lang="ja-JP" altLang="en-US" dirty="0"/>
              <a:t>実際、私の所属する札幌北クラブ</a:t>
            </a:r>
            <a:r>
              <a:rPr kumimoji="1" lang="ja-JP" altLang="en-US"/>
              <a:t>では約</a:t>
            </a:r>
            <a:r>
              <a:rPr kumimoji="1" lang="en-US" altLang="ja-JP"/>
              <a:t>15</a:t>
            </a:r>
            <a:r>
              <a:rPr kumimoji="1" lang="ja-JP" altLang="en-US" dirty="0"/>
              <a:t>年ぶりにタイからの交換留学生を受け入れました。</a:t>
            </a:r>
            <a:endParaRPr kumimoji="1" lang="en-US" altLang="ja-JP" dirty="0"/>
          </a:p>
          <a:p>
            <a:r>
              <a:rPr kumimoji="1" lang="ja-JP" altLang="en-US" dirty="0"/>
              <a:t>その結果例会やイベントに活気が出て、今まで例会にだけ参加すればよいと思っていた一部ロータリアンも積極的にかかわるようになったと思われます。</a:t>
            </a:r>
            <a:endParaRPr kumimoji="1" lang="en-US" altLang="ja-JP" dirty="0"/>
          </a:p>
          <a:p>
            <a:r>
              <a:rPr kumimoji="1" lang="ja-JP" altLang="en-US" dirty="0"/>
              <a:t>実際に札幌北クラブ創立</a:t>
            </a:r>
            <a:r>
              <a:rPr kumimoji="1" lang="en-US" altLang="ja-JP" dirty="0"/>
              <a:t>54</a:t>
            </a:r>
            <a:r>
              <a:rPr kumimoji="1" lang="ja-JP" altLang="en-US" dirty="0"/>
              <a:t>周年記念例会には受け入れ留学生の家族が参加してくれる予定となりました。</a:t>
            </a:r>
            <a:endParaRPr kumimoji="1" lang="en-US" altLang="ja-JP" dirty="0"/>
          </a:p>
          <a:p>
            <a:endParaRPr kumimoji="1" lang="en-US" altLang="ja-JP" dirty="0"/>
          </a:p>
          <a:p>
            <a:r>
              <a:rPr kumimoji="1" lang="ja-JP" altLang="en-US" dirty="0"/>
              <a:t>そのような話に直結することではありますが、このプログラムの隠された真の目的は、世界平和だということです。</a:t>
            </a:r>
            <a:endParaRPr kumimoji="1" lang="en-US" altLang="ja-JP" dirty="0"/>
          </a:p>
          <a:p>
            <a:r>
              <a:rPr kumimoji="1" lang="ja-JP" altLang="en-US" dirty="0"/>
              <a:t>理由は、行った先の国で他地区、他国から来ているロータリーの学生同士が</a:t>
            </a:r>
            <a:r>
              <a:rPr kumimoji="1" lang="en-US" altLang="ja-JP" dirty="0"/>
              <a:t>1</a:t>
            </a:r>
            <a:r>
              <a:rPr kumimoji="1" lang="ja-JP" altLang="en-US" dirty="0"/>
              <a:t>年間の交流をします。</a:t>
            </a:r>
            <a:endParaRPr kumimoji="1" lang="en-US" altLang="ja-JP" dirty="0"/>
          </a:p>
          <a:p>
            <a:r>
              <a:rPr kumimoji="1" lang="ja-JP" altLang="en-US" dirty="0"/>
              <a:t>例えば、アメリカへ行っても、アジア、ヨーロッパ様々な国の友人を作ることができるとい事です。</a:t>
            </a:r>
            <a:endParaRPr kumimoji="1" lang="en-US" altLang="ja-JP" dirty="0"/>
          </a:p>
          <a:p>
            <a:r>
              <a:rPr kumimoji="1" lang="ja-JP" altLang="en-US" dirty="0"/>
              <a:t>誰がお友達がいる所を攻撃しますか？お友達がいる国を攻撃しようと思いますか？このプログラムから友情の輪を広げ戦争のない世界平和を！</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14</a:t>
            </a:fld>
            <a:endParaRPr kumimoji="1" lang="ja-JP" altLang="en-US"/>
          </a:p>
        </p:txBody>
      </p:sp>
    </p:spTree>
    <p:extLst>
      <p:ext uri="{BB962C8B-B14F-4D97-AF65-F5344CB8AC3E}">
        <p14:creationId xmlns:p14="http://schemas.microsoft.com/office/powerpoint/2010/main" val="17390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64">
              <a:defRPr/>
            </a:pPr>
            <a:endParaRPr lang="en-US" altLang="ja-JP" b="1" dirty="0"/>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2</a:t>
            </a:fld>
            <a:endParaRPr kumimoji="1" lang="ja-JP" altLang="en-US"/>
          </a:p>
        </p:txBody>
      </p:sp>
    </p:spTree>
    <p:extLst>
      <p:ext uri="{BB962C8B-B14F-4D97-AF65-F5344CB8AC3E}">
        <p14:creationId xmlns:p14="http://schemas.microsoft.com/office/powerpoint/2010/main" val="339334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u="none" kern="1200" dirty="0">
                <a:solidFill>
                  <a:schemeClr val="tx1"/>
                </a:solidFill>
                <a:effectLst/>
                <a:latin typeface="+mn-lt"/>
                <a:ea typeface="+mn-ea"/>
                <a:cs typeface="+mn-cs"/>
              </a:rPr>
              <a:t>応募時</a:t>
            </a:r>
            <a:r>
              <a:rPr kumimoji="1" lang="en-US" altLang="ja-JP" sz="1200" b="0" u="none" kern="1200" dirty="0">
                <a:solidFill>
                  <a:schemeClr val="tx1"/>
                </a:solidFill>
                <a:effectLst/>
                <a:latin typeface="+mn-lt"/>
                <a:ea typeface="+mn-ea"/>
                <a:cs typeface="+mn-cs"/>
              </a:rPr>
              <a:t> 15 </a:t>
            </a:r>
            <a:r>
              <a:rPr kumimoji="1" lang="ja-JP" altLang="ja-JP" sz="1200" b="0" u="none" kern="1200" dirty="0">
                <a:solidFill>
                  <a:schemeClr val="tx1"/>
                </a:solidFill>
                <a:effectLst/>
                <a:latin typeface="+mn-lt"/>
                <a:ea typeface="+mn-ea"/>
                <a:cs typeface="+mn-cs"/>
              </a:rPr>
              <a:t>歳以上</a:t>
            </a:r>
            <a:r>
              <a:rPr kumimoji="1" lang="en-US" altLang="ja-JP" sz="1200" b="0" u="none" kern="1200" dirty="0">
                <a:solidFill>
                  <a:schemeClr val="tx1"/>
                </a:solidFill>
                <a:effectLst/>
                <a:latin typeface="+mn-lt"/>
                <a:ea typeface="+mn-ea"/>
                <a:cs typeface="+mn-cs"/>
              </a:rPr>
              <a:t> 19 </a:t>
            </a:r>
            <a:r>
              <a:rPr kumimoji="1" lang="ja-JP" altLang="ja-JP" sz="1200" b="0" u="none" kern="1200" dirty="0">
                <a:solidFill>
                  <a:schemeClr val="tx1"/>
                </a:solidFill>
                <a:effectLst/>
                <a:latin typeface="+mn-lt"/>
                <a:ea typeface="+mn-ea"/>
                <a:cs typeface="+mn-cs"/>
              </a:rPr>
              <a:t>歳未満で、中程度以上の学業成績があり、ロータリーの 親善大使 として 積極的な態度 をもつ男女。ロータリー会員の子女であると 否とは問いませんが保護者と在籍学校および 推薦ロータリークラブの全面支援 を必要とします。</a:t>
            </a:r>
          </a:p>
          <a:p>
            <a:r>
              <a:rPr kumimoji="1" lang="ja-JP" altLang="ja-JP" sz="1200" b="0" u="none" kern="1200" dirty="0">
                <a:solidFill>
                  <a:schemeClr val="tx1"/>
                </a:solidFill>
                <a:effectLst/>
                <a:latin typeface="+mn-lt"/>
                <a:ea typeface="+mn-ea"/>
                <a:cs typeface="+mn-cs"/>
              </a:rPr>
              <a:t>スポンサークラブの推薦必須（派遣候補生）</a:t>
            </a:r>
          </a:p>
          <a:p>
            <a:r>
              <a:rPr kumimoji="1" lang="ja-JP" altLang="ja-JP" sz="1200" b="0" u="none" kern="1200" dirty="0">
                <a:solidFill>
                  <a:schemeClr val="tx1"/>
                </a:solidFill>
                <a:effectLst/>
                <a:latin typeface="+mn-lt"/>
                <a:ea typeface="+mn-ea"/>
                <a:cs typeface="+mn-cs"/>
              </a:rPr>
              <a:t>ホストファミリー受入必須（派遣候補生）</a:t>
            </a:r>
          </a:p>
          <a:p>
            <a:r>
              <a:rPr kumimoji="1" lang="ja-JP" altLang="ja-JP" sz="1200" b="0" u="none" kern="1200" dirty="0">
                <a:solidFill>
                  <a:schemeClr val="tx1"/>
                </a:solidFill>
                <a:effectLst/>
                <a:latin typeface="+mn-lt"/>
                <a:ea typeface="+mn-ea"/>
                <a:cs typeface="+mn-cs"/>
              </a:rPr>
              <a:t>オリエンテーション出席必須（派遣候補生、保護者、受入学生）</a:t>
            </a:r>
          </a:p>
          <a:p>
            <a:r>
              <a:rPr kumimoji="1" lang="en-US" altLang="ja-JP" sz="1200" b="0" u="none" kern="1200" dirty="0">
                <a:solidFill>
                  <a:schemeClr val="tx1"/>
                </a:solidFill>
                <a:effectLst/>
                <a:latin typeface="+mn-lt"/>
                <a:ea typeface="+mn-ea"/>
                <a:cs typeface="+mn-cs"/>
              </a:rPr>
              <a:t>ROTEX</a:t>
            </a:r>
            <a:r>
              <a:rPr kumimoji="1" lang="ja-JP" altLang="ja-JP" sz="1200" b="0" u="none" kern="1200" dirty="0">
                <a:solidFill>
                  <a:schemeClr val="tx1"/>
                </a:solidFill>
                <a:effectLst/>
                <a:latin typeface="+mn-lt"/>
                <a:ea typeface="+mn-ea"/>
                <a:cs typeface="+mn-cs"/>
              </a:rPr>
              <a:t>活動へ積極的に参加</a:t>
            </a:r>
            <a:r>
              <a:rPr kumimoji="1" lang="ja-JP" altLang="en-US" sz="1200" b="0" u="none" kern="1200" dirty="0">
                <a:solidFill>
                  <a:schemeClr val="tx1"/>
                </a:solidFill>
                <a:effectLst/>
                <a:latin typeface="+mn-lt"/>
                <a:ea typeface="+mn-ea"/>
                <a:cs typeface="+mn-cs"/>
              </a:rPr>
              <a:t>が条件とし求められます。</a:t>
            </a:r>
            <a:endParaRPr kumimoji="1" lang="en-US" altLang="ja-JP" sz="1200" b="0" u="none" kern="1200" dirty="0">
              <a:solidFill>
                <a:schemeClr val="tx1"/>
              </a:solidFill>
              <a:effectLst/>
              <a:latin typeface="+mn-lt"/>
              <a:ea typeface="+mn-ea"/>
              <a:cs typeface="+mn-cs"/>
            </a:endParaRPr>
          </a:p>
          <a:p>
            <a:endParaRPr kumimoji="1" lang="en-US" altLang="ja-JP" sz="1200" b="0" u="none"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b="0" u="none" kern="1200" dirty="0">
                <a:solidFill>
                  <a:schemeClr val="tx1"/>
                </a:solidFill>
                <a:effectLst/>
                <a:latin typeface="+mn-lt"/>
                <a:ea typeface="+mn-ea"/>
                <a:cs typeface="+mn-cs"/>
              </a:rPr>
              <a:t>ここ</a:t>
            </a:r>
            <a:r>
              <a:rPr kumimoji="1" lang="en-US" altLang="ja-JP" sz="1200" b="0" u="none" kern="1200" dirty="0">
                <a:solidFill>
                  <a:schemeClr val="tx1"/>
                </a:solidFill>
                <a:effectLst/>
                <a:latin typeface="+mn-lt"/>
                <a:ea typeface="+mn-ea"/>
                <a:cs typeface="+mn-cs"/>
              </a:rPr>
              <a:t>3</a:t>
            </a:r>
            <a:r>
              <a:rPr kumimoji="1" lang="ja-JP" altLang="ja-JP" sz="1200" b="0" u="none" kern="1200" dirty="0">
                <a:solidFill>
                  <a:schemeClr val="tx1"/>
                </a:solidFill>
                <a:effectLst/>
                <a:latin typeface="+mn-lt"/>
                <a:ea typeface="+mn-ea"/>
                <a:cs typeface="+mn-cs"/>
              </a:rPr>
              <a:t>年間での交換状況</a:t>
            </a:r>
            <a:r>
              <a:rPr kumimoji="1" lang="ja-JP" altLang="en-US" sz="1200" b="0" u="none" kern="1200" dirty="0">
                <a:solidFill>
                  <a:schemeClr val="tx1"/>
                </a:solidFill>
                <a:effectLst/>
                <a:latin typeface="+mn-lt"/>
                <a:ea typeface="+mn-ea"/>
                <a:cs typeface="+mn-cs"/>
              </a:rPr>
              <a:t>は、</a:t>
            </a:r>
            <a:endParaRPr kumimoji="1" lang="ja-JP" altLang="ja-JP" sz="1200" b="0" u="none" kern="1200" dirty="0">
              <a:solidFill>
                <a:schemeClr val="tx1"/>
              </a:solidFill>
              <a:effectLst/>
              <a:latin typeface="+mn-lt"/>
              <a:ea typeface="+mn-ea"/>
              <a:cs typeface="+mn-cs"/>
            </a:endParaRPr>
          </a:p>
          <a:p>
            <a:r>
              <a:rPr kumimoji="1" lang="ja-JP" altLang="ja-JP" sz="1200" b="0" u="none" kern="1200" dirty="0">
                <a:solidFill>
                  <a:schemeClr val="tx1"/>
                </a:solidFill>
                <a:effectLst/>
                <a:latin typeface="+mn-lt"/>
                <a:ea typeface="+mn-ea"/>
                <a:cs typeface="+mn-cs"/>
              </a:rPr>
              <a:t>交換先：アメリカ、オーストラリア、</a:t>
            </a:r>
            <a:r>
              <a:rPr kumimoji="1" lang="ja-JP" altLang="en-US" sz="1200" b="0" u="none" kern="1200" dirty="0">
                <a:solidFill>
                  <a:schemeClr val="tx1"/>
                </a:solidFill>
                <a:effectLst/>
                <a:latin typeface="+mn-lt"/>
                <a:ea typeface="+mn-ea"/>
                <a:cs typeface="+mn-cs"/>
              </a:rPr>
              <a:t>タイと交換をおこなっています。</a:t>
            </a:r>
            <a:endParaRPr kumimoji="1" lang="ja-JP" altLang="ja-JP" sz="1200" b="0" u="none"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defTabSz="925464">
              <a:defRPr/>
            </a:pPr>
            <a:endParaRPr lang="en-US" altLang="ja-JP" b="1" dirty="0"/>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3</a:t>
            </a:fld>
            <a:endParaRPr kumimoji="1" lang="ja-JP" altLang="en-US"/>
          </a:p>
        </p:txBody>
      </p:sp>
    </p:spTree>
    <p:extLst>
      <p:ext uri="{BB962C8B-B14F-4D97-AF65-F5344CB8AC3E}">
        <p14:creationId xmlns:p14="http://schemas.microsoft.com/office/powerpoint/2010/main" val="93409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この事業で重要なのは、留学プログラムではないことです。</a:t>
            </a:r>
            <a:endParaRPr kumimoji="1" lang="en-US" altLang="ja-JP" dirty="0"/>
          </a:p>
          <a:p>
            <a:r>
              <a:rPr kumimoji="1" lang="ja-JP" altLang="en-US" dirty="0"/>
              <a:t>一年間</a:t>
            </a:r>
            <a:r>
              <a:rPr lang="ja-JP" altLang="en-US" dirty="0">
                <a:effectLst/>
              </a:rPr>
              <a:t>海外に滞在し、言語や文化を学びながら、海外に友人をつくり、世界市民としての自覚を養うことのできるプログラムです。</a:t>
            </a:r>
            <a:endParaRPr lang="en-US" altLang="ja-JP" dirty="0">
              <a:effectLst/>
            </a:endParaRPr>
          </a:p>
          <a:p>
            <a:r>
              <a:rPr kumimoji="1" lang="ja-JP" altLang="en-US" dirty="0">
                <a:effectLst/>
              </a:rPr>
              <a:t>その為、ロータリー側では渡航先での単位に関わることには関与いたしません。留学斡旋業者ではないため学校の選択も得来ません。ビザ取得はロータリーでは行いません。と言ったように多くのことを各自で行います。ただ、丸投げではなく月一度行うオリエンテーションにて当委員会でお手伝いサポートを致します。</a:t>
            </a:r>
            <a:endParaRPr kumimoji="1" lang="en-US" altLang="ja-JP" dirty="0">
              <a:effectLst/>
            </a:endParaRPr>
          </a:p>
          <a:p>
            <a:r>
              <a:rPr kumimoji="1" lang="ja-JP" altLang="en-US" dirty="0">
                <a:effectLst/>
              </a:rPr>
              <a:t>余談ですが、始まりは、とあるクラブのロータリアンが友人ロータリアンと互いの子供を、違った生活環境を味合わせてみたいとい事で交換したことが始まりと言われています。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4</a:t>
            </a:fld>
            <a:endParaRPr kumimoji="1" lang="ja-JP" altLang="en-US"/>
          </a:p>
        </p:txBody>
      </p:sp>
    </p:spTree>
    <p:extLst>
      <p:ext uri="{BB962C8B-B14F-4D97-AF65-F5344CB8AC3E}">
        <p14:creationId xmlns:p14="http://schemas.microsoft.com/office/powerpoint/2010/main" val="333595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当事業において、留学あるいは留学生と言う用語は使用いたしません。</a:t>
            </a:r>
            <a:endParaRPr kumimoji="1" lang="en-US" altLang="ja-JP" dirty="0"/>
          </a:p>
          <a:p>
            <a:r>
              <a:rPr kumimoji="1" lang="ja-JP" altLang="en-US" dirty="0"/>
              <a:t>ここがロータリーのこの事業の特徴です。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5</a:t>
            </a:fld>
            <a:endParaRPr kumimoji="1" lang="ja-JP" altLang="en-US"/>
          </a:p>
        </p:txBody>
      </p:sp>
    </p:spTree>
    <p:extLst>
      <p:ext uri="{BB962C8B-B14F-4D97-AF65-F5344CB8AC3E}">
        <p14:creationId xmlns:p14="http://schemas.microsoft.com/office/powerpoint/2010/main" val="40450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おおよそ月</a:t>
            </a:r>
            <a:r>
              <a:rPr kumimoji="1" lang="en-US" altLang="ja-JP" dirty="0"/>
              <a:t>1</a:t>
            </a:r>
            <a:r>
              <a:rPr kumimoji="1" lang="ja-JP" altLang="en-US" dirty="0"/>
              <a:t>回のペースで、ロータリーとは、ロータリーの理解、青少年交換の事業内容、学生たちに求められることを中心にオリエンテーション担当スタッフが中心に行います。</a:t>
            </a:r>
            <a:endParaRPr kumimoji="1" lang="en-US" altLang="ja-JP" dirty="0"/>
          </a:p>
          <a:p>
            <a:r>
              <a:rPr kumimoji="1" lang="ja-JP" altLang="en-US" dirty="0"/>
              <a:t>参加クラブ向けに、</a:t>
            </a:r>
            <a:r>
              <a:rPr kumimoji="1" lang="en-US" altLang="ja-JP" dirty="0"/>
              <a:t>1</a:t>
            </a:r>
            <a:r>
              <a:rPr kumimoji="1" lang="ja-JP" altLang="en-US" dirty="0"/>
              <a:t>年間の流れ学生へのフォロー、カウンセラー、ホストファミリー向けに関してオリエンテーションを開催しております。そのため、未経験のクラブが参加をされてもわかりやすく専門スタッフがお手伝いいたします。</a:t>
            </a:r>
            <a:endParaRPr kumimoji="1" lang="en-US" altLang="ja-JP" dirty="0"/>
          </a:p>
          <a:p>
            <a:r>
              <a:rPr kumimoji="1" lang="ja-JP" altLang="en-US" dirty="0"/>
              <a:t>当委員会行事企画チームが中心に、歓送迎会、各種研修を派遣候補生、受入学生、</a:t>
            </a:r>
            <a:r>
              <a:rPr kumimoji="1" lang="en-US" altLang="ja-JP" dirty="0"/>
              <a:t>ROTEX</a:t>
            </a:r>
            <a:r>
              <a:rPr kumimoji="1" lang="ja-JP" altLang="en-US" dirty="0"/>
              <a:t>向けに企画をします。数年前より、その際に</a:t>
            </a:r>
            <a:r>
              <a:rPr kumimoji="1" lang="en-US" altLang="ja-JP" dirty="0"/>
              <a:t>2500</a:t>
            </a:r>
            <a:r>
              <a:rPr kumimoji="1" lang="ja-JP" altLang="en-US" dirty="0"/>
              <a:t>地区の青少年交換委員会と合同で事業を行っております。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6</a:t>
            </a:fld>
            <a:endParaRPr kumimoji="1" lang="ja-JP" altLang="en-US"/>
          </a:p>
        </p:txBody>
      </p:sp>
    </p:spTree>
    <p:extLst>
      <p:ext uri="{BB962C8B-B14F-4D97-AF65-F5344CB8AC3E}">
        <p14:creationId xmlns:p14="http://schemas.microsoft.com/office/powerpoint/2010/main" val="206401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a:t>
            </a:r>
            <a:r>
              <a:rPr kumimoji="1" lang="en-US" altLang="ja-JP" dirty="0"/>
              <a:t>ROTEX</a:t>
            </a:r>
            <a:r>
              <a:rPr kumimoji="1" lang="ja-JP" altLang="en-US" dirty="0"/>
              <a:t>いわゆる学友の役割について求められてきております。</a:t>
            </a:r>
            <a:endParaRPr kumimoji="1" lang="en-US" altLang="ja-JP" dirty="0"/>
          </a:p>
          <a:p>
            <a:r>
              <a:rPr kumimoji="1" lang="ja-JP" altLang="en-US" dirty="0"/>
              <a:t>全国区では、一般社団法人</a:t>
            </a:r>
            <a:r>
              <a:rPr kumimoji="1" lang="en-US" altLang="ja-JP" dirty="0"/>
              <a:t>ROTEX</a:t>
            </a:r>
            <a:r>
              <a:rPr kumimoji="1" lang="ja-JP" altLang="en-US" dirty="0"/>
              <a:t>が発足されるなど活動の活性が求められているため、当地区においても</a:t>
            </a:r>
            <a:r>
              <a:rPr kumimoji="1" lang="en-US" altLang="ja-JP" dirty="0"/>
              <a:t>ROTEX</a:t>
            </a:r>
            <a:r>
              <a:rPr kumimoji="1" lang="ja-JP" altLang="en-US" dirty="0"/>
              <a:t>の組織をリボーンさせ具体的に昨年度より活動を進めております。</a:t>
            </a:r>
            <a:endParaRPr kumimoji="1" lang="en-US" altLang="ja-JP" dirty="0"/>
          </a:p>
          <a:p>
            <a:r>
              <a:rPr kumimoji="1" lang="ja-JP" altLang="en-US" dirty="0"/>
              <a:t>現在は、フェイスブックで</a:t>
            </a:r>
            <a:r>
              <a:rPr kumimoji="1" lang="en-US" altLang="ja-JP" dirty="0"/>
              <a:t>2510</a:t>
            </a:r>
            <a:r>
              <a:rPr kumimoji="1" lang="ja-JP" altLang="en-US" dirty="0"/>
              <a:t>地区の</a:t>
            </a:r>
            <a:r>
              <a:rPr kumimoji="1" lang="en-US" altLang="ja-JP" dirty="0"/>
              <a:t>ROTEX</a:t>
            </a:r>
            <a:r>
              <a:rPr kumimoji="1" lang="ja-JP" altLang="en-US" dirty="0"/>
              <a:t>が発信をするページを作成し、彼らが自ら内容を企画し、青少年交換の</a:t>
            </a:r>
            <a:r>
              <a:rPr kumimoji="1" lang="en-US" altLang="ja-JP" dirty="0"/>
              <a:t>PR</a:t>
            </a:r>
            <a:r>
              <a:rPr kumimoji="1" lang="ja-JP" altLang="en-US" dirty="0" err="1"/>
              <a:t>、</a:t>
            </a:r>
            <a:r>
              <a:rPr kumimoji="1" lang="ja-JP" altLang="en-US" dirty="0"/>
              <a:t>体験記などを発信しております。このことにより、当事業に興味のある方が容易に知る機会の拡充に繋がってくると思います。</a:t>
            </a:r>
            <a:endParaRPr kumimoji="1" lang="en-US" altLang="ja-JP" dirty="0"/>
          </a:p>
          <a:p>
            <a:r>
              <a:rPr kumimoji="1" lang="ja-JP" altLang="en-US" dirty="0"/>
              <a:t>今年度も引き続き</a:t>
            </a:r>
            <a:r>
              <a:rPr kumimoji="1" lang="en-US" altLang="ja-JP" dirty="0"/>
              <a:t>ROTEX</a:t>
            </a:r>
            <a:r>
              <a:rPr kumimoji="1" lang="ja-JP" altLang="en-US" dirty="0"/>
              <a:t>の活動に力を入れていきたいと思っております。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7</a:t>
            </a:fld>
            <a:endParaRPr kumimoji="1" lang="ja-JP" altLang="en-US"/>
          </a:p>
        </p:txBody>
      </p:sp>
    </p:spTree>
    <p:extLst>
      <p:ext uri="{BB962C8B-B14F-4D97-AF65-F5344CB8AC3E}">
        <p14:creationId xmlns:p14="http://schemas.microsoft.com/office/powerpoint/2010/main" val="47981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はじめて青少年交換事業にかかわる方に知っていただきたいことがあります。</a:t>
            </a:r>
            <a:endParaRPr kumimoji="1" lang="en-US" altLang="ja-JP" dirty="0"/>
          </a:p>
          <a:p>
            <a:r>
              <a:rPr kumimoji="1" lang="ja-JP" altLang="en-US" dirty="0"/>
              <a:t>当事業は基本的に青少年交換と言うように交換事業ですので、</a:t>
            </a:r>
            <a:r>
              <a:rPr kumimoji="1" lang="en-US" altLang="ja-JP" dirty="0"/>
              <a:t>1</a:t>
            </a:r>
            <a:r>
              <a:rPr kumimoji="1" lang="ja-JP" altLang="en-US" dirty="0"/>
              <a:t>名の学生を派遣すると相手国から</a:t>
            </a:r>
            <a:r>
              <a:rPr kumimoji="1" lang="en-US" altLang="ja-JP" dirty="0"/>
              <a:t>1</a:t>
            </a:r>
            <a:r>
              <a:rPr kumimoji="1" lang="ja-JP" altLang="en-US" dirty="0"/>
              <a:t>名の学生が来ます。</a:t>
            </a:r>
            <a:endParaRPr kumimoji="1" lang="en-US" altLang="ja-JP" dirty="0"/>
          </a:p>
          <a:p>
            <a:r>
              <a:rPr kumimoji="1" lang="ja-JP" altLang="en-US" dirty="0"/>
              <a:t>派遣に関してはさほどクラブの費用負担はございませんが、受入に関しては様々な費用がかかりますのでご説明をさせて頂きます。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8</a:t>
            </a:fld>
            <a:endParaRPr kumimoji="1" lang="ja-JP" altLang="en-US"/>
          </a:p>
        </p:txBody>
      </p:sp>
    </p:spTree>
    <p:extLst>
      <p:ext uri="{BB962C8B-B14F-4D97-AF65-F5344CB8AC3E}">
        <p14:creationId xmlns:p14="http://schemas.microsoft.com/office/powerpoint/2010/main" val="81173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これがお安いかどうかは、留学にかかわったことがある方はわかるかと思いますが、決して高い金額ではございません。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D7C6F25-DECC-4B34-A921-C77E7FE9F7D8}" type="slidenum">
              <a:rPr kumimoji="1" lang="ja-JP" altLang="en-US" smtClean="0"/>
              <a:t>9</a:t>
            </a:fld>
            <a:endParaRPr kumimoji="1" lang="ja-JP" altLang="en-US"/>
          </a:p>
        </p:txBody>
      </p:sp>
    </p:spTree>
    <p:extLst>
      <p:ext uri="{BB962C8B-B14F-4D97-AF65-F5344CB8AC3E}">
        <p14:creationId xmlns:p14="http://schemas.microsoft.com/office/powerpoint/2010/main" val="162221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34597B9C-1BF8-47F8-B951-73874F0C9255}"/>
              </a:ext>
            </a:extLst>
          </p:cNvPr>
          <p:cNvSpPr>
            <a:spLocks noGrp="1"/>
          </p:cNvSpPr>
          <p:nvPr>
            <p:ph type="subTitle" idx="1"/>
          </p:nvPr>
        </p:nvSpPr>
        <p:spPr>
          <a:xfrm>
            <a:off x="2614325" y="4285314"/>
            <a:ext cx="6400800" cy="1752600"/>
          </a:xfrm>
        </p:spPr>
        <p:txBody>
          <a:bodyPr/>
          <a:lstStyle/>
          <a:p>
            <a:r>
              <a:rPr kumimoji="1" lang="ja-JP" altLang="en-US" dirty="0">
                <a:solidFill>
                  <a:schemeClr val="tx1"/>
                </a:solidFill>
              </a:rPr>
              <a:t>広げよう青少年の輪を世界へ</a:t>
            </a:r>
          </a:p>
        </p:txBody>
      </p:sp>
      <p:sp>
        <p:nvSpPr>
          <p:cNvPr id="8" name="正方形/長方形 7">
            <a:extLst>
              <a:ext uri="{FF2B5EF4-FFF2-40B4-BE49-F238E27FC236}">
                <a16:creationId xmlns:a16="http://schemas.microsoft.com/office/drawing/2014/main" id="{0FE55088-07F8-43E1-8376-C29C095593BA}"/>
              </a:ext>
            </a:extLst>
          </p:cNvPr>
          <p:cNvSpPr/>
          <p:nvPr/>
        </p:nvSpPr>
        <p:spPr>
          <a:xfrm>
            <a:off x="0" y="2154909"/>
            <a:ext cx="9144000" cy="1144934"/>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青少年交換委員会</a:t>
            </a:r>
            <a:endParaRPr lang="en-US" altLang="ja-JP" sz="4000" b="1" dirty="0">
              <a:solidFill>
                <a:schemeClr val="tx1"/>
              </a:solidFill>
              <a:latin typeface="MS PGothic" panose="020B0600070205080204" pitchFamily="34" charset="-128"/>
              <a:ea typeface="MS PGothic" panose="020B0600070205080204" pitchFamily="34" charset="-128"/>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51DBFA78-0919-F907-BF63-C6AA4CC77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
        <p:nvSpPr>
          <p:cNvPr id="9" name="Subtitle 14">
            <a:extLst>
              <a:ext uri="{FF2B5EF4-FFF2-40B4-BE49-F238E27FC236}">
                <a16:creationId xmlns:a16="http://schemas.microsoft.com/office/drawing/2014/main" id="{F56B229E-1A44-5D8D-E1FD-4205ED19221B}"/>
              </a:ext>
            </a:extLst>
          </p:cNvPr>
          <p:cNvSpPr txBox="1">
            <a:spLocks/>
          </p:cNvSpPr>
          <p:nvPr/>
        </p:nvSpPr>
        <p:spPr>
          <a:xfrm>
            <a:off x="0" y="627607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10" name="図 9">
            <a:extLst>
              <a:ext uri="{FF2B5EF4-FFF2-40B4-BE49-F238E27FC236}">
                <a16:creationId xmlns:a16="http://schemas.microsoft.com/office/drawing/2014/main" id="{5DC41B7F-4013-DB91-2602-4493B5C929B7}"/>
              </a:ext>
            </a:extLst>
          </p:cNvPr>
          <p:cNvPicPr>
            <a:picLocks noChangeAspect="1"/>
          </p:cNvPicPr>
          <p:nvPr/>
        </p:nvPicPr>
        <p:blipFill>
          <a:blip r:embed="rId4"/>
          <a:stretch>
            <a:fillRect/>
          </a:stretch>
        </p:blipFill>
        <p:spPr>
          <a:xfrm>
            <a:off x="101823" y="6510481"/>
            <a:ext cx="755741" cy="286294"/>
          </a:xfrm>
          <a:prstGeom prst="rect">
            <a:avLst/>
          </a:prstGeom>
        </p:spPr>
      </p:pic>
    </p:spTree>
    <p:extLst>
      <p:ext uri="{BB962C8B-B14F-4D97-AF65-F5344CB8AC3E}">
        <p14:creationId xmlns:p14="http://schemas.microsoft.com/office/powerpoint/2010/main" val="303736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内訳</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ja-JP" altLang="en-US" sz="2400" dirty="0">
                <a:latin typeface="+mn-ea"/>
                <a:ea typeface="+mn-ea"/>
              </a:rPr>
              <a:t>・受入学生の</a:t>
            </a:r>
            <a:r>
              <a:rPr lang="ja-JP" altLang="en-US" sz="2400" dirty="0" err="1">
                <a:latin typeface="+mn-ea"/>
                <a:ea typeface="+mn-ea"/>
              </a:rPr>
              <a:t>お</a:t>
            </a:r>
            <a:r>
              <a:rPr lang="ja-JP" altLang="en-US" sz="2400" dirty="0">
                <a:latin typeface="+mn-ea"/>
                <a:ea typeface="+mn-ea"/>
              </a:rPr>
              <a:t>こずかい</a:t>
            </a:r>
            <a:endParaRPr lang="en-US" altLang="ja-JP" sz="2400" dirty="0">
              <a:latin typeface="+mn-ea"/>
              <a:ea typeface="+mn-ea"/>
            </a:endParaRPr>
          </a:p>
          <a:p>
            <a:pPr eaLnBrk="1" hangingPunct="1">
              <a:spcBef>
                <a:spcPct val="20000"/>
              </a:spcBef>
              <a:spcAft>
                <a:spcPts val="1200"/>
              </a:spcAft>
            </a:pPr>
            <a:r>
              <a:rPr lang="ja-JP" altLang="en-US" sz="2400" dirty="0">
                <a:latin typeface="+mn-ea"/>
                <a:ea typeface="+mn-ea"/>
              </a:rPr>
              <a:t>・ホストファミリーに支払う食費補助</a:t>
            </a:r>
            <a:endParaRPr lang="en-US" altLang="ja-JP" sz="2400" dirty="0">
              <a:latin typeface="+mn-ea"/>
              <a:ea typeface="+mn-ea"/>
            </a:endParaRPr>
          </a:p>
          <a:p>
            <a:pPr eaLnBrk="1" hangingPunct="1">
              <a:spcBef>
                <a:spcPct val="20000"/>
              </a:spcBef>
              <a:spcAft>
                <a:spcPts val="1200"/>
              </a:spcAft>
            </a:pPr>
            <a:r>
              <a:rPr lang="ja-JP" altLang="en-US" sz="2400" dirty="0">
                <a:latin typeface="+mn-ea"/>
                <a:ea typeface="+mn-ea"/>
              </a:rPr>
              <a:t>・ホスト高校に支払う必要経費</a:t>
            </a:r>
            <a:endParaRPr lang="en-US" altLang="ja-JP" sz="2400" dirty="0">
              <a:latin typeface="+mn-ea"/>
              <a:ea typeface="+mn-ea"/>
            </a:endParaRPr>
          </a:p>
          <a:p>
            <a:pPr eaLnBrk="1" hangingPunct="1">
              <a:spcBef>
                <a:spcPct val="20000"/>
              </a:spcBef>
              <a:spcAft>
                <a:spcPts val="1200"/>
              </a:spcAft>
            </a:pPr>
            <a:r>
              <a:rPr lang="ja-JP" altLang="en-US" sz="2400" dirty="0">
                <a:latin typeface="+mn-ea"/>
                <a:ea typeface="+mn-ea"/>
              </a:rPr>
              <a:t>・受入学生通学費</a:t>
            </a:r>
            <a:endParaRPr lang="en-US" altLang="ja-JP" sz="2400" dirty="0">
              <a:latin typeface="+mn-ea"/>
              <a:ea typeface="+mn-ea"/>
            </a:endParaRPr>
          </a:p>
          <a:p>
            <a:pPr eaLnBrk="1" hangingPunct="1">
              <a:spcBef>
                <a:spcPct val="20000"/>
              </a:spcBef>
              <a:spcAft>
                <a:spcPts val="1200"/>
              </a:spcAft>
            </a:pPr>
            <a:r>
              <a:rPr lang="ja-JP" altLang="en-US" sz="2400" dirty="0">
                <a:latin typeface="+mn-ea"/>
                <a:ea typeface="+mn-ea"/>
              </a:rPr>
              <a:t>・派遣生渡航費用（旅費、パスポート、ビザ、保険）</a:t>
            </a:r>
            <a:endParaRPr lang="en-US" altLang="ja-JP" sz="2400" dirty="0">
              <a:latin typeface="+mn-ea"/>
              <a:ea typeface="+mn-ea"/>
            </a:endParaRPr>
          </a:p>
          <a:p>
            <a:pPr eaLnBrk="1" hangingPunct="1">
              <a:spcBef>
                <a:spcPct val="20000"/>
              </a:spcBef>
              <a:spcAft>
                <a:spcPts val="1200"/>
              </a:spcAft>
            </a:pPr>
            <a:r>
              <a:rPr lang="ja-JP" altLang="en-US" sz="2400" dirty="0">
                <a:latin typeface="+mn-ea"/>
                <a:ea typeface="+mn-ea"/>
              </a:rPr>
              <a:t>・派遣生各特別行事参加費（旅行など）</a:t>
            </a:r>
            <a:endParaRPr lang="en-US" altLang="ja-JP" sz="2400" dirty="0">
              <a:latin typeface="+mn-ea"/>
              <a:ea typeface="+mn-ea"/>
            </a:endParaRPr>
          </a:p>
          <a:p>
            <a:pPr eaLnBrk="1" hangingPunct="1">
              <a:spcBef>
                <a:spcPct val="20000"/>
              </a:spcBef>
              <a:spcAft>
                <a:spcPts val="1200"/>
              </a:spcAft>
            </a:pPr>
            <a:endParaRPr kumimoji="1" lang="ja-JP" altLang="en-US" sz="2400" dirty="0"/>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DE75A7FB-92DA-0CBE-4D52-A88E3EB5A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92835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青少年交換費用概算（参加ご家庭）</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ja-JP" altLang="en-US" sz="2400" dirty="0">
                <a:latin typeface="+mn-ea"/>
              </a:rPr>
              <a:t>派遣学生ご家庭必要費用：</a:t>
            </a:r>
            <a:r>
              <a:rPr lang="en-US" altLang="ja-JP" sz="2400" dirty="0">
                <a:latin typeface="+mn-ea"/>
              </a:rPr>
              <a:t>900,000</a:t>
            </a:r>
            <a:r>
              <a:rPr lang="ja-JP" altLang="en-US" sz="2400" dirty="0">
                <a:latin typeface="+mn-ea"/>
              </a:rPr>
              <a:t>円程度</a:t>
            </a:r>
            <a:endParaRPr lang="en-US" altLang="ja-JP" sz="2400" dirty="0">
              <a:latin typeface="+mn-ea"/>
            </a:endParaRPr>
          </a:p>
          <a:p>
            <a:pPr eaLnBrk="1" hangingPunct="1">
              <a:spcBef>
                <a:spcPct val="20000"/>
              </a:spcBef>
              <a:spcAft>
                <a:spcPts val="1200"/>
              </a:spcAft>
            </a:pPr>
            <a:r>
              <a:rPr lang="ja-JP" altLang="en-US" sz="2400" dirty="0">
                <a:latin typeface="+mn-ea"/>
              </a:rPr>
              <a:t>～内訳～</a:t>
            </a:r>
            <a:endParaRPr lang="en-US" altLang="ja-JP" sz="2400" dirty="0">
              <a:latin typeface="+mn-ea"/>
            </a:endParaRPr>
          </a:p>
          <a:p>
            <a:pPr eaLnBrk="1" hangingPunct="1">
              <a:spcBef>
                <a:spcPct val="20000"/>
              </a:spcBef>
              <a:spcAft>
                <a:spcPts val="1200"/>
              </a:spcAft>
            </a:pPr>
            <a:r>
              <a:rPr lang="ja-JP" altLang="en-US" sz="2400" dirty="0">
                <a:latin typeface="+mn-ea"/>
              </a:rPr>
              <a:t>旅費</a:t>
            </a:r>
            <a:r>
              <a:rPr lang="en-US" altLang="ja-JP" sz="2400" dirty="0">
                <a:latin typeface="+mn-ea"/>
              </a:rPr>
              <a:t>250,000</a:t>
            </a:r>
            <a:r>
              <a:rPr lang="ja-JP" altLang="en-US" sz="2400" dirty="0">
                <a:latin typeface="+mn-ea"/>
              </a:rPr>
              <a:t>円前後</a:t>
            </a:r>
            <a:endParaRPr lang="en-US" altLang="ja-JP" sz="2400" dirty="0">
              <a:latin typeface="+mn-ea"/>
            </a:endParaRPr>
          </a:p>
          <a:p>
            <a:pPr eaLnBrk="1" hangingPunct="1">
              <a:spcBef>
                <a:spcPct val="20000"/>
              </a:spcBef>
              <a:spcAft>
                <a:spcPts val="1200"/>
              </a:spcAft>
            </a:pPr>
            <a:r>
              <a:rPr lang="ja-JP" altLang="en-US" sz="2400" dirty="0">
                <a:latin typeface="+mn-ea"/>
              </a:rPr>
              <a:t>ビザ申請費用</a:t>
            </a:r>
            <a:r>
              <a:rPr lang="en-US" altLang="ja-JP" sz="2400" dirty="0">
                <a:latin typeface="+mn-ea"/>
              </a:rPr>
              <a:t>50,000</a:t>
            </a:r>
            <a:r>
              <a:rPr lang="ja-JP" altLang="en-US" sz="2400" dirty="0">
                <a:latin typeface="+mn-ea"/>
              </a:rPr>
              <a:t>円前後</a:t>
            </a:r>
            <a:endParaRPr lang="en-US" altLang="ja-JP" sz="2400" dirty="0">
              <a:latin typeface="+mn-ea"/>
            </a:endParaRPr>
          </a:p>
          <a:p>
            <a:pPr eaLnBrk="1" hangingPunct="1">
              <a:spcBef>
                <a:spcPct val="20000"/>
              </a:spcBef>
              <a:spcAft>
                <a:spcPts val="1200"/>
              </a:spcAft>
            </a:pPr>
            <a:r>
              <a:rPr lang="ja-JP" altLang="en-US" sz="2400" dirty="0">
                <a:latin typeface="+mn-ea"/>
              </a:rPr>
              <a:t>保険費用</a:t>
            </a:r>
            <a:r>
              <a:rPr lang="en-US" altLang="ja-JP" sz="2400" dirty="0">
                <a:latin typeface="+mn-ea"/>
              </a:rPr>
              <a:t>50,000</a:t>
            </a:r>
            <a:r>
              <a:rPr lang="ja-JP" altLang="en-US" sz="2400" dirty="0">
                <a:latin typeface="+mn-ea"/>
              </a:rPr>
              <a:t>円～</a:t>
            </a:r>
            <a:r>
              <a:rPr lang="en-US" altLang="ja-JP" sz="2400" dirty="0">
                <a:latin typeface="+mn-ea"/>
              </a:rPr>
              <a:t>100,000</a:t>
            </a:r>
            <a:r>
              <a:rPr lang="ja-JP" altLang="en-US" sz="2400" dirty="0">
                <a:latin typeface="+mn-ea"/>
              </a:rPr>
              <a:t>円程度</a:t>
            </a:r>
            <a:endParaRPr lang="en-US" altLang="ja-JP" sz="2400" dirty="0">
              <a:latin typeface="+mn-ea"/>
            </a:endParaRPr>
          </a:p>
          <a:p>
            <a:pPr eaLnBrk="1" hangingPunct="1">
              <a:spcBef>
                <a:spcPct val="20000"/>
              </a:spcBef>
              <a:spcAft>
                <a:spcPts val="1200"/>
              </a:spcAft>
            </a:pPr>
            <a:r>
              <a:rPr lang="ja-JP" altLang="en-US" sz="2400" dirty="0">
                <a:latin typeface="+mn-ea"/>
              </a:rPr>
              <a:t>その他雑費特別行事参加費</a:t>
            </a:r>
            <a:r>
              <a:rPr lang="en-US" altLang="ja-JP" sz="2400" dirty="0">
                <a:latin typeface="+mn-ea"/>
              </a:rPr>
              <a:t>300,000</a:t>
            </a:r>
            <a:r>
              <a:rPr lang="ja-JP" altLang="en-US" sz="2400" dirty="0">
                <a:latin typeface="+mn-ea"/>
              </a:rPr>
              <a:t>円～</a:t>
            </a:r>
            <a:r>
              <a:rPr lang="en-US" altLang="ja-JP" sz="2400" dirty="0">
                <a:latin typeface="+mn-ea"/>
              </a:rPr>
              <a:t>500,000</a:t>
            </a:r>
            <a:r>
              <a:rPr lang="ja-JP" altLang="en-US" sz="2400" dirty="0">
                <a:latin typeface="+mn-ea"/>
              </a:rPr>
              <a:t>円程度</a:t>
            </a:r>
            <a:endParaRPr lang="en-US" altLang="ja-JP" sz="2400" dirty="0">
              <a:latin typeface="+mn-ea"/>
            </a:endParaRPr>
          </a:p>
          <a:p>
            <a:pPr eaLnBrk="1" hangingPunct="1">
              <a:spcBef>
                <a:spcPct val="20000"/>
              </a:spcBef>
              <a:spcAft>
                <a:spcPts val="1200"/>
              </a:spcAft>
            </a:pPr>
            <a:r>
              <a:rPr kumimoji="1" lang="ja-JP" altLang="en-US" sz="2400" dirty="0">
                <a:latin typeface="+mn-ea"/>
              </a:rPr>
              <a:t>その他</a:t>
            </a:r>
            <a:r>
              <a:rPr kumimoji="1" lang="ja-JP" altLang="en-US" sz="2400" dirty="0" err="1">
                <a:latin typeface="+mn-ea"/>
              </a:rPr>
              <a:t>お</a:t>
            </a:r>
            <a:r>
              <a:rPr kumimoji="1" lang="ja-JP" altLang="en-US" sz="2400" dirty="0">
                <a:latin typeface="+mn-ea"/>
              </a:rPr>
              <a:t>こずかい等</a:t>
            </a:r>
            <a:endParaRPr kumimoji="1" lang="ja-JP" altLang="en-US" sz="2400" dirty="0"/>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BC3DB147-9887-5F43-FDDA-945540171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79956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青少年交換費用概算（受入クラブ）</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52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ja-JP" altLang="en-US" sz="2400" dirty="0">
                <a:latin typeface="+mn-ea"/>
              </a:rPr>
              <a:t>１交換当たりの必要経費</a:t>
            </a:r>
            <a:r>
              <a:rPr lang="en-US" altLang="ja-JP" sz="2400" dirty="0">
                <a:latin typeface="+mn-ea"/>
              </a:rPr>
              <a:t>900,000</a:t>
            </a:r>
            <a:r>
              <a:rPr lang="ja-JP" altLang="en-US" sz="2400" dirty="0">
                <a:latin typeface="+mn-ea"/>
              </a:rPr>
              <a:t>円～</a:t>
            </a:r>
            <a:r>
              <a:rPr lang="en-US" altLang="ja-JP" sz="2400" dirty="0">
                <a:latin typeface="+mn-ea"/>
              </a:rPr>
              <a:t>1,000,000</a:t>
            </a:r>
            <a:r>
              <a:rPr lang="ja-JP" altLang="en-US" sz="2400" dirty="0">
                <a:latin typeface="+mn-ea"/>
              </a:rPr>
              <a:t>円</a:t>
            </a:r>
            <a:endParaRPr lang="en-US" altLang="ja-JP" sz="2400" dirty="0">
              <a:latin typeface="+mn-ea"/>
            </a:endParaRPr>
          </a:p>
          <a:p>
            <a:pPr eaLnBrk="1" hangingPunct="1">
              <a:spcBef>
                <a:spcPct val="20000"/>
              </a:spcBef>
              <a:spcAft>
                <a:spcPts val="1200"/>
              </a:spcAft>
            </a:pPr>
            <a:r>
              <a:rPr lang="ja-JP" altLang="en-US" sz="2400" dirty="0">
                <a:latin typeface="+mn-ea"/>
              </a:rPr>
              <a:t>～内訳～</a:t>
            </a:r>
            <a:endParaRPr lang="en-US" altLang="ja-JP" sz="2400" dirty="0">
              <a:latin typeface="+mn-ea"/>
            </a:endParaRPr>
          </a:p>
          <a:p>
            <a:pPr eaLnBrk="1" hangingPunct="1">
              <a:spcBef>
                <a:spcPct val="20000"/>
              </a:spcBef>
              <a:spcAft>
                <a:spcPts val="1200"/>
              </a:spcAft>
            </a:pPr>
            <a:r>
              <a:rPr lang="ja-JP" altLang="en-US" sz="2400" dirty="0">
                <a:latin typeface="+mn-ea"/>
              </a:rPr>
              <a:t>受入高校へ必要経費支払い</a:t>
            </a:r>
            <a:r>
              <a:rPr lang="en-US" altLang="ja-JP" sz="2400" dirty="0">
                <a:latin typeface="+mn-ea"/>
              </a:rPr>
              <a:t>100,000</a:t>
            </a:r>
            <a:r>
              <a:rPr lang="ja-JP" altLang="en-US" sz="2400" dirty="0">
                <a:latin typeface="+mn-ea"/>
              </a:rPr>
              <a:t>円</a:t>
            </a:r>
            <a:endParaRPr lang="en-US" altLang="ja-JP" sz="2400" dirty="0">
              <a:latin typeface="+mn-ea"/>
            </a:endParaRPr>
          </a:p>
          <a:p>
            <a:pPr eaLnBrk="1" hangingPunct="1">
              <a:spcBef>
                <a:spcPct val="20000"/>
              </a:spcBef>
              <a:spcAft>
                <a:spcPts val="1200"/>
              </a:spcAft>
            </a:pPr>
            <a:r>
              <a:rPr lang="ja-JP" altLang="en-US" sz="2400" dirty="0">
                <a:latin typeface="+mn-ea"/>
              </a:rPr>
              <a:t>ホストファミリーへ食費</a:t>
            </a:r>
            <a:r>
              <a:rPr lang="en-US" altLang="ja-JP" sz="2400" dirty="0">
                <a:latin typeface="+mn-ea"/>
              </a:rPr>
              <a:t>360,000</a:t>
            </a:r>
            <a:r>
              <a:rPr lang="ja-JP" altLang="en-US" sz="2400" dirty="0">
                <a:latin typeface="+mn-ea"/>
              </a:rPr>
              <a:t>円～</a:t>
            </a:r>
            <a:r>
              <a:rPr lang="en-US" altLang="ja-JP" sz="2400" dirty="0">
                <a:latin typeface="+mn-ea"/>
              </a:rPr>
              <a:t>540,000</a:t>
            </a:r>
            <a:r>
              <a:rPr lang="ja-JP" altLang="en-US" sz="2400" dirty="0">
                <a:latin typeface="+mn-ea"/>
              </a:rPr>
              <a:t>円</a:t>
            </a:r>
            <a:endParaRPr lang="en-US" altLang="ja-JP" sz="2400" dirty="0">
              <a:latin typeface="+mn-ea"/>
            </a:endParaRPr>
          </a:p>
          <a:p>
            <a:pPr eaLnBrk="1" hangingPunct="1">
              <a:spcBef>
                <a:spcPct val="20000"/>
              </a:spcBef>
              <a:spcAft>
                <a:spcPts val="1200"/>
              </a:spcAft>
            </a:pPr>
            <a:r>
              <a:rPr lang="ja-JP" altLang="en-US" sz="2400" dirty="0">
                <a:latin typeface="+mn-ea"/>
              </a:rPr>
              <a:t>受入学生</a:t>
            </a:r>
            <a:r>
              <a:rPr lang="ja-JP" altLang="en-US" sz="2400" dirty="0" err="1">
                <a:latin typeface="+mn-ea"/>
              </a:rPr>
              <a:t>お</a:t>
            </a:r>
            <a:r>
              <a:rPr lang="ja-JP" altLang="en-US" sz="2400" dirty="0">
                <a:latin typeface="+mn-ea"/>
              </a:rPr>
              <a:t>こずかい</a:t>
            </a:r>
            <a:r>
              <a:rPr lang="en-US" altLang="ja-JP" sz="2400" dirty="0">
                <a:latin typeface="+mn-ea"/>
              </a:rPr>
              <a:t>10,000</a:t>
            </a:r>
            <a:r>
              <a:rPr lang="ja-JP" altLang="en-US" sz="2400" dirty="0">
                <a:latin typeface="+mn-ea"/>
              </a:rPr>
              <a:t>円</a:t>
            </a:r>
            <a:r>
              <a:rPr lang="en-US" altLang="ja-JP" sz="2400" dirty="0">
                <a:latin typeface="+mn-ea"/>
              </a:rPr>
              <a:t>×12</a:t>
            </a:r>
            <a:r>
              <a:rPr lang="ja-JP" altLang="en-US" sz="2400" dirty="0">
                <a:latin typeface="+mn-ea"/>
              </a:rPr>
              <a:t>か月</a:t>
            </a:r>
            <a:r>
              <a:rPr lang="en-US" altLang="ja-JP" sz="2400" dirty="0">
                <a:latin typeface="+mn-ea"/>
              </a:rPr>
              <a:t>120,000</a:t>
            </a:r>
            <a:r>
              <a:rPr lang="ja-JP" altLang="en-US" sz="2400" dirty="0">
                <a:latin typeface="+mn-ea"/>
              </a:rPr>
              <a:t>円</a:t>
            </a:r>
            <a:endParaRPr lang="en-US" altLang="ja-JP" sz="2400" dirty="0">
              <a:latin typeface="+mn-ea"/>
            </a:endParaRPr>
          </a:p>
          <a:p>
            <a:pPr eaLnBrk="1" hangingPunct="1">
              <a:spcBef>
                <a:spcPct val="20000"/>
              </a:spcBef>
              <a:spcAft>
                <a:spcPts val="1200"/>
              </a:spcAft>
            </a:pPr>
            <a:r>
              <a:rPr lang="ja-JP" altLang="en-US" sz="2400" dirty="0">
                <a:latin typeface="+mn-ea"/>
              </a:rPr>
              <a:t>その他雑費（制服、通学費用、例会、行事参加費等）</a:t>
            </a:r>
            <a:endParaRPr lang="en-US" altLang="ja-JP" sz="2400" dirty="0">
              <a:latin typeface="+mn-ea"/>
            </a:endParaRPr>
          </a:p>
          <a:p>
            <a:pPr eaLnBrk="1" hangingPunct="1">
              <a:spcBef>
                <a:spcPct val="20000"/>
              </a:spcBef>
              <a:spcAft>
                <a:spcPts val="1200"/>
              </a:spcAft>
            </a:pPr>
            <a:r>
              <a:rPr lang="ja-JP" altLang="en-US" sz="2400" dirty="0">
                <a:latin typeface="+mn-ea"/>
              </a:rPr>
              <a:t>*受入クラブ補助金：上半期下半期合わせて</a:t>
            </a:r>
            <a:r>
              <a:rPr lang="en-US" altLang="ja-JP" sz="2400" b="1" u="sng" dirty="0">
                <a:latin typeface="+mn-ea"/>
              </a:rPr>
              <a:t>310,000</a:t>
            </a:r>
            <a:r>
              <a:rPr lang="ja-JP" altLang="en-US" sz="2400" b="1" u="sng" dirty="0">
                <a:latin typeface="+mn-ea"/>
              </a:rPr>
              <a:t>円</a:t>
            </a:r>
            <a:endParaRPr lang="en-US" altLang="ja-JP" sz="2400" b="1" u="sng" dirty="0">
              <a:latin typeface="+mn-ea"/>
            </a:endParaRPr>
          </a:p>
          <a:p>
            <a:pPr eaLnBrk="1" hangingPunct="1">
              <a:spcBef>
                <a:spcPct val="20000"/>
              </a:spcBef>
              <a:spcAft>
                <a:spcPts val="1200"/>
              </a:spcAft>
            </a:pPr>
            <a:r>
              <a:rPr lang="ja-JP" altLang="en-US" sz="2400" dirty="0">
                <a:latin typeface="+mn-ea"/>
              </a:rPr>
              <a:t>*第４、第</a:t>
            </a:r>
            <a:r>
              <a:rPr lang="en-US" altLang="ja-JP" sz="2400" dirty="0">
                <a:latin typeface="+mn-ea"/>
              </a:rPr>
              <a:t>5</a:t>
            </a:r>
            <a:r>
              <a:rPr lang="ja-JP" altLang="en-US" sz="2400" dirty="0" err="1">
                <a:latin typeface="+mn-ea"/>
              </a:rPr>
              <a:t>のように</a:t>
            </a:r>
            <a:r>
              <a:rPr lang="ja-JP" altLang="en-US" sz="2400" dirty="0">
                <a:latin typeface="+mn-ea"/>
              </a:rPr>
              <a:t>グループによっては受入クラブに対し</a:t>
            </a:r>
            <a:endParaRPr lang="en-US" altLang="ja-JP" sz="2400" dirty="0">
              <a:latin typeface="+mn-ea"/>
            </a:endParaRPr>
          </a:p>
          <a:p>
            <a:pPr eaLnBrk="1" hangingPunct="1">
              <a:spcBef>
                <a:spcPct val="20000"/>
              </a:spcBef>
              <a:spcAft>
                <a:spcPts val="1200"/>
              </a:spcAft>
            </a:pPr>
            <a:r>
              <a:rPr lang="ja-JP" altLang="en-US" sz="2400" dirty="0">
                <a:latin typeface="+mn-ea"/>
              </a:rPr>
              <a:t>専用の補助がある</a:t>
            </a:r>
            <a:endParaRPr lang="en-US" altLang="ja-JP" sz="2400" dirty="0">
              <a:latin typeface="+mn-ea"/>
            </a:endParaRPr>
          </a:p>
          <a:p>
            <a:pPr eaLnBrk="1" hangingPunct="1">
              <a:spcBef>
                <a:spcPct val="20000"/>
              </a:spcBef>
              <a:spcAft>
                <a:spcPts val="1200"/>
              </a:spcAft>
            </a:pPr>
            <a:endParaRPr lang="en-US" altLang="ja-JP" sz="2400" dirty="0">
              <a:latin typeface="+mn-ea"/>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70EF8184-5092-E29A-7601-89A0A6676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318478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最後に</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05581" y="1403272"/>
            <a:ext cx="8732837" cy="52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ja-JP" altLang="en-US" sz="2400" b="1" u="sng" dirty="0"/>
              <a:t>当地区の</a:t>
            </a:r>
            <a:r>
              <a:rPr lang="ja-JP" altLang="ja-JP" sz="2400" b="1" u="sng" dirty="0"/>
              <a:t>課題</a:t>
            </a:r>
            <a:endParaRPr lang="en-US" altLang="ja-JP" sz="2400" b="1" u="sng" dirty="0"/>
          </a:p>
          <a:p>
            <a:r>
              <a:rPr lang="ja-JP" altLang="en-US" sz="2400" dirty="0"/>
              <a:t>参加クラブの減少の回復</a:t>
            </a:r>
            <a:endParaRPr lang="en-US" altLang="ja-JP" sz="2400" dirty="0"/>
          </a:p>
          <a:p>
            <a:endParaRPr lang="en-US" altLang="ja-JP" sz="2400" b="1" u="sng" dirty="0"/>
          </a:p>
          <a:p>
            <a:r>
              <a:rPr lang="ja-JP" altLang="ja-JP" sz="2400" b="1" u="sng" dirty="0"/>
              <a:t>今後の対策</a:t>
            </a:r>
            <a:endParaRPr lang="ja-JP" altLang="ja-JP" sz="2400" dirty="0"/>
          </a:p>
          <a:p>
            <a:r>
              <a:rPr lang="ja-JP" altLang="en-US" sz="2400" dirty="0"/>
              <a:t>一般公募からの学生受入</a:t>
            </a:r>
            <a:endParaRPr lang="en-US" altLang="ja-JP" sz="2400" dirty="0"/>
          </a:p>
          <a:p>
            <a:r>
              <a:rPr lang="ja-JP" altLang="en-US" sz="2400" dirty="0"/>
              <a:t>近隣</a:t>
            </a:r>
            <a:r>
              <a:rPr lang="en-US" altLang="ja-JP" sz="2400" dirty="0"/>
              <a:t>2</a:t>
            </a:r>
            <a:r>
              <a:rPr lang="ja-JP" altLang="en-US" sz="2400" dirty="0"/>
              <a:t>クラブでのスポンサーをご提案</a:t>
            </a:r>
            <a:endParaRPr lang="en-US" altLang="ja-JP" sz="2400" dirty="0"/>
          </a:p>
          <a:p>
            <a:endParaRPr lang="en-US" altLang="ja-JP" sz="2400" dirty="0"/>
          </a:p>
          <a:p>
            <a:r>
              <a:rPr lang="ja-JP" altLang="en-US" sz="2400" b="1" u="sng" dirty="0"/>
              <a:t>結果</a:t>
            </a:r>
            <a:endParaRPr lang="en-US" altLang="ja-JP" sz="2400" b="1" u="sng" dirty="0"/>
          </a:p>
          <a:p>
            <a:r>
              <a:rPr kumimoji="1" lang="ja-JP" altLang="en-US" sz="2400" dirty="0"/>
              <a:t>未来のロータリアンもしくはロータリーに理解ある国際人の育成</a:t>
            </a:r>
            <a:endParaRPr kumimoji="1" lang="en-US" altLang="ja-JP" sz="2400" dirty="0"/>
          </a:p>
          <a:p>
            <a:endParaRPr lang="en-US" altLang="ja-JP" sz="2400" dirty="0"/>
          </a:p>
          <a:p>
            <a:endParaRPr lang="en-US" altLang="ja-JP" sz="2400" dirty="0"/>
          </a:p>
          <a:p>
            <a:endParaRPr lang="ja-JP" altLang="ja-JP" sz="2400" dirty="0"/>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C25F4D99-9BBF-D899-0FB6-E33218C47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40785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本当に最後に</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05581" y="1403272"/>
            <a:ext cx="8732837" cy="66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ja-JP" altLang="en-US" sz="3200" b="1" dirty="0">
                <a:solidFill>
                  <a:srgbClr val="CC0066"/>
                </a:solidFill>
                <a:latin typeface="+mj-ea"/>
                <a:ea typeface="+mj-ea"/>
              </a:rPr>
              <a:t>この事業の真の目的は、</a:t>
            </a:r>
            <a:endParaRPr lang="en-US" altLang="ja-JP" sz="3200" dirty="0">
              <a:solidFill>
                <a:srgbClr val="CC0066"/>
              </a:solidFill>
              <a:latin typeface="+mj-ea"/>
              <a:ea typeface="+mj-ea"/>
            </a:endParaRPr>
          </a:p>
          <a:p>
            <a:endParaRPr lang="en-US" altLang="ja-JP" sz="3200" dirty="0">
              <a:solidFill>
                <a:srgbClr val="CC0066"/>
              </a:solidFill>
              <a:latin typeface="+mj-ea"/>
              <a:ea typeface="+mj-ea"/>
            </a:endParaRPr>
          </a:p>
          <a:p>
            <a:endParaRPr lang="ja-JP" altLang="ja-JP" sz="3200" dirty="0">
              <a:solidFill>
                <a:srgbClr val="CC0066"/>
              </a:solidFill>
              <a:latin typeface="+mj-ea"/>
              <a:ea typeface="+mj-ea"/>
            </a:endParaRPr>
          </a:p>
        </p:txBody>
      </p:sp>
      <p:sp>
        <p:nvSpPr>
          <p:cNvPr id="6" name="テキスト ボックス 5"/>
          <p:cNvSpPr txBox="1"/>
          <p:nvPr/>
        </p:nvSpPr>
        <p:spPr>
          <a:xfrm>
            <a:off x="2191407" y="2937829"/>
            <a:ext cx="5376042" cy="1446550"/>
          </a:xfrm>
          <a:prstGeom prst="rect">
            <a:avLst/>
          </a:prstGeom>
          <a:noFill/>
        </p:spPr>
        <p:txBody>
          <a:bodyPr wrap="square" rtlCol="0">
            <a:spAutoFit/>
          </a:bodyPr>
          <a:lstStyle/>
          <a:p>
            <a:r>
              <a:rPr kumimoji="1" lang="ja-JP" altLang="en-US" sz="8800" dirty="0">
                <a:solidFill>
                  <a:srgbClr val="3366CC"/>
                </a:solidFill>
              </a:rPr>
              <a:t>世界平和</a:t>
            </a: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C64A2F8B-3F4A-FC80-1A83-22C8FEC57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31280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委員会構成</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7" name="コンテンツ プレースホルダー 2">
            <a:extLst>
              <a:ext uri="{FF2B5EF4-FFF2-40B4-BE49-F238E27FC236}">
                <a16:creationId xmlns:a16="http://schemas.microsoft.com/office/drawing/2014/main" id="{517823D3-DE8E-401B-A969-7481FFF25744}"/>
              </a:ext>
            </a:extLst>
          </p:cNvPr>
          <p:cNvSpPr txBox="1">
            <a:spLocks/>
          </p:cNvSpPr>
          <p:nvPr/>
        </p:nvSpPr>
        <p:spPr>
          <a:xfrm>
            <a:off x="230521" y="1016216"/>
            <a:ext cx="8456279" cy="558436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kumimoji="1" lang="ja-JP" altLang="en-US" sz="2800" dirty="0">
                <a:solidFill>
                  <a:schemeClr val="tx1"/>
                </a:solidFill>
                <a:latin typeface="+mn-ea"/>
              </a:rPr>
              <a:t>委員長　藏重　健人</a:t>
            </a:r>
            <a:endParaRPr kumimoji="1" lang="en-US" altLang="ja-JP" sz="2800" dirty="0">
              <a:solidFill>
                <a:schemeClr val="tx1"/>
              </a:solidFill>
              <a:latin typeface="+mn-ea"/>
            </a:endParaRPr>
          </a:p>
          <a:p>
            <a:pPr algn="l"/>
            <a:endParaRPr kumimoji="1" lang="en-US" altLang="ja-JP" sz="2800" dirty="0">
              <a:solidFill>
                <a:schemeClr val="tx1"/>
              </a:solidFill>
              <a:latin typeface="+mn-ea"/>
            </a:endParaRPr>
          </a:p>
          <a:p>
            <a:pPr algn="l"/>
            <a:r>
              <a:rPr kumimoji="1" lang="ja-JP" altLang="en-US" sz="2800" dirty="0">
                <a:solidFill>
                  <a:schemeClr val="tx1"/>
                </a:solidFill>
                <a:latin typeface="+mn-ea"/>
              </a:rPr>
              <a:t>コーディネーター：</a:t>
            </a:r>
            <a:endParaRPr kumimoji="1" lang="en-US" altLang="ja-JP" sz="2800" dirty="0">
              <a:solidFill>
                <a:schemeClr val="tx1"/>
              </a:solidFill>
              <a:latin typeface="+mn-ea"/>
            </a:endParaRPr>
          </a:p>
          <a:p>
            <a:pPr algn="l"/>
            <a:r>
              <a:rPr lang="ja-JP" altLang="en-US" sz="2800" dirty="0">
                <a:solidFill>
                  <a:schemeClr val="tx1"/>
                </a:solidFill>
                <a:latin typeface="+mn-ea"/>
              </a:rPr>
              <a:t>リーダー　</a:t>
            </a:r>
            <a:r>
              <a:rPr lang="ja-JP" altLang="ja-JP" sz="2800" dirty="0">
                <a:solidFill>
                  <a:schemeClr val="tx1"/>
                </a:solidFill>
                <a:latin typeface="+mn-ea"/>
              </a:rPr>
              <a:t>池田　達昭</a:t>
            </a:r>
            <a:r>
              <a:rPr lang="ja-JP" altLang="en-US" sz="2800" dirty="0">
                <a:solidFill>
                  <a:schemeClr val="tx1"/>
                </a:solidFill>
                <a:latin typeface="+mn-ea"/>
              </a:rPr>
              <a:t>、九津見　真由美</a:t>
            </a:r>
            <a:endParaRPr lang="en-US" altLang="ja-JP" sz="2800" dirty="0">
              <a:solidFill>
                <a:schemeClr val="tx1"/>
              </a:solidFill>
              <a:latin typeface="+mn-ea"/>
            </a:endParaRPr>
          </a:p>
          <a:p>
            <a:pPr algn="l"/>
            <a:endParaRPr lang="en-US" altLang="ja-JP" sz="2800" dirty="0">
              <a:solidFill>
                <a:schemeClr val="tx1"/>
              </a:solidFill>
              <a:latin typeface="+mn-ea"/>
            </a:endParaRPr>
          </a:p>
          <a:p>
            <a:pPr algn="l"/>
            <a:r>
              <a:rPr kumimoji="1" lang="ja-JP" altLang="en-US" sz="2800" dirty="0">
                <a:solidFill>
                  <a:schemeClr val="tx1"/>
                </a:solidFill>
                <a:latin typeface="+mn-ea"/>
              </a:rPr>
              <a:t>オリエンテーション担当：</a:t>
            </a:r>
            <a:endParaRPr kumimoji="1" lang="en-US" altLang="ja-JP" sz="2800" dirty="0">
              <a:solidFill>
                <a:schemeClr val="tx1"/>
              </a:solidFill>
              <a:latin typeface="+mn-ea"/>
            </a:endParaRPr>
          </a:p>
          <a:p>
            <a:pPr algn="l"/>
            <a:r>
              <a:rPr lang="ja-JP" altLang="en-US" sz="2800" dirty="0">
                <a:solidFill>
                  <a:schemeClr val="tx1"/>
                </a:solidFill>
                <a:latin typeface="+mn-ea"/>
              </a:rPr>
              <a:t>リーダー　</a:t>
            </a:r>
            <a:r>
              <a:rPr lang="ja-JP" altLang="ja-JP" sz="2800" dirty="0">
                <a:solidFill>
                  <a:schemeClr val="tx1"/>
                </a:solidFill>
                <a:latin typeface="+mn-ea"/>
              </a:rPr>
              <a:t>大泉　清</a:t>
            </a:r>
            <a:r>
              <a:rPr lang="ja-JP" altLang="en-US" sz="2800" dirty="0">
                <a:solidFill>
                  <a:schemeClr val="tx1"/>
                </a:solidFill>
                <a:latin typeface="+mn-ea"/>
              </a:rPr>
              <a:t>、</a:t>
            </a:r>
            <a:r>
              <a:rPr lang="ja-JP" altLang="ja-JP" sz="2800" dirty="0">
                <a:solidFill>
                  <a:schemeClr val="tx1"/>
                </a:solidFill>
                <a:latin typeface="+mn-ea"/>
              </a:rPr>
              <a:t>坂田　道昭</a:t>
            </a:r>
            <a:endParaRPr lang="en-US" altLang="ja-JP" sz="2800" dirty="0">
              <a:solidFill>
                <a:schemeClr val="tx1"/>
              </a:solidFill>
              <a:latin typeface="+mn-ea"/>
            </a:endParaRPr>
          </a:p>
          <a:p>
            <a:pPr algn="l"/>
            <a:endParaRPr lang="en-US" altLang="ja-JP" sz="2800" dirty="0">
              <a:solidFill>
                <a:schemeClr val="tx1"/>
              </a:solidFill>
              <a:latin typeface="+mn-ea"/>
            </a:endParaRPr>
          </a:p>
          <a:p>
            <a:pPr algn="l"/>
            <a:r>
              <a:rPr kumimoji="1" lang="ja-JP" altLang="en-US" sz="2800" dirty="0">
                <a:solidFill>
                  <a:schemeClr val="tx1"/>
                </a:solidFill>
                <a:latin typeface="+mn-ea"/>
              </a:rPr>
              <a:t>行事企画運営</a:t>
            </a:r>
            <a:endParaRPr kumimoji="1" lang="en-US" altLang="ja-JP" sz="2800" dirty="0">
              <a:solidFill>
                <a:schemeClr val="tx1"/>
              </a:solidFill>
              <a:latin typeface="+mn-ea"/>
            </a:endParaRPr>
          </a:p>
          <a:p>
            <a:pPr algn="l"/>
            <a:r>
              <a:rPr lang="ja-JP" altLang="en-US" sz="2800" dirty="0">
                <a:solidFill>
                  <a:schemeClr val="tx1"/>
                </a:solidFill>
                <a:latin typeface="+mn-ea"/>
              </a:rPr>
              <a:t>リーダー　</a:t>
            </a:r>
            <a:r>
              <a:rPr lang="ja-JP" altLang="ja-JP" sz="2800" dirty="0">
                <a:solidFill>
                  <a:schemeClr val="tx1"/>
                </a:solidFill>
                <a:latin typeface="+mn-ea"/>
              </a:rPr>
              <a:t>野崎　正隆</a:t>
            </a:r>
            <a:r>
              <a:rPr lang="ja-JP" altLang="en-US" sz="2800" dirty="0">
                <a:solidFill>
                  <a:schemeClr val="tx1"/>
                </a:solidFill>
                <a:latin typeface="+mn-ea"/>
              </a:rPr>
              <a:t>、西村　英晃</a:t>
            </a:r>
            <a:endParaRPr kumimoji="1" lang="ja-JP" altLang="en-US" sz="2800" dirty="0">
              <a:solidFill>
                <a:schemeClr val="tx1"/>
              </a:solidFill>
              <a:latin typeface="+mn-ea"/>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E086C8BE-4DD9-AC45-C452-52DE642E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279901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青少年交換概要</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7" name="コンテンツ プレースホルダー 2">
            <a:extLst>
              <a:ext uri="{FF2B5EF4-FFF2-40B4-BE49-F238E27FC236}">
                <a16:creationId xmlns:a16="http://schemas.microsoft.com/office/drawing/2014/main" id="{517823D3-DE8E-401B-A969-7481FFF25744}"/>
              </a:ext>
            </a:extLst>
          </p:cNvPr>
          <p:cNvSpPr txBox="1">
            <a:spLocks/>
          </p:cNvSpPr>
          <p:nvPr/>
        </p:nvSpPr>
        <p:spPr>
          <a:xfrm>
            <a:off x="230521" y="1016216"/>
            <a:ext cx="8456279" cy="558436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kumimoji="1" lang="ja-JP" altLang="en-US" sz="2800" dirty="0">
              <a:solidFill>
                <a:schemeClr val="tx1"/>
              </a:solidFill>
            </a:endParaRPr>
          </a:p>
        </p:txBody>
      </p:sp>
      <p:sp>
        <p:nvSpPr>
          <p:cNvPr id="6"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sz="2400" dirty="0">
              <a:solidFill>
                <a:srgbClr val="585858"/>
              </a:solidFill>
              <a:latin typeface="Georgia" pitchFamily="18" charset="0"/>
            </a:endParaRPr>
          </a:p>
          <a:p>
            <a:pPr marL="342900" indent="-342900" eaLnBrk="1" hangingPunct="1">
              <a:spcBef>
                <a:spcPct val="20000"/>
              </a:spcBef>
              <a:spcAft>
                <a:spcPts val="1200"/>
              </a:spcAft>
              <a:buFont typeface="Arial" pitchFamily="34" charset="0"/>
              <a:buChar char="•"/>
            </a:pPr>
            <a:r>
              <a:rPr lang="ja-JP" altLang="en-US" sz="2400" dirty="0">
                <a:latin typeface="+mn-ea"/>
                <a:ea typeface="+mn-ea"/>
              </a:rPr>
              <a:t>プログラム概要</a:t>
            </a:r>
            <a:endParaRPr lang="en-US" altLang="ja-JP" sz="2400" dirty="0">
              <a:latin typeface="+mn-ea"/>
              <a:ea typeface="+mn-ea"/>
            </a:endParaRPr>
          </a:p>
          <a:p>
            <a:r>
              <a:rPr lang="ja-JP" altLang="en-US" sz="2400" dirty="0">
                <a:latin typeface="+mn-ea"/>
                <a:ea typeface="+mn-ea"/>
              </a:rPr>
              <a:t>応募時</a:t>
            </a:r>
            <a:r>
              <a:rPr lang="ja-JP" altLang="ja-JP" sz="2400" dirty="0">
                <a:latin typeface="+mn-ea"/>
                <a:ea typeface="+mn-ea"/>
              </a:rPr>
              <a:t> </a:t>
            </a:r>
            <a:r>
              <a:rPr lang="en-US" altLang="ja-JP" sz="2400" dirty="0">
                <a:latin typeface="+mn-ea"/>
                <a:ea typeface="+mn-ea"/>
              </a:rPr>
              <a:t>15 </a:t>
            </a:r>
            <a:r>
              <a:rPr lang="ja-JP" altLang="ja-JP" sz="2400" dirty="0">
                <a:latin typeface="+mn-ea"/>
                <a:ea typeface="+mn-ea"/>
              </a:rPr>
              <a:t>歳以上 </a:t>
            </a:r>
            <a:r>
              <a:rPr lang="en-US" altLang="ja-JP" sz="2400" dirty="0">
                <a:latin typeface="+mn-ea"/>
                <a:ea typeface="+mn-ea"/>
              </a:rPr>
              <a:t>19 </a:t>
            </a:r>
            <a:r>
              <a:rPr lang="ja-JP" altLang="ja-JP" sz="2400" dirty="0">
                <a:latin typeface="+mn-ea"/>
                <a:ea typeface="+mn-ea"/>
              </a:rPr>
              <a:t>歳未満で、中程度以上の学業成績があり、ロータリーの </a:t>
            </a:r>
            <a:r>
              <a:rPr lang="ja-JP" altLang="ja-JP" sz="2400" b="1" u="sng" dirty="0">
                <a:latin typeface="+mn-ea"/>
                <a:ea typeface="+mn-ea"/>
              </a:rPr>
              <a:t>親善大使 </a:t>
            </a:r>
            <a:r>
              <a:rPr lang="ja-JP" altLang="ja-JP" sz="2400" dirty="0">
                <a:latin typeface="+mn-ea"/>
                <a:ea typeface="+mn-ea"/>
              </a:rPr>
              <a:t>として </a:t>
            </a:r>
            <a:r>
              <a:rPr lang="ja-JP" altLang="ja-JP" sz="2400" b="1" u="sng" dirty="0">
                <a:latin typeface="+mn-ea"/>
                <a:ea typeface="+mn-ea"/>
              </a:rPr>
              <a:t>積極的な態度 </a:t>
            </a:r>
            <a:r>
              <a:rPr lang="ja-JP" altLang="ja-JP" sz="2400" dirty="0">
                <a:latin typeface="+mn-ea"/>
                <a:ea typeface="+mn-ea"/>
              </a:rPr>
              <a:t>をもつ男女。ロータリー会員の子女であると 否とは問いませんが保護者と在籍学校および </a:t>
            </a:r>
            <a:r>
              <a:rPr lang="ja-JP" altLang="ja-JP" sz="2400" b="1" u="sng" dirty="0">
                <a:latin typeface="+mn-ea"/>
                <a:ea typeface="+mn-ea"/>
              </a:rPr>
              <a:t>推薦ロータリークラブの全面支援 </a:t>
            </a:r>
            <a:r>
              <a:rPr lang="ja-JP" altLang="ja-JP" sz="2400" dirty="0">
                <a:latin typeface="+mn-ea"/>
                <a:ea typeface="+mn-ea"/>
              </a:rPr>
              <a:t>を必要とします。</a:t>
            </a:r>
            <a:endParaRPr lang="en-US" altLang="ja-JP" sz="2400" dirty="0">
              <a:latin typeface="+mn-ea"/>
              <a:ea typeface="+mn-ea"/>
            </a:endParaRPr>
          </a:p>
          <a:p>
            <a:endParaRPr lang="en-US" altLang="ja-JP" sz="2400" dirty="0">
              <a:latin typeface="+mn-ea"/>
              <a:ea typeface="+mn-ea"/>
            </a:endParaRPr>
          </a:p>
          <a:p>
            <a:r>
              <a:rPr lang="ja-JP" altLang="en-US" sz="2400" dirty="0">
                <a:latin typeface="+mn-ea"/>
                <a:ea typeface="+mn-ea"/>
              </a:rPr>
              <a:t>スポンサークラブの推薦必須（派遣候補生）</a:t>
            </a:r>
            <a:endParaRPr lang="en-US" altLang="ja-JP" sz="2400" dirty="0">
              <a:latin typeface="+mn-ea"/>
              <a:ea typeface="+mn-ea"/>
            </a:endParaRPr>
          </a:p>
          <a:p>
            <a:r>
              <a:rPr lang="ja-JP" altLang="en-US" sz="2400" dirty="0">
                <a:latin typeface="+mn-ea"/>
                <a:ea typeface="+mn-ea"/>
              </a:rPr>
              <a:t>ホストファミリー受入必須（派遣候補生）</a:t>
            </a:r>
            <a:endParaRPr lang="en-US" altLang="ja-JP" sz="2400" dirty="0">
              <a:latin typeface="+mn-ea"/>
              <a:ea typeface="+mn-ea"/>
            </a:endParaRPr>
          </a:p>
          <a:p>
            <a:r>
              <a:rPr lang="ja-JP" altLang="en-US" sz="2400" dirty="0">
                <a:latin typeface="+mn-ea"/>
                <a:ea typeface="+mn-ea"/>
              </a:rPr>
              <a:t>オリエンテーション出席必須（派遣候補生、保護者、受入学生）</a:t>
            </a:r>
            <a:endParaRPr lang="en-US" altLang="ja-JP" sz="2400" dirty="0">
              <a:latin typeface="+mn-ea"/>
              <a:ea typeface="+mn-ea"/>
            </a:endParaRPr>
          </a:p>
          <a:p>
            <a:r>
              <a:rPr lang="en-US" altLang="ja-JP" sz="2400" dirty="0">
                <a:latin typeface="+mn-ea"/>
                <a:ea typeface="+mn-ea"/>
              </a:rPr>
              <a:t>ROTEX</a:t>
            </a:r>
            <a:r>
              <a:rPr lang="ja-JP" altLang="en-US" sz="2400" dirty="0">
                <a:latin typeface="+mn-ea"/>
                <a:ea typeface="+mn-ea"/>
              </a:rPr>
              <a:t>活動へ積極的に参加</a:t>
            </a:r>
            <a:endParaRPr lang="ja-JP" altLang="ja-JP" sz="2400" dirty="0">
              <a:latin typeface="+mn-ea"/>
              <a:ea typeface="+mn-ea"/>
            </a:endParaRPr>
          </a:p>
          <a:p>
            <a:pPr eaLnBrk="1" hangingPunct="1">
              <a:spcBef>
                <a:spcPct val="20000"/>
              </a:spcBef>
              <a:spcAft>
                <a:spcPts val="1200"/>
              </a:spcAft>
            </a:pPr>
            <a:endParaRPr lang="en-US" sz="2400" dirty="0">
              <a:solidFill>
                <a:srgbClr val="585858"/>
              </a:solidFill>
              <a:latin typeface="Georgia" pitchFamily="18"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AE47A414-A4A7-E6A8-8DC3-61E6D5A8C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189987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青少年交換概要</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119493"/>
            <a:ext cx="8732837" cy="89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sz="2400" dirty="0">
              <a:solidFill>
                <a:srgbClr val="585858"/>
              </a:solidFill>
              <a:latin typeface="Georgia" pitchFamily="18" charset="0"/>
            </a:endParaRPr>
          </a:p>
          <a:p>
            <a:pPr eaLnBrk="1" hangingPunct="1">
              <a:spcBef>
                <a:spcPct val="20000"/>
              </a:spcBef>
              <a:spcAft>
                <a:spcPts val="1200"/>
              </a:spcAft>
            </a:pPr>
            <a:r>
              <a:rPr lang="ja-JP" altLang="en-US" sz="3200" dirty="0">
                <a:solidFill>
                  <a:srgbClr val="585858"/>
                </a:solidFill>
                <a:latin typeface="Georgia" pitchFamily="18" charset="0"/>
              </a:rPr>
              <a:t>最も重要なこと！</a:t>
            </a:r>
            <a:endParaRPr lang="en-US" altLang="ja-JP" sz="3200" dirty="0">
              <a:solidFill>
                <a:srgbClr val="585858"/>
              </a:solidFill>
              <a:latin typeface="Georgia" pitchFamily="18" charset="0"/>
            </a:endParaRPr>
          </a:p>
          <a:p>
            <a:pPr eaLnBrk="1" hangingPunct="1">
              <a:spcBef>
                <a:spcPct val="20000"/>
              </a:spcBef>
              <a:spcAft>
                <a:spcPts val="1200"/>
              </a:spcAft>
            </a:pPr>
            <a:r>
              <a:rPr lang="ja-JP" altLang="en-US" sz="3200" dirty="0">
                <a:solidFill>
                  <a:srgbClr val="585858"/>
                </a:solidFill>
                <a:latin typeface="Georgia" pitchFamily="18" charset="0"/>
              </a:rPr>
              <a:t>この事業は、</a:t>
            </a:r>
            <a:endParaRPr lang="en-US" sz="3200" dirty="0">
              <a:solidFill>
                <a:srgbClr val="585858"/>
              </a:solidFill>
              <a:latin typeface="Georgia" pitchFamily="18" charset="0"/>
            </a:endParaRPr>
          </a:p>
        </p:txBody>
      </p:sp>
      <p:sp>
        <p:nvSpPr>
          <p:cNvPr id="7" name="テキスト ボックス 6"/>
          <p:cNvSpPr txBox="1"/>
          <p:nvPr/>
        </p:nvSpPr>
        <p:spPr>
          <a:xfrm>
            <a:off x="441434" y="2790496"/>
            <a:ext cx="7251826" cy="1600438"/>
          </a:xfrm>
          <a:prstGeom prst="rect">
            <a:avLst/>
          </a:prstGeom>
          <a:noFill/>
        </p:spPr>
        <p:txBody>
          <a:bodyPr wrap="square" rtlCol="0">
            <a:spAutoFit/>
          </a:bodyPr>
          <a:lstStyle/>
          <a:p>
            <a:endParaRPr kumimoji="1" lang="en-US" altLang="ja-JP" dirty="0"/>
          </a:p>
          <a:p>
            <a:pPr algn="ctr"/>
            <a:r>
              <a:rPr kumimoji="1" lang="ja-JP" altLang="en-US" sz="8000" dirty="0">
                <a:solidFill>
                  <a:schemeClr val="accent1">
                    <a:lumMod val="75000"/>
                  </a:schemeClr>
                </a:solidFill>
              </a:rPr>
              <a:t>留学</a:t>
            </a:r>
          </a:p>
        </p:txBody>
      </p:sp>
      <p:sp>
        <p:nvSpPr>
          <p:cNvPr id="8" name="テキスト ボックス 7"/>
          <p:cNvSpPr txBox="1"/>
          <p:nvPr/>
        </p:nvSpPr>
        <p:spPr>
          <a:xfrm>
            <a:off x="5136809" y="4499278"/>
            <a:ext cx="3878316" cy="646331"/>
          </a:xfrm>
          <a:prstGeom prst="rect">
            <a:avLst/>
          </a:prstGeom>
          <a:noFill/>
        </p:spPr>
        <p:txBody>
          <a:bodyPr wrap="square" rtlCol="0">
            <a:spAutoFit/>
          </a:bodyPr>
          <a:lstStyle/>
          <a:p>
            <a:r>
              <a:rPr kumimoji="1" lang="ja-JP" altLang="en-US" sz="3600" dirty="0"/>
              <a:t>ではありません。</a:t>
            </a:r>
          </a:p>
        </p:txBody>
      </p:sp>
      <p:sp>
        <p:nvSpPr>
          <p:cNvPr id="9" name="テキスト ボックス 8"/>
          <p:cNvSpPr txBox="1"/>
          <p:nvPr/>
        </p:nvSpPr>
        <p:spPr>
          <a:xfrm>
            <a:off x="3460375" y="2512821"/>
            <a:ext cx="1213944" cy="2400657"/>
          </a:xfrm>
          <a:prstGeom prst="rect">
            <a:avLst/>
          </a:prstGeom>
          <a:noFill/>
        </p:spPr>
        <p:txBody>
          <a:bodyPr wrap="square" rtlCol="0">
            <a:spAutoFit/>
          </a:bodyPr>
          <a:lstStyle/>
          <a:p>
            <a:r>
              <a:rPr kumimoji="1" lang="en-US" altLang="ja-JP" sz="15000" dirty="0">
                <a:solidFill>
                  <a:srgbClr val="FF0000"/>
                </a:solidFill>
              </a:rPr>
              <a:t>X</a:t>
            </a:r>
            <a:endParaRPr kumimoji="1" lang="ja-JP" altLang="en-US" sz="15000" dirty="0">
              <a:solidFill>
                <a:srgbClr val="FF0000"/>
              </a:solidFill>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5F74EC24-9EC1-7E0F-E18C-E63837702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90296"/>
            <a:ext cx="3390900" cy="581929"/>
          </a:xfrm>
          <a:prstGeom prst="rect">
            <a:avLst/>
          </a:prstGeom>
        </p:spPr>
      </p:pic>
    </p:spTree>
    <p:extLst>
      <p:ext uri="{BB962C8B-B14F-4D97-AF65-F5344CB8AC3E}">
        <p14:creationId xmlns:p14="http://schemas.microsoft.com/office/powerpoint/2010/main" val="18718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留学ではないとは！？</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11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sz="3400" dirty="0">
              <a:solidFill>
                <a:srgbClr val="585858"/>
              </a:solidFill>
              <a:latin typeface="Georgia" pitchFamily="18" charset="0"/>
            </a:endParaRPr>
          </a:p>
          <a:p>
            <a:pPr algn="ctr" eaLnBrk="1" hangingPunct="1">
              <a:spcBef>
                <a:spcPct val="20000"/>
              </a:spcBef>
              <a:spcAft>
                <a:spcPts val="1200"/>
              </a:spcAft>
            </a:pPr>
            <a:r>
              <a:rPr lang="ja-JP" altLang="en-US" sz="3400" dirty="0">
                <a:solidFill>
                  <a:srgbClr val="585858"/>
                </a:solidFill>
                <a:latin typeface="Georgia" pitchFamily="18" charset="0"/>
              </a:rPr>
              <a:t>青少年交換事業</a:t>
            </a:r>
            <a:r>
              <a:rPr lang="en-US" altLang="ja-JP" sz="3400" dirty="0">
                <a:solidFill>
                  <a:srgbClr val="585858"/>
                </a:solidFill>
                <a:latin typeface="Georgia" pitchFamily="18" charset="0"/>
              </a:rPr>
              <a:t>=Youth Exchange Program</a:t>
            </a:r>
            <a:endParaRPr lang="en-US" sz="3400" dirty="0">
              <a:solidFill>
                <a:srgbClr val="585858"/>
              </a:solidFill>
              <a:latin typeface="Georgia" pitchFamily="18" charset="0"/>
            </a:endParaRPr>
          </a:p>
        </p:txBody>
      </p:sp>
      <p:sp>
        <p:nvSpPr>
          <p:cNvPr id="6" name="Content Placeholder 2"/>
          <p:cNvSpPr txBox="1">
            <a:spLocks/>
          </p:cNvSpPr>
          <p:nvPr/>
        </p:nvSpPr>
        <p:spPr bwMode="auto">
          <a:xfrm>
            <a:off x="-157664" y="2580441"/>
            <a:ext cx="4853190" cy="184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sz="3400" dirty="0">
              <a:solidFill>
                <a:srgbClr val="585858"/>
              </a:solidFill>
              <a:latin typeface="Georgia" pitchFamily="18" charset="0"/>
            </a:endParaRPr>
          </a:p>
          <a:p>
            <a:pPr algn="ctr" eaLnBrk="1" hangingPunct="1">
              <a:spcBef>
                <a:spcPct val="20000"/>
              </a:spcBef>
              <a:spcAft>
                <a:spcPts val="1200"/>
              </a:spcAft>
            </a:pPr>
            <a:r>
              <a:rPr lang="ja-JP" altLang="en-US" sz="3400" dirty="0">
                <a:solidFill>
                  <a:srgbClr val="585858"/>
                </a:solidFill>
                <a:latin typeface="Georgia" pitchFamily="18" charset="0"/>
              </a:rPr>
              <a:t>海外へ行く学生のこと</a:t>
            </a:r>
            <a:endParaRPr lang="en-US" sz="3400" dirty="0">
              <a:solidFill>
                <a:srgbClr val="585858"/>
              </a:solidFill>
              <a:latin typeface="Georgia" pitchFamily="18" charset="0"/>
            </a:endParaRPr>
          </a:p>
        </p:txBody>
      </p:sp>
      <p:sp>
        <p:nvSpPr>
          <p:cNvPr id="7" name="Content Placeholder 2"/>
          <p:cNvSpPr txBox="1">
            <a:spLocks/>
          </p:cNvSpPr>
          <p:nvPr/>
        </p:nvSpPr>
        <p:spPr bwMode="auto">
          <a:xfrm>
            <a:off x="220663" y="3720736"/>
            <a:ext cx="4635116" cy="184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sz="3400" dirty="0">
              <a:solidFill>
                <a:srgbClr val="585858"/>
              </a:solidFill>
              <a:latin typeface="Georgia" pitchFamily="18" charset="0"/>
            </a:endParaRPr>
          </a:p>
          <a:p>
            <a:pPr algn="ctr" eaLnBrk="1" hangingPunct="1">
              <a:spcBef>
                <a:spcPct val="20000"/>
              </a:spcBef>
              <a:spcAft>
                <a:spcPts val="1200"/>
              </a:spcAft>
            </a:pPr>
            <a:r>
              <a:rPr lang="ja-JP" altLang="en-US" sz="3400" dirty="0">
                <a:solidFill>
                  <a:srgbClr val="585858"/>
                </a:solidFill>
                <a:latin typeface="Georgia" pitchFamily="18" charset="0"/>
              </a:rPr>
              <a:t>海外から来た学生のこと</a:t>
            </a:r>
            <a:endParaRPr lang="en-US" sz="3400" dirty="0">
              <a:solidFill>
                <a:srgbClr val="585858"/>
              </a:solidFill>
              <a:latin typeface="Georgia" pitchFamily="18" charset="0"/>
            </a:endParaRPr>
          </a:p>
        </p:txBody>
      </p:sp>
      <p:sp>
        <p:nvSpPr>
          <p:cNvPr id="9" name="Content Placeholder 2"/>
          <p:cNvSpPr txBox="1">
            <a:spLocks/>
          </p:cNvSpPr>
          <p:nvPr/>
        </p:nvSpPr>
        <p:spPr bwMode="auto">
          <a:xfrm>
            <a:off x="4219904" y="2590947"/>
            <a:ext cx="4853190" cy="184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sz="3400" dirty="0">
              <a:solidFill>
                <a:srgbClr val="585858"/>
              </a:solidFill>
              <a:latin typeface="Georgia" pitchFamily="18" charset="0"/>
            </a:endParaRPr>
          </a:p>
          <a:p>
            <a:pPr algn="ctr" eaLnBrk="1" hangingPunct="1">
              <a:spcBef>
                <a:spcPct val="20000"/>
              </a:spcBef>
              <a:spcAft>
                <a:spcPts val="1200"/>
              </a:spcAft>
            </a:pPr>
            <a:r>
              <a:rPr lang="ja-JP" altLang="en-US" sz="3400" dirty="0">
                <a:solidFill>
                  <a:srgbClr val="585858"/>
                </a:solidFill>
                <a:latin typeface="Georgia" pitchFamily="18" charset="0"/>
              </a:rPr>
              <a:t>派遣学生</a:t>
            </a:r>
            <a:endParaRPr lang="en-US" sz="3400" dirty="0">
              <a:solidFill>
                <a:srgbClr val="585858"/>
              </a:solidFill>
              <a:latin typeface="Georgia" pitchFamily="18" charset="0"/>
            </a:endParaRPr>
          </a:p>
        </p:txBody>
      </p:sp>
      <p:sp>
        <p:nvSpPr>
          <p:cNvPr id="10" name="Content Placeholder 2"/>
          <p:cNvSpPr txBox="1">
            <a:spLocks/>
          </p:cNvSpPr>
          <p:nvPr/>
        </p:nvSpPr>
        <p:spPr bwMode="auto">
          <a:xfrm>
            <a:off x="4230410" y="3736585"/>
            <a:ext cx="4853190" cy="184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sz="3400" dirty="0">
              <a:solidFill>
                <a:srgbClr val="585858"/>
              </a:solidFill>
              <a:latin typeface="Georgia" pitchFamily="18" charset="0"/>
            </a:endParaRPr>
          </a:p>
          <a:p>
            <a:pPr algn="ctr" eaLnBrk="1" hangingPunct="1">
              <a:spcBef>
                <a:spcPct val="20000"/>
              </a:spcBef>
              <a:spcAft>
                <a:spcPts val="1200"/>
              </a:spcAft>
            </a:pPr>
            <a:r>
              <a:rPr lang="ja-JP" altLang="en-US" sz="3400" dirty="0">
                <a:solidFill>
                  <a:srgbClr val="585858"/>
                </a:solidFill>
                <a:latin typeface="Georgia" pitchFamily="18" charset="0"/>
              </a:rPr>
              <a:t>受入学生</a:t>
            </a:r>
            <a:endParaRPr lang="en-US" sz="3400" dirty="0">
              <a:solidFill>
                <a:srgbClr val="585858"/>
              </a:solidFill>
              <a:latin typeface="Georgia" pitchFamily="18"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DB81F1EF-3B7A-ED64-0547-AD6ACB380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14417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活動計画</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6"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sz="2400" dirty="0">
              <a:solidFill>
                <a:srgbClr val="585858"/>
              </a:solidFill>
              <a:latin typeface="Georgia" pitchFamily="18" charset="0"/>
            </a:endParaRPr>
          </a:p>
          <a:p>
            <a:r>
              <a:rPr lang="ja-JP" altLang="ja-JP" sz="2400" dirty="0"/>
              <a:t>・派遣候補生、受入学生オリエンテーションを実施（全</a:t>
            </a:r>
            <a:r>
              <a:rPr lang="en-US" altLang="ja-JP" sz="2400" dirty="0"/>
              <a:t>12</a:t>
            </a:r>
            <a:r>
              <a:rPr lang="ja-JP" altLang="ja-JP" sz="2400" dirty="0"/>
              <a:t>回程度）</a:t>
            </a:r>
          </a:p>
          <a:p>
            <a:endParaRPr lang="en-US" altLang="ja-JP" sz="2400" dirty="0"/>
          </a:p>
          <a:p>
            <a:r>
              <a:rPr lang="ja-JP" altLang="ja-JP" sz="2400" dirty="0"/>
              <a:t>・参加クラブ、カウンセラー、ホストファミリー向けのオリエンテーショ</a:t>
            </a:r>
            <a:r>
              <a:rPr lang="ja-JP" altLang="en-US" sz="2400" dirty="0"/>
              <a:t>　</a:t>
            </a:r>
            <a:r>
              <a:rPr lang="ja-JP" altLang="ja-JP" sz="2400" dirty="0"/>
              <a:t>ンを実施</a:t>
            </a:r>
          </a:p>
          <a:p>
            <a:endParaRPr lang="en-US" altLang="ja-JP" sz="2400" dirty="0"/>
          </a:p>
          <a:p>
            <a:r>
              <a:rPr lang="ja-JP" altLang="ja-JP" sz="2400" dirty="0"/>
              <a:t>・受入学生歓迎会、派遣候補生壮行会、帰国報告会を実施</a:t>
            </a:r>
          </a:p>
          <a:p>
            <a:endParaRPr lang="en-US" altLang="ja-JP" sz="2400" dirty="0"/>
          </a:p>
          <a:p>
            <a:r>
              <a:rPr lang="ja-JP" altLang="ja-JP" sz="2400" dirty="0"/>
              <a:t>・秋季、冬季、春季に</a:t>
            </a:r>
            <a:r>
              <a:rPr lang="en-US" altLang="ja-JP" sz="2400" dirty="0"/>
              <a:t>ROTEX</a:t>
            </a:r>
            <a:r>
              <a:rPr lang="ja-JP" altLang="ja-JP" sz="2400" dirty="0" err="1"/>
              <a:t>、</a:t>
            </a:r>
            <a:r>
              <a:rPr lang="ja-JP" altLang="ja-JP" sz="2400" dirty="0"/>
              <a:t>派遣候補生、受入学生を対象に研修を実施</a:t>
            </a:r>
          </a:p>
          <a:p>
            <a:endParaRPr lang="en-US" altLang="ja-JP" sz="2400" dirty="0"/>
          </a:p>
          <a:p>
            <a:r>
              <a:rPr lang="ja-JP" altLang="ja-JP" sz="2400" dirty="0"/>
              <a:t>・第</a:t>
            </a:r>
            <a:r>
              <a:rPr lang="en-US" altLang="ja-JP" sz="2400" dirty="0"/>
              <a:t>2500</a:t>
            </a:r>
            <a:r>
              <a:rPr lang="ja-JP" altLang="ja-JP" sz="2400" dirty="0"/>
              <a:t>地区との交流を実施（全</a:t>
            </a:r>
            <a:r>
              <a:rPr lang="en-US" altLang="ja-JP" sz="2400" dirty="0"/>
              <a:t>3</a:t>
            </a:r>
            <a:r>
              <a:rPr lang="ja-JP" altLang="ja-JP" sz="2400" dirty="0"/>
              <a:t>回程度）</a:t>
            </a:r>
          </a:p>
          <a:p>
            <a:pPr eaLnBrk="1" hangingPunct="1">
              <a:spcBef>
                <a:spcPct val="20000"/>
              </a:spcBef>
              <a:spcAft>
                <a:spcPts val="1200"/>
              </a:spcAft>
            </a:pPr>
            <a:endParaRPr lang="en-US" sz="2400" dirty="0">
              <a:solidFill>
                <a:srgbClr val="585858"/>
              </a:solidFill>
              <a:latin typeface="Georgia" pitchFamily="18"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A50D88AD-ED41-DE2E-76A0-F851A538B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90747"/>
            <a:ext cx="3390900" cy="581929"/>
          </a:xfrm>
          <a:prstGeom prst="rect">
            <a:avLst/>
          </a:prstGeom>
        </p:spPr>
      </p:pic>
    </p:spTree>
    <p:extLst>
      <p:ext uri="{BB962C8B-B14F-4D97-AF65-F5344CB8AC3E}">
        <p14:creationId xmlns:p14="http://schemas.microsoft.com/office/powerpoint/2010/main" val="370926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活動計画</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ja-JP" altLang="ja-JP" sz="2400" dirty="0"/>
              <a:t>・オリエンテーションに</a:t>
            </a:r>
            <a:r>
              <a:rPr lang="en-US" altLang="ja-JP" sz="2400" dirty="0"/>
              <a:t>ROTEX</a:t>
            </a:r>
            <a:r>
              <a:rPr lang="ja-JP" altLang="ja-JP" sz="2400" dirty="0"/>
              <a:t>参加を促し実体験報告、各行事への参加協力をしてもらう。</a:t>
            </a:r>
            <a:endParaRPr lang="en-US" altLang="ja-JP" sz="2400" dirty="0"/>
          </a:p>
          <a:p>
            <a:endParaRPr lang="ja-JP" altLang="ja-JP" sz="2400" dirty="0"/>
          </a:p>
          <a:p>
            <a:r>
              <a:rPr lang="ja-JP" altLang="ja-JP" sz="2400" dirty="0"/>
              <a:t>・派遣候補生、受入学生、</a:t>
            </a:r>
            <a:r>
              <a:rPr lang="en-US" altLang="ja-JP" sz="2400" dirty="0"/>
              <a:t>ROTEX</a:t>
            </a:r>
            <a:r>
              <a:rPr lang="ja-JP" altLang="ja-JP" sz="2400" dirty="0"/>
              <a:t>が参加し奉仕活動を実施</a:t>
            </a:r>
          </a:p>
          <a:p>
            <a:r>
              <a:rPr lang="ja-JP" altLang="ja-JP" sz="2400" dirty="0"/>
              <a:t>（さっぽろ雪まつり、幼稚園慰問など）</a:t>
            </a:r>
          </a:p>
          <a:p>
            <a:endParaRPr lang="en-US" altLang="ja-JP" sz="2400" dirty="0"/>
          </a:p>
          <a:p>
            <a:r>
              <a:rPr lang="ja-JP" altLang="ja-JP" sz="2400" dirty="0"/>
              <a:t>・必要に応じて地区内高校へのプログラム</a:t>
            </a:r>
            <a:r>
              <a:rPr lang="en-US" altLang="ja-JP" sz="2400" dirty="0"/>
              <a:t>/</a:t>
            </a:r>
            <a:r>
              <a:rPr lang="ja-JP" altLang="ja-JP" sz="2400" dirty="0"/>
              <a:t>事業説明を行う。</a:t>
            </a:r>
          </a:p>
          <a:p>
            <a:r>
              <a:rPr lang="ja-JP" altLang="ja-JP" sz="2400" dirty="0"/>
              <a:t>・</a:t>
            </a:r>
            <a:r>
              <a:rPr lang="en-US" altLang="ja-JP" sz="2400" dirty="0"/>
              <a:t>ROTEX</a:t>
            </a:r>
            <a:r>
              <a:rPr lang="ja-JP" altLang="ja-JP" sz="2400" dirty="0"/>
              <a:t>の組織化を継続課題とし、実体のある</a:t>
            </a:r>
            <a:r>
              <a:rPr lang="en-US" altLang="ja-JP" sz="2400" dirty="0"/>
              <a:t>ROTEX</a:t>
            </a:r>
            <a:r>
              <a:rPr lang="ja-JP" altLang="ja-JP" sz="2400" dirty="0"/>
              <a:t>活動の構築を行う。</a:t>
            </a:r>
          </a:p>
          <a:p>
            <a:endParaRPr lang="en-US" altLang="ja-JP" sz="2400" dirty="0"/>
          </a:p>
          <a:p>
            <a:pPr eaLnBrk="1" hangingPunct="1">
              <a:spcBef>
                <a:spcPct val="20000"/>
              </a:spcBef>
              <a:spcAft>
                <a:spcPts val="1200"/>
              </a:spcAft>
            </a:pPr>
            <a:endParaRPr lang="en-US" sz="2400" dirty="0">
              <a:solidFill>
                <a:srgbClr val="585858"/>
              </a:solidFill>
              <a:latin typeface="Georgia" pitchFamily="18" charset="0"/>
            </a:endParaRPr>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0B90F8A5-1655-856F-97B9-3711CA3FD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53218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初めて関わるロータリアンの方へ</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5"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ja-JP" altLang="en-US" sz="3600" dirty="0">
                <a:latin typeface="+mn-ea"/>
                <a:ea typeface="+mn-ea"/>
              </a:rPr>
              <a:t>　正直に申し上げますと、この事業には多額のお金がかかります。</a:t>
            </a:r>
            <a:endParaRPr lang="en-US" altLang="ja-JP" sz="3600" dirty="0">
              <a:latin typeface="+mn-ea"/>
              <a:ea typeface="+mn-ea"/>
            </a:endParaRPr>
          </a:p>
          <a:p>
            <a:pPr eaLnBrk="1" hangingPunct="1">
              <a:spcBef>
                <a:spcPct val="20000"/>
              </a:spcBef>
              <a:spcAft>
                <a:spcPts val="1200"/>
              </a:spcAft>
            </a:pPr>
            <a:r>
              <a:rPr lang="ja-JP" altLang="en-US" sz="3600" dirty="0">
                <a:latin typeface="+mn-ea"/>
                <a:ea typeface="+mn-ea"/>
              </a:rPr>
              <a:t>　とても重要なことですので具体的に正直にお伝えいたします。</a:t>
            </a:r>
            <a:endParaRPr lang="en-US" altLang="ja-JP" sz="3600" dirty="0">
              <a:latin typeface="+mn-ea"/>
              <a:ea typeface="+mn-ea"/>
            </a:endParaRPr>
          </a:p>
          <a:p>
            <a:pPr eaLnBrk="1" hangingPunct="1">
              <a:spcBef>
                <a:spcPct val="20000"/>
              </a:spcBef>
              <a:spcAft>
                <a:spcPts val="1200"/>
              </a:spcAft>
            </a:pPr>
            <a:endParaRPr kumimoji="1" lang="ja-JP" altLang="en-US" sz="2400" dirty="0"/>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FB162DBA-9C49-99C2-64AE-4651566F9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76071"/>
            <a:ext cx="3390900" cy="581929"/>
          </a:xfrm>
          <a:prstGeom prst="rect">
            <a:avLst/>
          </a:prstGeom>
        </p:spPr>
      </p:pic>
    </p:spTree>
    <p:extLst>
      <p:ext uri="{BB962C8B-B14F-4D97-AF65-F5344CB8AC3E}">
        <p14:creationId xmlns:p14="http://schemas.microsoft.com/office/powerpoint/2010/main" val="322875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E424CB3-84E1-4B6F-A376-2432C4FD320E}"/>
              </a:ext>
            </a:extLst>
          </p:cNvPr>
          <p:cNvSpPr/>
          <p:nvPr/>
        </p:nvSpPr>
        <p:spPr>
          <a:xfrm>
            <a:off x="0" y="10924"/>
            <a:ext cx="9144000" cy="872317"/>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schemeClr val="tx1"/>
                </a:solidFill>
                <a:latin typeface="MS PGothic" panose="020B0600070205080204" pitchFamily="34" charset="-128"/>
                <a:ea typeface="MS PGothic" panose="020B0600070205080204" pitchFamily="34" charset="-128"/>
              </a:rPr>
              <a:t>初めて関わるロータリアンの方へ</a:t>
            </a:r>
            <a:endParaRPr lang="en-US" altLang="ja-JP" sz="4000" b="1" dirty="0">
              <a:solidFill>
                <a:schemeClr val="tx1"/>
              </a:solidFill>
              <a:latin typeface="MS PGothic" panose="020B0600070205080204" pitchFamily="34" charset="-128"/>
              <a:ea typeface="MS PGothic" panose="020B0600070205080204" pitchFamily="34" charset="-128"/>
            </a:endParaRPr>
          </a:p>
        </p:txBody>
      </p:sp>
      <p:sp>
        <p:nvSpPr>
          <p:cNvPr id="6"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spcAft>
                <a:spcPts val="1200"/>
              </a:spcAft>
            </a:pPr>
            <a:r>
              <a:rPr lang="ja-JP" altLang="en-US" sz="3600" dirty="0">
                <a:latin typeface="+mn-ea"/>
                <a:ea typeface="+mn-ea"/>
              </a:rPr>
              <a:t>　</a:t>
            </a:r>
            <a:r>
              <a:rPr lang="ja-JP" altLang="en-US" sz="4800" dirty="0">
                <a:latin typeface="+mn-ea"/>
                <a:ea typeface="+mn-ea"/>
              </a:rPr>
              <a:t>なんと！</a:t>
            </a:r>
            <a:endParaRPr lang="en-US" altLang="ja-JP" sz="4800" dirty="0">
              <a:latin typeface="+mn-ea"/>
              <a:ea typeface="+mn-ea"/>
            </a:endParaRPr>
          </a:p>
          <a:p>
            <a:pPr eaLnBrk="1" hangingPunct="1">
              <a:spcBef>
                <a:spcPct val="20000"/>
              </a:spcBef>
              <a:spcAft>
                <a:spcPts val="1200"/>
              </a:spcAft>
            </a:pPr>
            <a:endParaRPr kumimoji="1" lang="en-US" altLang="ja-JP" sz="3600" dirty="0">
              <a:latin typeface="+mn-ea"/>
              <a:ea typeface="+mn-ea"/>
            </a:endParaRPr>
          </a:p>
          <a:p>
            <a:pPr algn="ctr" eaLnBrk="1" hangingPunct="1">
              <a:spcBef>
                <a:spcPct val="20000"/>
              </a:spcBef>
              <a:spcAft>
                <a:spcPts val="1200"/>
              </a:spcAft>
            </a:pPr>
            <a:r>
              <a:rPr kumimoji="1" lang="ja-JP" altLang="en-US" sz="6000" dirty="0">
                <a:solidFill>
                  <a:srgbClr val="FF0000"/>
                </a:solidFill>
                <a:latin typeface="+mn-ea"/>
                <a:ea typeface="+mn-ea"/>
              </a:rPr>
              <a:t>トータル約</a:t>
            </a:r>
            <a:r>
              <a:rPr kumimoji="1" lang="en-US" altLang="ja-JP" sz="6000" dirty="0">
                <a:solidFill>
                  <a:srgbClr val="FF0000"/>
                </a:solidFill>
                <a:latin typeface="+mn-ea"/>
                <a:ea typeface="+mn-ea"/>
              </a:rPr>
              <a:t>200</a:t>
            </a:r>
            <a:r>
              <a:rPr kumimoji="1" lang="ja-JP" altLang="en-US" sz="6000" dirty="0">
                <a:solidFill>
                  <a:srgbClr val="FF0000"/>
                </a:solidFill>
                <a:latin typeface="+mn-ea"/>
                <a:ea typeface="+mn-ea"/>
              </a:rPr>
              <a:t>万円</a:t>
            </a:r>
            <a:endParaRPr kumimoji="1" lang="en-US" altLang="ja-JP" sz="6000" dirty="0">
              <a:solidFill>
                <a:srgbClr val="FF0000"/>
              </a:solidFill>
              <a:latin typeface="+mn-ea"/>
              <a:ea typeface="+mn-ea"/>
            </a:endParaRPr>
          </a:p>
          <a:p>
            <a:pPr eaLnBrk="1" hangingPunct="1">
              <a:spcBef>
                <a:spcPct val="20000"/>
              </a:spcBef>
              <a:spcAft>
                <a:spcPts val="1200"/>
              </a:spcAft>
            </a:pPr>
            <a:endParaRPr kumimoji="1" lang="en-US" altLang="ja-JP" sz="3600" dirty="0">
              <a:latin typeface="+mn-ea"/>
              <a:ea typeface="+mn-ea"/>
            </a:endParaRPr>
          </a:p>
          <a:p>
            <a:pPr eaLnBrk="1" hangingPunct="1">
              <a:spcBef>
                <a:spcPct val="20000"/>
              </a:spcBef>
              <a:spcAft>
                <a:spcPts val="1200"/>
              </a:spcAft>
            </a:pPr>
            <a:endParaRPr kumimoji="1" lang="ja-JP" altLang="en-US" sz="2400" dirty="0"/>
          </a:p>
        </p:txBody>
      </p:sp>
      <p:pic>
        <p:nvPicPr>
          <p:cNvPr id="2" name="図 1" descr="テキスト&#10;&#10;AI によって生成されたコンテンツは間違っている可能性があります。">
            <a:extLst>
              <a:ext uri="{FF2B5EF4-FFF2-40B4-BE49-F238E27FC236}">
                <a16:creationId xmlns:a16="http://schemas.microsoft.com/office/drawing/2014/main" id="{7F50744A-E493-4F21-EEBF-F59BC6529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6290747"/>
            <a:ext cx="3390900" cy="581929"/>
          </a:xfrm>
          <a:prstGeom prst="rect">
            <a:avLst/>
          </a:prstGeom>
        </p:spPr>
      </p:pic>
    </p:spTree>
    <p:extLst>
      <p:ext uri="{BB962C8B-B14F-4D97-AF65-F5344CB8AC3E}">
        <p14:creationId xmlns:p14="http://schemas.microsoft.com/office/powerpoint/2010/main" val="21445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8544</TotalTime>
  <Words>2349</Words>
  <Application>Microsoft Office PowerPoint</Application>
  <PresentationFormat>画面に合わせる (4:3)</PresentationFormat>
  <Paragraphs>193</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HGPｺﾞｼｯｸM</vt:lpstr>
      <vt:lpstr>MS PGothic</vt:lpstr>
      <vt:lpstr>游ゴシック</vt:lpstr>
      <vt:lpstr>Arial</vt:lpstr>
      <vt:lpstr>Calibri</vt:lpstr>
      <vt:lpstr>Georgia</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hidehito takahari</dc:creator>
  <cp:lastModifiedBy>dell03</cp:lastModifiedBy>
  <cp:revision>454</cp:revision>
  <cp:lastPrinted>2020-03-09T05:48:32Z</cp:lastPrinted>
  <dcterms:created xsi:type="dcterms:W3CDTF">2011-01-21T15:00:27Z</dcterms:created>
  <dcterms:modified xsi:type="dcterms:W3CDTF">2025-04-07T02:22:16Z</dcterms:modified>
</cp:coreProperties>
</file>