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30" r:id="rId2"/>
    <p:sldId id="338" r:id="rId3"/>
    <p:sldId id="331" r:id="rId4"/>
    <p:sldId id="332" r:id="rId5"/>
    <p:sldId id="333" r:id="rId6"/>
    <p:sldId id="334" r:id="rId7"/>
    <p:sldId id="335" r:id="rId8"/>
    <p:sldId id="336" r:id="rId9"/>
    <p:sldId id="337" r:id="rId10"/>
    <p:sldId id="339" r:id="rId11"/>
    <p:sldId id="340"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81EE1-60BD-4F82-B731-CA236C81BAF7}" v="43" dt="2025-02-27T09:25:19.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916" autoAdjust="0"/>
  </p:normalViewPr>
  <p:slideViewPr>
    <p:cSldViewPr snapToGrid="0">
      <p:cViewPr varScale="1">
        <p:scale>
          <a:sx n="72" d="100"/>
          <a:sy n="72" d="100"/>
        </p:scale>
        <p:origin x="105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CF827-E8DC-4821-864B-A253E3E1A5D2}" type="datetimeFigureOut">
              <a:rPr kumimoji="1" lang="ja-JP" altLang="en-US" smtClean="0"/>
              <a:t>2025/2/28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9FCC5-1EEF-48C3-A06A-96A4772FA58A}" type="slidenum">
              <a:rPr kumimoji="1" lang="ja-JP" altLang="en-US" smtClean="0"/>
              <a:t>‹#›</a:t>
            </a:fld>
            <a:endParaRPr kumimoji="1" lang="ja-JP" altLang="en-US"/>
          </a:p>
        </p:txBody>
      </p:sp>
    </p:spTree>
    <p:extLst>
      <p:ext uri="{BB962C8B-B14F-4D97-AF65-F5344CB8AC3E}">
        <p14:creationId xmlns:p14="http://schemas.microsoft.com/office/powerpoint/2010/main" val="18848878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只今ご紹介いただきました恵庭ロータリークラブ所属次年度</a:t>
            </a:r>
            <a:r>
              <a:rPr kumimoji="1" lang="en-US" altLang="ja-JP" sz="1800" b="1" dirty="0"/>
              <a:t>VTT</a:t>
            </a:r>
            <a:r>
              <a:rPr kumimoji="1" lang="ja-JP" altLang="en-US" sz="1800" b="1" dirty="0"/>
              <a:t>・グローバル委員長の大川です。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1</a:t>
            </a:fld>
            <a:endParaRPr kumimoji="1" lang="ja-JP" altLang="en-US"/>
          </a:p>
        </p:txBody>
      </p:sp>
    </p:spTree>
    <p:extLst>
      <p:ext uri="{BB962C8B-B14F-4D97-AF65-F5344CB8AC3E}">
        <p14:creationId xmlns:p14="http://schemas.microsoft.com/office/powerpoint/2010/main" val="2620970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それでは、ここで本日はタイ王国第３３４０地区の地区大会に参加されております出村ガバナーからのメッセージをご覧ください。</a:t>
            </a:r>
            <a:endParaRPr kumimoji="1" lang="en-US" altLang="ja-JP" sz="1800" b="1" dirty="0"/>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10</a:t>
            </a:fld>
            <a:endParaRPr kumimoji="1" lang="ja-JP" altLang="en-US"/>
          </a:p>
        </p:txBody>
      </p:sp>
    </p:spTree>
    <p:extLst>
      <p:ext uri="{BB962C8B-B14F-4D97-AF65-F5344CB8AC3E}">
        <p14:creationId xmlns:p14="http://schemas.microsoft.com/office/powerpoint/2010/main" val="331139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dirty="0"/>
              <a:t>それでは最後に次年度当委員会の副委員長を務めていただく千歳ローターアクトクラブ次年度幹事の谷さんからメッセージをいただきたいと思います。それでは谷副委員よろしくお願いします。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11</a:t>
            </a:fld>
            <a:endParaRPr kumimoji="1" lang="ja-JP" altLang="en-US"/>
          </a:p>
        </p:txBody>
      </p:sp>
    </p:spTree>
    <p:extLst>
      <p:ext uri="{BB962C8B-B14F-4D97-AF65-F5344CB8AC3E}">
        <p14:creationId xmlns:p14="http://schemas.microsoft.com/office/powerpoint/2010/main" val="184884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本日お伝えしたいことは、２点あります。先ずは奉仕活動と補助金の関係です。当たり前ですが、奉仕が目的で補助金と言うのは手段でしかありません。ただその手段として地区補助金は多くのクラブで利用いただいておりますが、グローバル補助金についてはクラブ単位で活用いただいた事は当地区ではございません。ですので各クラブでグローバル補助金を申請するためのヒントを本日お伝えしたいと考えておりま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2</a:t>
            </a:fld>
            <a:endParaRPr kumimoji="1" lang="ja-JP" altLang="en-US"/>
          </a:p>
        </p:txBody>
      </p:sp>
    </p:spTree>
    <p:extLst>
      <p:ext uri="{BB962C8B-B14F-4D97-AF65-F5344CB8AC3E}">
        <p14:creationId xmlns:p14="http://schemas.microsoft.com/office/powerpoint/2010/main" val="313202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先ず、そもそもグローバル補助金とは？ですが。①大規模で最低予算は</a:t>
            </a:r>
            <a:r>
              <a:rPr kumimoji="1" lang="en-US" altLang="ja-JP" sz="1800" b="1" dirty="0"/>
              <a:t>30,000</a:t>
            </a:r>
            <a:r>
              <a:rPr kumimoji="1" lang="ja-JP" altLang="en-US" sz="1800" b="1" dirty="0"/>
              <a:t>ﾄﾞﾙ。②長期的な国際的人道支援プロジェクトです。資金の使い道は７つの重点分野に関連する人道的プロジェクトか奨学金か職業研修チームでなければなりません。またグローバル補助金は単発で終わるのではなく持続可能でなければなりません。よって準備段階として受益者の本当のニーズを把握する必要があります。申請方法としては</a:t>
            </a:r>
            <a:r>
              <a:rPr kumimoji="1" lang="en-US" altLang="ja-JP" sz="1800" b="1" dirty="0" err="1"/>
              <a:t>MyRotary</a:t>
            </a:r>
            <a:r>
              <a:rPr kumimoji="1" lang="ja-JP" altLang="en-US" sz="1800" b="1" dirty="0"/>
              <a:t>からになります。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3</a:t>
            </a:fld>
            <a:endParaRPr kumimoji="1" lang="ja-JP" altLang="en-US"/>
          </a:p>
        </p:txBody>
      </p:sp>
    </p:spTree>
    <p:extLst>
      <p:ext uri="{BB962C8B-B14F-4D97-AF65-F5344CB8AC3E}">
        <p14:creationId xmlns:p14="http://schemas.microsoft.com/office/powerpoint/2010/main" val="166596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受益者の本当のニーズや持続の可能性、その成果を測定する事について実施国の専門家や国際機関との連携も大切になります。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4</a:t>
            </a:fld>
            <a:endParaRPr kumimoji="1" lang="ja-JP" altLang="en-US"/>
          </a:p>
        </p:txBody>
      </p:sp>
    </p:spTree>
    <p:extLst>
      <p:ext uri="{BB962C8B-B14F-4D97-AF65-F5344CB8AC3E}">
        <p14:creationId xmlns:p14="http://schemas.microsoft.com/office/powerpoint/2010/main" val="359659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例えば、教科書や教育資材だけを提供するのではなく、教える教師のスキルを高める訓練も実施したり、そもそも女の子には教育は不要と考える父親がいることなど地域社会の意識改革も必要となります。また今月は水と衛生月間ですが、井戸掘りや水設備だけを寄贈するだけではなく、そもそも工事を手伝ってもらい帰属意識を高めて大切に使ってもらうなど、またなぜ手洗いが大切かを教育をして持続可能なものにしていく必要がありま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5</a:t>
            </a:fld>
            <a:endParaRPr kumimoji="1" lang="ja-JP" altLang="en-US"/>
          </a:p>
        </p:txBody>
      </p:sp>
    </p:spTree>
    <p:extLst>
      <p:ext uri="{BB962C8B-B14F-4D97-AF65-F5344CB8AC3E}">
        <p14:creationId xmlns:p14="http://schemas.microsoft.com/office/powerpoint/2010/main" val="906730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l"/>
            <a:r>
              <a:rPr lang="ja-JP" altLang="en-US" sz="1800" b="1" dirty="0">
                <a:effectLst/>
                <a:latin typeface="+mn-ea"/>
                <a:ea typeface="+mn-ea"/>
                <a:cs typeface="游明朝" panose="02020400000000000000" pitchFamily="18" charset="-128"/>
              </a:rPr>
              <a:t>当地区では、</a:t>
            </a:r>
            <a:r>
              <a:rPr lang="en-US" altLang="ja-JP" sz="1800" b="1" dirty="0">
                <a:effectLst/>
                <a:latin typeface="+mn-ea"/>
                <a:ea typeface="+mn-ea"/>
                <a:cs typeface="游明朝" panose="02020400000000000000" pitchFamily="18" charset="-128"/>
              </a:rPr>
              <a:t>2019</a:t>
            </a:r>
            <a:r>
              <a:rPr lang="ja-JP" altLang="en-US" sz="1800" b="1" dirty="0">
                <a:effectLst/>
                <a:latin typeface="+mn-ea"/>
                <a:ea typeface="+mn-ea"/>
                <a:cs typeface="游明朝" panose="02020400000000000000" pitchFamily="18" charset="-128"/>
              </a:rPr>
              <a:t>年より、水と衛生のグローバル補助金事業を実施しました。</a:t>
            </a:r>
            <a:r>
              <a:rPr lang="ja-JP" altLang="ja-JP" sz="1800" b="1" dirty="0">
                <a:effectLst/>
                <a:latin typeface="+mn-ea"/>
                <a:ea typeface="+mn-ea"/>
                <a:cs typeface="游明朝" panose="02020400000000000000" pitchFamily="18" charset="-128"/>
              </a:rPr>
              <a:t>タイ東北地区</a:t>
            </a:r>
            <a:r>
              <a:rPr lang="ja-JP" altLang="en-US" sz="1800" b="1" dirty="0">
                <a:effectLst/>
                <a:latin typeface="+mn-ea"/>
                <a:ea typeface="+mn-ea"/>
                <a:cs typeface="游明朝" panose="02020400000000000000" pitchFamily="18" charset="-128"/>
              </a:rPr>
              <a:t>ブンカーン県を中心に、ロータリー、学校、行政、保健所等の専門家がチームを組んで実施しました。手を洗うという習慣がなかったため、</a:t>
            </a:r>
            <a:r>
              <a:rPr lang="en-US" altLang="ja-JP" sz="1800" b="1" dirty="0">
                <a:effectLst/>
                <a:latin typeface="+mn-ea"/>
                <a:ea typeface="+mn-ea"/>
                <a:cs typeface="游明朝" panose="02020400000000000000" pitchFamily="18" charset="-128"/>
              </a:rPr>
              <a:t>WASH</a:t>
            </a:r>
            <a:r>
              <a:rPr lang="ja-JP" altLang="en-US" sz="1800" b="1" dirty="0">
                <a:effectLst/>
                <a:latin typeface="+mn-ea"/>
                <a:ea typeface="+mn-ea"/>
                <a:cs typeface="游明朝" panose="02020400000000000000" pitchFamily="18" charset="-128"/>
              </a:rPr>
              <a:t>事業で写真のように手作り石鹸を作成することを併せて実施。</a:t>
            </a:r>
            <a:endParaRPr lang="en-US" altLang="ja-JP" sz="1800" b="1" dirty="0">
              <a:effectLst/>
              <a:latin typeface="+mn-ea"/>
              <a:ea typeface="+mn-ea"/>
              <a:cs typeface="游明朝" panose="02020400000000000000" pitchFamily="18" charset="-128"/>
            </a:endParaRPr>
          </a:p>
          <a:p>
            <a:pPr marL="0" indent="0" algn="l"/>
            <a:r>
              <a:rPr lang="ja-JP" altLang="en-US" sz="1800" b="1" dirty="0">
                <a:effectLst/>
                <a:latin typeface="+mn-ea"/>
                <a:ea typeface="+mn-ea"/>
                <a:cs typeface="游明朝" panose="02020400000000000000" pitchFamily="18" charset="-128"/>
              </a:rPr>
              <a:t>現在は、手作り石鹸が</a:t>
            </a:r>
            <a:r>
              <a:rPr lang="en-US" altLang="ja-JP" sz="1800" b="1" dirty="0">
                <a:effectLst/>
                <a:latin typeface="+mn-ea"/>
                <a:ea typeface="+mn-ea"/>
                <a:cs typeface="游明朝" panose="02020400000000000000" pitchFamily="18" charset="-128"/>
              </a:rPr>
              <a:t>1</a:t>
            </a:r>
            <a:r>
              <a:rPr lang="ja-JP" altLang="ja-JP" sz="1800" b="1" dirty="0">
                <a:effectLst/>
                <a:latin typeface="+mn-ea"/>
                <a:ea typeface="+mn-ea"/>
                <a:cs typeface="游明朝" panose="02020400000000000000" pitchFamily="18" charset="-128"/>
              </a:rPr>
              <a:t>個３０円</a:t>
            </a:r>
            <a:r>
              <a:rPr lang="ja-JP" altLang="en-US" sz="1800" b="1" dirty="0">
                <a:effectLst/>
                <a:latin typeface="+mn-ea"/>
                <a:ea typeface="+mn-ea"/>
                <a:cs typeface="游明朝" panose="02020400000000000000" pitchFamily="18" charset="-128"/>
              </a:rPr>
              <a:t>くらい</a:t>
            </a:r>
            <a:r>
              <a:rPr lang="ja-JP" altLang="ja-JP" sz="1800" b="1" dirty="0">
                <a:effectLst/>
                <a:latin typeface="+mn-ea"/>
                <a:ea typeface="+mn-ea"/>
                <a:cs typeface="游明朝" panose="02020400000000000000" pitchFamily="18" charset="-128"/>
              </a:rPr>
              <a:t>で販売</a:t>
            </a:r>
            <a:r>
              <a:rPr lang="ja-JP" altLang="en-US" sz="1800" b="1" dirty="0">
                <a:effectLst/>
                <a:latin typeface="+mn-ea"/>
                <a:ea typeface="+mn-ea"/>
                <a:cs typeface="游明朝" panose="02020400000000000000" pitchFamily="18" charset="-128"/>
              </a:rPr>
              <a:t>され、水設備の修繕にあてることができ、持続可能な事業となりました。</a:t>
            </a:r>
            <a:endParaRPr lang="en-US" altLang="ja-JP" sz="1800" b="1" dirty="0">
              <a:effectLst/>
              <a:latin typeface="+mn-ea"/>
              <a:ea typeface="+mn-ea"/>
              <a:cs typeface="游明朝" panose="02020400000000000000" pitchFamily="18" charset="-128"/>
            </a:endParaRPr>
          </a:p>
          <a:p>
            <a:pPr marL="0" indent="0" algn="l"/>
            <a:r>
              <a:rPr lang="ja-JP" altLang="en-US" sz="1800" b="1" dirty="0">
                <a:effectLst/>
                <a:latin typeface="+mn-ea"/>
                <a:ea typeface="+mn-ea"/>
                <a:cs typeface="游明朝" panose="02020400000000000000" pitchFamily="18" charset="-128"/>
              </a:rPr>
              <a:t>このしくみを、過去に水装置を設置した学校にも引用し持続可能な姿へ導いています。</a:t>
            </a:r>
            <a:endParaRPr lang="en-US" altLang="ja-JP" sz="1800" b="1" dirty="0">
              <a:effectLst/>
              <a:latin typeface="+mn-ea"/>
              <a:ea typeface="+mn-ea"/>
              <a:cs typeface="游明朝" panose="02020400000000000000" pitchFamily="18" charset="-128"/>
            </a:endParaRPr>
          </a:p>
          <a:p>
            <a:pPr marL="0" indent="0" algn="l"/>
            <a:r>
              <a:rPr lang="ja-JP" altLang="en-US" sz="1800" b="1" dirty="0">
                <a:effectLst/>
                <a:latin typeface="+mn-ea"/>
                <a:ea typeface="+mn-ea"/>
                <a:cs typeface="游明朝" panose="02020400000000000000" pitchFamily="18" charset="-128"/>
              </a:rPr>
              <a:t>この事業は、</a:t>
            </a:r>
            <a:r>
              <a:rPr lang="en-US" altLang="ja-JP" sz="1800" b="1" dirty="0">
                <a:effectLst/>
                <a:latin typeface="+mn-ea"/>
                <a:ea typeface="+mn-ea"/>
                <a:cs typeface="游明朝" panose="02020400000000000000" pitchFamily="18" charset="-128"/>
              </a:rPr>
              <a:t>R</a:t>
            </a:r>
            <a:r>
              <a:rPr lang="ja-JP" altLang="en-US" sz="1800" b="1" dirty="0">
                <a:effectLst/>
                <a:latin typeface="+mn-ea"/>
                <a:ea typeface="+mn-ea"/>
                <a:cs typeface="游明朝" panose="02020400000000000000" pitchFamily="18" charset="-128"/>
              </a:rPr>
              <a:t>Ｉのショーケースにも掲載されております</a:t>
            </a:r>
            <a:r>
              <a:rPr lang="ja-JP" altLang="en-US" sz="1200" b="1" dirty="0">
                <a:effectLst/>
                <a:latin typeface="+mn-ea"/>
                <a:ea typeface="+mn-ea"/>
                <a:cs typeface="游明朝" panose="02020400000000000000" pitchFamily="18" charset="-128"/>
              </a:rPr>
              <a:t>。</a:t>
            </a:r>
            <a:endParaRPr lang="en-US" altLang="ja-JP" sz="1200" b="1" dirty="0">
              <a:effectLst/>
              <a:latin typeface="+mn-ea"/>
              <a:ea typeface="+mn-ea"/>
              <a:cs typeface="游明朝"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6</a:t>
            </a:fld>
            <a:endParaRPr kumimoji="1" lang="ja-JP" altLang="en-US"/>
          </a:p>
        </p:txBody>
      </p:sp>
    </p:spTree>
    <p:extLst>
      <p:ext uri="{BB962C8B-B14F-4D97-AF65-F5344CB8AC3E}">
        <p14:creationId xmlns:p14="http://schemas.microsoft.com/office/powerpoint/2010/main" val="210069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spc="0" dirty="0"/>
              <a:t>環境のグローバル補助金事業も構築中です。</a:t>
            </a:r>
            <a:r>
              <a:rPr kumimoji="1" lang="en-US" altLang="ja-JP" sz="1800" b="1" spc="0" dirty="0"/>
              <a:t>『</a:t>
            </a:r>
            <a:r>
              <a:rPr kumimoji="1" lang="ja-JP" altLang="en-US" sz="1800" b="1" spc="0" dirty="0"/>
              <a:t>母なる川</a:t>
            </a:r>
            <a:r>
              <a:rPr kumimoji="1" lang="en-US" altLang="ja-JP" sz="1800" b="1" spc="0" dirty="0"/>
              <a:t>』</a:t>
            </a:r>
            <a:r>
              <a:rPr kumimoji="1" lang="ja-JP" altLang="en-US" sz="1800" b="1" spc="0" dirty="0"/>
              <a:t>　という意味のメコン川を守っていこうという共通の目的のもと、リサイクルの仕組みを現地に根付かせ、次世代につないでいく事業です。　　ごみの分別のシステム導入と環境教育の</a:t>
            </a:r>
            <a:r>
              <a:rPr kumimoji="1" lang="en-US" altLang="ja-JP" sz="1800" b="1" spc="0" dirty="0"/>
              <a:t>2</a:t>
            </a:r>
            <a:r>
              <a:rPr kumimoji="1" lang="ja-JP" altLang="en-US" sz="1800" b="1" spc="0" dirty="0"/>
              <a:t>本立ての展開で、タイ東北を拠点に、環境教育では、タイ、ラオス、カンボジア、マレーシア、そして日本で、若い世代が中心となり国を超えて取り組みます。　　ローターアクト等、未来を担う多くの若い世代のインスピ</a:t>
            </a:r>
            <a:r>
              <a:rPr kumimoji="1" lang="en-US" altLang="ja-JP" sz="1800" b="1" spc="0" dirty="0"/>
              <a:t>―</a:t>
            </a:r>
            <a:r>
              <a:rPr kumimoji="1" lang="ja-JP" altLang="en-US" sz="1800" b="1" spc="0" dirty="0"/>
              <a:t>レーションやアイディアを借りながら、共に実施していく予定です。そして昨年の１</a:t>
            </a:r>
            <a:r>
              <a:rPr kumimoji="1" lang="en-US" altLang="ja-JP" sz="1800" b="1" spc="0" dirty="0"/>
              <a:t>2</a:t>
            </a:r>
            <a:r>
              <a:rPr kumimoji="1" lang="ja-JP" altLang="en-US" sz="1800" b="1" spc="0" dirty="0"/>
              <a:t>月当地区のローターアクターがタイ東北部のローターアクターと交流をして未来に向けての準備を少しずつ始めました</a:t>
            </a:r>
            <a:r>
              <a:rPr kumimoji="1" lang="ja-JP" altLang="en-US" sz="1200" b="1" spc="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7</a:t>
            </a:fld>
            <a:endParaRPr kumimoji="1" lang="ja-JP" altLang="en-US"/>
          </a:p>
        </p:txBody>
      </p:sp>
    </p:spTree>
    <p:extLst>
      <p:ext uri="{BB962C8B-B14F-4D97-AF65-F5344CB8AC3E}">
        <p14:creationId xmlns:p14="http://schemas.microsoft.com/office/powerpoint/2010/main" val="388161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それでは当地区ではどれくらいのグローバル補助金を申請し承認をいただいたでしょうか？累計で</a:t>
            </a:r>
            <a:r>
              <a:rPr kumimoji="1" lang="en-US" altLang="ja-JP" sz="1800" b="1" dirty="0"/>
              <a:t>19</a:t>
            </a:r>
            <a:r>
              <a:rPr kumimoji="1" lang="ja-JP" altLang="en-US" sz="1800" b="1" dirty="0"/>
              <a:t>件です。隣の</a:t>
            </a:r>
            <a:r>
              <a:rPr kumimoji="1" lang="en-US" altLang="ja-JP" sz="1800" b="1" dirty="0"/>
              <a:t>2500</a:t>
            </a:r>
            <a:r>
              <a:rPr kumimoji="1" lang="ja-JP" altLang="en-US" sz="1800" b="1" dirty="0"/>
              <a:t>地区は累計で</a:t>
            </a:r>
            <a:r>
              <a:rPr kumimoji="1" lang="en-US" altLang="ja-JP" sz="1800" b="1" dirty="0"/>
              <a:t>31</a:t>
            </a:r>
            <a:r>
              <a:rPr kumimoji="1" lang="ja-JP" altLang="en-US" sz="1800" b="1" dirty="0"/>
              <a:t>件です。決して当地区は多いとは言えません。またこの</a:t>
            </a:r>
            <a:r>
              <a:rPr kumimoji="1" lang="en-US" altLang="ja-JP" sz="1800" b="1" dirty="0"/>
              <a:t>19</a:t>
            </a:r>
            <a:r>
              <a:rPr kumimoji="1" lang="ja-JP" altLang="en-US" sz="1800" b="1" dirty="0"/>
              <a:t>件すべてが出村ガバナーが申請しています。その様な事を踏まえて今回</a:t>
            </a:r>
            <a:r>
              <a:rPr kumimoji="1" lang="en-US" altLang="ja-JP" sz="1800" b="1" dirty="0"/>
              <a:t>VTT</a:t>
            </a:r>
            <a:r>
              <a:rPr kumimoji="1" lang="ja-JP" altLang="en-US" sz="1800" b="1" dirty="0"/>
              <a:t>・グローバル委員会が立ち上がりました。</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8</a:t>
            </a:fld>
            <a:endParaRPr kumimoji="1" lang="ja-JP" altLang="en-US"/>
          </a:p>
        </p:txBody>
      </p:sp>
    </p:spTree>
    <p:extLst>
      <p:ext uri="{BB962C8B-B14F-4D97-AF65-F5344CB8AC3E}">
        <p14:creationId xmlns:p14="http://schemas.microsoft.com/office/powerpoint/2010/main" val="168941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a:t>これまでお話してきました通り、グローバル補助金は各クラブからも申請できます。またローターアクトクラブからも申請可能です。本日参加いただいております会長エレクトの皆様是非ご検討お願い致します。</a:t>
            </a:r>
          </a:p>
        </p:txBody>
      </p:sp>
      <p:sp>
        <p:nvSpPr>
          <p:cNvPr id="4" name="スライド番号プレースホルダー 3"/>
          <p:cNvSpPr>
            <a:spLocks noGrp="1"/>
          </p:cNvSpPr>
          <p:nvPr>
            <p:ph type="sldNum" sz="quarter" idx="5"/>
          </p:nvPr>
        </p:nvSpPr>
        <p:spPr/>
        <p:txBody>
          <a:bodyPr/>
          <a:lstStyle/>
          <a:p>
            <a:fld id="{8999FCC5-1EEF-48C3-A06A-96A4772FA58A}" type="slidenum">
              <a:rPr kumimoji="1" lang="ja-JP" altLang="en-US" smtClean="0"/>
              <a:t>9</a:t>
            </a:fld>
            <a:endParaRPr kumimoji="1" lang="ja-JP" altLang="en-US"/>
          </a:p>
        </p:txBody>
      </p:sp>
    </p:spTree>
    <p:extLst>
      <p:ext uri="{BB962C8B-B14F-4D97-AF65-F5344CB8AC3E}">
        <p14:creationId xmlns:p14="http://schemas.microsoft.com/office/powerpoint/2010/main" val="222533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C3C37F-45B9-E8D0-56C5-7D7A07F508D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87BBF03-6219-D1FD-046C-D500DD168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6E72FE6-8342-5BB1-F54C-F38CCA4A8633}"/>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1F8B8AF7-875D-FC52-5467-6A605768FB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DA1F2B-C13E-DFF7-09C4-FB28DDB38A0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33754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1CF3D8-9B44-7532-8EF8-1F07C9F2101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DC80484-A2DB-58F1-1427-A447306B7D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E9EC48-64B7-710D-0ED2-AD9EF2BE532D}"/>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32E8A1C6-A1A2-2146-9F4B-035F15729D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449AC4-D7F8-D9A9-7936-D6D56B96BF2A}"/>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7015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37446A5-2BD0-B339-0BD6-1B0D4D235C4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3A358A8-43DE-7C52-DD90-53F980D6848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EC423E-4851-EC1E-CA6B-B80595C62CA9}"/>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B78167FA-7113-AD1B-F887-9BDE299DE7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110A7B-1552-914B-F500-E726E91F9659}"/>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881874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2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3D175-F016-0292-9BCF-A0FDC601AF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DDA104-F874-6808-7495-8BEA8BD83D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89DB1-1FE3-B596-9C0B-A9DB540A48E1}"/>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F7AB5121-019E-51FB-7B54-98A45BB881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7C0A1E-E3EA-1398-E63D-50BCB432F6EF}"/>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44866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3EC5-5E6C-C894-3CB8-9C0D44AFA94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F96EED-2B85-EF71-EB59-6963A8A2F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C16F1AA-1993-76F3-3EA8-CC6F68735B6E}"/>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0566E98F-1BCA-AF93-3E3B-9137A1B6AF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CB657A-C5C9-48DE-DA99-C855EE1CE0CC}"/>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74290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80EFC4-602B-5F79-F2EB-CFF1F7BA35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A3E1C-73FE-7E81-90BE-032C74FE90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118144D-B7FE-C2A0-F238-A9C948E4753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1AB82CA-02FB-DAB2-E7A4-876E1EC74C7B}"/>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6" name="フッター プレースホルダー 5">
            <a:extLst>
              <a:ext uri="{FF2B5EF4-FFF2-40B4-BE49-F238E27FC236}">
                <a16:creationId xmlns:a16="http://schemas.microsoft.com/office/drawing/2014/main" id="{02BD8EB0-4C41-B0FF-F6AD-7530756919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234A64A-5CC0-2DD5-06BF-66025220FE5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4834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B41F4-F095-91B1-6605-B114924A6A1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FBF037-FB16-5147-31EB-5ABBF6860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CE534F-D1C7-9631-C22D-5547024C2C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2910581-200F-F3F0-1E48-BDC9C0A8A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1674FE8-9EF6-2618-711B-33EFFEADE6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31B9044-7E6D-4F93-7458-F9A260DA1385}"/>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8" name="フッター プレースホルダー 7">
            <a:extLst>
              <a:ext uri="{FF2B5EF4-FFF2-40B4-BE49-F238E27FC236}">
                <a16:creationId xmlns:a16="http://schemas.microsoft.com/office/drawing/2014/main" id="{3CF8161A-FD87-643D-17DB-F47BD998FF2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D73BFCB-8927-7C52-BE6F-847D7E82ADA1}"/>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16409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9AE94-C025-27EB-D44E-85D492F12FE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C5376B5-5D98-5AB2-2316-FB83D36AFA64}"/>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4" name="フッター プレースホルダー 3">
            <a:extLst>
              <a:ext uri="{FF2B5EF4-FFF2-40B4-BE49-F238E27FC236}">
                <a16:creationId xmlns:a16="http://schemas.microsoft.com/office/drawing/2014/main" id="{EC9B4914-B6C2-677A-776D-E1022399DB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A91A658-7AF7-2FDF-42DC-CC79AD0B4F05}"/>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4927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59AE42-18A1-35C3-A083-45464A8FE40D}"/>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3" name="フッター プレースホルダー 2">
            <a:extLst>
              <a:ext uri="{FF2B5EF4-FFF2-40B4-BE49-F238E27FC236}">
                <a16:creationId xmlns:a16="http://schemas.microsoft.com/office/drawing/2014/main" id="{ABD92AAC-8386-D7B2-446B-A1E26EE38C1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64324E4-6D44-F0A1-A98A-62E4437D8A7E}"/>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82776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63D8-09F5-9C23-E814-88CBCAF37F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AE4AE54-0F5E-B3BB-99F5-C1B50268D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42490A-DFDD-5D1C-F032-C76163E75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5830FE-FC40-00D3-A629-959EB7A08F0D}"/>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6" name="フッター プレースホルダー 5">
            <a:extLst>
              <a:ext uri="{FF2B5EF4-FFF2-40B4-BE49-F238E27FC236}">
                <a16:creationId xmlns:a16="http://schemas.microsoft.com/office/drawing/2014/main" id="{6AEC0AFD-42F3-8D09-55A0-4A528F30E98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015D3D-6362-EC96-4DD8-708C1032D4D6}"/>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934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DA272-F14F-8640-ECE8-69A199B26E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8FF0A0-71A7-11B4-2F33-6D2646D0A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2A272DC-66A7-1E59-1D22-1557301BC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BDDBD1-7874-BC38-9574-2A907CEB0FC9}"/>
              </a:ext>
            </a:extLst>
          </p:cNvPr>
          <p:cNvSpPr>
            <a:spLocks noGrp="1"/>
          </p:cNvSpPr>
          <p:nvPr>
            <p:ph type="dt" sz="half" idx="10"/>
          </p:nvPr>
        </p:nvSpPr>
        <p:spPr/>
        <p:txBody>
          <a:bodyPr/>
          <a:lstStyle/>
          <a:p>
            <a:fld id="{7EB9063A-7A2B-4DA9-A98A-50B30EAFC19F}" type="datetimeFigureOut">
              <a:rPr kumimoji="1" lang="ja-JP" altLang="en-US" smtClean="0"/>
              <a:t>2025/2/28</a:t>
            </a:fld>
            <a:endParaRPr kumimoji="1" lang="ja-JP" altLang="en-US"/>
          </a:p>
        </p:txBody>
      </p:sp>
      <p:sp>
        <p:nvSpPr>
          <p:cNvPr id="6" name="フッター プレースホルダー 5">
            <a:extLst>
              <a:ext uri="{FF2B5EF4-FFF2-40B4-BE49-F238E27FC236}">
                <a16:creationId xmlns:a16="http://schemas.microsoft.com/office/drawing/2014/main" id="{A7E7C80C-4350-10AE-F373-D3598875E1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9D6724-798D-0C13-128D-B10CD1CA508B}"/>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42983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1BF5CB9-C673-25C4-F6F6-8DAC570D6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2B64F7-0986-9D4A-12D2-64A300431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ADA9DE-45EF-A7B3-48F6-D63E89CF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9063A-7A2B-4DA9-A98A-50B30EAFC19F}" type="datetimeFigureOut">
              <a:rPr kumimoji="1" lang="ja-JP" altLang="en-US" smtClean="0"/>
              <a:t>2025/2/28</a:t>
            </a:fld>
            <a:endParaRPr kumimoji="1" lang="ja-JP" altLang="en-US"/>
          </a:p>
        </p:txBody>
      </p:sp>
      <p:sp>
        <p:nvSpPr>
          <p:cNvPr id="5" name="フッター プレースホルダー 4">
            <a:extLst>
              <a:ext uri="{FF2B5EF4-FFF2-40B4-BE49-F238E27FC236}">
                <a16:creationId xmlns:a16="http://schemas.microsoft.com/office/drawing/2014/main" id="{ED35C7C9-1D56-6EFE-0372-4FCC7E0C6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31555B3-8D9D-492F-F1F8-C40EB041F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64626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2705976"/>
            <a:ext cx="12191999" cy="2853062"/>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a:buNone/>
            </a:pPr>
            <a:endParaRPr lang="en-US" altLang="ja-JP"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a:buNone/>
            </a:pPr>
            <a:r>
              <a:rPr lang="ja-JP" altLang="en-US"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グローバル補助金について</a:t>
            </a:r>
            <a:r>
              <a:rPr lang="ja-JP" altLang="en-US" sz="54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 </a:t>
            </a:r>
            <a:endParaRPr lang="en-US" altLang="ja-JP" sz="32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rtl="0">
              <a:buNone/>
            </a:pP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r>
              <a:rPr lang="ja-JP" altLang="en-US"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世界でよいことをしよう</a:t>
            </a: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p>
        </p:txBody>
      </p:sp>
      <p:sp>
        <p:nvSpPr>
          <p:cNvPr id="15" name="Subtitle 14">
            <a:extLst>
              <a:ext uri="{FF2B5EF4-FFF2-40B4-BE49-F238E27FC236}">
                <a16:creationId xmlns:a16="http://schemas.microsoft.com/office/drawing/2014/main" id="{77D0ABE6-BA44-4063-8E45-8876CFFD0C6E}"/>
              </a:ext>
            </a:extLst>
          </p:cNvPr>
          <p:cNvSpPr txBox="1">
            <a:spLocks/>
          </p:cNvSpPr>
          <p:nvPr/>
        </p:nvSpPr>
        <p:spPr>
          <a:xfrm>
            <a:off x="4904509" y="5663994"/>
            <a:ext cx="6110318"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None/>
            </a:pPr>
            <a:r>
              <a:rPr lang="ja-JP" altLang="en-US" sz="3200" b="1" i="0" u="none" baseline="0"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a:t>
            </a:r>
            <a:r>
              <a:rPr lang="en-US" altLang="ja-JP" sz="2400" b="1" dirty="0">
                <a:latin typeface="Meiryo UI" panose="020B0604030504040204" pitchFamily="50" charset="-128"/>
                <a:ea typeface="Meiryo UI" panose="020B0604030504040204" pitchFamily="50" charset="-128"/>
              </a:rPr>
              <a:t>VTT</a:t>
            </a:r>
            <a:r>
              <a:rPr lang="ja-JP" altLang="en-US" sz="2400" b="1" dirty="0">
                <a:latin typeface="Meiryo UI" panose="020B0604030504040204" pitchFamily="50" charset="-128"/>
                <a:ea typeface="Meiryo UI" panose="020B0604030504040204" pitchFamily="50" charset="-128"/>
              </a:rPr>
              <a:t>・グローバル委員長　大川 武志</a:t>
            </a:r>
            <a:endParaRPr kumimoji="1" lang="ja-JP" altLang="en-US" sz="2400" b="1" dirty="0">
              <a:latin typeface="Meiryo UI" panose="020B0604030504040204" pitchFamily="50" charset="-128"/>
              <a:ea typeface="Meiryo UI" panose="020B0604030504040204" pitchFamily="50" charset="-128"/>
            </a:endParaRPr>
          </a:p>
          <a:p>
            <a:pPr marL="0" indent="0">
              <a:buNone/>
            </a:pPr>
            <a:r>
              <a:rPr lang="ja-JP" altLang="en-US" sz="1800" b="1"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a:t>
            </a:r>
          </a:p>
        </p:txBody>
      </p:sp>
      <p:pic>
        <p:nvPicPr>
          <p:cNvPr id="1032" name="Picture 8" descr="よいことのために手を取りあおう：2025-26年度会長メッセージ（ソーシャルメディア用画像）（正方形、白、アズール色文字）">
            <a:extLst>
              <a:ext uri="{FF2B5EF4-FFF2-40B4-BE49-F238E27FC236}">
                <a16:creationId xmlns:a16="http://schemas.microsoft.com/office/drawing/2014/main" id="{6640658B-A4AF-0B71-3F2E-68DFBCEF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577" y="597652"/>
            <a:ext cx="1850384" cy="18503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3A78AD4F-71A0-80C7-05F1-7AA7E523C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95" y="-147088"/>
            <a:ext cx="5715012" cy="2853063"/>
          </a:xfrm>
          <a:prstGeom prst="rect">
            <a:avLst/>
          </a:prstGeom>
        </p:spPr>
      </p:pic>
      <p:cxnSp>
        <p:nvCxnSpPr>
          <p:cNvPr id="4" name="直線コネクタ 3">
            <a:extLst>
              <a:ext uri="{FF2B5EF4-FFF2-40B4-BE49-F238E27FC236}">
                <a16:creationId xmlns:a16="http://schemas.microsoft.com/office/drawing/2014/main" id="{43CE6959-4C85-7A19-AAA2-3CF1A90ECD83}"/>
              </a:ext>
            </a:extLst>
          </p:cNvPr>
          <p:cNvCxnSpPr/>
          <p:nvPr/>
        </p:nvCxnSpPr>
        <p:spPr>
          <a:xfrm>
            <a:off x="6399507" y="688300"/>
            <a:ext cx="0" cy="1557719"/>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B48F1-0425-B62E-49B0-443E8D4F342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5632512-7B57-86DE-D129-160DE20A7D8D}"/>
              </a:ext>
            </a:extLst>
          </p:cNvPr>
          <p:cNvSpPr>
            <a:spLocks noGrp="1"/>
          </p:cNvSpPr>
          <p:nvPr>
            <p:ph type="title"/>
          </p:nvPr>
        </p:nvSpPr>
        <p:spPr>
          <a:xfrm>
            <a:off x="0" y="0"/>
            <a:ext cx="12192000" cy="1240094"/>
          </a:xfrm>
          <a:solidFill>
            <a:srgbClr val="00B0F0"/>
          </a:solidFill>
        </p:spPr>
        <p:txBody>
          <a:bodyPr/>
          <a:lstStyle/>
          <a:p>
            <a:r>
              <a:rPr lang="ja-JP" altLang="en-US" b="1" dirty="0">
                <a:solidFill>
                  <a:schemeClr val="bg1"/>
                </a:solidFill>
              </a:rPr>
              <a:t>　　　　出村ガバナーからのメッセージ　　　　　</a:t>
            </a:r>
          </a:p>
        </p:txBody>
      </p:sp>
      <p:pic>
        <p:nvPicPr>
          <p:cNvPr id="2" name="コンテンツ プレースホルダー 1">
            <a:extLst>
              <a:ext uri="{FF2B5EF4-FFF2-40B4-BE49-F238E27FC236}">
                <a16:creationId xmlns:a16="http://schemas.microsoft.com/office/drawing/2014/main" id="{238FD153-7401-E367-C20D-992D1E489E3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ビデオメッセージ">
            <a:hlinkClick r:id="" action="ppaction://media"/>
            <a:extLst>
              <a:ext uri="{FF2B5EF4-FFF2-40B4-BE49-F238E27FC236}">
                <a16:creationId xmlns:a16="http://schemas.microsoft.com/office/drawing/2014/main" id="{2011B7A0-3DA9-F93B-B491-524108724E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2488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コンテンツ プレースホルダー 7"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DB69F670-1CAC-88A2-F57D-8C2867DD649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39077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0F4A-8363-3C2C-3E5F-C95D722ECE2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353F497-1035-BD78-60C2-F7A0ACEBFCB1}"/>
              </a:ext>
            </a:extLst>
          </p:cNvPr>
          <p:cNvSpPr>
            <a:spLocks noGrp="1"/>
          </p:cNvSpPr>
          <p:nvPr>
            <p:ph type="title"/>
          </p:nvPr>
        </p:nvSpPr>
        <p:spPr>
          <a:xfrm>
            <a:off x="0" y="7623"/>
            <a:ext cx="12192000" cy="1240094"/>
          </a:xfrm>
          <a:solidFill>
            <a:srgbClr val="00B0F0"/>
          </a:solidFill>
        </p:spPr>
        <p:txBody>
          <a:bodyPr/>
          <a:lstStyle/>
          <a:p>
            <a:r>
              <a:rPr lang="ja-JP" altLang="en-US" dirty="0">
                <a:solidFill>
                  <a:schemeClr val="bg1"/>
                </a:solidFill>
              </a:rPr>
              <a:t>　　　　　</a:t>
            </a:r>
            <a:r>
              <a:rPr lang="ja-JP" altLang="en-US" b="1" dirty="0">
                <a:solidFill>
                  <a:schemeClr val="bg1"/>
                </a:solidFill>
              </a:rPr>
              <a:t>本日お伝えしたいこと！</a:t>
            </a:r>
          </a:p>
        </p:txBody>
      </p:sp>
      <p:pic>
        <p:nvPicPr>
          <p:cNvPr id="2" name="コンテンツ プレースホルダー 1">
            <a:extLst>
              <a:ext uri="{FF2B5EF4-FFF2-40B4-BE49-F238E27FC236}">
                <a16:creationId xmlns:a16="http://schemas.microsoft.com/office/drawing/2014/main" id="{52F9A60C-C9C4-5039-4327-BFB8244BBBA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コンテンツ プレースホルダー 1">
            <a:extLst>
              <a:ext uri="{FF2B5EF4-FFF2-40B4-BE49-F238E27FC236}">
                <a16:creationId xmlns:a16="http://schemas.microsoft.com/office/drawing/2014/main" id="{62415809-D033-7D17-6C77-4B9F7AF793A7}"/>
              </a:ext>
            </a:extLst>
          </p:cNvPr>
          <p:cNvSpPr txBox="1">
            <a:spLocks/>
          </p:cNvSpPr>
          <p:nvPr/>
        </p:nvSpPr>
        <p:spPr>
          <a:xfrm>
            <a:off x="-16360" y="1753300"/>
            <a:ext cx="10042862" cy="434249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1" lang="ja-JP" altLang="en-US" sz="28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　 </a:t>
            </a:r>
            <a:r>
              <a:rPr kumimoji="1" lang="ja-JP" altLang="en-US" sz="28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cs typeface="+mn-cs"/>
              </a:rPr>
              <a:t>＊</a:t>
            </a:r>
            <a:r>
              <a:rPr kumimoji="1" lang="ja-JP" altLang="en-US"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奉仕活動と補助金の関係</a:t>
            </a:r>
            <a:endPar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 </a:t>
            </a:r>
            <a:r>
              <a:rPr kumimoji="1" lang="ja-JP" altLang="en-US"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　（奉仕が目的</a:t>
            </a:r>
            <a:r>
              <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 </a:t>
            </a:r>
            <a:r>
              <a:rPr kumimoji="1" lang="ja-JP" altLang="en-US"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a:t>
            </a:r>
            <a:r>
              <a:rPr kumimoji="1" lang="ja-JP" altLang="en-US" sz="3200" b="1" i="0" u="none" strike="noStrike" kern="1200" cap="none" spc="0" normalizeH="0" baseline="0" noProof="0" dirty="0">
                <a:ln>
                  <a:noFill/>
                </a:ln>
                <a:solidFill>
                  <a:srgbClr val="ED7D31">
                    <a:lumMod val="50000"/>
                  </a:srgbClr>
                </a:solidFill>
                <a:effectLst/>
                <a:uLnTx/>
                <a:uFillTx/>
                <a:latin typeface="Meiryo UI" panose="020B0604030504040204" pitchFamily="50" charset="-128"/>
                <a:ea typeface="Meiryo UI" panose="020B0604030504040204" pitchFamily="50" charset="-128"/>
                <a:cs typeface="+mn-cs"/>
              </a:rPr>
              <a:t>グローバル補助金</a:t>
            </a:r>
            <a:r>
              <a:rPr kumimoji="1" lang="ja-JP" altLang="en-US"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は手段）</a:t>
            </a:r>
            <a:endPar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endParaRPr>
          </a:p>
          <a:p>
            <a:pPr marL="301943" marR="0" lvl="1" indent="0" algn="ctr"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endPar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endParaRPr>
          </a:p>
          <a:p>
            <a:pPr marL="301943" marR="0" lvl="1" indent="0" algn="ctr"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endPar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endParaRPr>
          </a:p>
          <a:p>
            <a:pPr marL="301943" marR="0" lvl="1" indent="0"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1" lang="en-US" altLang="ja-JP" sz="3200" b="1" i="0" u="none"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cs typeface="+mn-cs"/>
              </a:rPr>
              <a:t>*</a:t>
            </a:r>
            <a:r>
              <a:rPr kumimoji="1" lang="ja-JP" altLang="en-US"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rPr>
              <a:t>みなさんがグローバル補助金を申請するためのヒント</a:t>
            </a:r>
            <a:endParaRPr kumimoji="1" lang="en-US" altLang="ja-JP" sz="3200" b="1" i="0" u="none" strike="noStrike" kern="1200" cap="none" spc="0" normalizeH="0" baseline="0" noProof="0" dirty="0">
              <a:ln>
                <a:noFill/>
              </a:ln>
              <a:solidFill>
                <a:srgbClr val="073E87"/>
              </a:solidFill>
              <a:effectLst/>
              <a:uLnTx/>
              <a:uFillTx/>
              <a:latin typeface="Meiryo UI" panose="020B0604030504040204" pitchFamily="50" charset="-128"/>
              <a:ea typeface="Meiryo UI" panose="020B0604030504040204" pitchFamily="50" charset="-128"/>
              <a:cs typeface="+mn-cs"/>
            </a:endParaRPr>
          </a:p>
        </p:txBody>
      </p:sp>
      <p:pic>
        <p:nvPicPr>
          <p:cNvPr id="5" name="図 4">
            <a:extLst>
              <a:ext uri="{FF2B5EF4-FFF2-40B4-BE49-F238E27FC236}">
                <a16:creationId xmlns:a16="http://schemas.microsoft.com/office/drawing/2014/main" id="{8A356919-64D7-BE63-84E4-C4FEA143AEA0}"/>
              </a:ext>
            </a:extLst>
          </p:cNvPr>
          <p:cNvPicPr>
            <a:picLocks noChangeAspect="1"/>
          </p:cNvPicPr>
          <p:nvPr/>
        </p:nvPicPr>
        <p:blipFill>
          <a:blip r:embed="rId4"/>
          <a:stretch>
            <a:fillRect/>
          </a:stretch>
        </p:blipFill>
        <p:spPr>
          <a:xfrm>
            <a:off x="8669248" y="1374676"/>
            <a:ext cx="3239591" cy="2516834"/>
          </a:xfrm>
          <a:prstGeom prst="rect">
            <a:avLst/>
          </a:prstGeom>
        </p:spPr>
      </p:pic>
    </p:spTree>
    <p:extLst>
      <p:ext uri="{BB962C8B-B14F-4D97-AF65-F5344CB8AC3E}">
        <p14:creationId xmlns:p14="http://schemas.microsoft.com/office/powerpoint/2010/main" val="129259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06E0D83-0EBD-5427-12FA-0975ACAD755B}"/>
              </a:ext>
            </a:extLst>
          </p:cNvPr>
          <p:cNvSpPr>
            <a:spLocks noGrp="1"/>
          </p:cNvSpPr>
          <p:nvPr>
            <p:ph type="title"/>
          </p:nvPr>
        </p:nvSpPr>
        <p:spPr>
          <a:xfrm>
            <a:off x="0" y="18256"/>
            <a:ext cx="12192000" cy="1240094"/>
          </a:xfrm>
          <a:solidFill>
            <a:srgbClr val="00B0F0"/>
          </a:solidFill>
        </p:spPr>
        <p:txBody>
          <a:bodyPr/>
          <a:lstStyle/>
          <a:p>
            <a:r>
              <a:rPr lang="ja-JP" altLang="en-US" b="1" dirty="0">
                <a:solidFill>
                  <a:schemeClr val="bg1"/>
                </a:solidFill>
              </a:rPr>
              <a:t>　　　　　グローバル補助金とは？</a:t>
            </a:r>
          </a:p>
        </p:txBody>
      </p:sp>
      <p:pic>
        <p:nvPicPr>
          <p:cNvPr id="2" name="コンテンツ プレースホルダー 1">
            <a:extLst>
              <a:ext uri="{FF2B5EF4-FFF2-40B4-BE49-F238E27FC236}">
                <a16:creationId xmlns:a16="http://schemas.microsoft.com/office/drawing/2014/main" id="{83D3B30A-0128-DD86-A694-C16C24469C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object 5">
            <a:extLst>
              <a:ext uri="{FF2B5EF4-FFF2-40B4-BE49-F238E27FC236}">
                <a16:creationId xmlns:a16="http://schemas.microsoft.com/office/drawing/2014/main" id="{77AC5FDD-66BB-46BA-4B69-24FFC66A486E}"/>
              </a:ext>
            </a:extLst>
          </p:cNvPr>
          <p:cNvSpPr txBox="1"/>
          <p:nvPr/>
        </p:nvSpPr>
        <p:spPr>
          <a:xfrm>
            <a:off x="1839433" y="1199424"/>
            <a:ext cx="8927679" cy="629018"/>
          </a:xfrm>
          <a:prstGeom prst="rect">
            <a:avLst/>
          </a:prstGeom>
        </p:spPr>
        <p:txBody>
          <a:bodyPr vert="horz" wrap="square" lIns="0" tIns="13335" rIns="0" bIns="0" rtlCol="0">
            <a:spAutoFit/>
          </a:bodyPr>
          <a:lstStyle/>
          <a:p>
            <a:pPr marL="12700">
              <a:spcBef>
                <a:spcPts val="40"/>
              </a:spcBef>
            </a:pPr>
            <a:endParaRPr kumimoji="0" lang="en-US" sz="2000" b="1" kern="0" spc="-30" dirty="0">
              <a:solidFill>
                <a:srgbClr val="00B0F0"/>
              </a:solidFill>
              <a:latin typeface="Meiryo UI" panose="020B0604030504040204" pitchFamily="50" charset="-128"/>
              <a:ea typeface="Meiryo UI" panose="020B0604030504040204" pitchFamily="50" charset="-128"/>
              <a:cs typeface="游ゴシック"/>
            </a:endParaRPr>
          </a:p>
          <a:p>
            <a:pPr marL="12700">
              <a:spcBef>
                <a:spcPts val="40"/>
              </a:spcBef>
            </a:pPr>
            <a:r>
              <a:rPr kumimoji="0" lang="ja-JP" altLang="en-US" sz="2000" b="1" kern="0" spc="-30" dirty="0">
                <a:solidFill>
                  <a:srgbClr val="00B0F0"/>
                </a:solidFill>
                <a:latin typeface="Meiryo UI" panose="020B0604030504040204" pitchFamily="50" charset="-128"/>
                <a:ea typeface="Meiryo UI" panose="020B0604030504040204" pitchFamily="50" charset="-128"/>
                <a:cs typeface="游ゴシック"/>
              </a:rPr>
              <a:t>     大</a:t>
            </a:r>
            <a:r>
              <a:rPr kumimoji="0" sz="2000" b="1" kern="0" spc="-30" dirty="0" err="1">
                <a:solidFill>
                  <a:srgbClr val="00B0F0"/>
                </a:solidFill>
                <a:latin typeface="Meiryo UI" panose="020B0604030504040204" pitchFamily="50" charset="-128"/>
                <a:ea typeface="Meiryo UI" panose="020B0604030504040204" pitchFamily="50" charset="-128"/>
                <a:cs typeface="游ゴシック"/>
              </a:rPr>
              <a:t>規模</a:t>
            </a:r>
            <a:r>
              <a:rPr kumimoji="0" lang="ja-JP" altLang="en-US" sz="2000" b="1" kern="0" spc="-30" dirty="0">
                <a:solidFill>
                  <a:srgbClr val="00B0F0"/>
                </a:solidFill>
                <a:latin typeface="Meiryo UI" panose="020B0604030504040204" pitchFamily="50" charset="-128"/>
                <a:ea typeface="Meiryo UI" panose="020B0604030504040204" pitchFamily="50" charset="-128"/>
                <a:cs typeface="游ゴシック"/>
              </a:rPr>
              <a:t>（最低予算</a:t>
            </a:r>
            <a:r>
              <a:rPr kumimoji="0" lang="en-US" altLang="ja-JP" sz="2000" b="1" kern="0" spc="-30" dirty="0">
                <a:solidFill>
                  <a:srgbClr val="00B0F0"/>
                </a:solidFill>
                <a:latin typeface="Meiryo UI" panose="020B0604030504040204" pitchFamily="50" charset="-128"/>
                <a:ea typeface="Meiryo UI" panose="020B0604030504040204" pitchFamily="50" charset="-128"/>
                <a:cs typeface="游ゴシック"/>
              </a:rPr>
              <a:t>30,000</a:t>
            </a:r>
            <a:r>
              <a:rPr kumimoji="0" lang="ja-JP" altLang="en-US" sz="2000" b="1" kern="0" spc="-30" dirty="0">
                <a:solidFill>
                  <a:srgbClr val="00B0F0"/>
                </a:solidFill>
                <a:latin typeface="Meiryo UI" panose="020B0604030504040204" pitchFamily="50" charset="-128"/>
                <a:ea typeface="Meiryo UI" panose="020B0604030504040204" pitchFamily="50" charset="-128"/>
                <a:cs typeface="游ゴシック"/>
              </a:rPr>
              <a:t>ﾄﾞﾙ）で</a:t>
            </a:r>
            <a:r>
              <a:rPr kumimoji="0" sz="2000" b="1" kern="0" spc="-30" dirty="0" err="1">
                <a:solidFill>
                  <a:srgbClr val="00B0F0"/>
                </a:solidFill>
                <a:latin typeface="Meiryo UI" panose="020B0604030504040204" pitchFamily="50" charset="-128"/>
                <a:ea typeface="Meiryo UI" panose="020B0604030504040204" pitchFamily="50" charset="-128"/>
                <a:cs typeface="游ゴシック"/>
              </a:rPr>
              <a:t>長期</a:t>
            </a:r>
            <a:r>
              <a:rPr kumimoji="0" lang="ja-JP" altLang="en-US" sz="2000" b="1" kern="0" spc="-30" dirty="0">
                <a:solidFill>
                  <a:srgbClr val="00B0F0"/>
                </a:solidFill>
                <a:latin typeface="Meiryo UI" panose="020B0604030504040204" pitchFamily="50" charset="-128"/>
                <a:ea typeface="Meiryo UI" panose="020B0604030504040204" pitchFamily="50" charset="-128"/>
                <a:cs typeface="游ゴシック"/>
              </a:rPr>
              <a:t>的な国際的人道支援</a:t>
            </a:r>
            <a:r>
              <a:rPr kumimoji="0" sz="2000" b="1" kern="0" spc="-30" dirty="0" err="1">
                <a:solidFill>
                  <a:srgbClr val="00B0F0"/>
                </a:solidFill>
                <a:latin typeface="Meiryo UI" panose="020B0604030504040204" pitchFamily="50" charset="-128"/>
                <a:ea typeface="Meiryo UI" panose="020B0604030504040204" pitchFamily="50" charset="-128"/>
                <a:cs typeface="游ゴシック"/>
              </a:rPr>
              <a:t>プロジェクト</a:t>
            </a:r>
            <a:endParaRPr kumimoji="0" sz="2000" kern="0" dirty="0">
              <a:solidFill>
                <a:srgbClr val="00B0F0"/>
              </a:solidFill>
              <a:latin typeface="Meiryo UI" panose="020B0604030504040204" pitchFamily="50" charset="-128"/>
              <a:ea typeface="Meiryo UI" panose="020B0604030504040204" pitchFamily="50" charset="-128"/>
              <a:cs typeface="游ゴシック"/>
            </a:endParaRPr>
          </a:p>
        </p:txBody>
      </p:sp>
      <p:sp>
        <p:nvSpPr>
          <p:cNvPr id="5" name="object 8">
            <a:extLst>
              <a:ext uri="{FF2B5EF4-FFF2-40B4-BE49-F238E27FC236}">
                <a16:creationId xmlns:a16="http://schemas.microsoft.com/office/drawing/2014/main" id="{776B9B08-13E9-3E01-3CF4-1604DB48A779}"/>
              </a:ext>
            </a:extLst>
          </p:cNvPr>
          <p:cNvSpPr/>
          <p:nvPr/>
        </p:nvSpPr>
        <p:spPr>
          <a:xfrm>
            <a:off x="1242508" y="2228314"/>
            <a:ext cx="9213207" cy="802005"/>
          </a:xfrm>
          <a:custGeom>
            <a:avLst/>
            <a:gdLst/>
            <a:ahLst/>
            <a:cxnLst/>
            <a:rect l="l" t="t" r="r" b="b"/>
            <a:pathLst>
              <a:path w="8841105" h="802005">
                <a:moveTo>
                  <a:pt x="0" y="134112"/>
                </a:moveTo>
                <a:lnTo>
                  <a:pt x="6766" y="91488"/>
                </a:lnTo>
                <a:lnTo>
                  <a:pt x="25603" y="54644"/>
                </a:lnTo>
                <a:lnTo>
                  <a:pt x="54315" y="25700"/>
                </a:lnTo>
                <a:lnTo>
                  <a:pt x="90708" y="6778"/>
                </a:lnTo>
                <a:lnTo>
                  <a:pt x="132587" y="0"/>
                </a:lnTo>
                <a:lnTo>
                  <a:pt x="8706612" y="0"/>
                </a:lnTo>
                <a:lnTo>
                  <a:pt x="8748650" y="6778"/>
                </a:lnTo>
                <a:lnTo>
                  <a:pt x="8785421" y="25700"/>
                </a:lnTo>
                <a:lnTo>
                  <a:pt x="8814584" y="54644"/>
                </a:lnTo>
                <a:lnTo>
                  <a:pt x="8833798" y="91488"/>
                </a:lnTo>
                <a:lnTo>
                  <a:pt x="8840724" y="134112"/>
                </a:lnTo>
                <a:lnTo>
                  <a:pt x="8840724" y="669036"/>
                </a:lnTo>
                <a:lnTo>
                  <a:pt x="8833798" y="710915"/>
                </a:lnTo>
                <a:lnTo>
                  <a:pt x="8814584" y="747308"/>
                </a:lnTo>
                <a:lnTo>
                  <a:pt x="8785421" y="776020"/>
                </a:lnTo>
                <a:lnTo>
                  <a:pt x="8748650" y="794857"/>
                </a:lnTo>
                <a:lnTo>
                  <a:pt x="8706612" y="801624"/>
                </a:lnTo>
                <a:lnTo>
                  <a:pt x="132587" y="801624"/>
                </a:lnTo>
                <a:lnTo>
                  <a:pt x="90708" y="794857"/>
                </a:lnTo>
                <a:lnTo>
                  <a:pt x="54315" y="776020"/>
                </a:lnTo>
                <a:lnTo>
                  <a:pt x="25603" y="747308"/>
                </a:lnTo>
                <a:lnTo>
                  <a:pt x="6766" y="710915"/>
                </a:lnTo>
                <a:lnTo>
                  <a:pt x="0" y="669036"/>
                </a:lnTo>
                <a:lnTo>
                  <a:pt x="0" y="134112"/>
                </a:lnTo>
                <a:close/>
              </a:path>
            </a:pathLst>
          </a:custGeom>
          <a:solidFill>
            <a:schemeClr val="accent5">
              <a:lumMod val="20000"/>
              <a:lumOff val="80000"/>
            </a:schemeClr>
          </a:solidFill>
          <a:ln w="10668">
            <a:solidFill>
              <a:srgbClr val="3A3A3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9">
            <a:extLst>
              <a:ext uri="{FF2B5EF4-FFF2-40B4-BE49-F238E27FC236}">
                <a16:creationId xmlns:a16="http://schemas.microsoft.com/office/drawing/2014/main" id="{090FC0D5-E7B8-FC97-9525-A6BD6C6F6B60}"/>
              </a:ext>
            </a:extLst>
          </p:cNvPr>
          <p:cNvSpPr txBox="1">
            <a:spLocks/>
          </p:cNvSpPr>
          <p:nvPr/>
        </p:nvSpPr>
        <p:spPr>
          <a:xfrm>
            <a:off x="2215660" y="2434711"/>
            <a:ext cx="8448675" cy="389209"/>
          </a:xfrm>
          <a:prstGeom prst="rect">
            <a:avLst/>
          </a:prstGeom>
        </p:spPr>
        <p:txBody>
          <a:bodyPr vert="horz" wrap="square" lIns="0" tIns="12065" rIns="0" bIns="0" rtlCol="0">
            <a:spAutoFit/>
          </a:bodyPr>
          <a:lstStyle>
            <a:lvl1pPr>
              <a:defRPr sz="4200" b="1" i="0">
                <a:solidFill>
                  <a:srgbClr val="767070"/>
                </a:solidFill>
                <a:latin typeface="HG丸ｺﾞｼｯｸM-PRO"/>
                <a:ea typeface="+mj-ea"/>
                <a:cs typeface="HG丸ｺﾞｼｯｸM-PRO"/>
              </a:defRPr>
            </a:lvl1pPr>
          </a:lstStyle>
          <a:p>
            <a:pPr marL="167640" marR="5080" indent="-155575">
              <a:lnSpc>
                <a:spcPct val="100400"/>
              </a:lnSpc>
              <a:spcBef>
                <a:spcPts val="95"/>
              </a:spcBef>
            </a:pPr>
            <a:r>
              <a:rPr kumimoji="0" lang="ja-JP" altLang="en-US" sz="2450" kern="0" spc="-25" dirty="0">
                <a:solidFill>
                  <a:prstClr val="black"/>
                </a:solidFill>
                <a:latin typeface="Meiryo UI" panose="020B0604030504040204" pitchFamily="50" charset="-128"/>
                <a:ea typeface="Meiryo UI" panose="020B0604030504040204" pitchFamily="50" charset="-128"/>
                <a:cs typeface="游ゴシック"/>
              </a:rPr>
              <a:t>人道的プロジェクト、奨学金、職業研修</a:t>
            </a:r>
            <a:r>
              <a:rPr kumimoji="0" lang="ja-JP" altLang="en-US" sz="2450" kern="0" spc="-10" dirty="0">
                <a:solidFill>
                  <a:prstClr val="black"/>
                </a:solidFill>
                <a:latin typeface="Meiryo UI" panose="020B0604030504040204" pitchFamily="50" charset="-128"/>
                <a:ea typeface="Meiryo UI" panose="020B0604030504040204" pitchFamily="50" charset="-128"/>
                <a:cs typeface="游ゴシック"/>
              </a:rPr>
              <a:t>チーム（</a:t>
            </a:r>
            <a:r>
              <a:rPr kumimoji="0" lang="en-US" altLang="ja-JP" sz="2450" kern="0" spc="-10" dirty="0">
                <a:solidFill>
                  <a:prstClr val="black"/>
                </a:solidFill>
                <a:latin typeface="Meiryo UI" panose="020B0604030504040204" pitchFamily="50" charset="-128"/>
                <a:ea typeface="Meiryo UI" panose="020B0604030504040204" pitchFamily="50" charset="-128"/>
                <a:cs typeface="游ゴシック"/>
              </a:rPr>
              <a:t>VTT</a:t>
            </a:r>
            <a:r>
              <a:rPr kumimoji="0" lang="ja-JP" altLang="en-US" sz="2450" kern="0" spc="-10" dirty="0">
                <a:solidFill>
                  <a:prstClr val="black"/>
                </a:solidFill>
                <a:latin typeface="Meiryo UI" panose="020B0604030504040204" pitchFamily="50" charset="-128"/>
                <a:ea typeface="Meiryo UI" panose="020B0604030504040204" pitchFamily="50" charset="-128"/>
                <a:cs typeface="游ゴシック"/>
              </a:rPr>
              <a:t>）</a:t>
            </a:r>
            <a:endParaRPr kumimoji="0" lang="ja-JP" altLang="en-US" sz="2450" kern="0" dirty="0">
              <a:solidFill>
                <a:prstClr val="black"/>
              </a:solidFill>
              <a:latin typeface="Meiryo UI" panose="020B0604030504040204" pitchFamily="50" charset="-128"/>
              <a:ea typeface="Meiryo UI" panose="020B0604030504040204" pitchFamily="50" charset="-128"/>
              <a:cs typeface="游ゴシック"/>
            </a:endParaRPr>
          </a:p>
        </p:txBody>
      </p:sp>
      <p:sp>
        <p:nvSpPr>
          <p:cNvPr id="7" name="object 4">
            <a:extLst>
              <a:ext uri="{FF2B5EF4-FFF2-40B4-BE49-F238E27FC236}">
                <a16:creationId xmlns:a16="http://schemas.microsoft.com/office/drawing/2014/main" id="{C5BC2BF2-18A0-DD6E-5F11-040A07709D1E}"/>
              </a:ext>
            </a:extLst>
          </p:cNvPr>
          <p:cNvSpPr txBox="1"/>
          <p:nvPr/>
        </p:nvSpPr>
        <p:spPr>
          <a:xfrm>
            <a:off x="1580111" y="3407721"/>
            <a:ext cx="4599827" cy="2656496"/>
          </a:xfrm>
          <a:prstGeom prst="rect">
            <a:avLst/>
          </a:prstGeom>
          <a:ln w="10668">
            <a:solidFill>
              <a:srgbClr val="4471C4"/>
            </a:solidFill>
          </a:ln>
        </p:spPr>
        <p:txBody>
          <a:bodyPr vert="horz" wrap="square" lIns="0" tIns="6985" rIns="0" bIns="0" rtlCol="0">
            <a:spAutoFit/>
          </a:bodyPr>
          <a:lstStyle/>
          <a:p>
            <a:pPr marL="80645">
              <a:spcBef>
                <a:spcPts val="3434"/>
              </a:spcBef>
            </a:pPr>
            <a:r>
              <a:rPr kumimoji="0" sz="2450" b="1" kern="0" spc="-10" dirty="0">
                <a:solidFill>
                  <a:srgbClr val="0070C0"/>
                </a:solidFill>
                <a:cs typeface="游ゴシック"/>
              </a:rPr>
              <a:t>・</a:t>
            </a:r>
            <a:r>
              <a:rPr kumimoji="0" sz="2450" b="1" kern="0" spc="-15" dirty="0" err="1">
                <a:solidFill>
                  <a:srgbClr val="0070C0"/>
                </a:solidFill>
                <a:latin typeface="Meiryo UI" panose="020B0604030504040204" pitchFamily="50" charset="-128"/>
                <a:ea typeface="Meiryo UI" panose="020B0604030504040204" pitchFamily="50" charset="-128"/>
                <a:cs typeface="游ゴシック"/>
              </a:rPr>
              <a:t>重点分野</a:t>
            </a:r>
            <a:endParaRPr kumimoji="0" sz="2450" b="1" kern="0" dirty="0">
              <a:solidFill>
                <a:srgbClr val="0070C0"/>
              </a:solidFill>
              <a:latin typeface="Meiryo UI" panose="020B0604030504040204" pitchFamily="50" charset="-128"/>
              <a:ea typeface="Meiryo UI" panose="020B0604030504040204" pitchFamily="50" charset="-128"/>
              <a:cs typeface="游ゴシック"/>
            </a:endParaRPr>
          </a:p>
          <a:p>
            <a:pPr marL="80645">
              <a:spcBef>
                <a:spcPts val="2950"/>
              </a:spcBef>
            </a:pPr>
            <a:r>
              <a:rPr kumimoji="0" sz="2450" b="1" kern="0" spc="-10" dirty="0">
                <a:solidFill>
                  <a:srgbClr val="0070C0"/>
                </a:solidFill>
                <a:latin typeface="Meiryo UI" panose="020B0604030504040204" pitchFamily="50" charset="-128"/>
                <a:ea typeface="Meiryo UI" panose="020B0604030504040204" pitchFamily="50" charset="-128"/>
                <a:cs typeface="游ゴシック"/>
              </a:rPr>
              <a:t>・</a:t>
            </a:r>
            <a:r>
              <a:rPr kumimoji="0" sz="2450" b="1" kern="0" spc="-10" dirty="0" err="1">
                <a:solidFill>
                  <a:srgbClr val="0070C0"/>
                </a:solidFill>
                <a:latin typeface="Meiryo UI" panose="020B0604030504040204" pitchFamily="50" charset="-128"/>
                <a:ea typeface="Meiryo UI" panose="020B0604030504040204" pitchFamily="50" charset="-128"/>
                <a:cs typeface="游ゴシック"/>
              </a:rPr>
              <a:t>持続の可能性</a:t>
            </a:r>
            <a:r>
              <a:rPr kumimoji="0" lang="ja-JP" altLang="en-US" sz="2450" b="1" kern="0" spc="-10" dirty="0">
                <a:solidFill>
                  <a:srgbClr val="0070C0"/>
                </a:solidFill>
                <a:latin typeface="Meiryo UI" panose="020B0604030504040204" pitchFamily="50" charset="-128"/>
                <a:ea typeface="Meiryo UI" panose="020B0604030504040204" pitchFamily="50" charset="-128"/>
                <a:cs typeface="游ゴシック"/>
              </a:rPr>
              <a:t>かつ成果の測定</a:t>
            </a:r>
            <a:endParaRPr kumimoji="0" sz="2450" b="1" kern="0" dirty="0">
              <a:solidFill>
                <a:srgbClr val="0070C0"/>
              </a:solidFill>
              <a:latin typeface="Meiryo UI" panose="020B0604030504040204" pitchFamily="50" charset="-128"/>
              <a:ea typeface="Meiryo UI" panose="020B0604030504040204" pitchFamily="50" charset="-128"/>
              <a:cs typeface="游ゴシック"/>
            </a:endParaRPr>
          </a:p>
          <a:p>
            <a:pPr marL="80645">
              <a:spcBef>
                <a:spcPts val="2940"/>
              </a:spcBef>
            </a:pPr>
            <a:r>
              <a:rPr kumimoji="0" sz="2450" b="1" kern="0" spc="-5" dirty="0">
                <a:solidFill>
                  <a:srgbClr val="0070C0"/>
                </a:solidFill>
                <a:latin typeface="Meiryo UI" panose="020B0604030504040204" pitchFamily="50" charset="-128"/>
                <a:ea typeface="Meiryo UI" panose="020B0604030504040204" pitchFamily="50" charset="-128"/>
                <a:cs typeface="游ゴシック"/>
              </a:rPr>
              <a:t>・受益者のニーズ調査</a:t>
            </a:r>
            <a:endParaRPr kumimoji="0" sz="2450" b="1" kern="0" dirty="0">
              <a:solidFill>
                <a:srgbClr val="0070C0"/>
              </a:solidFill>
              <a:latin typeface="Meiryo UI" panose="020B0604030504040204" pitchFamily="50" charset="-128"/>
              <a:ea typeface="Meiryo UI" panose="020B0604030504040204" pitchFamily="50" charset="-128"/>
              <a:cs typeface="游ゴシック"/>
            </a:endParaRPr>
          </a:p>
          <a:p>
            <a:pPr marL="80645">
              <a:spcBef>
                <a:spcPts val="2955"/>
              </a:spcBef>
            </a:pPr>
            <a:r>
              <a:rPr kumimoji="0" sz="2450" b="1" kern="0" spc="-10" dirty="0">
                <a:solidFill>
                  <a:srgbClr val="0070C0"/>
                </a:solidFill>
                <a:latin typeface="Meiryo UI" panose="020B0604030504040204" pitchFamily="50" charset="-128"/>
                <a:ea typeface="Meiryo UI" panose="020B0604030504040204" pitchFamily="50" charset="-128"/>
                <a:cs typeface="游ゴシック"/>
              </a:rPr>
              <a:t>・</a:t>
            </a:r>
            <a:r>
              <a:rPr kumimoji="0" sz="2450" b="1" kern="0" dirty="0">
                <a:solidFill>
                  <a:srgbClr val="0070C0"/>
                </a:solidFill>
                <a:latin typeface="Meiryo UI" panose="020B0604030504040204" pitchFamily="50" charset="-128"/>
                <a:ea typeface="Meiryo UI" panose="020B0604030504040204" pitchFamily="50" charset="-128"/>
                <a:cs typeface="游ゴシック"/>
              </a:rPr>
              <a:t>My</a:t>
            </a:r>
            <a:r>
              <a:rPr kumimoji="0" sz="2450" b="1" kern="0" spc="-10" dirty="0">
                <a:solidFill>
                  <a:srgbClr val="0070C0"/>
                </a:solidFill>
                <a:latin typeface="Meiryo UI" panose="020B0604030504040204" pitchFamily="50" charset="-128"/>
                <a:ea typeface="Meiryo UI" panose="020B0604030504040204" pitchFamily="50" charset="-128"/>
                <a:cs typeface="游ゴシック"/>
              </a:rPr>
              <a:t> Rotary</a:t>
            </a:r>
            <a:r>
              <a:rPr kumimoji="0" sz="2450" b="1" kern="0" spc="-15" dirty="0">
                <a:solidFill>
                  <a:srgbClr val="0070C0"/>
                </a:solidFill>
                <a:latin typeface="Meiryo UI" panose="020B0604030504040204" pitchFamily="50" charset="-128"/>
                <a:ea typeface="Meiryo UI" panose="020B0604030504040204" pitchFamily="50" charset="-128"/>
                <a:cs typeface="游ゴシック"/>
              </a:rPr>
              <a:t>から申請</a:t>
            </a:r>
            <a:endParaRPr kumimoji="0" sz="2450" b="1" kern="0" dirty="0">
              <a:solidFill>
                <a:srgbClr val="0070C0"/>
              </a:solidFill>
              <a:latin typeface="Meiryo UI" panose="020B0604030504040204" pitchFamily="50" charset="-128"/>
              <a:ea typeface="Meiryo UI" panose="020B0604030504040204" pitchFamily="50" charset="-128"/>
              <a:cs typeface="游ゴシック"/>
            </a:endParaRPr>
          </a:p>
        </p:txBody>
      </p:sp>
      <p:pic>
        <p:nvPicPr>
          <p:cNvPr id="8" name="object 4">
            <a:extLst>
              <a:ext uri="{FF2B5EF4-FFF2-40B4-BE49-F238E27FC236}">
                <a16:creationId xmlns:a16="http://schemas.microsoft.com/office/drawing/2014/main" id="{680B109E-C2F9-51F8-5B54-F04F550C42D5}"/>
              </a:ext>
            </a:extLst>
          </p:cNvPr>
          <p:cNvPicPr/>
          <p:nvPr/>
        </p:nvPicPr>
        <p:blipFill>
          <a:blip r:embed="rId4" cstate="print"/>
          <a:srcRect l="7114" t="6110" r="8227"/>
          <a:stretch/>
        </p:blipFill>
        <p:spPr>
          <a:xfrm>
            <a:off x="7503992" y="3516778"/>
            <a:ext cx="2951723" cy="2294792"/>
          </a:xfrm>
          <a:prstGeom prst="rect">
            <a:avLst/>
          </a:prstGeom>
        </p:spPr>
      </p:pic>
    </p:spTree>
    <p:extLst>
      <p:ext uri="{BB962C8B-B14F-4D97-AF65-F5344CB8AC3E}">
        <p14:creationId xmlns:p14="http://schemas.microsoft.com/office/powerpoint/2010/main" val="800939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185C6-0D61-B166-60DC-17B690702909}"/>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8078EBC-F9B7-6977-AD6C-049D17ECB1B1}"/>
              </a:ext>
            </a:extLst>
          </p:cNvPr>
          <p:cNvSpPr>
            <a:spLocks noGrp="1"/>
          </p:cNvSpPr>
          <p:nvPr>
            <p:ph type="title"/>
          </p:nvPr>
        </p:nvSpPr>
        <p:spPr>
          <a:xfrm>
            <a:off x="0" y="18256"/>
            <a:ext cx="12192000" cy="1240094"/>
          </a:xfrm>
          <a:solidFill>
            <a:srgbClr val="00B0F0"/>
          </a:solidFill>
        </p:spPr>
        <p:txBody>
          <a:bodyPr/>
          <a:lstStyle/>
          <a:p>
            <a:r>
              <a:rPr kumimoji="0" lang="ja-JP" altLang="en-US" sz="4400" b="1" kern="0" spc="-5" dirty="0">
                <a:solidFill>
                  <a:srgbClr val="FFFFFF"/>
                </a:solidFill>
                <a:latin typeface="Meiryo UI" panose="020B0604030504040204" pitchFamily="50" charset="-128"/>
                <a:ea typeface="Meiryo UI" panose="020B0604030504040204" pitchFamily="50" charset="-128"/>
                <a:cs typeface="游ゴシック"/>
              </a:rPr>
              <a:t>　　 </a:t>
            </a:r>
            <a:r>
              <a:rPr kumimoji="0" lang="ja-JP" altLang="en-US" sz="4400" b="1" kern="0" spc="-5" dirty="0">
                <a:solidFill>
                  <a:srgbClr val="FFFFFF"/>
                </a:solidFill>
                <a:latin typeface="游ゴシック Light" panose="020B0300000000000000" pitchFamily="50" charset="-128"/>
                <a:ea typeface="游ゴシック Light" panose="020B0300000000000000" pitchFamily="50" charset="-128"/>
                <a:cs typeface="游ゴシック"/>
              </a:rPr>
              <a:t>「持続可能」なプロジェクトのヒント①</a:t>
            </a:r>
            <a:endParaRPr lang="ja-JP" altLang="en-US" b="1" dirty="0">
              <a:solidFill>
                <a:schemeClr val="bg1"/>
              </a:solidFill>
              <a:latin typeface="游ゴシック Light" panose="020B0300000000000000" pitchFamily="50" charset="-128"/>
              <a:ea typeface="游ゴシック Light" panose="020B0300000000000000" pitchFamily="50" charset="-128"/>
            </a:endParaRPr>
          </a:p>
        </p:txBody>
      </p:sp>
      <p:pic>
        <p:nvPicPr>
          <p:cNvPr id="2" name="コンテンツ プレースホルダー 1">
            <a:extLst>
              <a:ext uri="{FF2B5EF4-FFF2-40B4-BE49-F238E27FC236}">
                <a16:creationId xmlns:a16="http://schemas.microsoft.com/office/drawing/2014/main" id="{0A9AE48E-E84B-0392-3505-DA97502118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789786"/>
            <a:ext cx="2329542" cy="1251294"/>
          </a:xfrm>
          <a:prstGeom prst="rect">
            <a:avLst/>
          </a:prstGeom>
        </p:spPr>
      </p:pic>
      <p:pic>
        <p:nvPicPr>
          <p:cNvPr id="4" name="図 3">
            <a:extLst>
              <a:ext uri="{FF2B5EF4-FFF2-40B4-BE49-F238E27FC236}">
                <a16:creationId xmlns:a16="http://schemas.microsoft.com/office/drawing/2014/main" id="{A22D5DCD-21D9-4C61-03C5-BDC26812DE1E}"/>
              </a:ext>
            </a:extLst>
          </p:cNvPr>
          <p:cNvPicPr>
            <a:picLocks noChangeAspect="1"/>
          </p:cNvPicPr>
          <p:nvPr/>
        </p:nvPicPr>
        <p:blipFill>
          <a:blip r:embed="rId4"/>
          <a:stretch>
            <a:fillRect/>
          </a:stretch>
        </p:blipFill>
        <p:spPr>
          <a:xfrm>
            <a:off x="1009384" y="1684014"/>
            <a:ext cx="2894401" cy="8964960"/>
          </a:xfrm>
          <a:prstGeom prst="rect">
            <a:avLst/>
          </a:prstGeom>
        </p:spPr>
      </p:pic>
      <p:sp>
        <p:nvSpPr>
          <p:cNvPr id="5" name="テキスト ボックス 4">
            <a:extLst>
              <a:ext uri="{FF2B5EF4-FFF2-40B4-BE49-F238E27FC236}">
                <a16:creationId xmlns:a16="http://schemas.microsoft.com/office/drawing/2014/main" id="{2A78BCAE-8F93-BEE7-7F85-E8F2066146AB}"/>
              </a:ext>
            </a:extLst>
          </p:cNvPr>
          <p:cNvSpPr txBox="1"/>
          <p:nvPr/>
        </p:nvSpPr>
        <p:spPr>
          <a:xfrm>
            <a:off x="4360495" y="2112404"/>
            <a:ext cx="7491535" cy="1569660"/>
          </a:xfrm>
          <a:prstGeom prst="rect">
            <a:avLst/>
          </a:prstGeom>
          <a:noFill/>
        </p:spPr>
        <p:txBody>
          <a:bodyPr wrap="square">
            <a:spAutoFit/>
          </a:bodyPr>
          <a:lstStyle/>
          <a:p>
            <a:r>
              <a:rPr lang="ja-JP" altLang="en-US" sz="3200" b="1" dirty="0">
                <a:latin typeface="Meiryo UI" panose="020B0604030504040204" pitchFamily="50" charset="-128"/>
                <a:ea typeface="Meiryo UI" panose="020B0604030504040204" pitchFamily="50" charset="-128"/>
              </a:rPr>
              <a:t>私たちがなすべき 重要な仕事は多くあります。</a:t>
            </a:r>
            <a:endParaRPr lang="en-US" altLang="ja-JP" sz="3200" b="1" dirty="0">
              <a:latin typeface="Meiryo UI" panose="020B0604030504040204" pitchFamily="50" charset="-128"/>
              <a:ea typeface="Meiryo UI" panose="020B0604030504040204" pitchFamily="50" charset="-128"/>
            </a:endParaRPr>
          </a:p>
          <a:p>
            <a:endParaRPr lang="en-US" altLang="ja-JP" sz="3200" b="1" dirty="0">
              <a:latin typeface="Meiryo UI" panose="020B0604030504040204" pitchFamily="50" charset="-128"/>
              <a:ea typeface="Meiryo UI" panose="020B0604030504040204" pitchFamily="50" charset="-128"/>
            </a:endParaRPr>
          </a:p>
          <a:p>
            <a:r>
              <a:rPr lang="ja-JP" altLang="en-US" sz="3200" b="1" dirty="0">
                <a:latin typeface="Meiryo UI" panose="020B0604030504040204" pitchFamily="50" charset="-128"/>
                <a:ea typeface="Meiryo UI" panose="020B0604030504040204" pitchFamily="50" charset="-128"/>
              </a:rPr>
              <a:t>専門家や国際機関との連携も大切です。</a:t>
            </a:r>
          </a:p>
        </p:txBody>
      </p:sp>
      <p:pic>
        <p:nvPicPr>
          <p:cNvPr id="6" name="図 5">
            <a:extLst>
              <a:ext uri="{FF2B5EF4-FFF2-40B4-BE49-F238E27FC236}">
                <a16:creationId xmlns:a16="http://schemas.microsoft.com/office/drawing/2014/main" id="{7B4718D3-122F-6A50-0FB9-877CC0799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 y="5166931"/>
            <a:ext cx="11569700" cy="805535"/>
          </a:xfrm>
          <a:prstGeom prst="rect">
            <a:avLst/>
          </a:prstGeom>
        </p:spPr>
      </p:pic>
    </p:spTree>
    <p:extLst>
      <p:ext uri="{BB962C8B-B14F-4D97-AF65-F5344CB8AC3E}">
        <p14:creationId xmlns:p14="http://schemas.microsoft.com/office/powerpoint/2010/main" val="210524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169C-AF18-E7F8-955E-DCFD48EC647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A5A8E92-C433-E7AF-A4DC-1E2D039CFFCC}"/>
              </a:ext>
            </a:extLst>
          </p:cNvPr>
          <p:cNvSpPr>
            <a:spLocks noGrp="1"/>
          </p:cNvSpPr>
          <p:nvPr>
            <p:ph type="title"/>
          </p:nvPr>
        </p:nvSpPr>
        <p:spPr>
          <a:xfrm>
            <a:off x="0" y="18256"/>
            <a:ext cx="12192000" cy="1240094"/>
          </a:xfrm>
          <a:solidFill>
            <a:srgbClr val="00B0F0"/>
          </a:solidFill>
        </p:spPr>
        <p:txBody>
          <a:bodyPr/>
          <a:lstStyle/>
          <a:p>
            <a:r>
              <a:rPr kumimoji="0" lang="ja-JP" altLang="en-US" sz="4400" b="1" kern="0" spc="-5" dirty="0">
                <a:solidFill>
                  <a:srgbClr val="FFFFFF"/>
                </a:solidFill>
                <a:latin typeface="游ゴシック Light" panose="020B0300000000000000" pitchFamily="50" charset="-128"/>
                <a:ea typeface="游ゴシック Light" panose="020B0300000000000000" pitchFamily="50" charset="-128"/>
                <a:cs typeface="游ゴシック"/>
              </a:rPr>
              <a:t>     「持続可能」なプロジェクトのヒント</a:t>
            </a:r>
            <a:r>
              <a:rPr kumimoji="0" lang="ja-JP" altLang="en-US" b="1" kern="0" spc="-5" dirty="0">
                <a:solidFill>
                  <a:srgbClr val="FFFFFF"/>
                </a:solidFill>
                <a:latin typeface="游ゴシック Light" panose="020B0300000000000000" pitchFamily="50" charset="-128"/>
                <a:ea typeface="游ゴシック Light" panose="020B0300000000000000" pitchFamily="50" charset="-128"/>
                <a:cs typeface="游ゴシック"/>
              </a:rPr>
              <a:t>②</a:t>
            </a:r>
            <a:endParaRPr lang="ja-JP" altLang="en-US" dirty="0">
              <a:solidFill>
                <a:schemeClr val="bg1"/>
              </a:solidFill>
            </a:endParaRPr>
          </a:p>
        </p:txBody>
      </p:sp>
      <p:pic>
        <p:nvPicPr>
          <p:cNvPr id="2" name="コンテンツ プレースホルダー 1">
            <a:extLst>
              <a:ext uri="{FF2B5EF4-FFF2-40B4-BE49-F238E27FC236}">
                <a16:creationId xmlns:a16="http://schemas.microsoft.com/office/drawing/2014/main" id="{91FCE94B-6EDD-2243-F777-BFEDD1D82C2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object 5">
            <a:extLst>
              <a:ext uri="{FF2B5EF4-FFF2-40B4-BE49-F238E27FC236}">
                <a16:creationId xmlns:a16="http://schemas.microsoft.com/office/drawing/2014/main" id="{364AEB14-D215-4D2E-88B0-B4AD7E9019E3}"/>
              </a:ext>
            </a:extLst>
          </p:cNvPr>
          <p:cNvSpPr txBox="1"/>
          <p:nvPr/>
        </p:nvSpPr>
        <p:spPr>
          <a:xfrm>
            <a:off x="706253" y="1688605"/>
            <a:ext cx="11345069" cy="3973232"/>
          </a:xfrm>
          <a:prstGeom prst="rect">
            <a:avLst/>
          </a:prstGeom>
        </p:spPr>
        <p:txBody>
          <a:bodyPr vert="horz" wrap="square" lIns="0" tIns="10950" rIns="0" bIns="0" rtlCol="0">
            <a:spAutoFit/>
          </a:bodyPr>
          <a:lstStyle/>
          <a:p>
            <a:pPr marL="620127" marR="1788915" indent="1630425" defTabSz="829909">
              <a:lnSpc>
                <a:spcPct val="158100"/>
              </a:lnSpc>
              <a:spcBef>
                <a:spcPts val="86"/>
              </a:spcBef>
            </a:pPr>
            <a:r>
              <a:rPr kumimoji="0" lang="ja-JP" altLang="en-US" sz="3600" b="1" kern="0" spc="-5" dirty="0">
                <a:solidFill>
                  <a:srgbClr val="C00000"/>
                </a:solidFill>
                <a:latin typeface="Meiryo UI" panose="020B0604030504040204" pitchFamily="50" charset="-128"/>
                <a:ea typeface="Meiryo UI" panose="020B0604030504040204" pitchFamily="50" charset="-128"/>
                <a:cs typeface="游ゴシック"/>
              </a:rPr>
              <a:t>■</a:t>
            </a:r>
            <a:r>
              <a:rPr kumimoji="0" sz="3600" b="1" kern="0" spc="-5" dirty="0" err="1">
                <a:solidFill>
                  <a:srgbClr val="C00000"/>
                </a:solidFill>
                <a:latin typeface="Meiryo UI" panose="020B0604030504040204" pitchFamily="50" charset="-128"/>
                <a:ea typeface="Meiryo UI" panose="020B0604030504040204" pitchFamily="50" charset="-128"/>
                <a:cs typeface="游ゴシック"/>
              </a:rPr>
              <a:t>教科書や教育資材</a:t>
            </a:r>
            <a:r>
              <a:rPr kumimoji="0" lang="ja-JP" altLang="en-US" sz="3600" b="1" kern="0" spc="-5" dirty="0">
                <a:solidFill>
                  <a:srgbClr val="C00000"/>
                </a:solidFill>
                <a:latin typeface="Meiryo UI" panose="020B0604030504040204" pitchFamily="50" charset="-128"/>
                <a:ea typeface="Meiryo UI" panose="020B0604030504040204" pitchFamily="50" charset="-128"/>
                <a:cs typeface="游ゴシック"/>
              </a:rPr>
              <a:t>の</a:t>
            </a:r>
            <a:r>
              <a:rPr kumimoji="0" sz="3600" b="1" kern="0" spc="-5" dirty="0" err="1">
                <a:solidFill>
                  <a:srgbClr val="C00000"/>
                </a:solidFill>
                <a:latin typeface="Meiryo UI" panose="020B0604030504040204" pitchFamily="50" charset="-128"/>
                <a:ea typeface="Meiryo UI" panose="020B0604030504040204" pitchFamily="50" charset="-128"/>
                <a:cs typeface="游ゴシック"/>
              </a:rPr>
              <a:t>提供</a:t>
            </a:r>
            <a:endParaRPr kumimoji="0" lang="en-US" altLang="ja-JP" sz="3600" b="1" kern="0" spc="-5" dirty="0">
              <a:solidFill>
                <a:srgbClr val="C00000"/>
              </a:solidFill>
              <a:latin typeface="Meiryo UI" panose="020B0604030504040204" pitchFamily="50" charset="-128"/>
              <a:ea typeface="Meiryo UI" panose="020B0604030504040204" pitchFamily="50" charset="-128"/>
              <a:cs typeface="游ゴシック"/>
            </a:endParaRPr>
          </a:p>
          <a:p>
            <a:pPr marL="620127" marR="697354" algn="just" defTabSz="829909">
              <a:lnSpc>
                <a:spcPct val="100099"/>
              </a:lnSpc>
              <a:spcBef>
                <a:spcPts val="9"/>
              </a:spcBef>
            </a:pPr>
            <a:r>
              <a:rPr kumimoji="0" sz="2800" b="1" kern="0" spc="-5" dirty="0" err="1">
                <a:solidFill>
                  <a:sysClr val="windowText" lastClr="000000"/>
                </a:solidFill>
                <a:latin typeface="Meiryo UI" panose="020B0604030504040204" pitchFamily="50" charset="-128"/>
                <a:ea typeface="Meiryo UI" panose="020B0604030504040204" pitchFamily="50" charset="-128"/>
                <a:cs typeface="游ゴシック"/>
              </a:rPr>
              <a:t>教師のスキルを高める訓練実施、女子に教育は不要と考えてい</a:t>
            </a:r>
            <a:r>
              <a:rPr kumimoji="0" lang="ja-JP" altLang="en-US" sz="2800" b="1" kern="0" spc="-5" dirty="0">
                <a:solidFill>
                  <a:sysClr val="windowText" lastClr="000000"/>
                </a:solidFill>
                <a:latin typeface="Meiryo UI" panose="020B0604030504040204" pitchFamily="50" charset="-128"/>
                <a:ea typeface="Meiryo UI" panose="020B0604030504040204" pitchFamily="50" charset="-128"/>
                <a:cs typeface="游ゴシック"/>
              </a:rPr>
              <a:t>る父、</a:t>
            </a:r>
            <a:r>
              <a:rPr kumimoji="0" sz="2800" b="1" kern="0" spc="-5" dirty="0" err="1">
                <a:solidFill>
                  <a:sysClr val="windowText" lastClr="000000"/>
                </a:solidFill>
                <a:latin typeface="Meiryo UI" panose="020B0604030504040204" pitchFamily="50" charset="-128"/>
                <a:ea typeface="Meiryo UI" panose="020B0604030504040204" pitchFamily="50" charset="-128"/>
                <a:cs typeface="游ゴシック"/>
              </a:rPr>
              <a:t>地域社会の住民</a:t>
            </a:r>
            <a:r>
              <a:rPr kumimoji="0" lang="ja-JP" altLang="en-US" sz="2800" b="1" kern="0" spc="-5" dirty="0">
                <a:solidFill>
                  <a:sysClr val="windowText" lastClr="000000"/>
                </a:solidFill>
                <a:latin typeface="Meiryo UI" panose="020B0604030504040204" pitchFamily="50" charset="-128"/>
                <a:ea typeface="Meiryo UI" panose="020B0604030504040204" pitchFamily="50" charset="-128"/>
                <a:cs typeface="游ゴシック"/>
              </a:rPr>
              <a:t>への意識改革教育の実施</a:t>
            </a:r>
            <a:endParaRPr kumimoji="0" lang="en-US" altLang="ja-JP" sz="2800" b="1" kern="0" spc="-5" dirty="0">
              <a:solidFill>
                <a:sysClr val="windowText" lastClr="000000"/>
              </a:solidFill>
              <a:latin typeface="Meiryo UI" panose="020B0604030504040204" pitchFamily="50" charset="-128"/>
              <a:ea typeface="Meiryo UI" panose="020B0604030504040204" pitchFamily="50" charset="-128"/>
              <a:cs typeface="游ゴシック"/>
            </a:endParaRPr>
          </a:p>
          <a:p>
            <a:pPr marL="620127" marR="697354" algn="just" defTabSz="829909">
              <a:lnSpc>
                <a:spcPct val="100099"/>
              </a:lnSpc>
              <a:spcBef>
                <a:spcPts val="9"/>
              </a:spcBef>
            </a:pPr>
            <a:endParaRPr kumimoji="0" lang="en-US" altLang="ja-JP" sz="2400" b="1" kern="0" spc="-5" dirty="0">
              <a:solidFill>
                <a:sysClr val="windowText" lastClr="000000"/>
              </a:solidFill>
              <a:latin typeface="Meiryo UI" panose="020B0604030504040204" pitchFamily="50" charset="-128"/>
              <a:ea typeface="Meiryo UI" panose="020B0604030504040204" pitchFamily="50" charset="-128"/>
              <a:cs typeface="游ゴシック"/>
            </a:endParaRPr>
          </a:p>
          <a:p>
            <a:pPr marL="620127" marR="697354" algn="just" defTabSz="829909">
              <a:lnSpc>
                <a:spcPct val="100099"/>
              </a:lnSpc>
              <a:spcBef>
                <a:spcPts val="9"/>
              </a:spcBef>
            </a:pPr>
            <a:endParaRPr kumimoji="0" lang="en-US" altLang="ja-JP" sz="2859" kern="0" dirty="0">
              <a:solidFill>
                <a:sysClr val="windowText" lastClr="000000"/>
              </a:solidFill>
              <a:latin typeface="Meiryo UI" panose="020B0604030504040204" pitchFamily="50" charset="-128"/>
              <a:ea typeface="Meiryo UI" panose="020B0604030504040204" pitchFamily="50" charset="-128"/>
              <a:cs typeface="游ゴシック"/>
            </a:endParaRPr>
          </a:p>
          <a:p>
            <a:pPr marL="620127" marR="697354" defTabSz="829909">
              <a:lnSpc>
                <a:spcPct val="100099"/>
              </a:lnSpc>
              <a:spcBef>
                <a:spcPts val="9"/>
              </a:spcBef>
            </a:pPr>
            <a:r>
              <a:rPr kumimoji="0" lang="ja-JP" altLang="en-US" sz="2400" b="1" kern="0" spc="-5" dirty="0">
                <a:solidFill>
                  <a:srgbClr val="C00000"/>
                </a:solidFill>
                <a:latin typeface="Meiryo UI" panose="020B0604030504040204" pitchFamily="50" charset="-128"/>
                <a:ea typeface="Meiryo UI" panose="020B0604030504040204" pitchFamily="50" charset="-128"/>
                <a:cs typeface="游ゴシック"/>
              </a:rPr>
              <a:t>　　　　　　　　</a:t>
            </a:r>
            <a:r>
              <a:rPr kumimoji="0" lang="ja-JP" altLang="en-US" sz="3600" b="1" kern="0" spc="-5" dirty="0">
                <a:solidFill>
                  <a:srgbClr val="C00000"/>
                </a:solidFill>
                <a:latin typeface="Meiryo UI" panose="020B0604030504040204" pitchFamily="50" charset="-128"/>
                <a:ea typeface="Meiryo UI" panose="020B0604030504040204" pitchFamily="50" charset="-128"/>
                <a:cs typeface="游ゴシック"/>
              </a:rPr>
              <a:t>■井戸堀りや水設備設置　　　　　</a:t>
            </a:r>
            <a:r>
              <a:rPr kumimoji="0" lang="ja-JP" altLang="en-US" sz="2400" b="1" kern="0" spc="-5" dirty="0">
                <a:solidFill>
                  <a:srgbClr val="C00000"/>
                </a:solidFill>
                <a:latin typeface="Meiryo UI" panose="020B0604030504040204" pitchFamily="50" charset="-128"/>
                <a:ea typeface="Meiryo UI" panose="020B0604030504040204" pitchFamily="50" charset="-128"/>
                <a:cs typeface="游ゴシック"/>
              </a:rPr>
              <a:t>　　　　　　　　　　　　　　　　　　　　　　　　　　　　</a:t>
            </a:r>
            <a:r>
              <a:rPr kumimoji="0" lang="ja-JP" altLang="en-US" sz="2859" b="1" kern="0" spc="-5" dirty="0">
                <a:solidFill>
                  <a:srgbClr val="C00000"/>
                </a:solidFill>
                <a:latin typeface="Meiryo UI" panose="020B0604030504040204" pitchFamily="50" charset="-128"/>
                <a:ea typeface="Meiryo UI" panose="020B0604030504040204" pitchFamily="50" charset="-128"/>
                <a:cs typeface="游ゴシック"/>
              </a:rPr>
              <a:t>　　　　　　　　</a:t>
            </a:r>
            <a:r>
              <a:rPr kumimoji="0" lang="ja-JP" altLang="en-US" sz="2800" b="1" kern="0" spc="-5" dirty="0">
                <a:solidFill>
                  <a:sysClr val="windowText" lastClr="000000"/>
                </a:solidFill>
                <a:latin typeface="Meiryo UI" panose="020B0604030504040204" pitchFamily="50" charset="-128"/>
                <a:ea typeface="Meiryo UI" panose="020B0604030504040204" pitchFamily="50" charset="-128"/>
                <a:cs typeface="游ゴシック"/>
              </a:rPr>
              <a:t>村民に工事に参加してもらう事で 所有者意識を高め、清潔な水がどれほど健康に必要か、手洗指導や感染症に関する教育の実施</a:t>
            </a:r>
            <a:endParaRPr kumimoji="0" lang="ja-JP" altLang="en-US" sz="2800" kern="0" dirty="0">
              <a:solidFill>
                <a:sysClr val="windowText" lastClr="000000"/>
              </a:solidFill>
              <a:latin typeface="Meiryo UI" panose="020B0604030504040204" pitchFamily="50" charset="-128"/>
              <a:ea typeface="Meiryo UI" panose="020B0604030504040204" pitchFamily="50" charset="-128"/>
              <a:cs typeface="游ゴシック"/>
            </a:endParaRPr>
          </a:p>
        </p:txBody>
      </p:sp>
    </p:spTree>
    <p:extLst>
      <p:ext uri="{BB962C8B-B14F-4D97-AF65-F5344CB8AC3E}">
        <p14:creationId xmlns:p14="http://schemas.microsoft.com/office/powerpoint/2010/main" val="370199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DA35-DADC-4C95-13D2-F7E87C484F6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A40532AB-9480-469F-A929-470A7F71E0A0}"/>
              </a:ext>
            </a:extLst>
          </p:cNvPr>
          <p:cNvSpPr>
            <a:spLocks noGrp="1"/>
          </p:cNvSpPr>
          <p:nvPr>
            <p:ph type="title"/>
          </p:nvPr>
        </p:nvSpPr>
        <p:spPr>
          <a:xfrm>
            <a:off x="0" y="18256"/>
            <a:ext cx="12192000" cy="1240094"/>
          </a:xfrm>
          <a:solidFill>
            <a:srgbClr val="00B0F0"/>
          </a:solidFill>
        </p:spPr>
        <p:txBody>
          <a:bodyPr/>
          <a:lstStyle/>
          <a:p>
            <a:r>
              <a:rPr lang="ja-JP" altLang="en-US" b="1" dirty="0">
                <a:solidFill>
                  <a:schemeClr val="bg1"/>
                </a:solidFill>
              </a:rPr>
              <a:t>　　　　グローバル補助金　水と衛生</a:t>
            </a:r>
          </a:p>
        </p:txBody>
      </p:sp>
      <p:pic>
        <p:nvPicPr>
          <p:cNvPr id="2" name="コンテンツ プレースホルダー 1">
            <a:extLst>
              <a:ext uri="{FF2B5EF4-FFF2-40B4-BE49-F238E27FC236}">
                <a16:creationId xmlns:a16="http://schemas.microsoft.com/office/drawing/2014/main" id="{DA41AFA7-5972-3F25-A77A-850B6B5E43B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プレースホルダー 3">
            <a:extLst>
              <a:ext uri="{FF2B5EF4-FFF2-40B4-BE49-F238E27FC236}">
                <a16:creationId xmlns:a16="http://schemas.microsoft.com/office/drawing/2014/main" id="{7FCDCA57-5768-189A-6DDA-F20CB8ECB19C}"/>
              </a:ext>
            </a:extLst>
          </p:cNvPr>
          <p:cNvSpPr txBox="1">
            <a:spLocks/>
          </p:cNvSpPr>
          <p:nvPr/>
        </p:nvSpPr>
        <p:spPr>
          <a:xfrm>
            <a:off x="3217189" y="1332531"/>
            <a:ext cx="5240932" cy="756478"/>
          </a:xfrm>
          <a:prstGeom prst="rect">
            <a:avLst/>
          </a:prstGeom>
          <a:solidFill>
            <a:schemeClr val="bg1"/>
          </a:solidFill>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kumimoji="1" sz="4400" b="1" kern="1200" cap="all" baseline="0">
                <a:solidFill>
                  <a:schemeClr val="bg1"/>
                </a:solidFill>
                <a:latin typeface="MS PMincho"/>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kumimoji="1"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3600" b="1" i="0" u="none" strike="noStrike" kern="1200" cap="all" spc="0" normalizeH="0" baseline="0" noProof="0" dirty="0">
                <a:ln>
                  <a:noFill/>
                </a:ln>
                <a:solidFill>
                  <a:srgbClr val="000066"/>
                </a:solidFill>
                <a:effectLst/>
                <a:uLnTx/>
                <a:uFillTx/>
                <a:latin typeface="BIZ UDPゴシック" panose="020B0400000000000000" pitchFamily="50" charset="-128"/>
                <a:ea typeface="BIZ UDPゴシック" panose="020B0400000000000000" pitchFamily="50" charset="-128"/>
                <a:cs typeface="+mn-cs"/>
              </a:rPr>
              <a:t>WASH</a:t>
            </a:r>
            <a:r>
              <a:rPr kumimoji="1" lang="ja-JP" altLang="en-US" sz="3600" b="1" i="0" u="none" strike="noStrike" kern="1200" cap="all" spc="0" normalizeH="0" baseline="0" noProof="0" dirty="0">
                <a:ln>
                  <a:noFill/>
                </a:ln>
                <a:solidFill>
                  <a:srgbClr val="000066"/>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3600" b="1" i="0" u="none" strike="noStrike" kern="1200" cap="all" spc="0" normalizeH="0" baseline="0" noProof="0" dirty="0">
                <a:ln>
                  <a:noFill/>
                </a:ln>
                <a:solidFill>
                  <a:srgbClr val="000066"/>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3600" b="1" i="0" u="none" strike="noStrike" kern="1200" cap="all" spc="0" normalizeH="0" baseline="0" noProof="0" dirty="0">
                <a:ln>
                  <a:noFill/>
                </a:ln>
                <a:solidFill>
                  <a:srgbClr val="000066"/>
                </a:solidFill>
                <a:effectLst/>
                <a:uLnTx/>
                <a:uFillTx/>
                <a:latin typeface="BIZ UDPゴシック" panose="020B0400000000000000" pitchFamily="50" charset="-128"/>
                <a:ea typeface="BIZ UDPゴシック" panose="020B0400000000000000" pitchFamily="50" charset="-128"/>
                <a:cs typeface="+mn-cs"/>
              </a:rPr>
              <a:t>水と衛生事業</a:t>
            </a:r>
            <a:r>
              <a:rPr kumimoji="1" lang="en-US" altLang="ja-JP" sz="3600" b="1" i="0" u="none" strike="noStrike" kern="1200" cap="all" spc="0" normalizeH="0" baseline="0" noProof="0" dirty="0">
                <a:ln>
                  <a:noFill/>
                </a:ln>
                <a:solidFill>
                  <a:srgbClr val="000066"/>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3600" b="1" i="0" u="none" strike="noStrike" kern="1200" cap="all" spc="0" normalizeH="0" baseline="0" noProof="0" dirty="0">
                <a:ln>
                  <a:noFill/>
                </a:ln>
                <a:solidFill>
                  <a:srgbClr val="000066"/>
                </a:solidFill>
                <a:effectLst/>
                <a:uLnTx/>
                <a:uFillTx/>
                <a:latin typeface="MS PMincho"/>
                <a:ea typeface="游ゴシック" panose="020B0400000000000000" pitchFamily="50" charset="-128"/>
                <a:cs typeface="+mn-cs"/>
              </a:rPr>
              <a:t>　</a:t>
            </a:r>
          </a:p>
        </p:txBody>
      </p:sp>
      <p:pic>
        <p:nvPicPr>
          <p:cNvPr id="5" name="図 4">
            <a:extLst>
              <a:ext uri="{FF2B5EF4-FFF2-40B4-BE49-F238E27FC236}">
                <a16:creationId xmlns:a16="http://schemas.microsoft.com/office/drawing/2014/main" id="{7D1D6D7F-82EB-E11C-99A0-D2C1E4C98104}"/>
              </a:ext>
            </a:extLst>
          </p:cNvPr>
          <p:cNvPicPr>
            <a:picLocks noChangeAspect="1"/>
          </p:cNvPicPr>
          <p:nvPr/>
        </p:nvPicPr>
        <p:blipFill>
          <a:blip r:embed="rId4"/>
          <a:srcRect l="-20332" t="3036" r="-11332" b="3719"/>
          <a:stretch/>
        </p:blipFill>
        <p:spPr>
          <a:xfrm>
            <a:off x="3217189" y="1999403"/>
            <a:ext cx="5585270" cy="4721468"/>
          </a:xfrm>
          <a:prstGeom prst="rect">
            <a:avLst/>
          </a:prstGeom>
        </p:spPr>
      </p:pic>
      <p:pic>
        <p:nvPicPr>
          <p:cNvPr id="6" name="図 5">
            <a:extLst>
              <a:ext uri="{FF2B5EF4-FFF2-40B4-BE49-F238E27FC236}">
                <a16:creationId xmlns:a16="http://schemas.microsoft.com/office/drawing/2014/main" id="{9FB9A625-5CB0-7000-4DE1-D8C55B4238E6}"/>
              </a:ext>
            </a:extLst>
          </p:cNvPr>
          <p:cNvPicPr>
            <a:picLocks noChangeAspect="1"/>
          </p:cNvPicPr>
          <p:nvPr/>
        </p:nvPicPr>
        <p:blipFill rotWithShape="1">
          <a:blip r:embed="rId5"/>
          <a:srcRect l="29477" r="55010" b="11217"/>
          <a:stretch/>
        </p:blipFill>
        <p:spPr>
          <a:xfrm>
            <a:off x="8888571" y="2592906"/>
            <a:ext cx="2314501" cy="2517174"/>
          </a:xfrm>
          <a:prstGeom prst="rect">
            <a:avLst/>
          </a:prstGeom>
        </p:spPr>
      </p:pic>
    </p:spTree>
    <p:extLst>
      <p:ext uri="{BB962C8B-B14F-4D97-AF65-F5344CB8AC3E}">
        <p14:creationId xmlns:p14="http://schemas.microsoft.com/office/powerpoint/2010/main" val="224221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6DDB-94F1-7C6D-2434-F5AA48B8603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E0E4452-86CE-C7D5-8CA4-5411A1170C3B}"/>
              </a:ext>
            </a:extLst>
          </p:cNvPr>
          <p:cNvSpPr>
            <a:spLocks noGrp="1"/>
          </p:cNvSpPr>
          <p:nvPr>
            <p:ph type="title"/>
          </p:nvPr>
        </p:nvSpPr>
        <p:spPr>
          <a:xfrm>
            <a:off x="0" y="18256"/>
            <a:ext cx="12192000" cy="1240094"/>
          </a:xfrm>
          <a:solidFill>
            <a:srgbClr val="00B0F0"/>
          </a:solidFill>
        </p:spPr>
        <p:txBody>
          <a:bodyPr/>
          <a:lstStyle/>
          <a:p>
            <a:r>
              <a:rPr lang="ja-JP" altLang="en-US" b="1" dirty="0">
                <a:solidFill>
                  <a:schemeClr val="bg1"/>
                </a:solidFill>
              </a:rPr>
              <a:t>　　　　　グローバル補助金　環境</a:t>
            </a:r>
          </a:p>
        </p:txBody>
      </p:sp>
      <p:pic>
        <p:nvPicPr>
          <p:cNvPr id="2" name="コンテンツ プレースホルダー 1">
            <a:extLst>
              <a:ext uri="{FF2B5EF4-FFF2-40B4-BE49-F238E27FC236}">
                <a16:creationId xmlns:a16="http://schemas.microsoft.com/office/drawing/2014/main" id="{D7FA0299-C4ED-B49D-6939-1808E5E0FFA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図 3">
            <a:extLst>
              <a:ext uri="{FF2B5EF4-FFF2-40B4-BE49-F238E27FC236}">
                <a16:creationId xmlns:a16="http://schemas.microsoft.com/office/drawing/2014/main" id="{4B5BB747-C11E-20F7-EC8E-C9D253D17705}"/>
              </a:ext>
            </a:extLst>
          </p:cNvPr>
          <p:cNvPicPr>
            <a:picLocks noChangeAspect="1"/>
          </p:cNvPicPr>
          <p:nvPr/>
        </p:nvPicPr>
        <p:blipFill>
          <a:blip r:embed="rId4"/>
          <a:stretch>
            <a:fillRect/>
          </a:stretch>
        </p:blipFill>
        <p:spPr>
          <a:xfrm>
            <a:off x="190469" y="1337890"/>
            <a:ext cx="2078023" cy="1597527"/>
          </a:xfrm>
          <a:prstGeom prst="rect">
            <a:avLst/>
          </a:prstGeom>
        </p:spPr>
      </p:pic>
      <p:pic>
        <p:nvPicPr>
          <p:cNvPr id="5" name="図 4">
            <a:extLst>
              <a:ext uri="{FF2B5EF4-FFF2-40B4-BE49-F238E27FC236}">
                <a16:creationId xmlns:a16="http://schemas.microsoft.com/office/drawing/2014/main" id="{F26B6702-9AFE-1278-884E-C094708341DD}"/>
              </a:ext>
            </a:extLst>
          </p:cNvPr>
          <p:cNvPicPr>
            <a:picLocks noChangeAspect="1"/>
          </p:cNvPicPr>
          <p:nvPr/>
        </p:nvPicPr>
        <p:blipFill rotWithShape="1">
          <a:blip r:embed="rId5"/>
          <a:srcRect l="13245" t="29417" r="38877" b="6551"/>
          <a:stretch/>
        </p:blipFill>
        <p:spPr>
          <a:xfrm>
            <a:off x="2617720" y="1413922"/>
            <a:ext cx="1631647" cy="1490738"/>
          </a:xfrm>
          <a:prstGeom prst="rect">
            <a:avLst/>
          </a:prstGeom>
          <a:ln>
            <a:noFill/>
          </a:ln>
          <a:effectLst>
            <a:outerShdw blurRad="292100" dist="139700" dir="2700000" algn="tl" rotWithShape="0">
              <a:srgbClr val="333333">
                <a:alpha val="65000"/>
              </a:srgbClr>
            </a:outerShdw>
          </a:effectLst>
        </p:spPr>
      </p:pic>
      <p:pic>
        <p:nvPicPr>
          <p:cNvPr id="6" name="図 5">
            <a:extLst>
              <a:ext uri="{FF2B5EF4-FFF2-40B4-BE49-F238E27FC236}">
                <a16:creationId xmlns:a16="http://schemas.microsoft.com/office/drawing/2014/main" id="{DC872C9A-A614-F74B-BDCD-C61B52A4CCCA}"/>
              </a:ext>
            </a:extLst>
          </p:cNvPr>
          <p:cNvPicPr>
            <a:picLocks noChangeAspect="1"/>
          </p:cNvPicPr>
          <p:nvPr/>
        </p:nvPicPr>
        <p:blipFill>
          <a:blip r:embed="rId6"/>
          <a:stretch>
            <a:fillRect/>
          </a:stretch>
        </p:blipFill>
        <p:spPr>
          <a:xfrm>
            <a:off x="101823" y="3151435"/>
            <a:ext cx="4496554" cy="3297267"/>
          </a:xfrm>
          <a:prstGeom prst="rect">
            <a:avLst/>
          </a:prstGeom>
          <a:ln>
            <a:noFill/>
          </a:ln>
          <a:effectLst>
            <a:outerShdw blurRad="292100" dist="139700" dir="2700000" algn="tl" rotWithShape="0">
              <a:srgbClr val="333333">
                <a:alpha val="65000"/>
              </a:srgbClr>
            </a:outerShdw>
          </a:effectLst>
        </p:spPr>
      </p:pic>
      <p:pic>
        <p:nvPicPr>
          <p:cNvPr id="7" name="図 6">
            <a:extLst>
              <a:ext uri="{FF2B5EF4-FFF2-40B4-BE49-F238E27FC236}">
                <a16:creationId xmlns:a16="http://schemas.microsoft.com/office/drawing/2014/main" id="{996E107B-C2C8-75FB-A844-08D405C96E5B}"/>
              </a:ext>
            </a:extLst>
          </p:cNvPr>
          <p:cNvPicPr>
            <a:picLocks noChangeAspect="1"/>
          </p:cNvPicPr>
          <p:nvPr/>
        </p:nvPicPr>
        <p:blipFill>
          <a:blip r:embed="rId7"/>
          <a:stretch>
            <a:fillRect/>
          </a:stretch>
        </p:blipFill>
        <p:spPr>
          <a:xfrm>
            <a:off x="5050096" y="1443107"/>
            <a:ext cx="3673352" cy="5029200"/>
          </a:xfrm>
          <a:prstGeom prst="rect">
            <a:avLst/>
          </a:prstGeom>
        </p:spPr>
      </p:pic>
      <p:pic>
        <p:nvPicPr>
          <p:cNvPr id="8" name="図 7">
            <a:extLst>
              <a:ext uri="{FF2B5EF4-FFF2-40B4-BE49-F238E27FC236}">
                <a16:creationId xmlns:a16="http://schemas.microsoft.com/office/drawing/2014/main" id="{DDBFEB4D-27F3-92A3-28C9-38EFB5B286FF}"/>
              </a:ext>
            </a:extLst>
          </p:cNvPr>
          <p:cNvPicPr>
            <a:picLocks noChangeAspect="1"/>
          </p:cNvPicPr>
          <p:nvPr/>
        </p:nvPicPr>
        <p:blipFill rotWithShape="1">
          <a:blip r:embed="rId8"/>
          <a:srcRect l="17181" t="14812" r="56323" b="55386"/>
          <a:stretch/>
        </p:blipFill>
        <p:spPr>
          <a:xfrm>
            <a:off x="9540724" y="1539757"/>
            <a:ext cx="1906285" cy="1468201"/>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テキスト ボックス 8">
            <a:extLst>
              <a:ext uri="{FF2B5EF4-FFF2-40B4-BE49-F238E27FC236}">
                <a16:creationId xmlns:a16="http://schemas.microsoft.com/office/drawing/2014/main" id="{0248B538-B53C-9EDA-8A0E-E7C4F15BA09A}"/>
              </a:ext>
            </a:extLst>
          </p:cNvPr>
          <p:cNvSpPr txBox="1"/>
          <p:nvPr/>
        </p:nvSpPr>
        <p:spPr>
          <a:xfrm>
            <a:off x="9766530" y="3072751"/>
            <a:ext cx="1901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0" cap="none" spc="0" normalizeH="0" baseline="0" noProof="0" dirty="0">
                <a:ln>
                  <a:noFill/>
                </a:ln>
                <a:solidFill>
                  <a:srgbClr val="7F3F00"/>
                </a:solidFill>
                <a:effectLst/>
                <a:uLnTx/>
                <a:uFillTx/>
                <a:latin typeface="Meiryo UI" panose="020B0604030504040204" pitchFamily="50" charset="-128"/>
                <a:ea typeface="Meiryo UI" panose="020B0604030504040204" pitchFamily="50" charset="-128"/>
                <a:cs typeface="Arial" panose="020B0604020202020204" pitchFamily="34" charset="0"/>
              </a:rPr>
              <a:t>GG2123767</a:t>
            </a:r>
            <a:endParaRPr kumimoji="1" lang="ja-JP" altLang="en-US"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EF5801E9-9816-BCFF-A17B-159924173DD7}"/>
              </a:ext>
            </a:extLst>
          </p:cNvPr>
          <p:cNvPicPr>
            <a:picLocks noChangeAspect="1"/>
          </p:cNvPicPr>
          <p:nvPr/>
        </p:nvPicPr>
        <p:blipFill rotWithShape="1">
          <a:blip r:embed="rId9"/>
          <a:srcRect l="2661" t="10639" r="7006" b="5164"/>
          <a:stretch/>
        </p:blipFill>
        <p:spPr>
          <a:xfrm>
            <a:off x="9263317" y="3823292"/>
            <a:ext cx="2539036" cy="16762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722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7832-D480-270D-81F0-8BCD4E6E8D4D}"/>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973550C-D04A-9053-29F8-E86B55F639F3}"/>
              </a:ext>
            </a:extLst>
          </p:cNvPr>
          <p:cNvSpPr>
            <a:spLocks noGrp="1"/>
          </p:cNvSpPr>
          <p:nvPr>
            <p:ph type="title"/>
          </p:nvPr>
        </p:nvSpPr>
        <p:spPr>
          <a:xfrm>
            <a:off x="0" y="18256"/>
            <a:ext cx="12192000" cy="1240094"/>
          </a:xfrm>
          <a:solidFill>
            <a:srgbClr val="00B0F0"/>
          </a:solidFill>
        </p:spPr>
        <p:txBody>
          <a:bodyPr/>
          <a:lstStyle/>
          <a:p>
            <a:r>
              <a:rPr lang="ja-JP" altLang="en-US" b="1" dirty="0">
                <a:solidFill>
                  <a:schemeClr val="bg1"/>
                </a:solidFill>
              </a:rPr>
              <a:t>　　</a:t>
            </a:r>
            <a:r>
              <a:rPr lang="ja-JP" altLang="en-US" b="1" dirty="0">
                <a:solidFill>
                  <a:schemeClr val="bg1"/>
                </a:solidFill>
                <a:latin typeface="+mj-ea"/>
              </a:rPr>
              <a:t>第</a:t>
            </a:r>
            <a:r>
              <a:rPr lang="en-US" altLang="ja-JP" b="1" dirty="0">
                <a:solidFill>
                  <a:schemeClr val="bg1"/>
                </a:solidFill>
                <a:latin typeface="+mj-ea"/>
              </a:rPr>
              <a:t>2510</a:t>
            </a:r>
            <a:r>
              <a:rPr lang="ja-JP" altLang="en-US" b="1" dirty="0">
                <a:solidFill>
                  <a:schemeClr val="bg1"/>
                </a:solidFill>
                <a:latin typeface="+mj-ea"/>
              </a:rPr>
              <a:t>地区のグローバル補助金の現状</a:t>
            </a:r>
          </a:p>
        </p:txBody>
      </p:sp>
      <p:pic>
        <p:nvPicPr>
          <p:cNvPr id="2" name="コンテンツ プレースホルダー 1">
            <a:extLst>
              <a:ext uri="{FF2B5EF4-FFF2-40B4-BE49-F238E27FC236}">
                <a16:creationId xmlns:a16="http://schemas.microsoft.com/office/drawing/2014/main" id="{3F6D6AEF-7F6C-F65B-5F52-CA1FE351EFE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図 3">
            <a:extLst>
              <a:ext uri="{FF2B5EF4-FFF2-40B4-BE49-F238E27FC236}">
                <a16:creationId xmlns:a16="http://schemas.microsoft.com/office/drawing/2014/main" id="{80D93158-3EF4-B497-EB9E-25C31206B7C5}"/>
              </a:ext>
            </a:extLst>
          </p:cNvPr>
          <p:cNvPicPr>
            <a:picLocks noChangeAspect="1"/>
          </p:cNvPicPr>
          <p:nvPr/>
        </p:nvPicPr>
        <p:blipFill>
          <a:blip r:embed="rId4"/>
          <a:srcRect l="36394" t="27483" r="36424" b="70825"/>
          <a:stretch/>
        </p:blipFill>
        <p:spPr>
          <a:xfrm>
            <a:off x="3306345" y="1290845"/>
            <a:ext cx="7096118" cy="264546"/>
          </a:xfrm>
          <a:prstGeom prst="rect">
            <a:avLst/>
          </a:prstGeom>
        </p:spPr>
      </p:pic>
      <p:pic>
        <p:nvPicPr>
          <p:cNvPr id="5" name="図 4">
            <a:extLst>
              <a:ext uri="{FF2B5EF4-FFF2-40B4-BE49-F238E27FC236}">
                <a16:creationId xmlns:a16="http://schemas.microsoft.com/office/drawing/2014/main" id="{E5EA4C2E-AE08-17A8-D012-E39A3F7EABFE}"/>
              </a:ext>
            </a:extLst>
          </p:cNvPr>
          <p:cNvPicPr>
            <a:picLocks noChangeAspect="1"/>
          </p:cNvPicPr>
          <p:nvPr/>
        </p:nvPicPr>
        <p:blipFill>
          <a:blip r:embed="rId4"/>
          <a:srcRect l="36394" t="32688" r="43342" b="64972"/>
          <a:stretch/>
        </p:blipFill>
        <p:spPr>
          <a:xfrm>
            <a:off x="2264478" y="1516635"/>
            <a:ext cx="8297936" cy="587019"/>
          </a:xfrm>
          <a:prstGeom prst="rect">
            <a:avLst/>
          </a:prstGeom>
        </p:spPr>
      </p:pic>
      <p:pic>
        <p:nvPicPr>
          <p:cNvPr id="6" name="図 5">
            <a:extLst>
              <a:ext uri="{FF2B5EF4-FFF2-40B4-BE49-F238E27FC236}">
                <a16:creationId xmlns:a16="http://schemas.microsoft.com/office/drawing/2014/main" id="{8DB02CDF-CE4A-0D0F-8704-D4D9956ABCD4}"/>
              </a:ext>
            </a:extLst>
          </p:cNvPr>
          <p:cNvPicPr>
            <a:picLocks noChangeAspect="1"/>
          </p:cNvPicPr>
          <p:nvPr/>
        </p:nvPicPr>
        <p:blipFill>
          <a:blip r:embed="rId4"/>
          <a:srcRect l="35903" t="63138" r="36475" b="10225"/>
          <a:stretch/>
        </p:blipFill>
        <p:spPr>
          <a:xfrm>
            <a:off x="1343772" y="2044987"/>
            <a:ext cx="8793811" cy="4769590"/>
          </a:xfrm>
          <a:prstGeom prst="rect">
            <a:avLst/>
          </a:prstGeom>
        </p:spPr>
      </p:pic>
      <p:pic>
        <p:nvPicPr>
          <p:cNvPr id="7" name="図 6">
            <a:extLst>
              <a:ext uri="{FF2B5EF4-FFF2-40B4-BE49-F238E27FC236}">
                <a16:creationId xmlns:a16="http://schemas.microsoft.com/office/drawing/2014/main" id="{4CD80611-2EE1-B4C9-9646-C5B14CECEEBE}"/>
              </a:ext>
            </a:extLst>
          </p:cNvPr>
          <p:cNvPicPr>
            <a:picLocks noChangeAspect="1"/>
          </p:cNvPicPr>
          <p:nvPr/>
        </p:nvPicPr>
        <p:blipFill>
          <a:blip r:embed="rId5"/>
          <a:stretch>
            <a:fillRect/>
          </a:stretch>
        </p:blipFill>
        <p:spPr>
          <a:xfrm>
            <a:off x="7164470" y="1707001"/>
            <a:ext cx="3431500" cy="379875"/>
          </a:xfrm>
          <a:prstGeom prst="rect">
            <a:avLst/>
          </a:prstGeom>
        </p:spPr>
      </p:pic>
      <p:sp>
        <p:nvSpPr>
          <p:cNvPr id="8" name="正方形/長方形 7">
            <a:extLst>
              <a:ext uri="{FF2B5EF4-FFF2-40B4-BE49-F238E27FC236}">
                <a16:creationId xmlns:a16="http://schemas.microsoft.com/office/drawing/2014/main" id="{7A237DCA-986B-5D3D-32CE-D4EB76A59D09}"/>
              </a:ext>
            </a:extLst>
          </p:cNvPr>
          <p:cNvSpPr/>
          <p:nvPr/>
        </p:nvSpPr>
        <p:spPr>
          <a:xfrm>
            <a:off x="1568741" y="2953814"/>
            <a:ext cx="4238374" cy="2507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bject 3">
            <a:extLst>
              <a:ext uri="{FF2B5EF4-FFF2-40B4-BE49-F238E27FC236}">
                <a16:creationId xmlns:a16="http://schemas.microsoft.com/office/drawing/2014/main" id="{3D706CBF-F380-5B2C-AA61-ACD20C8AFFB1}"/>
              </a:ext>
            </a:extLst>
          </p:cNvPr>
          <p:cNvSpPr txBox="1">
            <a:spLocks/>
          </p:cNvSpPr>
          <p:nvPr/>
        </p:nvSpPr>
        <p:spPr>
          <a:xfrm>
            <a:off x="218115" y="1290845"/>
            <a:ext cx="2251314" cy="780024"/>
          </a:xfrm>
          <a:prstGeom prst="rect">
            <a:avLst/>
          </a:prstGeom>
        </p:spPr>
        <p:txBody>
          <a:bodyPr vert="horz" wrap="square" lIns="0" tIns="15560" rIns="0" bIns="0" rtlCol="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1527">
              <a:lnSpc>
                <a:spcPct val="100000"/>
              </a:lnSpc>
              <a:spcBef>
                <a:spcPts val="123"/>
              </a:spcBef>
            </a:pPr>
            <a:r>
              <a:rPr lang="ja-JP" altLang="en-US" sz="1600" b="1" u="sng" spc="-9" dirty="0">
                <a:solidFill>
                  <a:srgbClr val="002060"/>
                </a:solidFill>
                <a:latin typeface="Meiryo UI" panose="020B0604030504040204" pitchFamily="50" charset="-128"/>
                <a:ea typeface="Meiryo UI" panose="020B0604030504040204" pitchFamily="50" charset="-128"/>
                <a:cs typeface="游ゴシック"/>
              </a:rPr>
              <a:t>今年度</a:t>
            </a:r>
            <a:r>
              <a:rPr lang="en-US" altLang="ja-JP" sz="1600" b="1" u="sng" spc="-9" dirty="0">
                <a:solidFill>
                  <a:srgbClr val="002060"/>
                </a:solidFill>
                <a:latin typeface="Meiryo UI" panose="020B0604030504040204" pitchFamily="50" charset="-128"/>
                <a:ea typeface="Meiryo UI" panose="020B0604030504040204" pitchFamily="50" charset="-128"/>
                <a:cs typeface="游ゴシック"/>
              </a:rPr>
              <a:t>2</a:t>
            </a:r>
            <a:r>
              <a:rPr lang="ja-JP" altLang="en-US" sz="1600" b="1" u="sng" spc="-9" dirty="0">
                <a:solidFill>
                  <a:srgbClr val="002060"/>
                </a:solidFill>
                <a:latin typeface="Meiryo UI" panose="020B0604030504040204" pitchFamily="50" charset="-128"/>
                <a:ea typeface="Meiryo UI" panose="020B0604030504040204" pitchFamily="50" charset="-128"/>
                <a:cs typeface="游ゴシック"/>
              </a:rPr>
              <a:t>件、累計</a:t>
            </a:r>
            <a:r>
              <a:rPr lang="en-US" altLang="ja-JP" sz="1600" b="1" u="sng" spc="-9" dirty="0">
                <a:solidFill>
                  <a:srgbClr val="002060"/>
                </a:solidFill>
                <a:latin typeface="Meiryo UI" panose="020B0604030504040204" pitchFamily="50" charset="-128"/>
                <a:ea typeface="Meiryo UI" panose="020B0604030504040204" pitchFamily="50" charset="-128"/>
                <a:cs typeface="游ゴシック"/>
              </a:rPr>
              <a:t>19</a:t>
            </a:r>
            <a:r>
              <a:rPr lang="ja-JP" altLang="en-US" sz="1600" b="1" u="sng" spc="-9" dirty="0">
                <a:solidFill>
                  <a:srgbClr val="002060"/>
                </a:solidFill>
                <a:latin typeface="Meiryo UI" panose="020B0604030504040204" pitchFamily="50" charset="-128"/>
                <a:ea typeface="Meiryo UI" panose="020B0604030504040204" pitchFamily="50" charset="-128"/>
                <a:cs typeface="游ゴシック"/>
              </a:rPr>
              <a:t>件</a:t>
            </a:r>
            <a:endParaRPr lang="en-US" altLang="ja-JP" sz="1600" b="1" u="sng" spc="-9" dirty="0">
              <a:solidFill>
                <a:srgbClr val="002060"/>
              </a:solidFill>
              <a:latin typeface="Meiryo UI" panose="020B0604030504040204" pitchFamily="50" charset="-128"/>
              <a:ea typeface="Meiryo UI" panose="020B0604030504040204" pitchFamily="50" charset="-128"/>
              <a:cs typeface="游ゴシック"/>
            </a:endParaRPr>
          </a:p>
          <a:p>
            <a:pPr marL="11527">
              <a:lnSpc>
                <a:spcPct val="100000"/>
              </a:lnSpc>
              <a:spcBef>
                <a:spcPts val="123"/>
              </a:spcBef>
            </a:pPr>
            <a:r>
              <a:rPr lang="ja-JP" altLang="en-US" sz="1600" b="1" spc="-9" dirty="0">
                <a:solidFill>
                  <a:srgbClr val="002060"/>
                </a:solidFill>
                <a:latin typeface="Meiryo UI" panose="020B0604030504040204" pitchFamily="50" charset="-128"/>
                <a:ea typeface="Meiryo UI" panose="020B0604030504040204" pitchFamily="50" charset="-128"/>
                <a:cs typeface="游ゴシック"/>
              </a:rPr>
              <a:t>　</a:t>
            </a:r>
            <a:r>
              <a:rPr lang="ja-JP" altLang="en-US" sz="1600" b="1" spc="-9" dirty="0">
                <a:solidFill>
                  <a:srgbClr val="FF0000"/>
                </a:solidFill>
                <a:latin typeface="Meiryo UI" panose="020B0604030504040204" pitchFamily="50" charset="-128"/>
                <a:ea typeface="Meiryo UI" panose="020B0604030504040204" pitchFamily="50" charset="-128"/>
                <a:cs typeface="游ゴシック"/>
              </a:rPr>
              <a:t>全て出村ガバナーが</a:t>
            </a:r>
            <a:endParaRPr lang="en-US" altLang="ja-JP" sz="1600" b="1" spc="-9" dirty="0">
              <a:solidFill>
                <a:srgbClr val="FF0000"/>
              </a:solidFill>
              <a:latin typeface="Meiryo UI" panose="020B0604030504040204" pitchFamily="50" charset="-128"/>
              <a:ea typeface="Meiryo UI" panose="020B0604030504040204" pitchFamily="50" charset="-128"/>
              <a:cs typeface="游ゴシック"/>
            </a:endParaRPr>
          </a:p>
          <a:p>
            <a:pPr marL="11527">
              <a:lnSpc>
                <a:spcPct val="100000"/>
              </a:lnSpc>
              <a:spcBef>
                <a:spcPts val="123"/>
              </a:spcBef>
            </a:pPr>
            <a:r>
              <a:rPr lang="ja-JP" altLang="en-US" sz="1600" b="1" spc="-9" dirty="0">
                <a:solidFill>
                  <a:srgbClr val="FF0000"/>
                </a:solidFill>
                <a:latin typeface="Meiryo UI" panose="020B0604030504040204" pitchFamily="50" charset="-128"/>
                <a:ea typeface="Meiryo UI" panose="020B0604030504040204" pitchFamily="50" charset="-128"/>
                <a:cs typeface="游ゴシック"/>
              </a:rPr>
              <a:t>地区として申請を担当</a:t>
            </a:r>
            <a:endParaRPr lang="ja-JP" altLang="en-US" sz="1600" b="1" dirty="0">
              <a:solidFill>
                <a:srgbClr val="FF0000"/>
              </a:solidFill>
              <a:latin typeface="Meiryo UI" panose="020B0604030504040204" pitchFamily="50" charset="-128"/>
              <a:ea typeface="Meiryo UI" panose="020B0604030504040204" pitchFamily="50" charset="-128"/>
              <a:cs typeface="游ゴシック"/>
            </a:endParaRPr>
          </a:p>
        </p:txBody>
      </p:sp>
      <p:sp>
        <p:nvSpPr>
          <p:cNvPr id="10" name="矢印: 折線 9">
            <a:extLst>
              <a:ext uri="{FF2B5EF4-FFF2-40B4-BE49-F238E27FC236}">
                <a16:creationId xmlns:a16="http://schemas.microsoft.com/office/drawing/2014/main" id="{654DADB8-3850-C9FD-7052-3E02F5BFDA5F}"/>
              </a:ext>
            </a:extLst>
          </p:cNvPr>
          <p:cNvSpPr/>
          <p:nvPr/>
        </p:nvSpPr>
        <p:spPr>
          <a:xfrm rot="16200000">
            <a:off x="601253" y="2234226"/>
            <a:ext cx="998734" cy="875780"/>
          </a:xfrm>
          <a:prstGeom prst="bentArrow">
            <a:avLst>
              <a:gd name="adj1" fmla="val 20727"/>
              <a:gd name="adj2" fmla="val 22081"/>
              <a:gd name="adj3" fmla="val 34163"/>
              <a:gd name="adj4" fmla="val 4375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2843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05A5-52CB-B1A4-CD80-8A3EA2D8192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0C5A508-5EB3-97F7-2677-017563BB78A1}"/>
              </a:ext>
            </a:extLst>
          </p:cNvPr>
          <p:cNvSpPr>
            <a:spLocks noGrp="1"/>
          </p:cNvSpPr>
          <p:nvPr>
            <p:ph type="title"/>
          </p:nvPr>
        </p:nvSpPr>
        <p:spPr>
          <a:xfrm>
            <a:off x="0" y="18256"/>
            <a:ext cx="12192000" cy="1240094"/>
          </a:xfrm>
          <a:solidFill>
            <a:srgbClr val="00B0F0"/>
          </a:solidFill>
        </p:spPr>
        <p:txBody>
          <a:bodyPr/>
          <a:lstStyle/>
          <a:p>
            <a:r>
              <a:rPr lang="ja-JP" altLang="en-US" b="1" dirty="0">
                <a:solidFill>
                  <a:schemeClr val="bg1"/>
                </a:solidFill>
              </a:rPr>
              <a:t>　　　　　みなさん知っていますか？</a:t>
            </a:r>
          </a:p>
        </p:txBody>
      </p:sp>
      <p:pic>
        <p:nvPicPr>
          <p:cNvPr id="2" name="コンテンツ プレースホルダー 1">
            <a:extLst>
              <a:ext uri="{FF2B5EF4-FFF2-40B4-BE49-F238E27FC236}">
                <a16:creationId xmlns:a16="http://schemas.microsoft.com/office/drawing/2014/main" id="{290212E1-D2B3-F065-B32A-DE38B718319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5" name="テキスト ボックス 4">
            <a:extLst>
              <a:ext uri="{FF2B5EF4-FFF2-40B4-BE49-F238E27FC236}">
                <a16:creationId xmlns:a16="http://schemas.microsoft.com/office/drawing/2014/main" id="{354EC038-66F7-340F-1F0E-9CE7522F4343}"/>
              </a:ext>
            </a:extLst>
          </p:cNvPr>
          <p:cNvSpPr txBox="1"/>
          <p:nvPr/>
        </p:nvSpPr>
        <p:spPr>
          <a:xfrm>
            <a:off x="4806852" y="2171408"/>
            <a:ext cx="7171592" cy="1077218"/>
          </a:xfrm>
          <a:prstGeom prst="rect">
            <a:avLst/>
          </a:prstGeom>
          <a:noFill/>
        </p:spPr>
        <p:txBody>
          <a:bodyPr wrap="square">
            <a:spAutoFit/>
          </a:bodyPr>
          <a:lstStyle/>
          <a:p>
            <a:r>
              <a:rPr lang="ja-JP" altLang="en-US" sz="3200" b="1" dirty="0">
                <a:latin typeface="Meiryo UI" panose="020B0604030504040204" pitchFamily="50" charset="-128"/>
                <a:ea typeface="Meiryo UI" panose="020B0604030504040204" pitchFamily="50" charset="-128"/>
              </a:rPr>
              <a:t>グローバル補助金の申請は</a:t>
            </a:r>
            <a:endParaRPr lang="en-US" altLang="ja-JP" sz="3200" b="1" dirty="0">
              <a:latin typeface="Meiryo UI" panose="020B0604030504040204" pitchFamily="50" charset="-128"/>
              <a:ea typeface="Meiryo UI" panose="020B0604030504040204" pitchFamily="50" charset="-128"/>
            </a:endParaRPr>
          </a:p>
          <a:p>
            <a:r>
              <a:rPr lang="ja-JP" altLang="en-US" sz="3200" b="1" dirty="0">
                <a:solidFill>
                  <a:srgbClr val="FF0000"/>
                </a:solidFill>
                <a:latin typeface="Meiryo UI" panose="020B0604030504040204" pitchFamily="50" charset="-128"/>
                <a:ea typeface="Meiryo UI" panose="020B0604030504040204" pitchFamily="50" charset="-128"/>
              </a:rPr>
              <a:t>「クラブ」</a:t>
            </a:r>
            <a:r>
              <a:rPr lang="ja-JP" altLang="en-US" sz="3200" b="1" dirty="0">
                <a:latin typeface="Meiryo UI" panose="020B0604030504040204" pitchFamily="50" charset="-128"/>
                <a:ea typeface="Meiryo UI" panose="020B0604030504040204" pitchFamily="50" charset="-128"/>
              </a:rPr>
              <a:t>でできます！</a:t>
            </a:r>
          </a:p>
        </p:txBody>
      </p:sp>
      <p:sp>
        <p:nvSpPr>
          <p:cNvPr id="6" name="テキスト ボックス 5">
            <a:extLst>
              <a:ext uri="{FF2B5EF4-FFF2-40B4-BE49-F238E27FC236}">
                <a16:creationId xmlns:a16="http://schemas.microsoft.com/office/drawing/2014/main" id="{835AAC6A-2A8E-B063-F8BB-88A41C189A05}"/>
              </a:ext>
            </a:extLst>
          </p:cNvPr>
          <p:cNvSpPr txBox="1"/>
          <p:nvPr/>
        </p:nvSpPr>
        <p:spPr>
          <a:xfrm>
            <a:off x="4806852" y="3852540"/>
            <a:ext cx="7171592" cy="1569660"/>
          </a:xfrm>
          <a:prstGeom prst="rect">
            <a:avLst/>
          </a:prstGeom>
          <a:noFill/>
        </p:spPr>
        <p:txBody>
          <a:bodyPr wrap="square">
            <a:spAutoFit/>
          </a:bodyPr>
          <a:lstStyle/>
          <a:p>
            <a:r>
              <a:rPr lang="ja-JP" altLang="en-US" sz="3200" b="1" dirty="0">
                <a:solidFill>
                  <a:srgbClr val="FF0000"/>
                </a:solidFill>
                <a:latin typeface="Meiryo UI" panose="020B0604030504040204" pitchFamily="50" charset="-128"/>
                <a:ea typeface="Meiryo UI" panose="020B0604030504040204" pitchFamily="50" charset="-128"/>
              </a:rPr>
              <a:t>「ローターアクト」</a:t>
            </a:r>
            <a:r>
              <a:rPr lang="ja-JP" altLang="en-US" sz="3200" b="1" dirty="0">
                <a:latin typeface="Meiryo UI" panose="020B0604030504040204" pitchFamily="50" charset="-128"/>
                <a:ea typeface="Meiryo UI" panose="020B0604030504040204" pitchFamily="50" charset="-128"/>
              </a:rPr>
              <a:t>も</a:t>
            </a:r>
            <a:endParaRPr lang="en-US" altLang="ja-JP" sz="3200" b="1" dirty="0">
              <a:latin typeface="Meiryo UI" panose="020B0604030504040204" pitchFamily="50" charset="-128"/>
              <a:ea typeface="Meiryo UI" panose="020B0604030504040204" pitchFamily="50" charset="-128"/>
            </a:endParaRPr>
          </a:p>
          <a:p>
            <a:r>
              <a:rPr lang="ja-JP" altLang="en-US" sz="3200" b="1" dirty="0">
                <a:latin typeface="Meiryo UI" panose="020B0604030504040204" pitchFamily="50" charset="-128"/>
                <a:ea typeface="Meiryo UI" panose="020B0604030504040204" pitchFamily="50" charset="-128"/>
              </a:rPr>
              <a:t>グローバル補助金の申請ができます。</a:t>
            </a:r>
            <a:endParaRPr lang="en-US" altLang="ja-JP" sz="3200" b="1" dirty="0">
              <a:latin typeface="Meiryo UI" panose="020B0604030504040204" pitchFamily="50" charset="-128"/>
              <a:ea typeface="Meiryo UI" panose="020B0604030504040204" pitchFamily="50" charset="-128"/>
            </a:endParaRPr>
          </a:p>
          <a:p>
            <a:endParaRPr lang="ja-JP" altLang="en-US" sz="3200" b="1"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3059C43A-4903-0B4F-F4FB-B927A9C4AC48}"/>
              </a:ext>
            </a:extLst>
          </p:cNvPr>
          <p:cNvPicPr>
            <a:picLocks noChangeAspect="1"/>
          </p:cNvPicPr>
          <p:nvPr/>
        </p:nvPicPr>
        <p:blipFill>
          <a:blip r:embed="rId4"/>
          <a:stretch>
            <a:fillRect/>
          </a:stretch>
        </p:blipFill>
        <p:spPr>
          <a:xfrm>
            <a:off x="580292" y="1688122"/>
            <a:ext cx="3708009" cy="4635012"/>
          </a:xfrm>
          <a:prstGeom prst="rect">
            <a:avLst/>
          </a:prstGeom>
        </p:spPr>
      </p:pic>
    </p:spTree>
    <p:extLst>
      <p:ext uri="{BB962C8B-B14F-4D97-AF65-F5344CB8AC3E}">
        <p14:creationId xmlns:p14="http://schemas.microsoft.com/office/powerpoint/2010/main" val="237106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1132</Words>
  <Application>Microsoft Office PowerPoint</Application>
  <PresentationFormat>ワイド画面</PresentationFormat>
  <Paragraphs>69</Paragraphs>
  <Slides>11</Slides>
  <Notes>11</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11</vt:i4>
      </vt:variant>
    </vt:vector>
  </HeadingPairs>
  <TitlesOfParts>
    <vt:vector size="21" baseType="lpstr">
      <vt:lpstr>BIZ UDPゴシック</vt:lpstr>
      <vt:lpstr>Meiryo UI</vt:lpstr>
      <vt:lpstr>MS PGothic</vt:lpstr>
      <vt:lpstr>MS PGothic</vt:lpstr>
      <vt:lpstr>MS PMincho</vt:lpstr>
      <vt:lpstr>游ゴシック</vt:lpstr>
      <vt:lpstr>游ゴシック Light</vt:lpstr>
      <vt:lpstr>Arial</vt:lpstr>
      <vt:lpstr>Symbol</vt:lpstr>
      <vt:lpstr>Office テーマ</vt:lpstr>
      <vt:lpstr>PowerPoint プレゼンテーション</vt:lpstr>
      <vt:lpstr>　　　　　本日お伝えしたいこと！</vt:lpstr>
      <vt:lpstr>　　　　　グローバル補助金とは？</vt:lpstr>
      <vt:lpstr>　　 「持続可能」なプロジェクトのヒント①</vt:lpstr>
      <vt:lpstr>     「持続可能」なプロジェクトのヒント②</vt:lpstr>
      <vt:lpstr>　　　　グローバル補助金　水と衛生</vt:lpstr>
      <vt:lpstr>　　　　　グローバル補助金　環境</vt:lpstr>
      <vt:lpstr>　　第2510地区のグローバル補助金の現状</vt:lpstr>
      <vt:lpstr>　　　　　みなさん知っていますか？</vt:lpstr>
      <vt:lpstr>　　　　出村ガバナーからのメッセージ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武志 大川</dc:creator>
  <cp:lastModifiedBy>武志 大川</cp:lastModifiedBy>
  <cp:revision>5</cp:revision>
  <dcterms:created xsi:type="dcterms:W3CDTF">2025-02-12T07:44:36Z</dcterms:created>
  <dcterms:modified xsi:type="dcterms:W3CDTF">2025-02-27T23:26:00Z</dcterms:modified>
</cp:coreProperties>
</file>