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30" r:id="rId2"/>
    <p:sldId id="331" r:id="rId3"/>
    <p:sldId id="332" r:id="rId4"/>
    <p:sldId id="333" r:id="rId5"/>
    <p:sldId id="334" r:id="rId6"/>
    <p:sldId id="338" r:id="rId7"/>
    <p:sldId id="337" r:id="rId8"/>
    <p:sldId id="336" r:id="rId9"/>
    <p:sldId id="335" r:id="rId1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520" autoAdjust="0"/>
  </p:normalViewPr>
  <p:slideViewPr>
    <p:cSldViewPr snapToGrid="0">
      <p:cViewPr varScale="1">
        <p:scale>
          <a:sx n="82" d="100"/>
          <a:sy n="82" d="100"/>
        </p:scale>
        <p:origin x="672" y="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F2A08-036A-417A-A45D-A547158D9823}" type="datetimeFigureOut">
              <a:rPr kumimoji="1" lang="ja-JP" altLang="en-US" smtClean="0"/>
              <a:t>2025/3/6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8ED83-2D8B-4642-A3BD-43B9B9FE38F8}" type="slidenum">
              <a:rPr kumimoji="1" lang="ja-JP" altLang="en-US" smtClean="0"/>
              <a:t>‹#›</a:t>
            </a:fld>
            <a:endParaRPr kumimoji="1" lang="ja-JP" altLang="en-US"/>
          </a:p>
        </p:txBody>
      </p:sp>
    </p:spTree>
    <p:extLst>
      <p:ext uri="{BB962C8B-B14F-4D97-AF65-F5344CB8AC3E}">
        <p14:creationId xmlns:p14="http://schemas.microsoft.com/office/powerpoint/2010/main" val="16569011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ロータリー財団は、「平和」を推進し、「地域に大きな変化を与える」　共に未来を支える人材の育成にも力を注いでいます。</a:t>
            </a:r>
          </a:p>
          <a:p>
            <a:endParaRPr kumimoji="1" lang="ja-JP" altLang="en-US" dirty="0"/>
          </a:p>
          <a:p>
            <a:r>
              <a:rPr kumimoji="1" lang="ja-JP" altLang="en-US" dirty="0"/>
              <a:t>これはロータリー財団の使命でもあり、財団奨学金の制度です。</a:t>
            </a:r>
          </a:p>
          <a:p>
            <a:r>
              <a:rPr kumimoji="1" lang="ja-JP" altLang="en-US" dirty="0"/>
              <a:t>当委員会では、ロータリー財団の補助金を活用した奨学金制度の運用、奨学生の選考、支援を行っております。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AE78ED83-2D8B-4642-A3BD-43B9B9FE38F8}" type="slidenum">
              <a:rPr kumimoji="1" lang="ja-JP" altLang="en-US" smtClean="0"/>
              <a:t>2</a:t>
            </a:fld>
            <a:endParaRPr kumimoji="1" lang="ja-JP" altLang="en-US"/>
          </a:p>
        </p:txBody>
      </p:sp>
    </p:spTree>
    <p:extLst>
      <p:ext uri="{BB962C8B-B14F-4D97-AF65-F5344CB8AC3E}">
        <p14:creationId xmlns:p14="http://schemas.microsoft.com/office/powerpoint/2010/main" val="367652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ロータリーが授与する、奨学金の年間総額は、平均</a:t>
            </a:r>
            <a:r>
              <a:rPr kumimoji="1" lang="en-US" altLang="ja-JP" dirty="0"/>
              <a:t>750</a:t>
            </a:r>
            <a:r>
              <a:rPr kumimoji="1" lang="ja-JP" altLang="en-US" dirty="0"/>
              <a:t>万ドル以上、奨学金を受けた人は</a:t>
            </a:r>
            <a:r>
              <a:rPr kumimoji="1" lang="en-US" altLang="ja-JP" dirty="0"/>
              <a:t>35</a:t>
            </a:r>
            <a:r>
              <a:rPr kumimoji="1" lang="ja-JP" altLang="en-US" dirty="0"/>
              <a:t>万人以上です。</a:t>
            </a:r>
          </a:p>
          <a:p>
            <a:endParaRPr kumimoji="1" lang="ja-JP" altLang="en-US" dirty="0"/>
          </a:p>
          <a:p>
            <a:r>
              <a:rPr kumimoji="1" lang="ja-JP" altLang="en-US" dirty="0"/>
              <a:t>世界中で明日を支え、未来を創り出す素晴らしい人材を送り出しています。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AE78ED83-2D8B-4642-A3BD-43B9B9FE38F8}" type="slidenum">
              <a:rPr kumimoji="1" lang="ja-JP" altLang="en-US" smtClean="0"/>
              <a:t>3</a:t>
            </a:fld>
            <a:endParaRPr kumimoji="1" lang="ja-JP" altLang="en-US"/>
          </a:p>
        </p:txBody>
      </p:sp>
    </p:spTree>
    <p:extLst>
      <p:ext uri="{BB962C8B-B14F-4D97-AF65-F5344CB8AC3E}">
        <p14:creationId xmlns:p14="http://schemas.microsoft.com/office/powerpoint/2010/main" val="2928461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財団奨学生の種類をご紹介します。</a:t>
            </a:r>
          </a:p>
          <a:p>
            <a:endParaRPr kumimoji="1" lang="ja-JP" altLang="en-US" dirty="0"/>
          </a:p>
          <a:p>
            <a:r>
              <a:rPr kumimoji="1" lang="ja-JP" altLang="en-US" dirty="0"/>
              <a:t>まず、グローバル補助金奨学生です。</a:t>
            </a:r>
          </a:p>
          <a:p>
            <a:r>
              <a:rPr kumimoji="1" lang="ja-JP" altLang="en-US" dirty="0"/>
              <a:t>　</a:t>
            </a:r>
          </a:p>
          <a:p>
            <a:r>
              <a:rPr kumimoji="1" lang="ja-JP" altLang="en-US" dirty="0"/>
              <a:t>①重点分野の一つあるいは複数に関連する大学院レベルの研究への奨学金</a:t>
            </a:r>
          </a:p>
          <a:p>
            <a:endParaRPr kumimoji="1" lang="ja-JP" altLang="en-US" dirty="0"/>
          </a:p>
          <a:p>
            <a:r>
              <a:rPr kumimoji="1" lang="ja-JP" altLang="en-US" dirty="0"/>
              <a:t>②原則として１～４年間の研究に提供される奨学金</a:t>
            </a:r>
          </a:p>
          <a:p>
            <a:endParaRPr kumimoji="1" lang="ja-JP" altLang="en-US" dirty="0"/>
          </a:p>
          <a:p>
            <a:r>
              <a:rPr kumimoji="1" lang="ja-JP" altLang="en-US" dirty="0"/>
              <a:t>③派遣地区から海外の受入れ地区に留学する奨学金</a:t>
            </a:r>
          </a:p>
          <a:p>
            <a:endParaRPr kumimoji="1" lang="ja-JP" altLang="en-US" dirty="0"/>
          </a:p>
          <a:p>
            <a:r>
              <a:rPr kumimoji="1" lang="ja-JP" altLang="en-US" dirty="0"/>
              <a:t>こちらは詳細な条件が必要になっております。</a:t>
            </a:r>
          </a:p>
          <a:p>
            <a:r>
              <a:rPr kumimoji="1" lang="ja-JP" altLang="en-US" dirty="0"/>
              <a:t>金額も３万ドル以上からとなっておりますため、大きくなって参ります。</a:t>
            </a:r>
          </a:p>
          <a:p>
            <a:endParaRPr kumimoji="1" lang="ja-JP" altLang="en-US" dirty="0"/>
          </a:p>
          <a:p>
            <a:endParaRPr kumimoji="1" lang="ja-JP" altLang="en-US" dirty="0"/>
          </a:p>
          <a:p>
            <a:r>
              <a:rPr kumimoji="1" lang="ja-JP" altLang="en-US" dirty="0"/>
              <a:t>次に、地区補助金奨学生です。</a:t>
            </a:r>
          </a:p>
          <a:p>
            <a:r>
              <a:rPr kumimoji="1" lang="ja-JP" altLang="en-US" dirty="0"/>
              <a:t>　高校、大学、大学院といった教育機関・専攻・分野に関する制約や制限はなく、柔軟に支援をすることができるということになっています。</a:t>
            </a:r>
          </a:p>
          <a:p>
            <a:r>
              <a:rPr kumimoji="1" lang="ja-JP" altLang="en-US" dirty="0"/>
              <a:t>当地区では、金額は、１万ドル程度とすることが多いです。</a:t>
            </a:r>
          </a:p>
          <a:p>
            <a:endParaRPr kumimoji="1" lang="ja-JP" altLang="en-US" dirty="0"/>
          </a:p>
          <a:p>
            <a:endParaRPr kumimoji="1" lang="ja-JP" altLang="en-US" dirty="0"/>
          </a:p>
          <a:p>
            <a:r>
              <a:rPr kumimoji="1" lang="ja-JP" altLang="en-US" dirty="0"/>
              <a:t>最後に、平和フェローシップですが、世界平和と開発の担い手となる人材を育て、平和推進者の世界的ネットワークを築くものとされています。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AE78ED83-2D8B-4642-A3BD-43B9B9FE38F8}" type="slidenum">
              <a:rPr kumimoji="1" lang="ja-JP" altLang="en-US" smtClean="0"/>
              <a:t>4</a:t>
            </a:fld>
            <a:endParaRPr kumimoji="1" lang="ja-JP" altLang="en-US"/>
          </a:p>
        </p:txBody>
      </p:sp>
    </p:spTree>
    <p:extLst>
      <p:ext uri="{BB962C8B-B14F-4D97-AF65-F5344CB8AC3E}">
        <p14:creationId xmlns:p14="http://schemas.microsoft.com/office/powerpoint/2010/main" val="93840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当地区から輩出したグローバル補助金奨学生で現在、研究をつづけている学生は２名おります。</a:t>
            </a:r>
          </a:p>
          <a:p>
            <a:endParaRPr kumimoji="1" lang="ja-JP" altLang="en-US" dirty="0"/>
          </a:p>
          <a:p>
            <a:r>
              <a:rPr kumimoji="1" lang="ja-JP" altLang="en-US" dirty="0"/>
              <a:t>ひとりは、グローバル奨学生の朝倉利晃さんです。現在は、ロンドン大学衛生熱帯大学院と、長崎大学の共同での、ＰｈＤの過程に進んでおり、疾病予防と治療の重点分野にまつわるご研究をされています。</a:t>
            </a:r>
          </a:p>
          <a:p>
            <a:r>
              <a:rPr kumimoji="1" lang="ja-JP" altLang="en-US" dirty="0"/>
              <a:t>月次報告書も毎月まめに提出をいただいておりますが、非常に興味深い内容の報告書をいただいております。</a:t>
            </a:r>
          </a:p>
          <a:p>
            <a:endParaRPr kumimoji="1" lang="ja-JP" altLang="en-US" dirty="0"/>
          </a:p>
          <a:p>
            <a:r>
              <a:rPr kumimoji="1" lang="ja-JP" altLang="en-US" dirty="0"/>
              <a:t>もうひとかたは、兼田真周さんです。現在は、マギル大学の化学工学科に所属して、博士研究員として勤務されております。水資源、水処理を軸として分野に関わることを志望されております。</a:t>
            </a:r>
          </a:p>
          <a:p>
            <a:endParaRPr kumimoji="1" lang="ja-JP" altLang="en-US" dirty="0"/>
          </a:p>
          <a:p>
            <a:r>
              <a:rPr kumimoji="1" lang="ja-JP" altLang="en-US" dirty="0"/>
              <a:t>先日、</a:t>
            </a:r>
            <a:r>
              <a:rPr kumimoji="1" lang="en-US" altLang="ja-JP" dirty="0"/>
              <a:t>2025</a:t>
            </a:r>
            <a:r>
              <a:rPr kumimoji="1" lang="ja-JP" altLang="en-US" dirty="0"/>
              <a:t>－</a:t>
            </a:r>
            <a:r>
              <a:rPr kumimoji="1" lang="en-US" altLang="ja-JP" dirty="0"/>
              <a:t>2026</a:t>
            </a:r>
            <a:r>
              <a:rPr kumimoji="1" lang="ja-JP" altLang="en-US" dirty="0"/>
              <a:t>年度のロータリー財団奨学金プログラムの奨学生面接を行いました。</a:t>
            </a:r>
          </a:p>
          <a:p>
            <a:r>
              <a:rPr kumimoji="1" lang="ja-JP" altLang="en-US" dirty="0"/>
              <a:t>今年度は、グローバル補助金奨学生については、</a:t>
            </a:r>
            <a:r>
              <a:rPr kumimoji="1" lang="en-US" altLang="ja-JP" dirty="0"/>
              <a:t>2</a:t>
            </a:r>
            <a:r>
              <a:rPr kumimoji="1" lang="ja-JP" altLang="en-US" dirty="0"/>
              <a:t>名の応募がありました。</a:t>
            </a:r>
            <a:endParaRPr kumimoji="1" lang="en-US" altLang="ja-JP" dirty="0"/>
          </a:p>
          <a:p>
            <a:endParaRPr kumimoji="1" lang="en-US" altLang="ja-JP" dirty="0"/>
          </a:p>
          <a:p>
            <a:r>
              <a:rPr kumimoji="1" lang="ja-JP" altLang="en-US" dirty="0"/>
              <a:t>お二人とも医師の方で、一人は医療政策的な観点から疫学という学問を、一人は周産期に生じる子どもの脳障害発症メカニズムの解明について、それぞれ非常に熱意を持って取り組まれているということであり、留学後は日本や地域で研究成果を活かしたいという志をお持ちでした。</a:t>
            </a:r>
            <a:endParaRPr kumimoji="1" lang="en-US" altLang="ja-JP" dirty="0"/>
          </a:p>
          <a:p>
            <a:endParaRPr kumimoji="1" lang="ja-JP" altLang="en-US" dirty="0"/>
          </a:p>
          <a:p>
            <a:r>
              <a:rPr kumimoji="1" lang="en-US" altLang="ja-JP" dirty="0"/>
              <a:t>2</a:t>
            </a:r>
            <a:r>
              <a:rPr kumimoji="1" lang="ja-JP" altLang="en-US" dirty="0"/>
              <a:t>名とも素晴らしい方であり、</a:t>
            </a:r>
            <a:r>
              <a:rPr kumimoji="1" lang="en-US" altLang="ja-JP" dirty="0"/>
              <a:t>2</a:t>
            </a:r>
            <a:r>
              <a:rPr kumimoji="1" lang="ja-JP" altLang="en-US" dirty="0"/>
              <a:t>名ともに、当地区からグローバル補助金申請を行うということとしました。</a:t>
            </a:r>
          </a:p>
          <a:p>
            <a:r>
              <a:rPr kumimoji="1" lang="ja-JP" altLang="en-US" dirty="0"/>
              <a:t>実際にグローバル補助金の奨学金をお渡しするため、国際ロータリーでの申請手続を進めております。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AE78ED83-2D8B-4642-A3BD-43B9B9FE38F8}" type="slidenum">
              <a:rPr kumimoji="1" lang="ja-JP" altLang="en-US" smtClean="0"/>
              <a:t>6</a:t>
            </a:fld>
            <a:endParaRPr kumimoji="1" lang="ja-JP" altLang="en-US"/>
          </a:p>
        </p:txBody>
      </p:sp>
    </p:spTree>
    <p:extLst>
      <p:ext uri="{BB962C8B-B14F-4D97-AF65-F5344CB8AC3E}">
        <p14:creationId xmlns:p14="http://schemas.microsoft.com/office/powerpoint/2010/main" val="190260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地区補助金奨学生で、現在、研究を継続されている奨学生は４名おります。</a:t>
            </a:r>
          </a:p>
          <a:p>
            <a:r>
              <a:rPr kumimoji="1" lang="ja-JP" altLang="en-US" dirty="0"/>
              <a:t>この中には、経済学や工学といったいわゆる実学だけではなく、音楽や芸術分野も含まれております。</a:t>
            </a:r>
          </a:p>
          <a:p>
            <a:r>
              <a:rPr kumimoji="1" lang="ja-JP" altLang="en-US" dirty="0"/>
              <a:t>大学院志望の学生が多く、研究は多年度に渡ることが多いですが、年間では１～２名の奨学生を輩出し、１人に対する支給額は、総額</a:t>
            </a:r>
            <a:r>
              <a:rPr kumimoji="1" lang="en-US" altLang="ja-JP" dirty="0"/>
              <a:t>5,000</a:t>
            </a:r>
            <a:r>
              <a:rPr kumimoji="1" lang="ja-JP" altLang="en-US" dirty="0"/>
              <a:t>～１万ドル程です。</a:t>
            </a:r>
          </a:p>
          <a:p>
            <a:endParaRPr kumimoji="1" lang="ja-JP" altLang="en-US" dirty="0"/>
          </a:p>
          <a:p>
            <a:r>
              <a:rPr kumimoji="1" lang="ja-JP" altLang="en-US" dirty="0"/>
              <a:t>先日の</a:t>
            </a:r>
            <a:r>
              <a:rPr kumimoji="1" lang="en-US" altLang="ja-JP" dirty="0"/>
              <a:t>2025</a:t>
            </a:r>
            <a:r>
              <a:rPr kumimoji="1" lang="ja-JP" altLang="en-US" dirty="0"/>
              <a:t>－</a:t>
            </a:r>
            <a:r>
              <a:rPr kumimoji="1" lang="en-US" altLang="ja-JP" dirty="0"/>
              <a:t>2026</a:t>
            </a:r>
            <a:r>
              <a:rPr kumimoji="1" lang="ja-JP" altLang="en-US" dirty="0"/>
              <a:t>年度のロータリー財団奨学金プログラムの奨学生面接では、今年度は、地区補助金奨学生は</a:t>
            </a:r>
            <a:r>
              <a:rPr kumimoji="1" lang="en-US" altLang="ja-JP" dirty="0"/>
              <a:t>2</a:t>
            </a:r>
            <a:r>
              <a:rPr kumimoji="1" lang="ja-JP" altLang="en-US" dirty="0"/>
              <a:t>名の応募がありました。</a:t>
            </a:r>
          </a:p>
          <a:p>
            <a:r>
              <a:rPr kumimoji="1" lang="en-US" altLang="ja-JP" dirty="0"/>
              <a:t>2</a:t>
            </a:r>
            <a:r>
              <a:rPr kumimoji="1" lang="ja-JP" altLang="en-US" dirty="0"/>
              <a:t>名とも素晴らしい方だったのですが、今年度は</a:t>
            </a:r>
            <a:r>
              <a:rPr kumimoji="1" lang="en-US" altLang="ja-JP" dirty="0"/>
              <a:t>1</a:t>
            </a:r>
            <a:r>
              <a:rPr kumimoji="1" lang="ja-JP" altLang="en-US" dirty="0"/>
              <a:t>名のみ、地区補助金の対象とすることとして、今後手続を進めていくという方針となりました。</a:t>
            </a:r>
          </a:p>
          <a:p>
            <a:endParaRPr kumimoji="1" lang="en-US" altLang="ja-JP" dirty="0"/>
          </a:p>
          <a:p>
            <a:r>
              <a:rPr kumimoji="1" lang="ja-JP" altLang="en-US" dirty="0"/>
              <a:t>マグマやそこから生じる火山性ガスに含まれる硫黄の安定同位体の比率を観測することで、地下のマグマが保持する揮発性物質の量を推定し、さらにその温度状態について制約し、爆発的な噴火により激甚な被害をもたらしうる活火山の活動予測を行うという研究ということでした。</a:t>
            </a:r>
            <a:endParaRPr kumimoji="1" lang="en-US" altLang="ja-JP" dirty="0"/>
          </a:p>
          <a:p>
            <a:endParaRPr kumimoji="1" lang="en-US" altLang="ja-JP" dirty="0"/>
          </a:p>
          <a:p>
            <a:r>
              <a:rPr kumimoji="1" lang="ja-JP" altLang="en-US" dirty="0"/>
              <a:t>このように聞いただけで非常にワクワクするような研究をしている奨学生に出会えるのも当委員会の魅力であると思います。</a:t>
            </a:r>
          </a:p>
        </p:txBody>
      </p:sp>
      <p:sp>
        <p:nvSpPr>
          <p:cNvPr id="4" name="スライド番号プレースホルダー 3"/>
          <p:cNvSpPr>
            <a:spLocks noGrp="1"/>
          </p:cNvSpPr>
          <p:nvPr>
            <p:ph type="sldNum" sz="quarter" idx="5"/>
          </p:nvPr>
        </p:nvSpPr>
        <p:spPr/>
        <p:txBody>
          <a:bodyPr/>
          <a:lstStyle/>
          <a:p>
            <a:fld id="{AE78ED83-2D8B-4642-A3BD-43B9B9FE38F8}" type="slidenum">
              <a:rPr kumimoji="1" lang="ja-JP" altLang="en-US" smtClean="0"/>
              <a:t>7</a:t>
            </a:fld>
            <a:endParaRPr kumimoji="1" lang="ja-JP" altLang="en-US"/>
          </a:p>
        </p:txBody>
      </p:sp>
    </p:spTree>
    <p:extLst>
      <p:ext uri="{BB962C8B-B14F-4D97-AF65-F5344CB8AC3E}">
        <p14:creationId xmlns:p14="http://schemas.microsoft.com/office/powerpoint/2010/main" val="297512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こちらは、過年度の奨学生清水一智子さんの練習風景です。</a:t>
            </a:r>
            <a:endParaRPr kumimoji="1" lang="en-US" altLang="ja-JP" dirty="0"/>
          </a:p>
          <a:p>
            <a:r>
              <a:rPr kumimoji="1" lang="ja-JP" altLang="en-US" dirty="0"/>
              <a:t>清水さんはフィレンツェで声楽を学ばれていますが、イタリア語が上達し、先生ともより深いコミュニケーションが取れるようになったそうです。</a:t>
            </a:r>
            <a:endParaRPr kumimoji="1" lang="en-US" altLang="ja-JP" dirty="0"/>
          </a:p>
          <a:p>
            <a:endParaRPr kumimoji="1" lang="en-US" altLang="ja-JP" dirty="0"/>
          </a:p>
          <a:p>
            <a:r>
              <a:rPr kumimoji="1" lang="ja-JP" altLang="en-US" dirty="0"/>
              <a:t>月例報告を通じて活き活きとした活動を知ることができます。</a:t>
            </a:r>
          </a:p>
        </p:txBody>
      </p:sp>
      <p:sp>
        <p:nvSpPr>
          <p:cNvPr id="4" name="スライド番号プレースホルダー 3"/>
          <p:cNvSpPr>
            <a:spLocks noGrp="1"/>
          </p:cNvSpPr>
          <p:nvPr>
            <p:ph type="sldNum" sz="quarter" idx="5"/>
          </p:nvPr>
        </p:nvSpPr>
        <p:spPr/>
        <p:txBody>
          <a:bodyPr/>
          <a:lstStyle/>
          <a:p>
            <a:fld id="{AE78ED83-2D8B-4642-A3BD-43B9B9FE38F8}" type="slidenum">
              <a:rPr kumimoji="1" lang="ja-JP" altLang="en-US" smtClean="0"/>
              <a:t>8</a:t>
            </a:fld>
            <a:endParaRPr kumimoji="1" lang="ja-JP" altLang="en-US"/>
          </a:p>
        </p:txBody>
      </p:sp>
    </p:spTree>
    <p:extLst>
      <p:ext uri="{BB962C8B-B14F-4D97-AF65-F5344CB8AC3E}">
        <p14:creationId xmlns:p14="http://schemas.microsoft.com/office/powerpoint/2010/main" val="332906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いかがでしょうか。</a:t>
            </a:r>
            <a:endParaRPr kumimoji="1" lang="en-US" altLang="ja-JP" dirty="0"/>
          </a:p>
          <a:p>
            <a:r>
              <a:rPr kumimoji="1" lang="ja-JP" altLang="en-US" dirty="0"/>
              <a:t>世界をよくする財団奨学生の素晴らしい活動をご覧頂けたのではないでしょうか。</a:t>
            </a:r>
            <a:endParaRPr kumimoji="1" lang="en-US" altLang="ja-JP" dirty="0"/>
          </a:p>
          <a:p>
            <a:r>
              <a:rPr kumimoji="1" lang="ja-JP" altLang="en-US" dirty="0"/>
              <a:t>そして、こうした奨学生の活動は、皆様の寄付により支えられており、そのことに奨学生一同とても感謝</a:t>
            </a:r>
            <a:r>
              <a:rPr kumimoji="1" lang="ja-JP" altLang="en-US"/>
              <a:t>しております。</a:t>
            </a:r>
            <a:endParaRPr kumimoji="1" lang="en-US" altLang="ja-JP" dirty="0"/>
          </a:p>
          <a:p>
            <a:r>
              <a:rPr kumimoji="1" lang="ja-JP" altLang="en-US" dirty="0"/>
              <a:t>「世界でよいことをしよう」</a:t>
            </a:r>
            <a:endParaRPr kumimoji="1" lang="en-US" altLang="ja-JP" dirty="0"/>
          </a:p>
          <a:p>
            <a:r>
              <a:rPr kumimoji="1" lang="ja-JP" altLang="en-US" dirty="0"/>
              <a:t>寄付を通じて、世界がよくなる手助けができるということは、とても素敵なことではないでしょうか。</a:t>
            </a:r>
            <a:endParaRPr kumimoji="1" lang="en-US" altLang="ja-JP" dirty="0"/>
          </a:p>
          <a:p>
            <a:r>
              <a:rPr kumimoji="1" lang="ja-JP" altLang="en-US" dirty="0"/>
              <a:t>次年度も、財団奨学金、財団奨学生へのご理解・ご支援を引き続きよろしくお願い申し上げます。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E78ED83-2D8B-4642-A3BD-43B9B9FE38F8}" type="slidenum">
              <a:rPr kumimoji="1" lang="ja-JP" altLang="en-US" smtClean="0"/>
              <a:t>9</a:t>
            </a:fld>
            <a:endParaRPr kumimoji="1" lang="ja-JP" altLang="en-US"/>
          </a:p>
        </p:txBody>
      </p:sp>
    </p:spTree>
    <p:extLst>
      <p:ext uri="{BB962C8B-B14F-4D97-AF65-F5344CB8AC3E}">
        <p14:creationId xmlns:p14="http://schemas.microsoft.com/office/powerpoint/2010/main" val="1609857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C3C37F-45B9-E8D0-56C5-7D7A07F508D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87BBF03-6219-D1FD-046C-D500DD168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6E72FE6-8342-5BB1-F54C-F38CCA4A8633}"/>
              </a:ext>
            </a:extLst>
          </p:cNvPr>
          <p:cNvSpPr>
            <a:spLocks noGrp="1"/>
          </p:cNvSpPr>
          <p:nvPr>
            <p:ph type="dt" sz="half" idx="10"/>
          </p:nvPr>
        </p:nvSpPr>
        <p:spPr/>
        <p:txBody>
          <a:bodyPr/>
          <a:lstStyle/>
          <a:p>
            <a:fld id="{7EB9063A-7A2B-4DA9-A98A-50B30EAFC19F}" type="datetimeFigureOut">
              <a:rPr kumimoji="1" lang="ja-JP" altLang="en-US" smtClean="0"/>
              <a:t>2025/3/6</a:t>
            </a:fld>
            <a:endParaRPr kumimoji="1" lang="ja-JP" altLang="en-US"/>
          </a:p>
        </p:txBody>
      </p:sp>
      <p:sp>
        <p:nvSpPr>
          <p:cNvPr id="5" name="フッター プレースホルダー 4">
            <a:extLst>
              <a:ext uri="{FF2B5EF4-FFF2-40B4-BE49-F238E27FC236}">
                <a16:creationId xmlns:a16="http://schemas.microsoft.com/office/drawing/2014/main" id="{1F8B8AF7-875D-FC52-5467-6A605768FB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DA1F2B-C13E-DFF7-09C4-FB28DDB38A04}"/>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337541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1CF3D8-9B44-7532-8EF8-1F07C9F2101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DC80484-A2DB-58F1-1427-A447306B7D8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E9EC48-64B7-710D-0ED2-AD9EF2BE532D}"/>
              </a:ext>
            </a:extLst>
          </p:cNvPr>
          <p:cNvSpPr>
            <a:spLocks noGrp="1"/>
          </p:cNvSpPr>
          <p:nvPr>
            <p:ph type="dt" sz="half" idx="10"/>
          </p:nvPr>
        </p:nvSpPr>
        <p:spPr/>
        <p:txBody>
          <a:bodyPr/>
          <a:lstStyle/>
          <a:p>
            <a:fld id="{7EB9063A-7A2B-4DA9-A98A-50B30EAFC19F}" type="datetimeFigureOut">
              <a:rPr kumimoji="1" lang="ja-JP" altLang="en-US" smtClean="0"/>
              <a:t>2025/3/6</a:t>
            </a:fld>
            <a:endParaRPr kumimoji="1" lang="ja-JP" altLang="en-US"/>
          </a:p>
        </p:txBody>
      </p:sp>
      <p:sp>
        <p:nvSpPr>
          <p:cNvPr id="5" name="フッター プレースホルダー 4">
            <a:extLst>
              <a:ext uri="{FF2B5EF4-FFF2-40B4-BE49-F238E27FC236}">
                <a16:creationId xmlns:a16="http://schemas.microsoft.com/office/drawing/2014/main" id="{32E8A1C6-A1A2-2146-9F4B-035F15729D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A449AC4-D7F8-D9A9-7936-D6D56B96BF2A}"/>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2270155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37446A5-2BD0-B339-0BD6-1B0D4D235C4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3A358A8-43DE-7C52-DD90-53F980D6848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CEC423E-4851-EC1E-CA6B-B80595C62CA9}"/>
              </a:ext>
            </a:extLst>
          </p:cNvPr>
          <p:cNvSpPr>
            <a:spLocks noGrp="1"/>
          </p:cNvSpPr>
          <p:nvPr>
            <p:ph type="dt" sz="half" idx="10"/>
          </p:nvPr>
        </p:nvSpPr>
        <p:spPr/>
        <p:txBody>
          <a:bodyPr/>
          <a:lstStyle/>
          <a:p>
            <a:fld id="{7EB9063A-7A2B-4DA9-A98A-50B30EAFC19F}" type="datetimeFigureOut">
              <a:rPr kumimoji="1" lang="ja-JP" altLang="en-US" smtClean="0"/>
              <a:t>2025/3/6</a:t>
            </a:fld>
            <a:endParaRPr kumimoji="1" lang="ja-JP" altLang="en-US"/>
          </a:p>
        </p:txBody>
      </p:sp>
      <p:sp>
        <p:nvSpPr>
          <p:cNvPr id="5" name="フッター プレースホルダー 4">
            <a:extLst>
              <a:ext uri="{FF2B5EF4-FFF2-40B4-BE49-F238E27FC236}">
                <a16:creationId xmlns:a16="http://schemas.microsoft.com/office/drawing/2014/main" id="{B78167FA-7113-AD1B-F887-9BDE299DE7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110A7B-1552-914B-F500-E726E91F9659}"/>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881874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24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B3D175-F016-0292-9BCF-A0FDC601AFF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3DDA104-F874-6808-7495-8BEA8BD83D0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B89DB1-1FE3-B596-9C0B-A9DB540A48E1}"/>
              </a:ext>
            </a:extLst>
          </p:cNvPr>
          <p:cNvSpPr>
            <a:spLocks noGrp="1"/>
          </p:cNvSpPr>
          <p:nvPr>
            <p:ph type="dt" sz="half" idx="10"/>
          </p:nvPr>
        </p:nvSpPr>
        <p:spPr/>
        <p:txBody>
          <a:bodyPr/>
          <a:lstStyle/>
          <a:p>
            <a:fld id="{7EB9063A-7A2B-4DA9-A98A-50B30EAFC19F}" type="datetimeFigureOut">
              <a:rPr kumimoji="1" lang="ja-JP" altLang="en-US" smtClean="0"/>
              <a:t>2025/3/6</a:t>
            </a:fld>
            <a:endParaRPr kumimoji="1" lang="ja-JP" altLang="en-US"/>
          </a:p>
        </p:txBody>
      </p:sp>
      <p:sp>
        <p:nvSpPr>
          <p:cNvPr id="5" name="フッター プレースホルダー 4">
            <a:extLst>
              <a:ext uri="{FF2B5EF4-FFF2-40B4-BE49-F238E27FC236}">
                <a16:creationId xmlns:a16="http://schemas.microsoft.com/office/drawing/2014/main" id="{F7AB5121-019E-51FB-7B54-98A45BB8810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7C0A1E-E3EA-1398-E63D-50BCB432F6EF}"/>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2448665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3EC5-5E6C-C894-3CB8-9C0D44AFA94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6F96EED-2B85-EF71-EB59-6963A8A2FE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C16F1AA-1993-76F3-3EA8-CC6F68735B6E}"/>
              </a:ext>
            </a:extLst>
          </p:cNvPr>
          <p:cNvSpPr>
            <a:spLocks noGrp="1"/>
          </p:cNvSpPr>
          <p:nvPr>
            <p:ph type="dt" sz="half" idx="10"/>
          </p:nvPr>
        </p:nvSpPr>
        <p:spPr/>
        <p:txBody>
          <a:bodyPr/>
          <a:lstStyle/>
          <a:p>
            <a:fld id="{7EB9063A-7A2B-4DA9-A98A-50B30EAFC19F}" type="datetimeFigureOut">
              <a:rPr kumimoji="1" lang="ja-JP" altLang="en-US" smtClean="0"/>
              <a:t>2025/3/6</a:t>
            </a:fld>
            <a:endParaRPr kumimoji="1" lang="ja-JP" altLang="en-US"/>
          </a:p>
        </p:txBody>
      </p:sp>
      <p:sp>
        <p:nvSpPr>
          <p:cNvPr id="5" name="フッター プレースホルダー 4">
            <a:extLst>
              <a:ext uri="{FF2B5EF4-FFF2-40B4-BE49-F238E27FC236}">
                <a16:creationId xmlns:a16="http://schemas.microsoft.com/office/drawing/2014/main" id="{0566E98F-1BCA-AF93-3E3B-9137A1B6AF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CB657A-C5C9-48DE-DA99-C855EE1CE0CC}"/>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74290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80EFC4-602B-5F79-F2EB-CFF1F7BA354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9A3E1C-73FE-7E81-90BE-032C74FE90A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118144D-B7FE-C2A0-F238-A9C948E4753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1AB82CA-02FB-DAB2-E7A4-876E1EC74C7B}"/>
              </a:ext>
            </a:extLst>
          </p:cNvPr>
          <p:cNvSpPr>
            <a:spLocks noGrp="1"/>
          </p:cNvSpPr>
          <p:nvPr>
            <p:ph type="dt" sz="half" idx="10"/>
          </p:nvPr>
        </p:nvSpPr>
        <p:spPr/>
        <p:txBody>
          <a:bodyPr/>
          <a:lstStyle/>
          <a:p>
            <a:fld id="{7EB9063A-7A2B-4DA9-A98A-50B30EAFC19F}" type="datetimeFigureOut">
              <a:rPr kumimoji="1" lang="ja-JP" altLang="en-US" smtClean="0"/>
              <a:t>2025/3/6</a:t>
            </a:fld>
            <a:endParaRPr kumimoji="1" lang="ja-JP" altLang="en-US"/>
          </a:p>
        </p:txBody>
      </p:sp>
      <p:sp>
        <p:nvSpPr>
          <p:cNvPr id="6" name="フッター プレースホルダー 5">
            <a:extLst>
              <a:ext uri="{FF2B5EF4-FFF2-40B4-BE49-F238E27FC236}">
                <a16:creationId xmlns:a16="http://schemas.microsoft.com/office/drawing/2014/main" id="{02BD8EB0-4C41-B0FF-F6AD-7530756919D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234A64A-5CC0-2DD5-06BF-66025220FE54}"/>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1483441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AB41F4-F095-91B1-6605-B114924A6A1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FBF037-FB16-5147-31EB-5ABBF6860A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DCE534F-D1C7-9631-C22D-5547024C2CC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2910581-200F-F3F0-1E48-BDC9C0A8A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1674FE8-9EF6-2618-711B-33EFFEADE66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31B9044-7E6D-4F93-7458-F9A260DA1385}"/>
              </a:ext>
            </a:extLst>
          </p:cNvPr>
          <p:cNvSpPr>
            <a:spLocks noGrp="1"/>
          </p:cNvSpPr>
          <p:nvPr>
            <p:ph type="dt" sz="half" idx="10"/>
          </p:nvPr>
        </p:nvSpPr>
        <p:spPr/>
        <p:txBody>
          <a:bodyPr/>
          <a:lstStyle/>
          <a:p>
            <a:fld id="{7EB9063A-7A2B-4DA9-A98A-50B30EAFC19F}" type="datetimeFigureOut">
              <a:rPr kumimoji="1" lang="ja-JP" altLang="en-US" smtClean="0"/>
              <a:t>2025/3/6</a:t>
            </a:fld>
            <a:endParaRPr kumimoji="1" lang="ja-JP" altLang="en-US"/>
          </a:p>
        </p:txBody>
      </p:sp>
      <p:sp>
        <p:nvSpPr>
          <p:cNvPr id="8" name="フッター プレースホルダー 7">
            <a:extLst>
              <a:ext uri="{FF2B5EF4-FFF2-40B4-BE49-F238E27FC236}">
                <a16:creationId xmlns:a16="http://schemas.microsoft.com/office/drawing/2014/main" id="{3CF8161A-FD87-643D-17DB-F47BD998FF2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D73BFCB-8927-7C52-BE6F-847D7E82ADA1}"/>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16409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89AE94-C025-27EB-D44E-85D492F12FE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C5376B5-5D98-5AB2-2316-FB83D36AFA64}"/>
              </a:ext>
            </a:extLst>
          </p:cNvPr>
          <p:cNvSpPr>
            <a:spLocks noGrp="1"/>
          </p:cNvSpPr>
          <p:nvPr>
            <p:ph type="dt" sz="half" idx="10"/>
          </p:nvPr>
        </p:nvSpPr>
        <p:spPr/>
        <p:txBody>
          <a:bodyPr/>
          <a:lstStyle/>
          <a:p>
            <a:fld id="{7EB9063A-7A2B-4DA9-A98A-50B30EAFC19F}" type="datetimeFigureOut">
              <a:rPr kumimoji="1" lang="ja-JP" altLang="en-US" smtClean="0"/>
              <a:t>2025/3/6</a:t>
            </a:fld>
            <a:endParaRPr kumimoji="1" lang="ja-JP" altLang="en-US"/>
          </a:p>
        </p:txBody>
      </p:sp>
      <p:sp>
        <p:nvSpPr>
          <p:cNvPr id="4" name="フッター プレースホルダー 3">
            <a:extLst>
              <a:ext uri="{FF2B5EF4-FFF2-40B4-BE49-F238E27FC236}">
                <a16:creationId xmlns:a16="http://schemas.microsoft.com/office/drawing/2014/main" id="{EC9B4914-B6C2-677A-776D-E1022399DB2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A91A658-7AF7-2FDF-42DC-CC79AD0B4F05}"/>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2249272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059AE42-18A1-35C3-A083-45464A8FE40D}"/>
              </a:ext>
            </a:extLst>
          </p:cNvPr>
          <p:cNvSpPr>
            <a:spLocks noGrp="1"/>
          </p:cNvSpPr>
          <p:nvPr>
            <p:ph type="dt" sz="half" idx="10"/>
          </p:nvPr>
        </p:nvSpPr>
        <p:spPr/>
        <p:txBody>
          <a:bodyPr/>
          <a:lstStyle/>
          <a:p>
            <a:fld id="{7EB9063A-7A2B-4DA9-A98A-50B30EAFC19F}" type="datetimeFigureOut">
              <a:rPr kumimoji="1" lang="ja-JP" altLang="en-US" smtClean="0"/>
              <a:t>2025/3/6</a:t>
            </a:fld>
            <a:endParaRPr kumimoji="1" lang="ja-JP" altLang="en-US"/>
          </a:p>
        </p:txBody>
      </p:sp>
      <p:sp>
        <p:nvSpPr>
          <p:cNvPr id="3" name="フッター プレースホルダー 2">
            <a:extLst>
              <a:ext uri="{FF2B5EF4-FFF2-40B4-BE49-F238E27FC236}">
                <a16:creationId xmlns:a16="http://schemas.microsoft.com/office/drawing/2014/main" id="{ABD92AAC-8386-D7B2-446B-A1E26EE38C1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64324E4-6D44-F0A1-A98A-62E4437D8A7E}"/>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1827762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4063D8-09F5-9C23-E814-88CBCAF37F8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AE4AE54-0F5E-B3BB-99F5-C1B50268D8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F42490A-DFDD-5D1C-F032-C76163E75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5830FE-FC40-00D3-A629-959EB7A08F0D}"/>
              </a:ext>
            </a:extLst>
          </p:cNvPr>
          <p:cNvSpPr>
            <a:spLocks noGrp="1"/>
          </p:cNvSpPr>
          <p:nvPr>
            <p:ph type="dt" sz="half" idx="10"/>
          </p:nvPr>
        </p:nvSpPr>
        <p:spPr/>
        <p:txBody>
          <a:bodyPr/>
          <a:lstStyle/>
          <a:p>
            <a:fld id="{7EB9063A-7A2B-4DA9-A98A-50B30EAFC19F}" type="datetimeFigureOut">
              <a:rPr kumimoji="1" lang="ja-JP" altLang="en-US" smtClean="0"/>
              <a:t>2025/3/6</a:t>
            </a:fld>
            <a:endParaRPr kumimoji="1" lang="ja-JP" altLang="en-US"/>
          </a:p>
        </p:txBody>
      </p:sp>
      <p:sp>
        <p:nvSpPr>
          <p:cNvPr id="6" name="フッター プレースホルダー 5">
            <a:extLst>
              <a:ext uri="{FF2B5EF4-FFF2-40B4-BE49-F238E27FC236}">
                <a16:creationId xmlns:a16="http://schemas.microsoft.com/office/drawing/2014/main" id="{6AEC0AFD-42F3-8D09-55A0-4A528F30E98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5015D3D-6362-EC96-4DD8-708C1032D4D6}"/>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1934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EDA272-F14F-8640-ECE8-69A199B26EF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F8FF0A0-71A7-11B4-2F33-6D2646D0A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2A272DC-66A7-1E59-1D22-1557301BC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FBDDBD1-7874-BC38-9574-2A907CEB0FC9}"/>
              </a:ext>
            </a:extLst>
          </p:cNvPr>
          <p:cNvSpPr>
            <a:spLocks noGrp="1"/>
          </p:cNvSpPr>
          <p:nvPr>
            <p:ph type="dt" sz="half" idx="10"/>
          </p:nvPr>
        </p:nvSpPr>
        <p:spPr/>
        <p:txBody>
          <a:bodyPr/>
          <a:lstStyle/>
          <a:p>
            <a:fld id="{7EB9063A-7A2B-4DA9-A98A-50B30EAFC19F}" type="datetimeFigureOut">
              <a:rPr kumimoji="1" lang="ja-JP" altLang="en-US" smtClean="0"/>
              <a:t>2025/3/6</a:t>
            </a:fld>
            <a:endParaRPr kumimoji="1" lang="ja-JP" altLang="en-US"/>
          </a:p>
        </p:txBody>
      </p:sp>
      <p:sp>
        <p:nvSpPr>
          <p:cNvPr id="6" name="フッター プレースホルダー 5">
            <a:extLst>
              <a:ext uri="{FF2B5EF4-FFF2-40B4-BE49-F238E27FC236}">
                <a16:creationId xmlns:a16="http://schemas.microsoft.com/office/drawing/2014/main" id="{A7E7C80C-4350-10AE-F373-D3598875E1C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9D6724-798D-0C13-128D-B10CD1CA508B}"/>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429834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1BF5CB9-C673-25C4-F6F6-8DAC570D6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D2B64F7-0986-9D4A-12D2-64A300431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5ADA9DE-45EF-A7B3-48F6-D63E89CFC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9063A-7A2B-4DA9-A98A-50B30EAFC19F}" type="datetimeFigureOut">
              <a:rPr kumimoji="1" lang="ja-JP" altLang="en-US" smtClean="0"/>
              <a:t>2025/3/6</a:t>
            </a:fld>
            <a:endParaRPr kumimoji="1" lang="ja-JP" altLang="en-US"/>
          </a:p>
        </p:txBody>
      </p:sp>
      <p:sp>
        <p:nvSpPr>
          <p:cNvPr id="5" name="フッター プレースホルダー 4">
            <a:extLst>
              <a:ext uri="{FF2B5EF4-FFF2-40B4-BE49-F238E27FC236}">
                <a16:creationId xmlns:a16="http://schemas.microsoft.com/office/drawing/2014/main" id="{ED35C7C9-1D56-6EFE-0372-4FCC7E0C6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31555B3-8D9D-492F-F1F8-C40EB041F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64626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F58B4202-5033-8847-9549-FD12033863D4}"/>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2705976"/>
            <a:ext cx="12191999" cy="2853062"/>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a:buNone/>
            </a:pPr>
            <a:endParaRPr lang="en-US" altLang="ja-JP" sz="54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endParaRPr>
          </a:p>
          <a:p>
            <a:pPr marL="0" indent="0" algn="ctr">
              <a:buNone/>
            </a:pPr>
            <a:r>
              <a:rPr lang="ja-JP" altLang="en-US" sz="54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ロータリー財団による奨学生支援</a:t>
            </a:r>
            <a:endParaRPr lang="en-US" altLang="ja-JP" sz="32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endParaRPr>
          </a:p>
          <a:p>
            <a:pPr marL="0" indent="0" algn="ctr" rtl="0">
              <a:buNone/>
            </a:pPr>
            <a:r>
              <a:rPr lang="en-US" altLang="ja-JP"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a:t>
            </a:r>
            <a:r>
              <a:rPr lang="ja-JP" altLang="en-US"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世界でよいことをしよう</a:t>
            </a:r>
            <a:r>
              <a:rPr lang="en-US" altLang="ja-JP"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a:t>
            </a:r>
          </a:p>
        </p:txBody>
      </p:sp>
      <p:sp>
        <p:nvSpPr>
          <p:cNvPr id="15" name="Subtitle 14">
            <a:extLst>
              <a:ext uri="{FF2B5EF4-FFF2-40B4-BE49-F238E27FC236}">
                <a16:creationId xmlns:a16="http://schemas.microsoft.com/office/drawing/2014/main" id="{77D0ABE6-BA44-4063-8E45-8876CFFD0C6E}"/>
              </a:ext>
            </a:extLst>
          </p:cNvPr>
          <p:cNvSpPr txBox="1">
            <a:spLocks/>
          </p:cNvSpPr>
          <p:nvPr/>
        </p:nvSpPr>
        <p:spPr>
          <a:xfrm>
            <a:off x="4086808" y="5663994"/>
            <a:ext cx="6928019"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buNone/>
            </a:pPr>
            <a:r>
              <a:rPr lang="ja-JP" altLang="en-US" sz="3200" b="1" i="0" u="none" baseline="0" dirty="0">
                <a:latin typeface="MS PGothic" panose="020B0600070205080204" pitchFamily="34" charset="-128"/>
                <a:ea typeface="MS PGothic" panose="020B0600070205080204" pitchFamily="34" charset="-128"/>
              </a:rPr>
              <a:t>　</a:t>
            </a:r>
            <a:r>
              <a:rPr lang="ja-JP" altLang="en-US" sz="2000" b="1" i="0" u="none" baseline="0" dirty="0">
                <a:latin typeface="MS PGothic" panose="020B0600070205080204" pitchFamily="34" charset="-128"/>
                <a:ea typeface="MS PGothic" panose="020B0600070205080204" pitchFamily="34" charset="-128"/>
              </a:rPr>
              <a:t>　財団奨学金・平和フェロー</a:t>
            </a:r>
            <a:r>
              <a:rPr lang="ja-JP" altLang="en-US" sz="2000" b="1" dirty="0">
                <a:latin typeface="MS PGothic" panose="020B0600070205080204" pitchFamily="34" charset="-128"/>
                <a:ea typeface="MS PGothic" panose="020B0600070205080204" pitchFamily="34" charset="-128"/>
              </a:rPr>
              <a:t>委員会　委員長　　瀧澤　隆之介</a:t>
            </a:r>
            <a:r>
              <a:rPr lang="ja-JP" altLang="en-US" sz="1800" b="1" dirty="0">
                <a:latin typeface="MS PGothic" panose="020B0600070205080204" pitchFamily="34" charset="-128"/>
                <a:ea typeface="MS PGothic" panose="020B0600070205080204" pitchFamily="34" charset="-128"/>
              </a:rPr>
              <a:t>　</a:t>
            </a:r>
            <a:r>
              <a:rPr lang="ja-JP" altLang="en-US" sz="2000" b="1" i="0" u="none" baseline="0" dirty="0">
                <a:latin typeface="MS PGothic" panose="020B0600070205080204" pitchFamily="34" charset="-128"/>
                <a:ea typeface="MS PGothic" panose="020B0600070205080204" pitchFamily="34" charset="-128"/>
              </a:rPr>
              <a:t>　</a:t>
            </a:r>
          </a:p>
        </p:txBody>
      </p:sp>
      <p:pic>
        <p:nvPicPr>
          <p:cNvPr id="1032" name="Picture 8" descr="よいことのために手を取りあおう：2025-26年度会長メッセージ（ソーシャルメディア用画像）（正方形、白、アズール色文字）">
            <a:extLst>
              <a:ext uri="{FF2B5EF4-FFF2-40B4-BE49-F238E27FC236}">
                <a16:creationId xmlns:a16="http://schemas.microsoft.com/office/drawing/2014/main" id="{6640658B-A4AF-0B71-3F2E-68DFBCEF6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9577" y="597652"/>
            <a:ext cx="1850384" cy="185038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3A78AD4F-71A0-80C7-05F1-7AA7E523C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95" y="-147088"/>
            <a:ext cx="5715012" cy="2853063"/>
          </a:xfrm>
          <a:prstGeom prst="rect">
            <a:avLst/>
          </a:prstGeom>
        </p:spPr>
      </p:pic>
      <p:cxnSp>
        <p:nvCxnSpPr>
          <p:cNvPr id="4" name="直線コネクタ 3">
            <a:extLst>
              <a:ext uri="{FF2B5EF4-FFF2-40B4-BE49-F238E27FC236}">
                <a16:creationId xmlns:a16="http://schemas.microsoft.com/office/drawing/2014/main" id="{43CE6959-4C85-7A19-AAA2-3CF1A90ECD83}"/>
              </a:ext>
            </a:extLst>
          </p:cNvPr>
          <p:cNvCxnSpPr/>
          <p:nvPr/>
        </p:nvCxnSpPr>
        <p:spPr>
          <a:xfrm>
            <a:off x="6399507" y="688300"/>
            <a:ext cx="0" cy="1557719"/>
          </a:xfrm>
          <a:prstGeom prst="line">
            <a:avLst/>
          </a:prstGeom>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374541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06E0D83-0EBD-5427-12FA-0975ACAD755B}"/>
              </a:ext>
            </a:extLst>
          </p:cNvPr>
          <p:cNvSpPr>
            <a:spLocks noGrp="1"/>
          </p:cNvSpPr>
          <p:nvPr>
            <p:ph type="title"/>
          </p:nvPr>
        </p:nvSpPr>
        <p:spPr>
          <a:xfrm>
            <a:off x="0" y="18256"/>
            <a:ext cx="12192000" cy="2090462"/>
          </a:xfrm>
          <a:solidFill>
            <a:srgbClr val="00B0F0"/>
          </a:solidFill>
        </p:spPr>
        <p:txBody>
          <a:bodyPr>
            <a:normAutofit/>
          </a:bodyPr>
          <a:lstStyle/>
          <a:p>
            <a:pPr marL="0" marR="0" lvl="0" indent="0" algn="ctr" defTabSz="914400" rtl="0" eaLnBrk="1" fontAlgn="auto" latinLnBrk="0" hangingPunct="1">
              <a:lnSpc>
                <a:spcPct val="100000"/>
              </a:lnSpc>
              <a:spcBef>
                <a:spcPts val="0"/>
              </a:spcBef>
              <a:spcAft>
                <a:spcPts val="0"/>
              </a:spcAft>
              <a:tabLst/>
              <a:defRPr/>
            </a:pPr>
            <a:r>
              <a:rPr kumimoji="1" lang="ja-JP"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a:t>
            </a:r>
            <a:r>
              <a:rPr kumimoji="0" lang="ja-JP"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平和</a:t>
            </a:r>
            <a:r>
              <a:rPr kumimoji="1" lang="ja-JP"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」を推進し「地域に大きな変化を与える」　　</a:t>
            </a:r>
            <a:r>
              <a:rPr kumimoji="1" lang="ja-JP" altLang="en-US" sz="4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　</a:t>
            </a:r>
            <a:br>
              <a:rPr kumimoji="1" lang="en-US" altLang="ja-JP" sz="4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br>
            <a:r>
              <a:rPr kumimoji="1" lang="ja-JP" altLang="en-US" sz="4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未来を支える人材の育成</a:t>
            </a:r>
            <a:br>
              <a:rPr kumimoji="1" lang="ja-JP" altLang="en-US" sz="4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br>
            <a:endParaRPr lang="ja-JP" altLang="en-US" dirty="0">
              <a:solidFill>
                <a:schemeClr val="bg1"/>
              </a:solidFill>
            </a:endParaRPr>
          </a:p>
        </p:txBody>
      </p:sp>
      <p:pic>
        <p:nvPicPr>
          <p:cNvPr id="2" name="コンテンツ プレースホルダー 1">
            <a:extLst>
              <a:ext uri="{FF2B5EF4-FFF2-40B4-BE49-F238E27FC236}">
                <a16:creationId xmlns:a16="http://schemas.microsoft.com/office/drawing/2014/main" id="{83D3B30A-0128-DD86-A694-C16C24469C6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4" name="図 3">
            <a:extLst>
              <a:ext uri="{FF2B5EF4-FFF2-40B4-BE49-F238E27FC236}">
                <a16:creationId xmlns:a16="http://schemas.microsoft.com/office/drawing/2014/main" id="{718B3D22-AC00-F8F4-CEBF-B90EC344BB04}"/>
              </a:ext>
            </a:extLst>
          </p:cNvPr>
          <p:cNvPicPr>
            <a:picLocks noChangeAspect="1"/>
          </p:cNvPicPr>
          <p:nvPr/>
        </p:nvPicPr>
        <p:blipFill>
          <a:blip r:embed="rId4"/>
          <a:stretch>
            <a:fillRect/>
          </a:stretch>
        </p:blipFill>
        <p:spPr>
          <a:xfrm>
            <a:off x="59909" y="2975193"/>
            <a:ext cx="12132091" cy="1774090"/>
          </a:xfrm>
          <a:prstGeom prst="rect">
            <a:avLst/>
          </a:prstGeom>
        </p:spPr>
      </p:pic>
    </p:spTree>
    <p:extLst>
      <p:ext uri="{BB962C8B-B14F-4D97-AF65-F5344CB8AC3E}">
        <p14:creationId xmlns:p14="http://schemas.microsoft.com/office/powerpoint/2010/main" val="800939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A19BE-5E2D-7FF6-3AE2-BF4E52C11EDC}"/>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EBB8671-7AB6-15BE-978F-E9C13C6D78EA}"/>
              </a:ext>
            </a:extLst>
          </p:cNvPr>
          <p:cNvSpPr>
            <a:spLocks noGrp="1"/>
          </p:cNvSpPr>
          <p:nvPr>
            <p:ph type="title"/>
          </p:nvPr>
        </p:nvSpPr>
        <p:spPr>
          <a:xfrm>
            <a:off x="0" y="18256"/>
            <a:ext cx="12192000" cy="1240094"/>
          </a:xfrm>
          <a:solidFill>
            <a:srgbClr val="00B0F0"/>
          </a:solidFill>
        </p:spPr>
        <p:txBody>
          <a:bodyPr>
            <a:normAutofit fontScale="90000"/>
          </a:bodyPr>
          <a:lstStyle/>
          <a:p>
            <a:pPr marL="0" marR="0" lvl="0" indent="0" algn="ctr" defTabSz="914400" rtl="0" eaLnBrk="1" fontAlgn="auto" latinLnBrk="0" hangingPunct="1">
              <a:lnSpc>
                <a:spcPct val="100000"/>
              </a:lnSpc>
              <a:spcBef>
                <a:spcPts val="0"/>
              </a:spcBef>
              <a:spcAft>
                <a:spcPts val="0"/>
              </a:spcAft>
              <a:tabLst/>
              <a:defRPr/>
            </a:pPr>
            <a:br>
              <a:rPr kumimoji="0" lang="en-US" altLang="ja-JP"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br>
            <a:r>
              <a:rPr kumimoji="0" lang="ja-JP"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世界中で活躍する 財団奨学生</a:t>
            </a:r>
            <a:br>
              <a:rPr kumimoji="0" lang="ja-JP"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br>
            <a:endParaRPr lang="ja-JP" altLang="en-US" dirty="0">
              <a:solidFill>
                <a:schemeClr val="bg1"/>
              </a:solidFill>
            </a:endParaRPr>
          </a:p>
        </p:txBody>
      </p:sp>
      <p:pic>
        <p:nvPicPr>
          <p:cNvPr id="2" name="コンテンツ プレースホルダー 1">
            <a:extLst>
              <a:ext uri="{FF2B5EF4-FFF2-40B4-BE49-F238E27FC236}">
                <a16:creationId xmlns:a16="http://schemas.microsoft.com/office/drawing/2014/main" id="{6E7D2107-64FC-043A-4EE1-1A803C82F54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4" name="図 3">
            <a:extLst>
              <a:ext uri="{FF2B5EF4-FFF2-40B4-BE49-F238E27FC236}">
                <a16:creationId xmlns:a16="http://schemas.microsoft.com/office/drawing/2014/main" id="{039FCE42-342A-CF5D-DB54-AC18F1F37ED7}"/>
              </a:ext>
            </a:extLst>
          </p:cNvPr>
          <p:cNvPicPr>
            <a:picLocks noChangeAspect="1"/>
          </p:cNvPicPr>
          <p:nvPr/>
        </p:nvPicPr>
        <p:blipFill>
          <a:blip r:embed="rId4"/>
          <a:stretch>
            <a:fillRect/>
          </a:stretch>
        </p:blipFill>
        <p:spPr>
          <a:xfrm>
            <a:off x="1740030" y="1258351"/>
            <a:ext cx="8711939" cy="2956298"/>
          </a:xfrm>
          <a:prstGeom prst="rect">
            <a:avLst/>
          </a:prstGeom>
        </p:spPr>
      </p:pic>
      <p:pic>
        <p:nvPicPr>
          <p:cNvPr id="5" name="図 4">
            <a:extLst>
              <a:ext uri="{FF2B5EF4-FFF2-40B4-BE49-F238E27FC236}">
                <a16:creationId xmlns:a16="http://schemas.microsoft.com/office/drawing/2014/main" id="{AC74A37D-1858-FCF5-86B9-6E38E7ABA064}"/>
              </a:ext>
            </a:extLst>
          </p:cNvPr>
          <p:cNvPicPr>
            <a:picLocks noChangeAspect="1"/>
          </p:cNvPicPr>
          <p:nvPr/>
        </p:nvPicPr>
        <p:blipFill>
          <a:blip r:embed="rId5"/>
          <a:stretch>
            <a:fillRect/>
          </a:stretch>
        </p:blipFill>
        <p:spPr>
          <a:xfrm>
            <a:off x="3426541" y="4226916"/>
            <a:ext cx="5153255" cy="2631084"/>
          </a:xfrm>
          <a:prstGeom prst="rect">
            <a:avLst/>
          </a:prstGeom>
        </p:spPr>
      </p:pic>
    </p:spTree>
    <p:extLst>
      <p:ext uri="{BB962C8B-B14F-4D97-AF65-F5344CB8AC3E}">
        <p14:creationId xmlns:p14="http://schemas.microsoft.com/office/powerpoint/2010/main" val="557131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588A1-4B3E-1C3C-6A9F-9423A2749CE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C69A89ED-AA25-F881-2DD7-BC2F72C07CF7}"/>
              </a:ext>
            </a:extLst>
          </p:cNvPr>
          <p:cNvSpPr>
            <a:spLocks noGrp="1"/>
          </p:cNvSpPr>
          <p:nvPr>
            <p:ph type="title"/>
          </p:nvPr>
        </p:nvSpPr>
        <p:spPr>
          <a:xfrm>
            <a:off x="0" y="18256"/>
            <a:ext cx="12192000" cy="1240094"/>
          </a:xfrm>
          <a:solidFill>
            <a:srgbClr val="00B0F0"/>
          </a:solidFill>
        </p:spPr>
        <p:txBody>
          <a:bodyPr>
            <a:normAutofit/>
          </a:bodyPr>
          <a:lstStyle/>
          <a:p>
            <a:pPr marL="0" marR="0" lvl="0" indent="0" algn="ctr" defTabSz="914400" rtl="0" eaLnBrk="1" fontAlgn="auto" latinLnBrk="0" hangingPunct="1">
              <a:lnSpc>
                <a:spcPct val="100000"/>
              </a:lnSpc>
              <a:spcBef>
                <a:spcPts val="0"/>
              </a:spcBef>
              <a:spcAft>
                <a:spcPts val="0"/>
              </a:spcAft>
              <a:tabLst/>
              <a:defRPr/>
            </a:pPr>
            <a:r>
              <a:rPr kumimoji="0" lang="ja-JP"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財団奨学生の種類</a:t>
            </a:r>
            <a:endParaRPr lang="ja-JP" altLang="en-US" dirty="0">
              <a:solidFill>
                <a:schemeClr val="bg1"/>
              </a:solidFill>
            </a:endParaRPr>
          </a:p>
        </p:txBody>
      </p:sp>
      <p:pic>
        <p:nvPicPr>
          <p:cNvPr id="2" name="コンテンツ プレースホルダー 1">
            <a:extLst>
              <a:ext uri="{FF2B5EF4-FFF2-40B4-BE49-F238E27FC236}">
                <a16:creationId xmlns:a16="http://schemas.microsoft.com/office/drawing/2014/main" id="{1F168E21-6239-D250-C8D2-016AC52520E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テキスト ボックス 3">
            <a:extLst>
              <a:ext uri="{FF2B5EF4-FFF2-40B4-BE49-F238E27FC236}">
                <a16:creationId xmlns:a16="http://schemas.microsoft.com/office/drawing/2014/main" id="{A5120E9E-7A63-F793-8122-C37D785317AD}"/>
              </a:ext>
            </a:extLst>
          </p:cNvPr>
          <p:cNvSpPr txBox="1"/>
          <p:nvPr/>
        </p:nvSpPr>
        <p:spPr>
          <a:xfrm>
            <a:off x="201295" y="1392250"/>
            <a:ext cx="9852916" cy="43704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rPr>
              <a:t>グローバル補助金奨学生</a:t>
            </a:r>
            <a:r>
              <a:rPr kumimoji="0" lang="en-US" altLang="ja-JP" sz="32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rPr>
              <a:t>(</a:t>
            </a:r>
            <a:r>
              <a:rPr kumimoji="0" lang="ja-JP" altLang="en-US" sz="32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rPr>
              <a:t>ＧＧ</a:t>
            </a:r>
            <a:r>
              <a:rPr kumimoji="0" lang="en-US" altLang="ja-JP" sz="32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　①重点分野の一つあるいは複数に関連する大学院レベルの研究に提供される奨学金</a:t>
            </a:r>
            <a:endParaRPr kumimoji="0" lang="en-US" altLang="ja-JP" sz="1800" b="1"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　②原則として１～４年間の研究に提供される奨学金</a:t>
            </a:r>
            <a:endParaRPr kumimoji="0" lang="en-US" altLang="ja-JP" sz="1800" b="1"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　③派遣地区から海外の受入れ地区に留学する奨学金</a:t>
            </a:r>
            <a:endParaRPr kumimoji="0" lang="en-US" altLang="ja-JP" sz="1800" b="1"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rPr>
              <a:t>地区補助金奨学生</a:t>
            </a:r>
            <a:r>
              <a:rPr kumimoji="0" lang="en-US" altLang="ja-JP" sz="32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rPr>
              <a:t>(</a:t>
            </a:r>
            <a:r>
              <a:rPr kumimoji="0" lang="ja-JP" altLang="en-US" sz="32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rPr>
              <a:t>ＤＧ</a:t>
            </a:r>
            <a:r>
              <a:rPr kumimoji="0" lang="en-US" altLang="ja-JP" sz="32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20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　レベル（高校、大学、大学院）、期間、場所（国内あるいは海外）専攻分野に関する制約はない</a:t>
            </a:r>
            <a:endParaRPr kumimoji="0" lang="en-US" altLang="ja-JP" sz="1800" b="1"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rPr>
              <a:t>平和フェローシップ</a:t>
            </a:r>
            <a:r>
              <a:rPr kumimoji="0" lang="en-US" altLang="ja-JP" sz="32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rPr>
              <a:t>(</a:t>
            </a:r>
            <a:r>
              <a:rPr kumimoji="0" lang="ja-JP" altLang="en-US" sz="32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rPr>
              <a:t>ＰＦ</a:t>
            </a:r>
            <a:r>
              <a:rPr kumimoji="0" lang="en-US" altLang="ja-JP" sz="3200" b="1" i="0" u="none" strike="noStrike" kern="1200" cap="none" spc="0" normalizeH="0" baseline="0" noProof="0" dirty="0">
                <a:ln>
                  <a:noFill/>
                </a:ln>
                <a:solidFill>
                  <a:srgbClr val="000066"/>
                </a:solidFill>
                <a:effectLst/>
                <a:uLnTx/>
                <a:uFillTx/>
                <a:latin typeface="HGPｺﾞｼｯｸE" panose="020B0900000000000000" pitchFamily="50" charset="-128"/>
                <a:ea typeface="HGPｺﾞｼｯｸE" panose="020B09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b="1" dirty="0">
                <a:solidFill>
                  <a:srgbClr val="000000"/>
                </a:solidFill>
                <a:latin typeface="HGPｺﾞｼｯｸE" panose="020B0900000000000000" pitchFamily="50" charset="-128"/>
                <a:ea typeface="HGPｺﾞｼｯｸE" panose="020B0900000000000000" pitchFamily="50" charset="-128"/>
              </a:rPr>
              <a:t>　</a:t>
            </a:r>
            <a:r>
              <a:rPr kumimoji="0" lang="ja-JP" altLang="en-US" sz="1800" b="1"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世界平和と開発の担い手となる人材を育て、平和推進者の世界的ネットワークを築いている</a:t>
            </a:r>
          </a:p>
        </p:txBody>
      </p:sp>
    </p:spTree>
    <p:extLst>
      <p:ext uri="{BB962C8B-B14F-4D97-AF65-F5344CB8AC3E}">
        <p14:creationId xmlns:p14="http://schemas.microsoft.com/office/powerpoint/2010/main" val="3532834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4B064-448F-E8D1-1D40-635D72D105A8}"/>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AC96930-E834-8B1D-139A-5F49E9FFAAAC}"/>
              </a:ext>
            </a:extLst>
          </p:cNvPr>
          <p:cNvSpPr>
            <a:spLocks noGrp="1"/>
          </p:cNvSpPr>
          <p:nvPr>
            <p:ph type="title"/>
          </p:nvPr>
        </p:nvSpPr>
        <p:spPr>
          <a:xfrm>
            <a:off x="0" y="18256"/>
            <a:ext cx="12192000" cy="1240094"/>
          </a:xfrm>
          <a:solidFill>
            <a:srgbClr val="00B0F0"/>
          </a:solidFill>
        </p:spPr>
        <p:txBody>
          <a:bodyPr/>
          <a:lstStyle/>
          <a:p>
            <a:pPr algn="ctr"/>
            <a:r>
              <a:rPr kumimoji="0" lang="ja-JP" altLang="en-US" sz="6000" b="1" i="0" u="none" strike="noStrike" kern="1200" cap="all" spc="0" normalizeH="0" baseline="0" noProof="0" dirty="0">
                <a:ln>
                  <a:noFill/>
                </a:ln>
                <a:solidFill>
                  <a:srgbClr val="FFFFFF"/>
                </a:solidFill>
                <a:effectLst/>
                <a:uLnTx/>
                <a:uFillTx/>
                <a:latin typeface="MS PMincho"/>
                <a:ea typeface="MS PMincho"/>
              </a:rPr>
              <a:t>ロータリーの７つの重点分野</a:t>
            </a:r>
            <a:endParaRPr lang="ja-JP" altLang="en-US" dirty="0">
              <a:solidFill>
                <a:schemeClr val="bg1"/>
              </a:solidFill>
            </a:endParaRPr>
          </a:p>
        </p:txBody>
      </p:sp>
      <p:pic>
        <p:nvPicPr>
          <p:cNvPr id="2" name="コンテンツ プレースホルダー 1">
            <a:extLst>
              <a:ext uri="{FF2B5EF4-FFF2-40B4-BE49-F238E27FC236}">
                <a16:creationId xmlns:a16="http://schemas.microsoft.com/office/drawing/2014/main" id="{2453E436-12B5-4770-4683-7F53D988596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4" name="Google Shape;229;g208847de0cf_0_26">
            <a:extLst>
              <a:ext uri="{FF2B5EF4-FFF2-40B4-BE49-F238E27FC236}">
                <a16:creationId xmlns:a16="http://schemas.microsoft.com/office/drawing/2014/main" id="{6EDD00EE-B2F8-9C12-D4CA-3FCA75D3A0C3}"/>
              </a:ext>
            </a:extLst>
          </p:cNvPr>
          <p:cNvPicPr preferRelativeResize="0"/>
          <p:nvPr/>
        </p:nvPicPr>
        <p:blipFill rotWithShape="1">
          <a:blip r:embed="rId3"/>
          <a:srcRect t="13218" b="51445"/>
          <a:stretch/>
        </p:blipFill>
        <p:spPr>
          <a:xfrm>
            <a:off x="0" y="2639962"/>
            <a:ext cx="12191999" cy="2413302"/>
          </a:xfrm>
          <a:prstGeom prst="rect">
            <a:avLst/>
          </a:prstGeom>
          <a:noFill/>
          <a:ln>
            <a:noFill/>
          </a:ln>
        </p:spPr>
      </p:pic>
    </p:spTree>
    <p:extLst>
      <p:ext uri="{BB962C8B-B14F-4D97-AF65-F5344CB8AC3E}">
        <p14:creationId xmlns:p14="http://schemas.microsoft.com/office/powerpoint/2010/main" val="1521180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F58C9-E399-28A4-855F-CA11CECB232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C545501E-7B61-96B5-9AD0-31733E94542E}"/>
              </a:ext>
            </a:extLst>
          </p:cNvPr>
          <p:cNvSpPr>
            <a:spLocks noGrp="1"/>
          </p:cNvSpPr>
          <p:nvPr>
            <p:ph type="title"/>
          </p:nvPr>
        </p:nvSpPr>
        <p:spPr>
          <a:xfrm>
            <a:off x="0" y="18256"/>
            <a:ext cx="12192000" cy="1240094"/>
          </a:xfrm>
          <a:solidFill>
            <a:srgbClr val="00B0F0"/>
          </a:solidFill>
        </p:spPr>
        <p:txBody>
          <a:bodyPr/>
          <a:lstStyle/>
          <a:p>
            <a:pPr algn="ctr"/>
            <a:r>
              <a:rPr kumimoji="0" lang="ja-JP" alt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当地区の「グローバル補助金奨学生」</a:t>
            </a:r>
            <a:endParaRPr lang="ja-JP" altLang="en-US" dirty="0">
              <a:solidFill>
                <a:schemeClr val="bg1"/>
              </a:solidFill>
            </a:endParaRPr>
          </a:p>
        </p:txBody>
      </p:sp>
      <p:pic>
        <p:nvPicPr>
          <p:cNvPr id="2" name="コンテンツ プレースホルダー 1">
            <a:extLst>
              <a:ext uri="{FF2B5EF4-FFF2-40B4-BE49-F238E27FC236}">
                <a16:creationId xmlns:a16="http://schemas.microsoft.com/office/drawing/2014/main" id="{10F8F73C-23C2-51BD-4708-86BFDF8FE7D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テキスト ボックス 3">
            <a:extLst>
              <a:ext uri="{FF2B5EF4-FFF2-40B4-BE49-F238E27FC236}">
                <a16:creationId xmlns:a16="http://schemas.microsoft.com/office/drawing/2014/main" id="{BAF38E3C-D114-E7C9-28D7-ED46A30B6826}"/>
              </a:ext>
            </a:extLst>
          </p:cNvPr>
          <p:cNvSpPr txBox="1"/>
          <p:nvPr/>
        </p:nvSpPr>
        <p:spPr>
          <a:xfrm>
            <a:off x="181344" y="1278849"/>
            <a:ext cx="11829311"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i="0" u="sng"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グローバル奨学生</a:t>
            </a:r>
            <a:endParaRPr kumimoji="1" lang="en-US" altLang="ja-JP" sz="3200" i="0" u="sng"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MS PGothic" panose="020B0604020202020204"/>
                <a:ea typeface="MS PMincho"/>
              </a:rPr>
              <a:t>　　</a:t>
            </a:r>
            <a:endParaRPr kumimoji="1" lang="en-US" altLang="ja-JP" sz="2000" b="1" i="0" u="none" strike="noStrike" kern="1200" cap="none" spc="0" normalizeH="0" baseline="0" noProof="0" dirty="0">
              <a:ln>
                <a:noFill/>
              </a:ln>
              <a:solidFill>
                <a:srgbClr val="000000"/>
              </a:solidFill>
              <a:effectLst/>
              <a:uLnTx/>
              <a:uFillTx/>
              <a:latin typeface="MS PGothic" panose="020B0604020202020204"/>
              <a:ea typeface="MS P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TOSHIAKI  ASAKURA           </a:t>
            </a:r>
            <a:r>
              <a:rPr kumimoji="1" lang="ja-JP" altLang="en-US" sz="24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疾病予防と治療　   ロンドン大学衛生熱帯大学院（英）</a:t>
            </a:r>
            <a:endParaRPr kumimoji="1" lang="en-US" altLang="ja-JP" sz="24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　　　　　　　　　　　　　　　　　　　　　　　　　　　　　　＋長崎大学（日）</a:t>
            </a:r>
            <a:endParaRPr lang="en-US" altLang="ja-JP" sz="2400" dirty="0">
              <a:solidFill>
                <a:srgbClr val="00000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24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MASASHI  KANEDA       </a:t>
            </a:r>
            <a:r>
              <a:rPr kumimoji="0" lang="ja-JP" altLang="en-US" sz="2400" dirty="0">
                <a:solidFill>
                  <a:srgbClr val="00000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      </a:t>
            </a:r>
            <a:r>
              <a:rPr kumimoji="0" lang="ja-JP" altLang="en-US" sz="24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 水と衛生</a:t>
            </a:r>
            <a:r>
              <a:rPr kumimoji="0" lang="en-US" altLang="ja-JP" sz="24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 </a:t>
            </a:r>
            <a:r>
              <a:rPr kumimoji="1" lang="ja-JP" altLang="en-US" sz="24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    　　   </a:t>
            </a:r>
            <a:r>
              <a:rPr kumimoji="0" lang="ja-JP" altLang="en-US" sz="24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マギル大学（カナダ）</a:t>
            </a:r>
            <a:endParaRPr kumimoji="0" lang="en-US" altLang="ja-JP" sz="24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endParaRPr>
          </a:p>
        </p:txBody>
      </p:sp>
      <p:pic>
        <p:nvPicPr>
          <p:cNvPr id="5" name="図 4">
            <a:extLst>
              <a:ext uri="{FF2B5EF4-FFF2-40B4-BE49-F238E27FC236}">
                <a16:creationId xmlns:a16="http://schemas.microsoft.com/office/drawing/2014/main" id="{E4675734-FB1A-7A63-B52C-A2FE27B82816}"/>
              </a:ext>
            </a:extLst>
          </p:cNvPr>
          <p:cNvPicPr>
            <a:picLocks noChangeAspect="1"/>
          </p:cNvPicPr>
          <p:nvPr/>
        </p:nvPicPr>
        <p:blipFill rotWithShape="1">
          <a:blip r:embed="rId4"/>
          <a:srcRect l="50912" t="46948" r="36718" b="32086"/>
          <a:stretch/>
        </p:blipFill>
        <p:spPr>
          <a:xfrm>
            <a:off x="810227" y="4665736"/>
            <a:ext cx="1242041" cy="1184254"/>
          </a:xfrm>
          <a:prstGeom prst="rect">
            <a:avLst/>
          </a:prstGeom>
          <a:ln>
            <a:noFill/>
          </a:ln>
          <a:effectLst>
            <a:outerShdw blurRad="292100" dist="139700" dir="2700000" algn="tl" rotWithShape="0">
              <a:srgbClr val="333333">
                <a:alpha val="65000"/>
              </a:srgbClr>
            </a:outerShdw>
          </a:effectLst>
        </p:spPr>
      </p:pic>
      <p:pic>
        <p:nvPicPr>
          <p:cNvPr id="6" name="Picture 4" descr="The Executive Programme for Global Health Leadership - The Health Hub">
            <a:extLst>
              <a:ext uri="{FF2B5EF4-FFF2-40B4-BE49-F238E27FC236}">
                <a16:creationId xmlns:a16="http://schemas.microsoft.com/office/drawing/2014/main" id="{463F3FB3-B151-058C-0CC5-021F26B799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942" y="4379086"/>
            <a:ext cx="2805866" cy="1652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図 6">
            <a:extLst>
              <a:ext uri="{FF2B5EF4-FFF2-40B4-BE49-F238E27FC236}">
                <a16:creationId xmlns:a16="http://schemas.microsoft.com/office/drawing/2014/main" id="{060D1047-BB56-754E-A102-CF92A4C0B6D2}"/>
              </a:ext>
            </a:extLst>
          </p:cNvPr>
          <p:cNvPicPr>
            <a:picLocks noChangeAspect="1"/>
          </p:cNvPicPr>
          <p:nvPr/>
        </p:nvPicPr>
        <p:blipFill rotWithShape="1">
          <a:blip r:embed="rId6"/>
          <a:srcRect l="62539" t="69745" r="26443" b="17441"/>
          <a:stretch/>
        </p:blipFill>
        <p:spPr>
          <a:xfrm>
            <a:off x="5633706" y="4218287"/>
            <a:ext cx="2764928" cy="1808779"/>
          </a:xfrm>
          <a:prstGeom prst="rect">
            <a:avLst/>
          </a:prstGeom>
        </p:spPr>
      </p:pic>
      <p:pic>
        <p:nvPicPr>
          <p:cNvPr id="8" name="図 7" descr="文字が書かれている&#10;&#10;中程度の精度で自動的に生成された説明">
            <a:extLst>
              <a:ext uri="{FF2B5EF4-FFF2-40B4-BE49-F238E27FC236}">
                <a16:creationId xmlns:a16="http://schemas.microsoft.com/office/drawing/2014/main" id="{FE3AA8B9-7D80-5B75-4805-4C6D960BCD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7826" y="4358548"/>
            <a:ext cx="3586548" cy="1350933"/>
          </a:xfrm>
          <a:prstGeom prst="rect">
            <a:avLst/>
          </a:prstGeom>
        </p:spPr>
      </p:pic>
    </p:spTree>
    <p:extLst>
      <p:ext uri="{BB962C8B-B14F-4D97-AF65-F5344CB8AC3E}">
        <p14:creationId xmlns:p14="http://schemas.microsoft.com/office/powerpoint/2010/main" val="1011696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617A0-921A-E197-4C4F-327D93114348}"/>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A783A3C-7D7D-7C1E-BB51-654CD9A60AC1}"/>
              </a:ext>
            </a:extLst>
          </p:cNvPr>
          <p:cNvSpPr>
            <a:spLocks noGrp="1"/>
          </p:cNvSpPr>
          <p:nvPr>
            <p:ph type="title"/>
          </p:nvPr>
        </p:nvSpPr>
        <p:spPr>
          <a:xfrm>
            <a:off x="0" y="18256"/>
            <a:ext cx="12192000" cy="1240094"/>
          </a:xfrm>
          <a:solidFill>
            <a:srgbClr val="00B0F0"/>
          </a:solidFill>
        </p:spPr>
        <p:txBody>
          <a:bodyPr>
            <a:normAutofit/>
          </a:bodyPr>
          <a:lstStyle/>
          <a:p>
            <a:pPr marL="0" marR="0" lvl="0" indent="0" algn="ctr" defTabSz="914400" rtl="0" eaLnBrk="1" fontAlgn="auto" latinLnBrk="0" hangingPunct="1">
              <a:lnSpc>
                <a:spcPct val="100000"/>
              </a:lnSpc>
              <a:spcBef>
                <a:spcPts val="0"/>
              </a:spcBef>
              <a:spcAft>
                <a:spcPts val="0"/>
              </a:spcAft>
              <a:tabLst/>
              <a:defRPr/>
            </a:pPr>
            <a:r>
              <a:rPr kumimoji="0" lang="ja-JP" alt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SｺﾞｼｯｸE" panose="020B0900000000000000" pitchFamily="50" charset="-128"/>
                <a:ea typeface="HGSｺﾞｼｯｸE" panose="020B0900000000000000" pitchFamily="50" charset="-128"/>
              </a:rPr>
              <a:t>当地区の「地区補助金奨学生」</a:t>
            </a:r>
            <a:endParaRPr lang="ja-JP" altLang="en-US" dirty="0">
              <a:solidFill>
                <a:schemeClr val="bg1"/>
              </a:solidFill>
            </a:endParaRPr>
          </a:p>
        </p:txBody>
      </p:sp>
      <p:pic>
        <p:nvPicPr>
          <p:cNvPr id="2" name="コンテンツ プレースホルダー 1">
            <a:extLst>
              <a:ext uri="{FF2B5EF4-FFF2-40B4-BE49-F238E27FC236}">
                <a16:creationId xmlns:a16="http://schemas.microsoft.com/office/drawing/2014/main" id="{03CD4314-7A91-AD41-EBC4-230AD8F41F3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テキスト ボックス 3">
            <a:extLst>
              <a:ext uri="{FF2B5EF4-FFF2-40B4-BE49-F238E27FC236}">
                <a16:creationId xmlns:a16="http://schemas.microsoft.com/office/drawing/2014/main" id="{1CFFA52B-DA9E-AB2A-0169-05D9FD6C6097}"/>
              </a:ext>
            </a:extLst>
          </p:cNvPr>
          <p:cNvSpPr txBox="1"/>
          <p:nvPr/>
        </p:nvSpPr>
        <p:spPr>
          <a:xfrm>
            <a:off x="78818" y="1154923"/>
            <a:ext cx="11976212"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i="0" u="sng" strike="noStrike" kern="1200" cap="none" spc="0" normalizeH="0" baseline="0" noProof="0" dirty="0">
                <a:ln>
                  <a:noFill/>
                </a:ln>
                <a:solidFill>
                  <a:srgbClr val="000066"/>
                </a:solidFill>
                <a:effectLst/>
                <a:uLnTx/>
                <a:uFillTx/>
                <a:latin typeface="HGSｺﾞｼｯｸE" panose="020B0900000000000000" pitchFamily="50" charset="-128"/>
                <a:ea typeface="HGSｺﾞｼｯｸE" panose="020B0900000000000000" pitchFamily="50" charset="-128"/>
              </a:rPr>
              <a:t>地区補助金奨学生</a:t>
            </a:r>
            <a:endParaRPr kumimoji="1" lang="en-US" altLang="ja-JP" sz="2000" i="0" u="sng" strike="noStrike" kern="1200" cap="none" spc="0" normalizeH="0" baseline="0" noProof="0" dirty="0">
              <a:ln>
                <a:noFill/>
              </a:ln>
              <a:solidFill>
                <a:srgbClr val="000066"/>
              </a:solidFill>
              <a:effectLst/>
              <a:uLnTx/>
              <a:uFillTx/>
              <a:latin typeface="HGSｺﾞｼｯｸE" panose="020B0900000000000000" pitchFamily="50" charset="-128"/>
              <a:ea typeface="HGS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KEN</a:t>
            </a:r>
            <a:r>
              <a:rPr kumimoji="1" lang="ja-JP" altLang="en-US"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r>
              <a:rPr kumimoji="1" lang="en-US"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KOBAYASHI</a:t>
            </a:r>
            <a:r>
              <a:rPr kumimoji="1" lang="ja-JP" altLang="en-US"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r>
              <a:rPr kumimoji="1" lang="en-US"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MBA                             </a:t>
            </a:r>
            <a:r>
              <a:rPr kumimoji="1" lang="ja-JP" altLang="en-US"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スタンフォード大学</a:t>
            </a:r>
            <a:endParaRPr kumimoji="1" lang="en-US"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endParaRPr kumimoji="1" lang="en-US"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srgbClr val="0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YURI</a:t>
            </a:r>
            <a:r>
              <a:rPr lang="ja-JP" altLang="en-US" sz="2000" dirty="0">
                <a:solidFill>
                  <a:srgbClr val="0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r>
              <a:rPr lang="en-US" altLang="ja-JP" sz="2000" dirty="0">
                <a:solidFill>
                  <a:srgbClr val="0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SAKAI</a:t>
            </a:r>
            <a:r>
              <a:rPr lang="ja-JP" altLang="en-US" sz="2000" dirty="0">
                <a:solidFill>
                  <a:srgbClr val="0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都市開発　　　　　　　　　　　　マサチューセッツ工科大学</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solidFill>
                  <a:srgbClr val="0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　　　　　　　　　　　　　　　　　　　　　　　　　　　　　　　　　　　　　　　　　　</a:t>
            </a:r>
            <a:endParaRPr lang="en-US" altLang="ja-JP" sz="2000" dirty="0">
              <a:solidFill>
                <a:srgbClr val="00000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NAOKI </a:t>
            </a:r>
            <a:r>
              <a:rPr kumimoji="1" lang="ja-JP" altLang="en-US"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r>
              <a:rPr kumimoji="1" lang="en-US"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OHASHI</a:t>
            </a:r>
            <a:r>
              <a:rPr kumimoji="1" lang="ja-JP" altLang="en-US"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r>
              <a:rPr kumimoji="0" lang="ja-JP" altLang="en-US"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声　 楽　　　　　　　　　　　　　 イタリア　フィレンツェ</a:t>
            </a:r>
            <a:endParaRPr kumimoji="0" lang="en-US"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KEISUKE</a:t>
            </a:r>
            <a:r>
              <a:rPr kumimoji="1" lang="ja-JP" altLang="en-US" sz="2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r>
              <a:rPr kumimoji="1" lang="en-US" altLang="ja-JP" sz="2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YOKOTA</a:t>
            </a:r>
            <a:r>
              <a:rPr kumimoji="0" lang="ja-JP" altLang="en-US" sz="2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r>
              <a:rPr kumimoji="0" lang="en-US" altLang="ja-JP" sz="2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r>
              <a:rPr kumimoji="0" lang="ja-JP" altLang="en-US" sz="2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r>
              <a:rPr kumimoji="0" lang="ja-JP" altLang="en-US" sz="2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Mangal" panose="02040503050203030202" pitchFamily="18" charset="0"/>
              </a:rPr>
              <a:t>データーサイエンス</a:t>
            </a:r>
            <a:r>
              <a:rPr kumimoji="0" lang="en-US" altLang="ja-JP" sz="2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r>
              <a:rPr kumimoji="0" lang="ja-JP" altLang="en-US" sz="2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r>
              <a:rPr kumimoji="0" lang="ja-JP"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スイス</a:t>
            </a:r>
            <a:r>
              <a:rPr kumimoji="0" lang="ja-JP" altLang="en-US"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　</a:t>
            </a:r>
            <a:r>
              <a:rPr kumimoji="0" lang="ja-JP"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チューリッヒ大学</a:t>
            </a:r>
            <a:endParaRPr kumimoji="0" lang="en-US"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200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　　　　　　　　　　　　　　　　　　　　　　</a:t>
            </a:r>
            <a:r>
              <a:rPr kumimoji="0" lang="en-US" altLang="ja-JP" sz="280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a:t>
            </a:r>
            <a:r>
              <a:rPr kumimoji="0" lang="ja-JP" altLang="en-US" sz="280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当地区では総額　</a:t>
            </a:r>
            <a:r>
              <a:rPr kumimoji="0" lang="en-US" altLang="ja-JP" sz="280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5,000</a:t>
            </a:r>
            <a:r>
              <a:rPr kumimoji="0" lang="ja-JP" altLang="en-US" sz="280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ドル～</a:t>
            </a:r>
            <a:r>
              <a:rPr kumimoji="0" lang="en-US" altLang="ja-JP" sz="280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1</a:t>
            </a:r>
            <a:r>
              <a:rPr kumimoji="0" lang="ja-JP" altLang="en-US" sz="280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cs typeface="Times New Roman" panose="02020603050405020304" pitchFamily="18" charset="0"/>
              </a:rPr>
              <a:t>万ドル</a:t>
            </a:r>
            <a:r>
              <a:rPr kumimoji="0" lang="ja-JP" altLang="en-US" sz="2800" dirty="0">
                <a:solidFill>
                  <a:srgbClr val="000066"/>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Times New Roman" panose="02020603050405020304" pitchFamily="18" charset="0"/>
              </a:rPr>
              <a:t>程</a:t>
            </a:r>
            <a:r>
              <a:rPr kumimoji="0" lang="ja-JP" altLang="en-US" sz="280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r>
              <a:rPr kumimoji="1" lang="ja-JP" altLang="en-US" sz="280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r>
              <a:rPr kumimoji="1" lang="ja-JP" altLang="en-US" sz="240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rPr>
              <a:t>　　</a:t>
            </a:r>
            <a:endParaRPr kumimoji="1" lang="en-US" altLang="ja-JP" sz="240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HGPｺﾞｼｯｸE" panose="020B0900000000000000" pitchFamily="50" charset="-128"/>
              <a:ea typeface="HGPｺﾞｼｯｸE" panose="020B0900000000000000" pitchFamily="50" charset="-128"/>
            </a:endParaRPr>
          </a:p>
        </p:txBody>
      </p:sp>
      <p:pic>
        <p:nvPicPr>
          <p:cNvPr id="5" name="図 4">
            <a:extLst>
              <a:ext uri="{FF2B5EF4-FFF2-40B4-BE49-F238E27FC236}">
                <a16:creationId xmlns:a16="http://schemas.microsoft.com/office/drawing/2014/main" id="{A1001F32-5672-BC87-5865-1D6AB245840C}"/>
              </a:ext>
            </a:extLst>
          </p:cNvPr>
          <p:cNvPicPr>
            <a:picLocks noChangeAspect="1"/>
          </p:cNvPicPr>
          <p:nvPr/>
        </p:nvPicPr>
        <p:blipFill rotWithShape="1">
          <a:blip r:embed="rId4"/>
          <a:srcRect l="20306"/>
          <a:stretch/>
        </p:blipFill>
        <p:spPr>
          <a:xfrm>
            <a:off x="2269147" y="4467444"/>
            <a:ext cx="2754073" cy="2290047"/>
          </a:xfrm>
          <a:prstGeom prst="rect">
            <a:avLst/>
          </a:prstGeom>
          <a:ln>
            <a:noFill/>
          </a:ln>
          <a:effectLst>
            <a:softEdge rad="112500"/>
          </a:effectLst>
        </p:spPr>
      </p:pic>
      <p:pic>
        <p:nvPicPr>
          <p:cNvPr id="6" name="図 5">
            <a:extLst>
              <a:ext uri="{FF2B5EF4-FFF2-40B4-BE49-F238E27FC236}">
                <a16:creationId xmlns:a16="http://schemas.microsoft.com/office/drawing/2014/main" id="{EEDA9A8B-EB99-CC2E-000A-A0E9724F7160}"/>
              </a:ext>
            </a:extLst>
          </p:cNvPr>
          <p:cNvPicPr>
            <a:picLocks noChangeAspect="1"/>
          </p:cNvPicPr>
          <p:nvPr/>
        </p:nvPicPr>
        <p:blipFill>
          <a:blip r:embed="rId5"/>
          <a:stretch>
            <a:fillRect/>
          </a:stretch>
        </p:blipFill>
        <p:spPr>
          <a:xfrm>
            <a:off x="5257207" y="4667896"/>
            <a:ext cx="3127138" cy="2077491"/>
          </a:xfrm>
          <a:prstGeom prst="rect">
            <a:avLst/>
          </a:prstGeom>
          <a:ln>
            <a:noFill/>
          </a:ln>
          <a:effectLst>
            <a:softEdge rad="112500"/>
          </a:effectLst>
        </p:spPr>
      </p:pic>
    </p:spTree>
    <p:extLst>
      <p:ext uri="{BB962C8B-B14F-4D97-AF65-F5344CB8AC3E}">
        <p14:creationId xmlns:p14="http://schemas.microsoft.com/office/powerpoint/2010/main" val="851607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ED0A8-59C2-77FC-B2C1-E73AB8E3D91B}"/>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E5EDA6FA-5BB6-FF70-2C3C-1C6D94975893}"/>
              </a:ext>
            </a:extLst>
          </p:cNvPr>
          <p:cNvSpPr>
            <a:spLocks noGrp="1"/>
          </p:cNvSpPr>
          <p:nvPr>
            <p:ph type="title"/>
          </p:nvPr>
        </p:nvSpPr>
        <p:spPr>
          <a:xfrm>
            <a:off x="5906814" y="-18257"/>
            <a:ext cx="6285186" cy="5767415"/>
          </a:xfrm>
          <a:solidFill>
            <a:srgbClr val="00B0F0"/>
          </a:solidFill>
        </p:spPr>
        <p:txBody>
          <a:bodyPr/>
          <a:lstStyle/>
          <a:p>
            <a:pPr algn="ctr"/>
            <a:r>
              <a:rPr lang="ja-JP" altLang="en-US" b="1" dirty="0">
                <a:solidFill>
                  <a:schemeClr val="bg1"/>
                </a:solidFill>
              </a:rPr>
              <a:t>過年度奨学生</a:t>
            </a:r>
            <a:br>
              <a:rPr lang="en-US" altLang="ja-JP" b="1" dirty="0">
                <a:solidFill>
                  <a:schemeClr val="bg1"/>
                </a:solidFill>
              </a:rPr>
            </a:br>
            <a:r>
              <a:rPr lang="ja-JP" altLang="en-US" b="1" dirty="0">
                <a:solidFill>
                  <a:schemeClr val="bg1"/>
                </a:solidFill>
              </a:rPr>
              <a:t>清水　一智子さん</a:t>
            </a:r>
            <a:br>
              <a:rPr lang="en-US" altLang="ja-JP" b="1" dirty="0">
                <a:solidFill>
                  <a:schemeClr val="bg1"/>
                </a:solidFill>
              </a:rPr>
            </a:br>
            <a:r>
              <a:rPr lang="ja-JP" altLang="en-US" b="1" dirty="0">
                <a:solidFill>
                  <a:schemeClr val="bg1"/>
                </a:solidFill>
              </a:rPr>
              <a:t>（声楽）</a:t>
            </a:r>
            <a:br>
              <a:rPr lang="en-US" altLang="ja-JP" b="1" dirty="0">
                <a:solidFill>
                  <a:schemeClr val="bg1"/>
                </a:solidFill>
              </a:rPr>
            </a:br>
            <a:r>
              <a:rPr lang="ja-JP" altLang="en-US" b="1" dirty="0">
                <a:solidFill>
                  <a:schemeClr val="bg1"/>
                </a:solidFill>
              </a:rPr>
              <a:t>の練習風景</a:t>
            </a:r>
          </a:p>
        </p:txBody>
      </p:sp>
      <p:pic>
        <p:nvPicPr>
          <p:cNvPr id="2" name="コンテンツ プレースホルダー 1">
            <a:extLst>
              <a:ext uri="{FF2B5EF4-FFF2-40B4-BE49-F238E27FC236}">
                <a16:creationId xmlns:a16="http://schemas.microsoft.com/office/drawing/2014/main" id="{98A7AF7E-E653-152E-C3E8-D493BA420136}"/>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5" name="メディア（コンパクト）：5.財団奨学金・平和フェローについて">
            <a:hlinkClick r:id="" action="ppaction://media"/>
            <a:extLst>
              <a:ext uri="{FF2B5EF4-FFF2-40B4-BE49-F238E27FC236}">
                <a16:creationId xmlns:a16="http://schemas.microsoft.com/office/drawing/2014/main" id="{16EE2519-4429-9212-DC64-8ABFE493378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50317" y="0"/>
            <a:ext cx="3857625" cy="6858000"/>
          </a:xfrm>
          <a:prstGeom prst="rect">
            <a:avLst/>
          </a:prstGeom>
        </p:spPr>
      </p:pic>
    </p:spTree>
    <p:extLst>
      <p:ext uri="{BB962C8B-B14F-4D97-AF65-F5344CB8AC3E}">
        <p14:creationId xmlns:p14="http://schemas.microsoft.com/office/powerpoint/2010/main" val="36600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82572-74DD-731D-CBD5-21B9F6CC307F}"/>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67137C0E-99DB-ABF8-5C5F-7976FD19F41B}"/>
              </a:ext>
            </a:extLst>
          </p:cNvPr>
          <p:cNvSpPr>
            <a:spLocks noGrp="1"/>
          </p:cNvSpPr>
          <p:nvPr>
            <p:ph type="title"/>
          </p:nvPr>
        </p:nvSpPr>
        <p:spPr>
          <a:xfrm>
            <a:off x="0" y="1944414"/>
            <a:ext cx="12192000" cy="2193770"/>
          </a:xfrm>
          <a:solidFill>
            <a:srgbClr val="00B0F0"/>
          </a:solidFill>
        </p:spPr>
        <p:txBody>
          <a:bodyPr>
            <a:normAutofit/>
          </a:bodyPr>
          <a:lstStyle/>
          <a:p>
            <a:pPr algn="ctr"/>
            <a:r>
              <a:rPr lang="ja-JP" altLang="en-US" sz="4800" b="1" dirty="0">
                <a:solidFill>
                  <a:schemeClr val="bg1"/>
                </a:solidFill>
                <a:effectLst>
                  <a:outerShdw blurRad="38100" dist="38100" dir="2700000" algn="tl">
                    <a:srgbClr val="000000">
                      <a:alpha val="43137"/>
                    </a:srgbClr>
                  </a:outerShdw>
                </a:effectLst>
              </a:rPr>
              <a:t>財団奨学生へのご理解・ご支援を</a:t>
            </a:r>
            <a:br>
              <a:rPr lang="en-US" altLang="ja-JP" sz="4800" b="1" dirty="0">
                <a:solidFill>
                  <a:schemeClr val="bg1"/>
                </a:solidFill>
                <a:effectLst>
                  <a:outerShdw blurRad="38100" dist="38100" dir="2700000" algn="tl">
                    <a:srgbClr val="000000">
                      <a:alpha val="43137"/>
                    </a:srgbClr>
                  </a:outerShdw>
                </a:effectLst>
              </a:rPr>
            </a:br>
            <a:r>
              <a:rPr lang="ja-JP" altLang="en-US" sz="4800" b="1" dirty="0">
                <a:solidFill>
                  <a:schemeClr val="bg1"/>
                </a:solidFill>
                <a:effectLst>
                  <a:outerShdw blurRad="38100" dist="38100" dir="2700000" algn="tl">
                    <a:srgbClr val="000000">
                      <a:alpha val="43137"/>
                    </a:srgbClr>
                  </a:outerShdw>
                </a:effectLst>
              </a:rPr>
              <a:t>引き続きよろしくお願い申し上げます。</a:t>
            </a:r>
          </a:p>
        </p:txBody>
      </p:sp>
      <p:pic>
        <p:nvPicPr>
          <p:cNvPr id="2" name="コンテンツ プレースホルダー 1">
            <a:extLst>
              <a:ext uri="{FF2B5EF4-FFF2-40B4-BE49-F238E27FC236}">
                <a16:creationId xmlns:a16="http://schemas.microsoft.com/office/drawing/2014/main" id="{F4C5C152-5AEB-AB62-588A-60B1CC38A50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Tree>
    <p:extLst>
      <p:ext uri="{BB962C8B-B14F-4D97-AF65-F5344CB8AC3E}">
        <p14:creationId xmlns:p14="http://schemas.microsoft.com/office/powerpoint/2010/main" val="14028888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TotalTime>
  <Words>1320</Words>
  <Application>Microsoft Office PowerPoint</Application>
  <PresentationFormat>ワイド画面</PresentationFormat>
  <Paragraphs>110</Paragraphs>
  <Slides>9</Slides>
  <Notes>7</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9</vt:i4>
      </vt:variant>
    </vt:vector>
  </HeadingPairs>
  <TitlesOfParts>
    <vt:vector size="18" baseType="lpstr">
      <vt:lpstr>HGPｺﾞｼｯｸE</vt:lpstr>
      <vt:lpstr>HGSｺﾞｼｯｸE</vt:lpstr>
      <vt:lpstr>MS PGothic</vt:lpstr>
      <vt:lpstr>MS PGothic</vt:lpstr>
      <vt:lpstr>MS PMincho</vt:lpstr>
      <vt:lpstr>游ゴシック</vt:lpstr>
      <vt:lpstr>游ゴシック Light</vt:lpstr>
      <vt:lpstr>Arial</vt:lpstr>
      <vt:lpstr>Office テーマ</vt:lpstr>
      <vt:lpstr>PowerPoint プレゼンテーション</vt:lpstr>
      <vt:lpstr>「平和」を推進し「地域に大きな変化を与える」　　　 未来を支える人材の育成 </vt:lpstr>
      <vt:lpstr> 世界中で活躍する 財団奨学生 </vt:lpstr>
      <vt:lpstr>財団奨学生の種類</vt:lpstr>
      <vt:lpstr>ロータリーの７つの重点分野</vt:lpstr>
      <vt:lpstr>当地区の「グローバル補助金奨学生」</vt:lpstr>
      <vt:lpstr>当地区の「地区補助金奨学生」</vt:lpstr>
      <vt:lpstr>過年度奨学生 清水　一智子さん （声楽） の練習風景</vt:lpstr>
      <vt:lpstr>財団奨学生へのご理解・ご支援を 引き続きよろしくお願い申し上げます。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武志 大川</dc:creator>
  <cp:lastModifiedBy>武志 大川</cp:lastModifiedBy>
  <cp:revision>6</cp:revision>
  <dcterms:created xsi:type="dcterms:W3CDTF">2025-02-12T07:44:36Z</dcterms:created>
  <dcterms:modified xsi:type="dcterms:W3CDTF">2025-03-06T07:46:38Z</dcterms:modified>
</cp:coreProperties>
</file>