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7" r:id="rId2"/>
    <p:sldId id="317" r:id="rId3"/>
    <p:sldId id="334" r:id="rId4"/>
    <p:sldId id="340" r:id="rId5"/>
    <p:sldId id="349" r:id="rId6"/>
    <p:sldId id="348" r:id="rId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69204" autoAdjust="0"/>
  </p:normalViewPr>
  <p:slideViewPr>
    <p:cSldViewPr snapToGrid="0">
      <p:cViewPr varScale="1">
        <p:scale>
          <a:sx n="63" d="100"/>
          <a:sy n="63" d="100"/>
        </p:scale>
        <p:origin x="972"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A1FDC0-E435-40D1-BAFE-FD91A7EAF206}" type="datetimeFigureOut">
              <a:rPr kumimoji="1" lang="ja-JP" altLang="en-US" smtClean="0"/>
              <a:t>2024/6/22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63C74A-8092-41CD-8882-B9A96333FCE4}" type="slidenum">
              <a:rPr kumimoji="1" lang="ja-JP" altLang="en-US" smtClean="0"/>
              <a:t>‹#›</a:t>
            </a:fld>
            <a:endParaRPr kumimoji="1" lang="ja-JP" altLang="en-US"/>
          </a:p>
        </p:txBody>
      </p:sp>
    </p:spTree>
    <p:extLst>
      <p:ext uri="{BB962C8B-B14F-4D97-AF65-F5344CB8AC3E}">
        <p14:creationId xmlns:p14="http://schemas.microsoft.com/office/powerpoint/2010/main" val="32196556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63C74A-8092-41CD-8882-B9A96333FCE4}" type="slidenum">
              <a:rPr kumimoji="1" lang="ja-JP" altLang="en-US" smtClean="0"/>
              <a:t>1</a:t>
            </a:fld>
            <a:endParaRPr kumimoji="1" lang="ja-JP" altLang="en-US"/>
          </a:p>
        </p:txBody>
      </p:sp>
    </p:spTree>
    <p:extLst>
      <p:ext uri="{BB962C8B-B14F-4D97-AF65-F5344CB8AC3E}">
        <p14:creationId xmlns:p14="http://schemas.microsoft.com/office/powerpoint/2010/main" val="146309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63C74A-8092-41CD-8882-B9A96333FCE4}" type="slidenum">
              <a:rPr kumimoji="1" lang="ja-JP" altLang="en-US" smtClean="0"/>
              <a:t>3</a:t>
            </a:fld>
            <a:endParaRPr kumimoji="1" lang="ja-JP" altLang="en-US"/>
          </a:p>
        </p:txBody>
      </p:sp>
    </p:spTree>
    <p:extLst>
      <p:ext uri="{BB962C8B-B14F-4D97-AF65-F5344CB8AC3E}">
        <p14:creationId xmlns:p14="http://schemas.microsoft.com/office/powerpoint/2010/main" val="282332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まず初めに、地区協議会についてご報告いたします。</a:t>
            </a:r>
            <a:endParaRPr kumimoji="1" lang="en-US" altLang="ja-JP" dirty="0"/>
          </a:p>
          <a:p>
            <a:r>
              <a:rPr kumimoji="1" lang="ja-JP" altLang="en-US" dirty="0"/>
              <a:t>地区協議会は「勉強」と「親睦」を目的とした行事です。</a:t>
            </a:r>
            <a:endParaRPr kumimoji="1" lang="en-US" altLang="ja-JP" dirty="0"/>
          </a:p>
          <a:p>
            <a:endParaRPr kumimoji="1" lang="en-US" altLang="ja-JP" dirty="0"/>
          </a:p>
          <a:p>
            <a:r>
              <a:rPr kumimoji="1" lang="ja-JP" altLang="en-US" dirty="0"/>
              <a:t>第</a:t>
            </a:r>
            <a:r>
              <a:rPr kumimoji="1" lang="en-US" altLang="ja-JP" dirty="0"/>
              <a:t>51</a:t>
            </a:r>
            <a:r>
              <a:rPr kumimoji="1" lang="ja-JP" altLang="en-US" dirty="0"/>
              <a:t>回地区協議会では、ロータリーに関する基礎知識や地区補助金等に関することを中心に勉強した後、グループディスカッションとして、「会員増強に向けた取り組み」や「ロータリーとローターアクトの関係性」「活動のモチベーション・やりがい」「ローターアクトの自立」について話し合いました。</a:t>
            </a:r>
            <a:endParaRPr kumimoji="1" lang="en-US" altLang="ja-JP" dirty="0"/>
          </a:p>
          <a:p>
            <a:r>
              <a:rPr kumimoji="1" lang="ja-JP" altLang="en-US" dirty="0"/>
              <a:t>ロータリアンとローターアクター、それぞれの視点・考え方を言葉にすることで刺激を受けた良い機会となりました。</a:t>
            </a:r>
            <a:endParaRPr kumimoji="1" lang="en-US" altLang="ja-JP" dirty="0"/>
          </a:p>
          <a:p>
            <a:endParaRPr kumimoji="1" lang="en-US" altLang="ja-JP" dirty="0"/>
          </a:p>
          <a:p>
            <a:r>
              <a:rPr kumimoji="1" lang="ja-JP" altLang="en-US" dirty="0"/>
              <a:t>メインプログラムを終えた後は懇親会を行い、親睦を深めました。</a:t>
            </a:r>
            <a:endParaRPr kumimoji="1" lang="en-US" altLang="ja-JP" dirty="0"/>
          </a:p>
        </p:txBody>
      </p:sp>
      <p:sp>
        <p:nvSpPr>
          <p:cNvPr id="4" name="スライド番号プレースホルダー 3"/>
          <p:cNvSpPr>
            <a:spLocks noGrp="1"/>
          </p:cNvSpPr>
          <p:nvPr>
            <p:ph type="sldNum" sz="quarter" idx="5"/>
          </p:nvPr>
        </p:nvSpPr>
        <p:spPr/>
        <p:txBody>
          <a:bodyPr/>
          <a:lstStyle/>
          <a:p>
            <a:fld id="{16F67235-AACF-4AE9-AED3-A75ACA2493D8}" type="slidenum">
              <a:rPr kumimoji="1" lang="ja-JP" altLang="en-US" smtClean="0"/>
              <a:t>4</a:t>
            </a:fld>
            <a:endParaRPr kumimoji="1" lang="ja-JP" altLang="en-US"/>
          </a:p>
        </p:txBody>
      </p:sp>
    </p:spTree>
    <p:extLst>
      <p:ext uri="{BB962C8B-B14F-4D97-AF65-F5344CB8AC3E}">
        <p14:creationId xmlns:p14="http://schemas.microsoft.com/office/powerpoint/2010/main" val="370339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2510</a:t>
            </a:r>
            <a:r>
              <a:rPr kumimoji="1" lang="ja-JP" altLang="en-US" dirty="0"/>
              <a:t>地区がホストを務め、</a:t>
            </a:r>
            <a:r>
              <a:rPr kumimoji="1" lang="en-US" altLang="ja-JP" dirty="0"/>
              <a:t>10</a:t>
            </a:r>
            <a:r>
              <a:rPr kumimoji="1" lang="ja-JP" altLang="en-US" dirty="0"/>
              <a:t>月</a:t>
            </a:r>
            <a:r>
              <a:rPr kumimoji="1" lang="en-US" altLang="ja-JP" dirty="0"/>
              <a:t>7</a:t>
            </a:r>
            <a:r>
              <a:rPr kumimoji="1" lang="ja-JP" altLang="en-US" dirty="0"/>
              <a:t>日開催した「第</a:t>
            </a:r>
            <a:r>
              <a:rPr kumimoji="1" lang="en-US" altLang="ja-JP" dirty="0"/>
              <a:t>5</a:t>
            </a:r>
            <a:r>
              <a:rPr kumimoji="1" lang="ja-JP" altLang="en-US" dirty="0"/>
              <a:t>回第</a:t>
            </a:r>
            <a:r>
              <a:rPr kumimoji="1" lang="en-US" altLang="ja-JP" dirty="0"/>
              <a:t>1</a:t>
            </a:r>
            <a:r>
              <a:rPr kumimoji="1" lang="ja-JP" altLang="en-US" dirty="0"/>
              <a:t>エリア代表者会議」についてご報告いたします。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6F67235-AACF-4AE9-AED3-A75ACA2493D8}" type="slidenum">
              <a:rPr kumimoji="1" lang="ja-JP" altLang="en-US" smtClean="0"/>
              <a:t>5</a:t>
            </a:fld>
            <a:endParaRPr kumimoji="1" lang="ja-JP" altLang="en-US"/>
          </a:p>
        </p:txBody>
      </p:sp>
    </p:spTree>
    <p:extLst>
      <p:ext uri="{BB962C8B-B14F-4D97-AF65-F5344CB8AC3E}">
        <p14:creationId xmlns:p14="http://schemas.microsoft.com/office/powerpoint/2010/main" val="45657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続きまして、</a:t>
            </a:r>
            <a:r>
              <a:rPr kumimoji="1" lang="en-US" altLang="ja-JP" dirty="0"/>
              <a:t>NGSE</a:t>
            </a:r>
            <a:r>
              <a:rPr kumimoji="1" lang="ja-JP" altLang="en-US" dirty="0"/>
              <a:t>プログラムに関することでご報告させて頂きたいと思います。</a:t>
            </a:r>
            <a:endParaRPr kumimoji="1" lang="en-US" altLang="ja-JP" dirty="0"/>
          </a:p>
          <a:p>
            <a:r>
              <a:rPr kumimoji="1" lang="en-US" altLang="ja-JP" dirty="0"/>
              <a:t>4/20</a:t>
            </a:r>
            <a:r>
              <a:rPr kumimoji="1" lang="ja-JP" altLang="en-US" dirty="0"/>
              <a:t>～</a:t>
            </a:r>
            <a:r>
              <a:rPr kumimoji="1" lang="en-US" altLang="ja-JP" dirty="0"/>
              <a:t>5/17</a:t>
            </a:r>
            <a:r>
              <a:rPr kumimoji="1" lang="ja-JP" altLang="en-US" dirty="0"/>
              <a:t>に掛けて、</a:t>
            </a:r>
            <a:r>
              <a:rPr kumimoji="1" lang="en-US" altLang="ja-JP" dirty="0"/>
              <a:t>NGSE</a:t>
            </a:r>
            <a:r>
              <a:rPr kumimoji="1" lang="ja-JP" altLang="en-US" dirty="0"/>
              <a:t>プログラムの一環で、</a:t>
            </a:r>
            <a:r>
              <a:rPr kumimoji="1" lang="en-US" altLang="ja-JP" dirty="0"/>
              <a:t>5360</a:t>
            </a:r>
            <a:r>
              <a:rPr kumimoji="1" lang="ja-JP" altLang="en-US" dirty="0"/>
              <a:t>地区（カナダ、アルバータ州、サスカチワン州の一部）カルガリー大学のローターアクター、シュバムさんが</a:t>
            </a:r>
            <a:r>
              <a:rPr kumimoji="1" lang="en-US" altLang="ja-JP" dirty="0"/>
              <a:t>2510</a:t>
            </a:r>
            <a:r>
              <a:rPr kumimoji="1" lang="ja-JP" altLang="en-US" dirty="0"/>
              <a:t>地区に来られました。</a:t>
            </a:r>
            <a:endParaRPr kumimoji="1" lang="en-US" altLang="ja-JP" dirty="0"/>
          </a:p>
          <a:p>
            <a:r>
              <a:rPr kumimoji="1" lang="en-US" altLang="ja-JP" dirty="0"/>
              <a:t>NGSE</a:t>
            </a:r>
            <a:r>
              <a:rPr kumimoji="1" lang="ja-JP" altLang="en-US" dirty="0"/>
              <a:t>とは、ニュージェネレーションズ　サービス　エクスチェンジの略称で、</a:t>
            </a:r>
            <a:r>
              <a:rPr kumimoji="1" lang="en-US" altLang="ja-JP" dirty="0"/>
              <a:t>18</a:t>
            </a:r>
            <a:r>
              <a:rPr kumimoji="1" lang="ja-JP" altLang="en-US" dirty="0"/>
              <a:t>歳から</a:t>
            </a:r>
            <a:r>
              <a:rPr kumimoji="1" lang="en-US" altLang="ja-JP" dirty="0"/>
              <a:t>30</a:t>
            </a:r>
            <a:r>
              <a:rPr kumimoji="1" lang="ja-JP" altLang="en-US" dirty="0"/>
              <a:t>歳までの若者を対象とした国際的なボランティア奉仕の機会に重点を置いた短期交換プログラムです。</a:t>
            </a:r>
            <a:endParaRPr kumimoji="1" lang="en-US" altLang="ja-JP" dirty="0"/>
          </a:p>
          <a:p>
            <a:endParaRPr kumimoji="1" lang="en-US" altLang="ja-JP" dirty="0"/>
          </a:p>
          <a:p>
            <a:r>
              <a:rPr kumimoji="1" lang="ja-JP" altLang="en-US" dirty="0"/>
              <a:t>交換は通常</a:t>
            </a:r>
            <a:r>
              <a:rPr kumimoji="1" lang="en-US" altLang="ja-JP" dirty="0"/>
              <a:t>5</a:t>
            </a:r>
            <a:r>
              <a:rPr kumimoji="1" lang="ja-JP" altLang="en-US" dirty="0"/>
              <a:t>週間から</a:t>
            </a:r>
            <a:r>
              <a:rPr kumimoji="1" lang="en-US" altLang="ja-JP" dirty="0"/>
              <a:t>3</a:t>
            </a:r>
            <a:r>
              <a:rPr kumimoji="1" lang="ja-JP" altLang="en-US" dirty="0"/>
              <a:t>ヶ月間続き、若者は選択した研究分野や仕事に関連または関連しない人道的奉仕または職業奉仕に参加できます。</a:t>
            </a:r>
            <a:endParaRPr kumimoji="1" lang="en-US" altLang="ja-JP" dirty="0"/>
          </a:p>
          <a:p>
            <a:r>
              <a:rPr kumimoji="1" lang="ja-JP" altLang="en-US" dirty="0"/>
              <a:t>今回参加されたシュバムさんは</a:t>
            </a:r>
            <a:r>
              <a:rPr kumimoji="1" lang="en-US" altLang="ja-JP" dirty="0"/>
              <a:t>1</a:t>
            </a:r>
            <a:r>
              <a:rPr kumimoji="1" lang="ja-JP" altLang="en-US" dirty="0"/>
              <a:t>カ月間滞在されました。</a:t>
            </a:r>
            <a:endParaRPr kumimoji="1" lang="en-US" altLang="ja-JP" dirty="0"/>
          </a:p>
          <a:p>
            <a:endParaRPr kumimoji="1" lang="en-US" altLang="ja-JP" dirty="0"/>
          </a:p>
          <a:p>
            <a:r>
              <a:rPr kumimoji="1" lang="ja-JP" altLang="en-US" dirty="0"/>
              <a:t>このプログラムに携わるきっかけとなったのは、当地区の石丸副ガバナーでした。</a:t>
            </a:r>
            <a:endParaRPr kumimoji="1" lang="en-US" altLang="ja-JP" dirty="0"/>
          </a:p>
          <a:p>
            <a:r>
              <a:rPr kumimoji="1" lang="ja-JP" altLang="en-US" dirty="0"/>
              <a:t>石丸副ガバナーは</a:t>
            </a:r>
            <a:r>
              <a:rPr kumimoji="1" lang="en-US" altLang="ja-JP" dirty="0"/>
              <a:t>5360</a:t>
            </a:r>
            <a:r>
              <a:rPr kumimoji="1" lang="ja-JP" altLang="en-US" dirty="0"/>
              <a:t>地区のロータリアンと仲が良く、そこから今回の活動に繋がりました。</a:t>
            </a:r>
            <a:endParaRPr kumimoji="1" lang="en-US" altLang="ja-JP" dirty="0"/>
          </a:p>
          <a:p>
            <a:r>
              <a:rPr kumimoji="1" lang="ja-JP" altLang="en-US" dirty="0"/>
              <a:t>石丸副ガバナーによりますと、日本では初めてとの事だそうです。</a:t>
            </a:r>
            <a:endParaRPr kumimoji="1" lang="en-US" altLang="ja-JP" dirty="0"/>
          </a:p>
          <a:p>
            <a:endParaRPr kumimoji="1" lang="en-US" altLang="ja-JP" dirty="0"/>
          </a:p>
          <a:p>
            <a:r>
              <a:rPr kumimoji="1" lang="ja-JP" altLang="en-US" dirty="0"/>
              <a:t>この</a:t>
            </a:r>
            <a:r>
              <a:rPr kumimoji="1" lang="en-US" altLang="ja-JP" dirty="0"/>
              <a:t>NGSE</a:t>
            </a:r>
            <a:r>
              <a:rPr kumimoji="1" lang="ja-JP" altLang="en-US" dirty="0"/>
              <a:t>プログラムで来られたシュバムさんとの交流会の内容と致しましては、英語で自己紹介、両地区の活動共有、日本の文化交流として書道体験、そして懇親会を行いました。</a:t>
            </a:r>
            <a:endParaRPr kumimoji="1" lang="en-US" altLang="ja-JP" dirty="0"/>
          </a:p>
          <a:p>
            <a:endParaRPr kumimoji="1" lang="en-US" altLang="ja-JP" dirty="0"/>
          </a:p>
          <a:p>
            <a:r>
              <a:rPr kumimoji="1" lang="ja-JP" altLang="en-US" dirty="0"/>
              <a:t>私自身、大学卒業後、英語に携わって来なかったこともあり、</a:t>
            </a:r>
            <a:r>
              <a:rPr kumimoji="1" lang="en-US" altLang="ja-JP" dirty="0"/>
              <a:t>google</a:t>
            </a:r>
            <a:r>
              <a:rPr kumimoji="1" lang="ja-JP" altLang="en-US" dirty="0"/>
              <a:t>翻訳や石丸副ガバナーの素晴らしい英語力に助けられながら、コミュニケーションを取りました。</a:t>
            </a:r>
            <a:endParaRPr kumimoji="1" lang="en-US" altLang="ja-JP" dirty="0"/>
          </a:p>
          <a:p>
            <a:endParaRPr kumimoji="1" lang="en-US" altLang="ja-JP" dirty="0"/>
          </a:p>
          <a:p>
            <a:r>
              <a:rPr kumimoji="1" lang="ja-JP" altLang="en-US" dirty="0"/>
              <a:t>交流会以降の</a:t>
            </a:r>
            <a:r>
              <a:rPr kumimoji="1" lang="en-US" altLang="ja-JP" dirty="0"/>
              <a:t>2510</a:t>
            </a:r>
            <a:r>
              <a:rPr kumimoji="1" lang="ja-JP" altLang="en-US" dirty="0"/>
              <a:t>地区滞在中は、石丸副ガバナーが函館や留萌等、様々な地域にアテンドし、その地域の</a:t>
            </a:r>
            <a:r>
              <a:rPr kumimoji="1" lang="en-US" altLang="ja-JP" dirty="0"/>
              <a:t>RC</a:t>
            </a:r>
            <a:r>
              <a:rPr kumimoji="1" lang="ja-JP" altLang="en-US" dirty="0"/>
              <a:t>と関われる機会を作っていたとのことです。</a:t>
            </a:r>
            <a:endParaRPr kumimoji="1" lang="en-US" altLang="ja-JP" dirty="0"/>
          </a:p>
          <a:p>
            <a:r>
              <a:rPr kumimoji="1" lang="ja-JP" altLang="en-US" dirty="0"/>
              <a:t>余談にはなりますが、景色も楽しんでほしいという想いから石丸副ガバナーは敢えて高速は使わず、下道で移動されていたそうですが、シュバムさんは寝ていてあまり景色を見ていなかったそうです笑</a:t>
            </a:r>
            <a:endParaRPr kumimoji="1" lang="en-US" altLang="ja-JP" dirty="0"/>
          </a:p>
        </p:txBody>
      </p:sp>
      <p:sp>
        <p:nvSpPr>
          <p:cNvPr id="4" name="スライド番号プレースホルダー 3"/>
          <p:cNvSpPr>
            <a:spLocks noGrp="1"/>
          </p:cNvSpPr>
          <p:nvPr>
            <p:ph type="sldNum" sz="quarter" idx="5"/>
          </p:nvPr>
        </p:nvSpPr>
        <p:spPr/>
        <p:txBody>
          <a:bodyPr/>
          <a:lstStyle/>
          <a:p>
            <a:fld id="{16F67235-AACF-4AE9-AED3-A75ACA2493D8}" type="slidenum">
              <a:rPr kumimoji="1" lang="ja-JP" altLang="en-US" smtClean="0"/>
              <a:t>6</a:t>
            </a:fld>
            <a:endParaRPr kumimoji="1" lang="ja-JP" altLang="en-US"/>
          </a:p>
        </p:txBody>
      </p:sp>
    </p:spTree>
    <p:extLst>
      <p:ext uri="{BB962C8B-B14F-4D97-AF65-F5344CB8AC3E}">
        <p14:creationId xmlns:p14="http://schemas.microsoft.com/office/powerpoint/2010/main" val="163561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AD1967-B8A9-4DE7-8B45-AC088CFCEB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225F20-51C5-4205-8363-117E98A4A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9B3C17-73BB-4FCE-BA26-8A09E9611563}"/>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5" name="フッター プレースホルダー 4">
            <a:extLst>
              <a:ext uri="{FF2B5EF4-FFF2-40B4-BE49-F238E27FC236}">
                <a16:creationId xmlns:a16="http://schemas.microsoft.com/office/drawing/2014/main" id="{CA5A6BFC-4B28-4048-8633-E4D880FC36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EBABC2-2219-4EB6-B992-4974641927AF}"/>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280853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D5B24-8536-472A-A06A-395AD56E66C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F5FB45-895C-492B-8E53-979A7BB6ECB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FD30E5-2101-4165-8D82-301C745D2F16}"/>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5" name="フッター プレースホルダー 4">
            <a:extLst>
              <a:ext uri="{FF2B5EF4-FFF2-40B4-BE49-F238E27FC236}">
                <a16:creationId xmlns:a16="http://schemas.microsoft.com/office/drawing/2014/main" id="{C905675E-1A98-4096-8414-D9E3678909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BBA98-AB5F-477E-96E6-34269D0C664D}"/>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360025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84F9AD4-0F07-4B85-8457-7C8D2EA0FD5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734C80-E08D-4FA4-93CC-DD0208D598E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247D9B-3368-4BE0-9C61-9AC0A81E12A4}"/>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5" name="フッター プレースホルダー 4">
            <a:extLst>
              <a:ext uri="{FF2B5EF4-FFF2-40B4-BE49-F238E27FC236}">
                <a16:creationId xmlns:a16="http://schemas.microsoft.com/office/drawing/2014/main" id="{8C853237-FC1C-4722-B756-EF7D932ED1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6F3358-3C63-43EF-803E-33C98EFB6FA5}"/>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150015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853C3-3513-4006-940E-B8D8FDB317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9D85CF-C3A3-4AF9-B6DF-2C8F9426A1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3579BA-2840-4660-B544-8A4D1F1D7539}"/>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5" name="フッター プレースホルダー 4">
            <a:extLst>
              <a:ext uri="{FF2B5EF4-FFF2-40B4-BE49-F238E27FC236}">
                <a16:creationId xmlns:a16="http://schemas.microsoft.com/office/drawing/2014/main" id="{C389821C-11A0-4BA6-97FD-426A34A6A0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C661B9-17B2-44F8-87FF-01E4C2304800}"/>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313643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E6011-7B33-48C2-A6C2-FEC83E57C8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4E43EA-AC6E-4DD7-A5BC-EC4799755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686BAA-84F6-4886-BBC1-F158174EADF3}"/>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5" name="フッター プレースホルダー 4">
            <a:extLst>
              <a:ext uri="{FF2B5EF4-FFF2-40B4-BE49-F238E27FC236}">
                <a16:creationId xmlns:a16="http://schemas.microsoft.com/office/drawing/2014/main" id="{B40E605C-1837-424D-B17B-0F1D44CFAD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C65D48-7145-425E-9D20-EAE42474C8F7}"/>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176582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A7D9E-F69B-487A-99DB-677B49D9FC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EBB2BE-9E49-4C19-BA09-DCB22C1CB2F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4846E2-3EE6-4F7D-B18B-C7671A2E948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0AE66E-AC5F-4B2E-B318-EFC3C7B775E4}"/>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6" name="フッター プレースホルダー 5">
            <a:extLst>
              <a:ext uri="{FF2B5EF4-FFF2-40B4-BE49-F238E27FC236}">
                <a16:creationId xmlns:a16="http://schemas.microsoft.com/office/drawing/2014/main" id="{4865DC8B-8420-413C-9867-CCB80A97DF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5E82DB-6F3F-49CA-A4C4-82787F33A0E6}"/>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279971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EF6D8-EA7A-413F-A23B-BCB586F8684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7C699A-86E0-48AD-A6AD-7FD5ADFC50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8C692FF-D833-4024-9855-4A32F02A9F4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87A213D-9D52-44B8-A8C1-7D1568972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561BB3F-2672-411B-9AC3-F3E3DBC2C31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E1A4FC8-318F-450E-9626-6F020A6901F4}"/>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8" name="フッター プレースホルダー 7">
            <a:extLst>
              <a:ext uri="{FF2B5EF4-FFF2-40B4-BE49-F238E27FC236}">
                <a16:creationId xmlns:a16="http://schemas.microsoft.com/office/drawing/2014/main" id="{20EEE521-C9E9-4B90-B456-F8BC1554097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0376112-C2CE-4235-8BAC-6141941F1FBB}"/>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24920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E1E28-BF48-48B2-A7E3-804B179EF3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5E9ECB-A8E0-4C33-A45C-F1363AB4D126}"/>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4" name="フッター プレースホルダー 3">
            <a:extLst>
              <a:ext uri="{FF2B5EF4-FFF2-40B4-BE49-F238E27FC236}">
                <a16:creationId xmlns:a16="http://schemas.microsoft.com/office/drawing/2014/main" id="{77F532DF-7F37-49AE-BBAF-5B8CEC7F078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1C23E59-2735-45C9-85B4-F24FF6FAB15D}"/>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213022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652588C-6304-4291-B05F-0F6A7129C1A9}"/>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3" name="フッター プレースホルダー 2">
            <a:extLst>
              <a:ext uri="{FF2B5EF4-FFF2-40B4-BE49-F238E27FC236}">
                <a16:creationId xmlns:a16="http://schemas.microsoft.com/office/drawing/2014/main" id="{905EF844-CA6D-42F2-A431-2E7446E920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598C9D-31D8-4483-8B35-B45AAA7EAA2E}"/>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32997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CAB38-6FE0-4F7D-97BC-9188340631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361AE9-1C0A-4233-B6EA-D7992CA82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B2AFE9A-4D0B-4BFB-B175-0D85901D7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10600F-DC3C-43E5-B4E0-B8E62F5B99CF}"/>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6" name="フッター プレースホルダー 5">
            <a:extLst>
              <a:ext uri="{FF2B5EF4-FFF2-40B4-BE49-F238E27FC236}">
                <a16:creationId xmlns:a16="http://schemas.microsoft.com/office/drawing/2014/main" id="{AE50F8CE-3E5D-49EF-9656-B9BA179E51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D0DFB3-D813-417C-B481-0CA0CB230BC7}"/>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1488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3F26D-D8DF-4AB7-B719-B6A19482E60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0F8610-9080-4B44-8D83-510440A3B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56B3494-875F-4EDF-B591-B9BA3E7A8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895B19-C970-4926-A339-C5B47D5C4C47}"/>
              </a:ext>
            </a:extLst>
          </p:cNvPr>
          <p:cNvSpPr>
            <a:spLocks noGrp="1"/>
          </p:cNvSpPr>
          <p:nvPr>
            <p:ph type="dt" sz="half" idx="10"/>
          </p:nvPr>
        </p:nvSpPr>
        <p:spPr/>
        <p:txBody>
          <a:bodyPr/>
          <a:lstStyle/>
          <a:p>
            <a:fld id="{B7972D41-FEA3-43B2-957B-FBEE206BF39F}" type="datetimeFigureOut">
              <a:rPr kumimoji="1" lang="ja-JP" altLang="en-US" smtClean="0"/>
              <a:t>2024/6/22</a:t>
            </a:fld>
            <a:endParaRPr kumimoji="1" lang="ja-JP" altLang="en-US"/>
          </a:p>
        </p:txBody>
      </p:sp>
      <p:sp>
        <p:nvSpPr>
          <p:cNvPr id="6" name="フッター プレースホルダー 5">
            <a:extLst>
              <a:ext uri="{FF2B5EF4-FFF2-40B4-BE49-F238E27FC236}">
                <a16:creationId xmlns:a16="http://schemas.microsoft.com/office/drawing/2014/main" id="{3CA5F9D7-AAC6-43BF-9E64-63E38C9D58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D74730-3BFE-4F05-BE9C-844D720A195F}"/>
              </a:ext>
            </a:extLst>
          </p:cNvPr>
          <p:cNvSpPr>
            <a:spLocks noGrp="1"/>
          </p:cNvSpPr>
          <p:nvPr>
            <p:ph type="sldNum" sz="quarter" idx="12"/>
          </p:nvPr>
        </p:nvSpPr>
        <p:spPr/>
        <p:txBody>
          <a:body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19255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70C28DE-8AD6-4EEC-A1DE-9221B3299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F4B4F9-C251-4E4F-ACB3-4E4CCBB4E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1ACE25-B379-4C0F-BF84-55E5296B9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72D41-FEA3-43B2-957B-FBEE206BF39F}" type="datetimeFigureOut">
              <a:rPr kumimoji="1" lang="ja-JP" altLang="en-US" smtClean="0"/>
              <a:t>2024/6/22</a:t>
            </a:fld>
            <a:endParaRPr kumimoji="1" lang="ja-JP" altLang="en-US"/>
          </a:p>
        </p:txBody>
      </p:sp>
      <p:sp>
        <p:nvSpPr>
          <p:cNvPr id="5" name="フッター プレースホルダー 4">
            <a:extLst>
              <a:ext uri="{FF2B5EF4-FFF2-40B4-BE49-F238E27FC236}">
                <a16:creationId xmlns:a16="http://schemas.microsoft.com/office/drawing/2014/main" id="{804A58B0-C9DE-47D5-9CFB-C60BED18C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2FB71E-4C37-4CE5-BE49-2F8E98DFF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E3441-49F9-4CDA-908B-97BFEF27193F}" type="slidenum">
              <a:rPr kumimoji="1" lang="ja-JP" altLang="en-US" smtClean="0"/>
              <a:t>‹#›</a:t>
            </a:fld>
            <a:endParaRPr kumimoji="1" lang="ja-JP" altLang="en-US"/>
          </a:p>
        </p:txBody>
      </p:sp>
    </p:spTree>
    <p:extLst>
      <p:ext uri="{BB962C8B-B14F-4D97-AF65-F5344CB8AC3E}">
        <p14:creationId xmlns:p14="http://schemas.microsoft.com/office/powerpoint/2010/main" val="282040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80F0C-4E24-46AC-87B6-38E929DE9744}"/>
              </a:ext>
            </a:extLst>
          </p:cNvPr>
          <p:cNvSpPr>
            <a:spLocks noGrp="1"/>
          </p:cNvSpPr>
          <p:nvPr>
            <p:ph type="ctrTitle"/>
          </p:nvPr>
        </p:nvSpPr>
        <p:spPr>
          <a:xfrm>
            <a:off x="134112" y="1658112"/>
            <a:ext cx="11907893" cy="3852672"/>
          </a:xfrm>
        </p:spPr>
        <p:txBody>
          <a:bodyPr>
            <a:noAutofit/>
          </a:bodyPr>
          <a:lstStyle/>
          <a:p>
            <a:r>
              <a:rPr lang="ja-JP" altLang="en-US" sz="7200" b="1" dirty="0">
                <a:latin typeface="HG創英角ﾎﾟｯﾌﾟ体" panose="040B0A09000000000000" pitchFamily="49" charset="-128"/>
                <a:ea typeface="HG創英角ﾎﾟｯﾌﾟ体" panose="040B0A09000000000000" pitchFamily="49" charset="-128"/>
              </a:rPr>
              <a:t>国際ロータリー第</a:t>
            </a:r>
            <a:r>
              <a:rPr lang="en-US" altLang="ja-JP" sz="7200" b="1" dirty="0">
                <a:latin typeface="HG創英角ﾎﾟｯﾌﾟ体" panose="040B0A09000000000000" pitchFamily="49" charset="-128"/>
                <a:ea typeface="HG創英角ﾎﾟｯﾌﾟ体" panose="040B0A09000000000000" pitchFamily="49" charset="-128"/>
              </a:rPr>
              <a:t>2510</a:t>
            </a:r>
            <a:r>
              <a:rPr lang="ja-JP" altLang="en-US" sz="7200" b="1" dirty="0">
                <a:latin typeface="HG創英角ﾎﾟｯﾌﾟ体" panose="040B0A09000000000000" pitchFamily="49" charset="-128"/>
                <a:ea typeface="HG創英角ﾎﾟｯﾌﾟ体" panose="040B0A09000000000000" pitchFamily="49" charset="-128"/>
              </a:rPr>
              <a:t>地区</a:t>
            </a:r>
            <a:br>
              <a:rPr lang="en-US" altLang="ja-JP" sz="7200" b="1" dirty="0">
                <a:latin typeface="HG創英角ﾎﾟｯﾌﾟ体" panose="040B0A09000000000000" pitchFamily="49" charset="-128"/>
                <a:ea typeface="HG創英角ﾎﾟｯﾌﾟ体" panose="040B0A09000000000000" pitchFamily="49" charset="-128"/>
              </a:rPr>
            </a:br>
            <a:r>
              <a:rPr lang="ja-JP" altLang="en-US" sz="7200" b="1" dirty="0">
                <a:latin typeface="HG創英角ﾎﾟｯﾌﾟ体" panose="040B0A09000000000000" pitchFamily="49" charset="-128"/>
                <a:ea typeface="HG創英角ﾎﾟｯﾌﾟ体" panose="040B0A09000000000000" pitchFamily="49" charset="-128"/>
              </a:rPr>
              <a:t>活動報告</a:t>
            </a:r>
            <a:br>
              <a:rPr lang="en-US" altLang="ja-JP" sz="4000" b="1" dirty="0">
                <a:latin typeface="HG創英角ﾎﾟｯﾌﾟ体" panose="040B0A09000000000000" pitchFamily="49" charset="-128"/>
                <a:ea typeface="HG創英角ﾎﾟｯﾌﾟ体" panose="040B0A09000000000000" pitchFamily="49" charset="-128"/>
              </a:rPr>
            </a:br>
            <a:br>
              <a:rPr lang="en-US" altLang="ja-JP" sz="2800" b="1" dirty="0">
                <a:latin typeface="HG創英角ﾎﾟｯﾌﾟ体" panose="040B0A09000000000000" pitchFamily="49" charset="-128"/>
                <a:ea typeface="HG創英角ﾎﾟｯﾌﾟ体" panose="040B0A09000000000000" pitchFamily="49" charset="-128"/>
              </a:rPr>
            </a:br>
            <a:br>
              <a:rPr lang="en-US" altLang="ja-JP" sz="2400" b="1" dirty="0">
                <a:latin typeface="HG創英角ﾎﾟｯﾌﾟ体" panose="040B0A09000000000000" pitchFamily="49" charset="-128"/>
                <a:ea typeface="HG創英角ﾎﾟｯﾌﾟ体" panose="040B0A09000000000000" pitchFamily="49" charset="-128"/>
              </a:rPr>
            </a:br>
            <a:r>
              <a:rPr lang="ja-JP" altLang="en-US" sz="2400" b="1" dirty="0">
                <a:latin typeface="HG創英角ﾎﾟｯﾌﾟ体" panose="040B0A09000000000000" pitchFamily="49" charset="-128"/>
                <a:ea typeface="HG創英角ﾎﾟｯﾌﾟ体" panose="040B0A09000000000000" pitchFamily="49" charset="-128"/>
              </a:rPr>
              <a:t>　発表者：伊達　大智（役職：地区ローターアクト代表）</a:t>
            </a:r>
            <a:br>
              <a:rPr lang="en-US" altLang="ja-JP" sz="2400" b="1" dirty="0">
                <a:latin typeface="HG創英角ﾎﾟｯﾌﾟ体" panose="040B0A09000000000000" pitchFamily="49" charset="-128"/>
                <a:ea typeface="HG創英角ﾎﾟｯﾌﾟ体" panose="040B0A09000000000000" pitchFamily="49" charset="-128"/>
              </a:rPr>
            </a:br>
            <a:endParaRPr kumimoji="1" lang="ja-JP" altLang="en-US" sz="2400" b="1" dirty="0">
              <a:latin typeface="HG創英角ﾎﾟｯﾌﾟ体" panose="040B0A09000000000000" pitchFamily="49" charset="-128"/>
              <a:ea typeface="HG創英角ﾎﾟｯﾌﾟ体" panose="040B0A09000000000000" pitchFamily="49" charset="-128"/>
            </a:endParaRPr>
          </a:p>
        </p:txBody>
      </p:sp>
      <p:pic>
        <p:nvPicPr>
          <p:cNvPr id="4" name="image1.png">
            <a:extLst>
              <a:ext uri="{FF2B5EF4-FFF2-40B4-BE49-F238E27FC236}">
                <a16:creationId xmlns:a16="http://schemas.microsoft.com/office/drawing/2014/main" id="{12AF18D1-28C3-2E49-7695-92BFDD985240}"/>
              </a:ext>
            </a:extLst>
          </p:cNvPr>
          <p:cNvPicPr/>
          <p:nvPr/>
        </p:nvPicPr>
        <p:blipFill>
          <a:blip r:embed="rId3"/>
          <a:srcRect/>
          <a:stretch>
            <a:fillRect/>
          </a:stretch>
        </p:blipFill>
        <p:spPr>
          <a:xfrm>
            <a:off x="9424416" y="309346"/>
            <a:ext cx="2414016" cy="1113761"/>
          </a:xfrm>
          <a:prstGeom prst="rect">
            <a:avLst/>
          </a:prstGeom>
          <a:ln/>
        </p:spPr>
      </p:pic>
      <p:pic>
        <p:nvPicPr>
          <p:cNvPr id="1026" name="Picture 2" descr="RI会長・会長エレクトより">
            <a:extLst>
              <a:ext uri="{FF2B5EF4-FFF2-40B4-BE49-F238E27FC236}">
                <a16:creationId xmlns:a16="http://schemas.microsoft.com/office/drawing/2014/main" id="{7C2243D0-6E91-8183-0E38-6D4ED249C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12" y="444504"/>
            <a:ext cx="1447638" cy="124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80F0C-4E24-46AC-87B6-38E929DE9744}"/>
              </a:ext>
            </a:extLst>
          </p:cNvPr>
          <p:cNvSpPr>
            <a:spLocks noGrp="1"/>
          </p:cNvSpPr>
          <p:nvPr>
            <p:ph type="ctrTitle"/>
          </p:nvPr>
        </p:nvSpPr>
        <p:spPr>
          <a:xfrm>
            <a:off x="453005" y="234892"/>
            <a:ext cx="10729519" cy="704675"/>
          </a:xfrm>
        </p:spPr>
        <p:txBody>
          <a:bodyPr>
            <a:noAutofit/>
          </a:bodyPr>
          <a:lstStyle/>
          <a:p>
            <a:r>
              <a:rPr lang="en-US" altLang="ja-JP" sz="3200" b="1" dirty="0">
                <a:latin typeface="HG創英角ﾎﾟｯﾌﾟ体" panose="040B0A09000000000000" pitchFamily="49" charset="-128"/>
                <a:ea typeface="HG創英角ﾎﾟｯﾌﾟ体" panose="040B0A09000000000000" pitchFamily="49" charset="-128"/>
              </a:rPr>
              <a:t>2023</a:t>
            </a:r>
            <a:r>
              <a:rPr lang="ja-JP" altLang="en-US" sz="3200" b="1" dirty="0">
                <a:latin typeface="HG創英角ﾎﾟｯﾌﾟ体" panose="040B0A09000000000000" pitchFamily="49" charset="-128"/>
                <a:ea typeface="HG創英角ﾎﾟｯﾌﾟ体" panose="040B0A09000000000000" pitchFamily="49" charset="-128"/>
              </a:rPr>
              <a:t>～</a:t>
            </a:r>
            <a:r>
              <a:rPr lang="en-US" altLang="ja-JP" sz="3200" b="1" dirty="0">
                <a:latin typeface="HG創英角ﾎﾟｯﾌﾟ体" panose="040B0A09000000000000" pitchFamily="49" charset="-128"/>
                <a:ea typeface="HG創英角ﾎﾟｯﾌﾟ体" panose="040B0A09000000000000" pitchFamily="49" charset="-128"/>
              </a:rPr>
              <a:t>2024</a:t>
            </a:r>
            <a:r>
              <a:rPr lang="ja-JP" altLang="en-US" sz="3200" b="1" dirty="0">
                <a:latin typeface="HG創英角ﾎﾟｯﾌﾟ体" panose="040B0A09000000000000" pitchFamily="49" charset="-128"/>
                <a:ea typeface="HG創英角ﾎﾟｯﾌﾟ体" panose="040B0A09000000000000" pitchFamily="49" charset="-128"/>
              </a:rPr>
              <a:t>年度 第</a:t>
            </a:r>
            <a:r>
              <a:rPr lang="en-US" altLang="ja-JP" sz="3200" b="1" dirty="0">
                <a:latin typeface="HG創英角ﾎﾟｯﾌﾟ体" panose="040B0A09000000000000" pitchFamily="49" charset="-128"/>
                <a:ea typeface="HG創英角ﾎﾟｯﾌﾟ体" panose="040B0A09000000000000" pitchFamily="49" charset="-128"/>
              </a:rPr>
              <a:t>2510</a:t>
            </a:r>
            <a:r>
              <a:rPr lang="ja-JP" altLang="en-US" sz="3200" b="1" dirty="0">
                <a:latin typeface="HG創英角ﾎﾟｯﾌﾟ体" panose="040B0A09000000000000" pitchFamily="49" charset="-128"/>
                <a:ea typeface="HG創英角ﾎﾟｯﾌﾟ体" panose="040B0A09000000000000" pitchFamily="49" charset="-128"/>
              </a:rPr>
              <a:t>地区ローターアクト代表＆テーマ</a:t>
            </a:r>
            <a:endParaRPr kumimoji="1" lang="ja-JP" altLang="en-US" sz="3200" b="1" dirty="0">
              <a:latin typeface="HG創英角ﾎﾟｯﾌﾟ体" panose="040B0A09000000000000" pitchFamily="49" charset="-128"/>
              <a:ea typeface="HG創英角ﾎﾟｯﾌﾟ体" panose="040B0A09000000000000" pitchFamily="49" charset="-128"/>
            </a:endParaRPr>
          </a:p>
        </p:txBody>
      </p:sp>
      <p:sp>
        <p:nvSpPr>
          <p:cNvPr id="3" name="字幕 2">
            <a:extLst>
              <a:ext uri="{FF2B5EF4-FFF2-40B4-BE49-F238E27FC236}">
                <a16:creationId xmlns:a16="http://schemas.microsoft.com/office/drawing/2014/main" id="{1FA2460E-5DB3-4CB4-AAAD-B1B9B256EF44}"/>
              </a:ext>
            </a:extLst>
          </p:cNvPr>
          <p:cNvSpPr>
            <a:spLocks noGrp="1"/>
          </p:cNvSpPr>
          <p:nvPr>
            <p:ph type="subTitle" idx="1"/>
          </p:nvPr>
        </p:nvSpPr>
        <p:spPr>
          <a:xfrm>
            <a:off x="453005" y="1394143"/>
            <a:ext cx="11392248" cy="5228966"/>
          </a:xfrm>
        </p:spPr>
        <p:txBody>
          <a:bodyPr>
            <a:normAutofit/>
          </a:bodyPr>
          <a:lstStyle/>
          <a:p>
            <a:pPr algn="l"/>
            <a:r>
              <a:rPr lang="ja-JP" altLang="en-US" sz="2000" b="1" dirty="0">
                <a:latin typeface="HGP創英角ﾎﾟｯﾌﾟ体" panose="040B0A00000000000000" pitchFamily="50" charset="-128"/>
                <a:ea typeface="HGP創英角ﾎﾟｯﾌﾟ体" panose="040B0A00000000000000" pitchFamily="50" charset="-128"/>
              </a:rPr>
              <a:t>名前：伊達大智</a:t>
            </a:r>
            <a:endParaRPr lang="en-US" altLang="ja-JP" sz="2000" b="1" dirty="0">
              <a:latin typeface="HGP創英角ﾎﾟｯﾌﾟ体" panose="040B0A00000000000000" pitchFamily="50" charset="-128"/>
              <a:ea typeface="HGP創英角ﾎﾟｯﾌﾟ体" panose="040B0A00000000000000" pitchFamily="50" charset="-128"/>
            </a:endParaRPr>
          </a:p>
          <a:p>
            <a:pPr algn="l"/>
            <a:r>
              <a:rPr lang="ja-JP" altLang="en-US" sz="2000" b="1" dirty="0">
                <a:latin typeface="HGP創英角ﾎﾟｯﾌﾟ体" panose="040B0A00000000000000" pitchFamily="50" charset="-128"/>
                <a:ea typeface="HGP創英角ﾎﾟｯﾌﾟ体" panose="040B0A00000000000000" pitchFamily="50" charset="-128"/>
              </a:rPr>
              <a:t>役職：地区ローターアクト代表・地区ローターアクト委員</a:t>
            </a:r>
            <a:endParaRPr lang="en-US" altLang="ja-JP" sz="2000" b="1" dirty="0">
              <a:latin typeface="HGP創英角ﾎﾟｯﾌﾟ体" panose="040B0A00000000000000" pitchFamily="50" charset="-128"/>
              <a:ea typeface="HGP創英角ﾎﾟｯﾌﾟ体" panose="040B0A00000000000000" pitchFamily="50" charset="-128"/>
            </a:endParaRPr>
          </a:p>
          <a:p>
            <a:pPr algn="l"/>
            <a:r>
              <a:rPr lang="ja-JP" altLang="en-US" sz="2000" b="1" dirty="0">
                <a:latin typeface="HGP創英角ﾎﾟｯﾌﾟ体" panose="040B0A00000000000000" pitchFamily="50" charset="-128"/>
                <a:ea typeface="HGP創英角ﾎﾟｯﾌﾟ体" panose="040B0A00000000000000" pitchFamily="50" charset="-128"/>
              </a:rPr>
              <a:t>所属クラブ：赤平ローターアクトクラブ（北海道西部）</a:t>
            </a:r>
            <a:endParaRPr lang="en-US" altLang="ja-JP" sz="2000" b="1" dirty="0">
              <a:latin typeface="HGP創英角ﾎﾟｯﾌﾟ体" panose="040B0A00000000000000" pitchFamily="50" charset="-128"/>
              <a:ea typeface="HGP創英角ﾎﾟｯﾌﾟ体" panose="040B0A00000000000000" pitchFamily="50" charset="-128"/>
            </a:endParaRPr>
          </a:p>
          <a:p>
            <a:pPr algn="l"/>
            <a:endParaRPr lang="en-US" altLang="ja-JP" sz="2000" b="1" dirty="0">
              <a:latin typeface="HGP創英角ﾎﾟｯﾌﾟ体" panose="040B0A00000000000000" pitchFamily="50" charset="-128"/>
              <a:ea typeface="HGP創英角ﾎﾟｯﾌﾟ体" panose="040B0A00000000000000" pitchFamily="50" charset="-128"/>
            </a:endParaRPr>
          </a:p>
          <a:p>
            <a:pPr algn="l"/>
            <a:endParaRPr lang="en-US" altLang="ja-JP" sz="2000" b="1" dirty="0">
              <a:latin typeface="HGP創英角ﾎﾟｯﾌﾟ体" panose="040B0A00000000000000" pitchFamily="50" charset="-128"/>
              <a:ea typeface="HGP創英角ﾎﾟｯﾌﾟ体" panose="040B0A00000000000000" pitchFamily="50" charset="-128"/>
            </a:endParaRPr>
          </a:p>
          <a:p>
            <a:pPr algn="l"/>
            <a:r>
              <a:rPr lang="ja-JP" altLang="en-US" sz="2000" b="1" dirty="0">
                <a:latin typeface="HGP創英角ﾎﾟｯﾌﾟ体" panose="040B0A00000000000000" pitchFamily="50" charset="-128"/>
                <a:ea typeface="HGP創英角ﾎﾟｯﾌﾟ体" panose="040B0A00000000000000" pitchFamily="50" charset="-128"/>
              </a:rPr>
              <a:t>テーマ：歩み</a:t>
            </a:r>
            <a:endParaRPr lang="en-US" altLang="ja-JP" sz="2000" b="1" dirty="0">
              <a:latin typeface="HGP創英角ﾎﾟｯﾌﾟ体" panose="040B0A00000000000000" pitchFamily="50" charset="-128"/>
              <a:ea typeface="HGP創英角ﾎﾟｯﾌﾟ体" panose="040B0A00000000000000" pitchFamily="50" charset="-128"/>
            </a:endParaRPr>
          </a:p>
          <a:p>
            <a:pPr algn="l"/>
            <a:endParaRPr lang="en-US" altLang="ja-JP" sz="2000" b="1" dirty="0">
              <a:latin typeface="HGP創英角ﾎﾟｯﾌﾟ体" panose="040B0A00000000000000" pitchFamily="50" charset="-128"/>
              <a:ea typeface="HGP創英角ﾎﾟｯﾌﾟ体" panose="040B0A00000000000000" pitchFamily="50" charset="-128"/>
            </a:endParaRPr>
          </a:p>
          <a:p>
            <a:pPr algn="l"/>
            <a:endParaRPr lang="en-US" altLang="ja-JP" sz="2000" b="1" dirty="0">
              <a:latin typeface="HGP創英角ﾎﾟｯﾌﾟ体" panose="040B0A00000000000000" pitchFamily="50" charset="-128"/>
              <a:ea typeface="HGP創英角ﾎﾟｯﾌﾟ体" panose="040B0A00000000000000" pitchFamily="50" charset="-128"/>
            </a:endParaRPr>
          </a:p>
          <a:p>
            <a:pPr algn="l"/>
            <a:r>
              <a:rPr lang="ja-JP" altLang="en-US" sz="2000" b="1" dirty="0">
                <a:solidFill>
                  <a:srgbClr val="FF0000"/>
                </a:solidFill>
                <a:latin typeface="HGP創英角ﾎﾟｯﾌﾟ体" panose="040B0A00000000000000" pitchFamily="50" charset="-128"/>
                <a:ea typeface="HGP創英角ﾎﾟｯﾌﾟ体" panose="040B0A00000000000000" pitchFamily="50" charset="-128"/>
              </a:rPr>
              <a:t>地区内クラブ数</a:t>
            </a:r>
            <a:r>
              <a:rPr lang="en-US" altLang="ja-JP" sz="2000" b="1" dirty="0">
                <a:solidFill>
                  <a:srgbClr val="FF0000"/>
                </a:solidFill>
                <a:latin typeface="HGP創英角ﾎﾟｯﾌﾟ体" panose="040B0A00000000000000" pitchFamily="50" charset="-128"/>
                <a:ea typeface="HGP創英角ﾎﾟｯﾌﾟ体" panose="040B0A00000000000000" pitchFamily="50" charset="-128"/>
              </a:rPr>
              <a:t>5</a:t>
            </a:r>
            <a:r>
              <a:rPr lang="ja-JP" altLang="en-US" sz="2000" b="1" dirty="0">
                <a:solidFill>
                  <a:srgbClr val="FF0000"/>
                </a:solidFill>
                <a:latin typeface="HGP創英角ﾎﾟｯﾌﾟ体" panose="040B0A00000000000000" pitchFamily="50" charset="-128"/>
                <a:ea typeface="HGP創英角ﾎﾟｯﾌﾟ体" panose="040B0A00000000000000" pitchFamily="50" charset="-128"/>
              </a:rPr>
              <a:t>クラブ</a:t>
            </a:r>
            <a:endParaRPr lang="en-US" altLang="ja-JP" sz="2000" b="1" dirty="0">
              <a:solidFill>
                <a:srgbClr val="FF0000"/>
              </a:solidFill>
              <a:latin typeface="HGP創英角ﾎﾟｯﾌﾟ体" panose="040B0A00000000000000" pitchFamily="50" charset="-128"/>
              <a:ea typeface="HGP創英角ﾎﾟｯﾌﾟ体" panose="040B0A00000000000000" pitchFamily="50" charset="-128"/>
            </a:endParaRPr>
          </a:p>
          <a:p>
            <a:pPr algn="l"/>
            <a:r>
              <a:rPr lang="ja-JP" altLang="en-US" sz="2000" b="1" dirty="0">
                <a:latin typeface="HGP創英角ﾎﾟｯﾌﾟ体" panose="040B0A00000000000000" pitchFamily="50" charset="-128"/>
                <a:ea typeface="HGP創英角ﾎﾟｯﾌﾟ体" panose="040B0A00000000000000" pitchFamily="50" charset="-128"/>
              </a:rPr>
              <a:t>室蘭北</a:t>
            </a:r>
            <a:r>
              <a:rPr lang="en-US" altLang="ja-JP" sz="2000" b="1" dirty="0">
                <a:latin typeface="HGP創英角ﾎﾟｯﾌﾟ体" panose="040B0A00000000000000" pitchFamily="50" charset="-128"/>
                <a:ea typeface="HGP創英角ﾎﾟｯﾌﾟ体" panose="040B0A00000000000000" pitchFamily="50" charset="-128"/>
              </a:rPr>
              <a:t>RAC</a:t>
            </a:r>
            <a:r>
              <a:rPr lang="ja-JP" altLang="en-US" sz="2000" b="1" dirty="0">
                <a:latin typeface="HGP創英角ﾎﾟｯﾌﾟ体" panose="040B0A00000000000000" pitchFamily="50" charset="-128"/>
                <a:ea typeface="HGP創英角ﾎﾟｯﾌﾟ体" panose="040B0A00000000000000" pitchFamily="50" charset="-128"/>
              </a:rPr>
              <a:t>・札幌幌南</a:t>
            </a:r>
            <a:r>
              <a:rPr lang="en-US" altLang="ja-JP" sz="2000" b="1" dirty="0">
                <a:latin typeface="HGP創英角ﾎﾟｯﾌﾟ体" panose="040B0A00000000000000" pitchFamily="50" charset="-128"/>
                <a:ea typeface="HGP創英角ﾎﾟｯﾌﾟ体" panose="040B0A00000000000000" pitchFamily="50" charset="-128"/>
              </a:rPr>
              <a:t>RAC</a:t>
            </a:r>
            <a:r>
              <a:rPr lang="ja-JP" altLang="en-US" sz="2000" b="1" dirty="0">
                <a:latin typeface="HGP創英角ﾎﾟｯﾌﾟ体" panose="040B0A00000000000000" pitchFamily="50" charset="-128"/>
                <a:ea typeface="HGP創英角ﾎﾟｯﾌﾟ体" panose="040B0A00000000000000" pitchFamily="50" charset="-128"/>
              </a:rPr>
              <a:t>・千歳</a:t>
            </a:r>
            <a:r>
              <a:rPr lang="en-US" altLang="ja-JP" sz="2000" b="1" dirty="0">
                <a:latin typeface="HGP創英角ﾎﾟｯﾌﾟ体" panose="040B0A00000000000000" pitchFamily="50" charset="-128"/>
                <a:ea typeface="HGP創英角ﾎﾟｯﾌﾟ体" panose="040B0A00000000000000" pitchFamily="50" charset="-128"/>
              </a:rPr>
              <a:t>RAC</a:t>
            </a:r>
            <a:r>
              <a:rPr lang="ja-JP" altLang="en-US" sz="2000" b="1" dirty="0">
                <a:latin typeface="HGP創英角ﾎﾟｯﾌﾟ体" panose="040B0A00000000000000" pitchFamily="50" charset="-128"/>
                <a:ea typeface="HGP創英角ﾎﾟｯﾌﾟ体" panose="040B0A00000000000000" pitchFamily="50" charset="-128"/>
              </a:rPr>
              <a:t>・赤平</a:t>
            </a:r>
            <a:r>
              <a:rPr lang="en-US" altLang="ja-JP" sz="2000" b="1" dirty="0">
                <a:latin typeface="HGP創英角ﾎﾟｯﾌﾟ体" panose="040B0A00000000000000" pitchFamily="50" charset="-128"/>
                <a:ea typeface="HGP創英角ﾎﾟｯﾌﾟ体" panose="040B0A00000000000000" pitchFamily="50" charset="-128"/>
              </a:rPr>
              <a:t>RAC</a:t>
            </a:r>
            <a:r>
              <a:rPr lang="ja-JP" altLang="en-US" sz="2000" b="1" dirty="0">
                <a:latin typeface="HGP創英角ﾎﾟｯﾌﾟ体" panose="040B0A00000000000000" pitchFamily="50" charset="-128"/>
                <a:ea typeface="HGP創英角ﾎﾟｯﾌﾟ体" panose="040B0A00000000000000" pitchFamily="50" charset="-128"/>
              </a:rPr>
              <a:t>（地区</a:t>
            </a:r>
            <a:r>
              <a:rPr lang="en-US" altLang="ja-JP" sz="2000" b="1" dirty="0">
                <a:latin typeface="HGP創英角ﾎﾟｯﾌﾟ体" panose="040B0A00000000000000" pitchFamily="50" charset="-128"/>
                <a:ea typeface="HGP創英角ﾎﾟｯﾌﾟ体" panose="040B0A00000000000000" pitchFamily="50" charset="-128"/>
              </a:rPr>
              <a:t>RA</a:t>
            </a:r>
            <a:r>
              <a:rPr lang="ja-JP" altLang="en-US" sz="2000" b="1" dirty="0">
                <a:latin typeface="HGP創英角ﾎﾟｯﾌﾟ体" panose="040B0A00000000000000" pitchFamily="50" charset="-128"/>
                <a:ea typeface="HGP創英角ﾎﾟｯﾌﾟ体" panose="040B0A00000000000000" pitchFamily="50" charset="-128"/>
              </a:rPr>
              <a:t>加盟</a:t>
            </a:r>
            <a:r>
              <a:rPr lang="en-US" altLang="ja-JP" sz="2000" b="1" dirty="0">
                <a:latin typeface="HGP創英角ﾎﾟｯﾌﾟ体" panose="040B0A00000000000000" pitchFamily="50" charset="-128"/>
                <a:ea typeface="HGP創英角ﾎﾟｯﾌﾟ体" panose="040B0A00000000000000" pitchFamily="50" charset="-128"/>
              </a:rPr>
              <a:t>4</a:t>
            </a:r>
            <a:r>
              <a:rPr lang="ja-JP" altLang="en-US" sz="2000" b="1" dirty="0">
                <a:latin typeface="HGP創英角ﾎﾟｯﾌﾟ体" panose="040B0A00000000000000" pitchFamily="50" charset="-128"/>
                <a:ea typeface="HGP創英角ﾎﾟｯﾌﾟ体" panose="040B0A00000000000000" pitchFamily="50" charset="-128"/>
              </a:rPr>
              <a:t>クラブ）　⇒合計会員数約</a:t>
            </a:r>
            <a:r>
              <a:rPr lang="en-US" altLang="ja-JP" sz="2000" b="1" dirty="0">
                <a:latin typeface="HGP創英角ﾎﾟｯﾌﾟ体" panose="040B0A00000000000000" pitchFamily="50" charset="-128"/>
                <a:ea typeface="HGP創英角ﾎﾟｯﾌﾟ体" panose="040B0A00000000000000" pitchFamily="50" charset="-128"/>
              </a:rPr>
              <a:t>37</a:t>
            </a:r>
            <a:r>
              <a:rPr lang="ja-JP" altLang="en-US" sz="2000" b="1" dirty="0">
                <a:latin typeface="HGP創英角ﾎﾟｯﾌﾟ体" panose="040B0A00000000000000" pitchFamily="50" charset="-128"/>
                <a:ea typeface="HGP創英角ﾎﾟｯﾌﾟ体" panose="040B0A00000000000000" pitchFamily="50" charset="-128"/>
              </a:rPr>
              <a:t>名</a:t>
            </a:r>
            <a:endParaRPr lang="en-US" altLang="ja-JP" sz="2000" b="1" dirty="0">
              <a:latin typeface="HGP創英角ﾎﾟｯﾌﾟ体" panose="040B0A00000000000000" pitchFamily="50" charset="-128"/>
              <a:ea typeface="HGP創英角ﾎﾟｯﾌﾟ体" panose="040B0A00000000000000" pitchFamily="50" charset="-128"/>
            </a:endParaRPr>
          </a:p>
          <a:p>
            <a:pPr algn="l"/>
            <a:r>
              <a:rPr lang="ja-JP" altLang="en-US" sz="2000" b="1" dirty="0">
                <a:latin typeface="HGP創英角ﾎﾟｯﾌﾟ体" panose="040B0A00000000000000" pitchFamily="50" charset="-128"/>
                <a:ea typeface="HGP創英角ﾎﾟｯﾌﾟ体" panose="040B0A00000000000000" pitchFamily="50" charset="-128"/>
              </a:rPr>
              <a:t>函館大学</a:t>
            </a:r>
            <a:r>
              <a:rPr lang="en-US" altLang="ja-JP" sz="2000" b="1" dirty="0">
                <a:latin typeface="HGP創英角ﾎﾟｯﾌﾟ体" panose="040B0A00000000000000" pitchFamily="50" charset="-128"/>
                <a:ea typeface="HGP創英角ﾎﾟｯﾌﾟ体" panose="040B0A00000000000000" pitchFamily="50" charset="-128"/>
              </a:rPr>
              <a:t>RAC</a:t>
            </a:r>
            <a:r>
              <a:rPr lang="ja-JP" altLang="en-US" sz="2000" b="1" dirty="0">
                <a:latin typeface="HGP創英角ﾎﾟｯﾌﾟ体" panose="040B0A00000000000000" pitchFamily="50" charset="-128"/>
                <a:ea typeface="HGP創英角ﾎﾟｯﾌﾟ体" panose="040B0A00000000000000" pitchFamily="50" charset="-128"/>
              </a:rPr>
              <a:t>（地区</a:t>
            </a:r>
            <a:r>
              <a:rPr lang="en-US" altLang="ja-JP" sz="2000" b="1" dirty="0">
                <a:latin typeface="HGP創英角ﾎﾟｯﾌﾟ体" panose="040B0A00000000000000" pitchFamily="50" charset="-128"/>
                <a:ea typeface="HGP創英角ﾎﾟｯﾌﾟ体" panose="040B0A00000000000000" pitchFamily="50" charset="-128"/>
              </a:rPr>
              <a:t>RA</a:t>
            </a:r>
            <a:r>
              <a:rPr lang="ja-JP" altLang="en-US" sz="2000" b="1" dirty="0">
                <a:latin typeface="HGP創英角ﾎﾟｯﾌﾟ体" panose="040B0A00000000000000" pitchFamily="50" charset="-128"/>
                <a:ea typeface="HGP創英角ﾎﾟｯﾌﾟ体" panose="040B0A00000000000000" pitchFamily="50" charset="-128"/>
              </a:rPr>
              <a:t>未加盟クラブ）⇒人数不明</a:t>
            </a:r>
            <a:endParaRPr lang="en-US" altLang="ja-JP" sz="2000" b="1" dirty="0">
              <a:latin typeface="HGP創英角ﾎﾟｯﾌﾟ体" panose="040B0A00000000000000" pitchFamily="50" charset="-128"/>
              <a:ea typeface="HGP創英角ﾎﾟｯﾌﾟ体" panose="040B0A00000000000000" pitchFamily="50" charset="-128"/>
            </a:endParaRPr>
          </a:p>
        </p:txBody>
      </p:sp>
      <p:pic>
        <p:nvPicPr>
          <p:cNvPr id="4" name="図 3" descr="電話をかけている男性&#10;&#10;低い精度で自動的に生成された説明">
            <a:extLst>
              <a:ext uri="{FF2B5EF4-FFF2-40B4-BE49-F238E27FC236}">
                <a16:creationId xmlns:a16="http://schemas.microsoft.com/office/drawing/2014/main" id="{29884C3B-B825-2866-C9EA-E93E73105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55" y="1167640"/>
            <a:ext cx="2689823" cy="3587240"/>
          </a:xfrm>
          <a:prstGeom prst="rect">
            <a:avLst/>
          </a:prstGeom>
        </p:spPr>
      </p:pic>
    </p:spTree>
    <p:extLst>
      <p:ext uri="{BB962C8B-B14F-4D97-AF65-F5344CB8AC3E}">
        <p14:creationId xmlns:p14="http://schemas.microsoft.com/office/powerpoint/2010/main" val="31713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FA2460E-5DB3-4CB4-AAAD-B1B9B256EF44}"/>
              </a:ext>
            </a:extLst>
          </p:cNvPr>
          <p:cNvSpPr>
            <a:spLocks noGrp="1"/>
          </p:cNvSpPr>
          <p:nvPr>
            <p:ph type="subTitle" idx="1"/>
          </p:nvPr>
        </p:nvSpPr>
        <p:spPr>
          <a:xfrm>
            <a:off x="243281" y="302004"/>
            <a:ext cx="11761366" cy="6098795"/>
          </a:xfrm>
        </p:spPr>
        <p:txBody>
          <a:bodyPr>
            <a:normAutofit/>
          </a:bodyPr>
          <a:lstStyle/>
          <a:p>
            <a:endParaRPr lang="en-US" altLang="ja-JP" sz="3600" b="1" dirty="0">
              <a:latin typeface="HG創英角ﾎﾟｯﾌﾟ体" panose="040B0A09000000000000" pitchFamily="49" charset="-128"/>
              <a:ea typeface="HG創英角ﾎﾟｯﾌﾟ体" panose="040B0A09000000000000" pitchFamily="49" charset="-128"/>
            </a:endParaRPr>
          </a:p>
          <a:p>
            <a:endParaRPr lang="en-US" altLang="ja-JP" sz="3600" b="1" dirty="0">
              <a:latin typeface="HG創英角ﾎﾟｯﾌﾟ体" panose="040B0A09000000000000" pitchFamily="49" charset="-128"/>
              <a:ea typeface="HG創英角ﾎﾟｯﾌﾟ体" panose="040B0A09000000000000" pitchFamily="49" charset="-128"/>
            </a:endParaRPr>
          </a:p>
          <a:p>
            <a:endParaRPr lang="en-US" altLang="ja-JP" sz="3600" b="1" dirty="0">
              <a:latin typeface="HG創英角ﾎﾟｯﾌﾟ体" panose="040B0A09000000000000" pitchFamily="49" charset="-128"/>
              <a:ea typeface="HG創英角ﾎﾟｯﾌﾟ体" panose="040B0A09000000000000" pitchFamily="49" charset="-128"/>
            </a:endParaRPr>
          </a:p>
          <a:p>
            <a:endParaRPr lang="en-US" altLang="ja-JP" sz="3600" b="1" dirty="0">
              <a:latin typeface="HG創英角ﾎﾟｯﾌﾟ体" panose="040B0A09000000000000" pitchFamily="49" charset="-128"/>
              <a:ea typeface="HG創英角ﾎﾟｯﾌﾟ体" panose="040B0A09000000000000" pitchFamily="49" charset="-128"/>
            </a:endParaRPr>
          </a:p>
          <a:p>
            <a:r>
              <a:rPr lang="ja-JP" altLang="en-US" sz="4800" b="1" dirty="0">
                <a:latin typeface="HG創英角ﾎﾟｯﾌﾟ体" panose="040B0A09000000000000" pitchFamily="49" charset="-128"/>
                <a:ea typeface="HG創英角ﾎﾟｯﾌﾟ体" panose="040B0A09000000000000" pitchFamily="49" charset="-128"/>
              </a:rPr>
              <a:t>国際ロータリー第</a:t>
            </a:r>
            <a:r>
              <a:rPr lang="en-US" altLang="ja-JP" sz="4800" b="1" dirty="0">
                <a:latin typeface="HG創英角ﾎﾟｯﾌﾟ体" panose="040B0A09000000000000" pitchFamily="49" charset="-128"/>
                <a:ea typeface="HG創英角ﾎﾟｯﾌﾟ体" panose="040B0A09000000000000" pitchFamily="49" charset="-128"/>
              </a:rPr>
              <a:t>2510</a:t>
            </a:r>
            <a:r>
              <a:rPr lang="ja-JP" altLang="en-US" sz="4800" b="1" dirty="0">
                <a:latin typeface="HG創英角ﾎﾟｯﾌﾟ体" panose="040B0A09000000000000" pitchFamily="49" charset="-128"/>
                <a:ea typeface="HG創英角ﾎﾟｯﾌﾟ体" panose="040B0A09000000000000" pitchFamily="49" charset="-128"/>
              </a:rPr>
              <a:t>地区</a:t>
            </a:r>
            <a:endParaRPr lang="en-US" altLang="ja-JP" sz="4800" b="1" dirty="0">
              <a:latin typeface="HG創英角ﾎﾟｯﾌﾟ体" panose="040B0A09000000000000" pitchFamily="49" charset="-128"/>
              <a:ea typeface="HG創英角ﾎﾟｯﾌﾟ体" panose="040B0A09000000000000" pitchFamily="49" charset="-128"/>
            </a:endParaRPr>
          </a:p>
          <a:p>
            <a:r>
              <a:rPr lang="ja-JP" altLang="en-US" sz="4800" b="1" dirty="0">
                <a:latin typeface="HG創英角ﾎﾟｯﾌﾟ体" panose="040B0A09000000000000" pitchFamily="49" charset="-128"/>
                <a:ea typeface="HG創英角ﾎﾟｯﾌﾟ体" panose="040B0A09000000000000" pitchFamily="49" charset="-128"/>
              </a:rPr>
              <a:t>活動紹介　　　　　　　　　　　　　　　　　　　　　　　　　　　　　　　　　　　　　　　　　　　　　　</a:t>
            </a:r>
            <a:endParaRPr lang="en-US" altLang="ja-JP" sz="4800" b="1" dirty="0">
              <a:latin typeface="HG創英角ﾎﾟｯﾌﾟ体" panose="040B0A09000000000000" pitchFamily="49" charset="-128"/>
              <a:ea typeface="HG創英角ﾎﾟｯﾌﾟ体" panose="040B0A09000000000000" pitchFamily="49" charset="-128"/>
            </a:endParaRPr>
          </a:p>
          <a:p>
            <a:endParaRPr kumimoji="1" lang="en-US" altLang="ja-JP" sz="3200" b="1" dirty="0"/>
          </a:p>
          <a:p>
            <a:endParaRPr lang="en-US" altLang="ja-JP" sz="2800" b="1" dirty="0"/>
          </a:p>
          <a:p>
            <a:endParaRPr kumimoji="1" lang="en-US" altLang="ja-JP" b="1" dirty="0"/>
          </a:p>
          <a:p>
            <a:endParaRPr kumimoji="1" lang="en-US" altLang="ja-JP" b="1" dirty="0"/>
          </a:p>
          <a:p>
            <a:endParaRPr kumimoji="1" lang="ja-JP" altLang="en-US" sz="1600" b="1" dirty="0"/>
          </a:p>
        </p:txBody>
      </p:sp>
    </p:spTree>
    <p:extLst>
      <p:ext uri="{BB962C8B-B14F-4D97-AF65-F5344CB8AC3E}">
        <p14:creationId xmlns:p14="http://schemas.microsoft.com/office/powerpoint/2010/main" val="298688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12E83637-90B4-3244-B29D-98D22BACF8B7}"/>
              </a:ext>
            </a:extLst>
          </p:cNvPr>
          <p:cNvSpPr/>
          <p:nvPr/>
        </p:nvSpPr>
        <p:spPr>
          <a:xfrm>
            <a:off x="354389" y="933411"/>
            <a:ext cx="11647503" cy="4986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BC44B7E-5DEA-919F-CDEC-85FA50DFDF5B}"/>
              </a:ext>
            </a:extLst>
          </p:cNvPr>
          <p:cNvSpPr txBox="1"/>
          <p:nvPr/>
        </p:nvSpPr>
        <p:spPr>
          <a:xfrm>
            <a:off x="314036" y="329158"/>
            <a:ext cx="11665528" cy="584775"/>
          </a:xfrm>
          <a:prstGeom prst="rect">
            <a:avLst/>
          </a:prstGeom>
          <a:noFill/>
        </p:spPr>
        <p:txBody>
          <a:bodyPr wrap="square" rtlCol="0">
            <a:spAutoFit/>
          </a:bodyPr>
          <a:lstStyle/>
          <a:p>
            <a:pPr algn="ctr"/>
            <a:r>
              <a:rPr lang="ja-JP" altLang="en-US" sz="3200" b="1" dirty="0">
                <a:solidFill>
                  <a:srgbClr val="FF0000"/>
                </a:solidFill>
              </a:rPr>
              <a:t>第</a:t>
            </a:r>
            <a:r>
              <a:rPr lang="en-US" altLang="ja-JP" sz="3200" b="1" dirty="0">
                <a:solidFill>
                  <a:srgbClr val="FF0000"/>
                </a:solidFill>
              </a:rPr>
              <a:t>51</a:t>
            </a:r>
            <a:r>
              <a:rPr lang="ja-JP" altLang="en-US" sz="3200" b="1" dirty="0">
                <a:solidFill>
                  <a:srgbClr val="FF0000"/>
                </a:solidFill>
              </a:rPr>
              <a:t>回地区協議会　　　　     　　　　　</a:t>
            </a:r>
            <a:r>
              <a:rPr lang="ja-JP" altLang="en-US" sz="3000" b="1" dirty="0">
                <a:solidFill>
                  <a:srgbClr val="FF0000"/>
                </a:solidFill>
              </a:rPr>
              <a:t>　</a:t>
            </a:r>
            <a:r>
              <a:rPr lang="ja-JP" altLang="en-US" sz="2000" b="1" dirty="0">
                <a:solidFill>
                  <a:srgbClr val="FF0000"/>
                </a:solidFill>
              </a:rPr>
              <a:t> </a:t>
            </a:r>
            <a:r>
              <a:rPr kumimoji="1" lang="ja-JP" altLang="en-US" sz="2000" b="1" dirty="0">
                <a:solidFill>
                  <a:srgbClr val="FF0000"/>
                </a:solidFill>
              </a:rPr>
              <a:t>　　</a:t>
            </a:r>
          </a:p>
        </p:txBody>
      </p:sp>
      <p:sp>
        <p:nvSpPr>
          <p:cNvPr id="2" name="テキスト ボックス 1">
            <a:extLst>
              <a:ext uri="{FF2B5EF4-FFF2-40B4-BE49-F238E27FC236}">
                <a16:creationId xmlns:a16="http://schemas.microsoft.com/office/drawing/2014/main" id="{B605C9E0-3E85-4A82-EAED-D04997E379BD}"/>
              </a:ext>
            </a:extLst>
          </p:cNvPr>
          <p:cNvSpPr txBox="1"/>
          <p:nvPr/>
        </p:nvSpPr>
        <p:spPr>
          <a:xfrm>
            <a:off x="344730" y="1268682"/>
            <a:ext cx="10445189" cy="5632311"/>
          </a:xfrm>
          <a:prstGeom prst="rect">
            <a:avLst/>
          </a:prstGeom>
          <a:noFill/>
        </p:spPr>
        <p:txBody>
          <a:bodyPr wrap="square" rtlCol="0">
            <a:spAutoFit/>
          </a:bodyPr>
          <a:lstStyle/>
          <a:p>
            <a:r>
              <a:rPr lang="ja-JP" altLang="en-US" sz="2000" b="1" dirty="0"/>
              <a:t>〇開催日：</a:t>
            </a:r>
            <a:r>
              <a:rPr lang="en-US" altLang="ja-JP" sz="2000" b="1" dirty="0"/>
              <a:t>2023</a:t>
            </a:r>
            <a:r>
              <a:rPr lang="ja-JP" altLang="en-US" sz="2000" b="1" dirty="0"/>
              <a:t>年</a:t>
            </a:r>
            <a:r>
              <a:rPr lang="en-US" altLang="ja-JP" sz="2000" b="1" dirty="0"/>
              <a:t>8</a:t>
            </a:r>
            <a:r>
              <a:rPr lang="ja-JP" altLang="en-US" sz="2000" b="1" dirty="0"/>
              <a:t>月</a:t>
            </a:r>
            <a:r>
              <a:rPr lang="en-US" altLang="ja-JP" sz="2000" b="1" dirty="0"/>
              <a:t>19</a:t>
            </a:r>
            <a:r>
              <a:rPr lang="ja-JP" altLang="en-US" sz="2000" b="1" dirty="0"/>
              <a:t>日（土）</a:t>
            </a:r>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r>
              <a:rPr lang="ja-JP" altLang="en-US" sz="2000" b="1" dirty="0"/>
              <a:t>〇開催地：砂川市</a:t>
            </a:r>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r>
              <a:rPr lang="ja-JP" altLang="en-US" sz="2000" b="1" dirty="0"/>
              <a:t>〇内　容：①ロータリー基礎知識に関する講演</a:t>
            </a:r>
            <a:endParaRPr lang="en-US" altLang="ja-JP" sz="2000" b="1" dirty="0"/>
          </a:p>
          <a:p>
            <a:endParaRPr lang="en-US" altLang="ja-JP" sz="2000" b="1" dirty="0"/>
          </a:p>
          <a:p>
            <a:r>
              <a:rPr lang="ja-JP" altLang="en-US" sz="2000" b="1" dirty="0"/>
              <a:t>　　　　　②ワールドカフェ</a:t>
            </a:r>
            <a:endParaRPr lang="en-US" altLang="ja-JP" sz="2000" b="1" dirty="0"/>
          </a:p>
          <a:p>
            <a:r>
              <a:rPr lang="ja-JP" altLang="en-US" sz="2000" b="1" dirty="0"/>
              <a:t>　　　　　　（グループディスカッション）</a:t>
            </a:r>
            <a:endParaRPr lang="en-US" altLang="ja-JP" sz="2000" b="1" dirty="0"/>
          </a:p>
          <a:p>
            <a:endParaRPr lang="en-US" altLang="ja-JP" sz="2000" b="1" dirty="0"/>
          </a:p>
          <a:p>
            <a:r>
              <a:rPr lang="ja-JP" altLang="en-US" sz="2000" b="1" dirty="0"/>
              <a:t>〇ホスト：赤平ローターアクトクラブ</a:t>
            </a:r>
            <a:endParaRPr lang="en-US" altLang="ja-JP" sz="2000" b="1" dirty="0"/>
          </a:p>
          <a:p>
            <a:endParaRPr lang="en-US" altLang="ja-JP" sz="2000" b="1" dirty="0"/>
          </a:p>
          <a:p>
            <a:endParaRPr lang="en-US" altLang="ja-JP" sz="2000" b="1" dirty="0"/>
          </a:p>
        </p:txBody>
      </p:sp>
      <p:pic>
        <p:nvPicPr>
          <p:cNvPr id="4" name="図 3" descr="テーブルを囲む人々&#10;&#10;自動的に生成された説明">
            <a:extLst>
              <a:ext uri="{FF2B5EF4-FFF2-40B4-BE49-F238E27FC236}">
                <a16:creationId xmlns:a16="http://schemas.microsoft.com/office/drawing/2014/main" id="{5B95BF13-C64D-12BC-AC23-00E8359D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004" y="1445090"/>
            <a:ext cx="3543298" cy="2657474"/>
          </a:xfrm>
          <a:prstGeom prst="rect">
            <a:avLst/>
          </a:prstGeom>
        </p:spPr>
      </p:pic>
      <p:pic>
        <p:nvPicPr>
          <p:cNvPr id="7" name="図 6" descr="テーブルを囲んで座っている男性&#10;&#10;自動的に生成された説明">
            <a:extLst>
              <a:ext uri="{FF2B5EF4-FFF2-40B4-BE49-F238E27FC236}">
                <a16:creationId xmlns:a16="http://schemas.microsoft.com/office/drawing/2014/main" id="{BCF6A020-005A-0DAC-D2A7-F20D87401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60" y="1392695"/>
            <a:ext cx="3543298" cy="2657474"/>
          </a:xfrm>
          <a:prstGeom prst="rect">
            <a:avLst/>
          </a:prstGeom>
        </p:spPr>
      </p:pic>
      <p:pic>
        <p:nvPicPr>
          <p:cNvPr id="9" name="図 8" descr="天井, 人, 建物, グループ が含まれている画像&#10;&#10;自動的に生成された説明">
            <a:extLst>
              <a:ext uri="{FF2B5EF4-FFF2-40B4-BE49-F238E27FC236}">
                <a16:creationId xmlns:a16="http://schemas.microsoft.com/office/drawing/2014/main" id="{EF899889-5B94-A9E9-559E-BB0B2472E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713" y="4243519"/>
            <a:ext cx="3544897" cy="2657473"/>
          </a:xfrm>
          <a:prstGeom prst="rect">
            <a:avLst/>
          </a:prstGeom>
        </p:spPr>
      </p:pic>
    </p:spTree>
    <p:extLst>
      <p:ext uri="{BB962C8B-B14F-4D97-AF65-F5344CB8AC3E}">
        <p14:creationId xmlns:p14="http://schemas.microsoft.com/office/powerpoint/2010/main" val="185198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12E83637-90B4-3244-B29D-98D22BACF8B7}"/>
              </a:ext>
            </a:extLst>
          </p:cNvPr>
          <p:cNvSpPr/>
          <p:nvPr/>
        </p:nvSpPr>
        <p:spPr>
          <a:xfrm>
            <a:off x="354389" y="933411"/>
            <a:ext cx="11647503" cy="4986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BC44B7E-5DEA-919F-CDEC-85FA50DFDF5B}"/>
              </a:ext>
            </a:extLst>
          </p:cNvPr>
          <p:cNvSpPr txBox="1"/>
          <p:nvPr/>
        </p:nvSpPr>
        <p:spPr>
          <a:xfrm>
            <a:off x="314036" y="329158"/>
            <a:ext cx="11665528" cy="584775"/>
          </a:xfrm>
          <a:prstGeom prst="rect">
            <a:avLst/>
          </a:prstGeom>
          <a:noFill/>
        </p:spPr>
        <p:txBody>
          <a:bodyPr wrap="square" rtlCol="0">
            <a:spAutoFit/>
          </a:bodyPr>
          <a:lstStyle/>
          <a:p>
            <a:pPr algn="ctr"/>
            <a:r>
              <a:rPr lang="ja-JP" altLang="en-US" sz="3200" b="1" dirty="0">
                <a:solidFill>
                  <a:srgbClr val="FF0000"/>
                </a:solidFill>
              </a:rPr>
              <a:t>第</a:t>
            </a:r>
            <a:r>
              <a:rPr lang="en-US" altLang="ja-JP" sz="3200" b="1" dirty="0">
                <a:solidFill>
                  <a:srgbClr val="FF0000"/>
                </a:solidFill>
              </a:rPr>
              <a:t>5</a:t>
            </a:r>
            <a:r>
              <a:rPr lang="ja-JP" altLang="en-US" sz="3200" b="1" dirty="0">
                <a:solidFill>
                  <a:srgbClr val="FF0000"/>
                </a:solidFill>
              </a:rPr>
              <a:t>回第</a:t>
            </a:r>
            <a:r>
              <a:rPr lang="en-US" altLang="ja-JP" sz="3200" b="1" dirty="0">
                <a:solidFill>
                  <a:srgbClr val="FF0000"/>
                </a:solidFill>
              </a:rPr>
              <a:t>1</a:t>
            </a:r>
            <a:r>
              <a:rPr lang="ja-JP" altLang="en-US" sz="3200" b="1" dirty="0">
                <a:solidFill>
                  <a:srgbClr val="FF0000"/>
                </a:solidFill>
              </a:rPr>
              <a:t>エリア代表者会議</a:t>
            </a:r>
            <a:r>
              <a:rPr lang="ja-JP" altLang="en-US" sz="3000" b="1" dirty="0">
                <a:solidFill>
                  <a:srgbClr val="FF0000"/>
                </a:solidFill>
              </a:rPr>
              <a:t>　</a:t>
            </a:r>
            <a:endParaRPr kumimoji="1" lang="ja-JP" altLang="en-US" sz="2000" b="1" dirty="0">
              <a:solidFill>
                <a:srgbClr val="FF0000"/>
              </a:solidFill>
            </a:endParaRPr>
          </a:p>
        </p:txBody>
      </p:sp>
      <p:sp>
        <p:nvSpPr>
          <p:cNvPr id="6" name="テキスト ボックス 5">
            <a:extLst>
              <a:ext uri="{FF2B5EF4-FFF2-40B4-BE49-F238E27FC236}">
                <a16:creationId xmlns:a16="http://schemas.microsoft.com/office/drawing/2014/main" id="{D576955F-02C6-E0C5-49F3-68E43A794269}"/>
              </a:ext>
            </a:extLst>
          </p:cNvPr>
          <p:cNvSpPr txBox="1"/>
          <p:nvPr/>
        </p:nvSpPr>
        <p:spPr>
          <a:xfrm>
            <a:off x="344730" y="1268682"/>
            <a:ext cx="6379979" cy="4708981"/>
          </a:xfrm>
          <a:prstGeom prst="rect">
            <a:avLst/>
          </a:prstGeom>
          <a:noFill/>
        </p:spPr>
        <p:txBody>
          <a:bodyPr wrap="square" rtlCol="0">
            <a:spAutoFit/>
          </a:bodyPr>
          <a:lstStyle/>
          <a:p>
            <a:r>
              <a:rPr lang="ja-JP" altLang="en-US" sz="2000" b="1" dirty="0"/>
              <a:t>〇開催日：</a:t>
            </a:r>
            <a:r>
              <a:rPr lang="en-US" altLang="ja-JP" sz="2000" b="1" dirty="0"/>
              <a:t>2023</a:t>
            </a:r>
            <a:r>
              <a:rPr lang="ja-JP" altLang="en-US" sz="2000" b="1" dirty="0"/>
              <a:t>年</a:t>
            </a:r>
            <a:r>
              <a:rPr lang="en-US" altLang="ja-JP" sz="2000" b="1" dirty="0"/>
              <a:t>10</a:t>
            </a:r>
            <a:r>
              <a:rPr lang="ja-JP" altLang="en-US" sz="2000" b="1" dirty="0"/>
              <a:t>月</a:t>
            </a:r>
            <a:r>
              <a:rPr lang="en-US" altLang="ja-JP" sz="2000" b="1" dirty="0"/>
              <a:t>7</a:t>
            </a:r>
            <a:r>
              <a:rPr lang="ja-JP" altLang="en-US" sz="2000" b="1" dirty="0"/>
              <a:t>日（土）</a:t>
            </a:r>
            <a:endParaRPr lang="en-US" altLang="ja-JP" sz="2000" b="1" dirty="0"/>
          </a:p>
          <a:p>
            <a:endParaRPr lang="en-US" altLang="ja-JP" sz="2000" b="1" dirty="0"/>
          </a:p>
          <a:p>
            <a:endParaRPr lang="en-US" altLang="ja-JP" sz="2000" b="1" dirty="0"/>
          </a:p>
          <a:p>
            <a:endParaRPr lang="en-US" altLang="ja-JP" sz="2000" b="1" dirty="0"/>
          </a:p>
          <a:p>
            <a:r>
              <a:rPr lang="ja-JP" altLang="en-US" sz="2000" b="1" dirty="0"/>
              <a:t>〇開催地：札幌市</a:t>
            </a:r>
            <a:endParaRPr lang="en-US" altLang="ja-JP" sz="2000" b="1" dirty="0"/>
          </a:p>
          <a:p>
            <a:endParaRPr lang="en-US" altLang="ja-JP" sz="2000" b="1" dirty="0"/>
          </a:p>
          <a:p>
            <a:endParaRPr lang="en-US" altLang="ja-JP" sz="2000" b="1" dirty="0"/>
          </a:p>
          <a:p>
            <a:endParaRPr lang="en-US" altLang="ja-JP" sz="2000" b="1" dirty="0"/>
          </a:p>
          <a:p>
            <a:r>
              <a:rPr lang="ja-JP" altLang="en-US" sz="2000" b="1" dirty="0"/>
              <a:t>〇内　容</a:t>
            </a:r>
            <a:endParaRPr lang="en-US" altLang="ja-JP" sz="2000" b="1" dirty="0"/>
          </a:p>
          <a:p>
            <a:r>
              <a:rPr lang="ja-JP" altLang="en-US" sz="2000" b="1" dirty="0"/>
              <a:t>　・第</a:t>
            </a:r>
            <a:r>
              <a:rPr lang="en-US" altLang="ja-JP" sz="2000" b="1" dirty="0"/>
              <a:t>1</a:t>
            </a:r>
            <a:r>
              <a:rPr lang="ja-JP" altLang="en-US" sz="2000" b="1" dirty="0"/>
              <a:t>エリア内での決め事を行う</a:t>
            </a:r>
            <a:endParaRPr lang="en-US" altLang="ja-JP" sz="2000" b="1" dirty="0"/>
          </a:p>
          <a:p>
            <a:r>
              <a:rPr lang="ja-JP" altLang="en-US" sz="2000" b="1" dirty="0"/>
              <a:t>　・全国</a:t>
            </a:r>
            <a:r>
              <a:rPr lang="en-US" altLang="ja-JP" sz="2000" b="1" dirty="0"/>
              <a:t>RA</a:t>
            </a:r>
            <a:r>
              <a:rPr lang="ja-JP" altLang="en-US" sz="2000" b="1" dirty="0"/>
              <a:t>代表者会議へ提案する議題の検討</a:t>
            </a:r>
            <a:endParaRPr lang="en-US" altLang="ja-JP" sz="2000" b="1" dirty="0"/>
          </a:p>
          <a:p>
            <a:endParaRPr lang="en-US" altLang="ja-JP" sz="2000" b="1" dirty="0"/>
          </a:p>
          <a:p>
            <a:endParaRPr lang="en-US" altLang="ja-JP" sz="2000" b="1" dirty="0"/>
          </a:p>
          <a:p>
            <a:endParaRPr lang="en-US" altLang="ja-JP" sz="2000" b="1" dirty="0"/>
          </a:p>
          <a:p>
            <a:r>
              <a:rPr lang="ja-JP" altLang="en-US" sz="2000" b="1" dirty="0"/>
              <a:t>〇ホスト：国際ロータリー第</a:t>
            </a:r>
            <a:r>
              <a:rPr lang="en-US" altLang="ja-JP" sz="2000" b="1" dirty="0"/>
              <a:t>2510</a:t>
            </a:r>
            <a:r>
              <a:rPr lang="ja-JP" altLang="en-US" sz="2000" b="1" dirty="0"/>
              <a:t>地区</a:t>
            </a:r>
            <a:endParaRPr lang="en-US" altLang="ja-JP" sz="2000" b="1" dirty="0"/>
          </a:p>
        </p:txBody>
      </p:sp>
      <p:pic>
        <p:nvPicPr>
          <p:cNvPr id="3" name="図 2" descr="人, 天井, 屋内, ポーズ が含まれている画像&#10;&#10;自動的に生成された説明">
            <a:extLst>
              <a:ext uri="{FF2B5EF4-FFF2-40B4-BE49-F238E27FC236}">
                <a16:creationId xmlns:a16="http://schemas.microsoft.com/office/drawing/2014/main" id="{88ACEF6C-C004-2972-E7C5-43FC0ACDC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975" y="1588632"/>
            <a:ext cx="5427888" cy="4069080"/>
          </a:xfrm>
          <a:prstGeom prst="rect">
            <a:avLst/>
          </a:prstGeom>
        </p:spPr>
      </p:pic>
    </p:spTree>
    <p:extLst>
      <p:ext uri="{BB962C8B-B14F-4D97-AF65-F5344CB8AC3E}">
        <p14:creationId xmlns:p14="http://schemas.microsoft.com/office/powerpoint/2010/main" val="134497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12E83637-90B4-3244-B29D-98D22BACF8B7}"/>
              </a:ext>
            </a:extLst>
          </p:cNvPr>
          <p:cNvSpPr/>
          <p:nvPr/>
        </p:nvSpPr>
        <p:spPr>
          <a:xfrm>
            <a:off x="354389" y="933411"/>
            <a:ext cx="11647503" cy="4986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BC44B7E-5DEA-919F-CDEC-85FA50DFDF5B}"/>
              </a:ext>
            </a:extLst>
          </p:cNvPr>
          <p:cNvSpPr txBox="1"/>
          <p:nvPr/>
        </p:nvSpPr>
        <p:spPr>
          <a:xfrm>
            <a:off x="314036" y="329158"/>
            <a:ext cx="11665528" cy="584775"/>
          </a:xfrm>
          <a:prstGeom prst="rect">
            <a:avLst/>
          </a:prstGeom>
          <a:noFill/>
        </p:spPr>
        <p:txBody>
          <a:bodyPr wrap="square" rtlCol="0">
            <a:spAutoFit/>
          </a:bodyPr>
          <a:lstStyle/>
          <a:p>
            <a:pPr algn="ctr"/>
            <a:r>
              <a:rPr lang="en-US" altLang="ja-JP" sz="3200" b="1" dirty="0">
                <a:solidFill>
                  <a:srgbClr val="FF0000"/>
                </a:solidFill>
              </a:rPr>
              <a:t>NGSE</a:t>
            </a:r>
            <a:r>
              <a:rPr lang="ja-JP" altLang="en-US" sz="3200" b="1" dirty="0">
                <a:solidFill>
                  <a:srgbClr val="FF0000"/>
                </a:solidFill>
              </a:rPr>
              <a:t>プログラム（</a:t>
            </a:r>
            <a:r>
              <a:rPr lang="en-US" altLang="ja-JP" sz="3200" b="1" dirty="0">
                <a:solidFill>
                  <a:srgbClr val="FF0000"/>
                </a:solidFill>
              </a:rPr>
              <a:t>5360</a:t>
            </a:r>
            <a:r>
              <a:rPr lang="ja-JP" altLang="en-US" sz="3200" b="1" dirty="0">
                <a:solidFill>
                  <a:srgbClr val="FF0000"/>
                </a:solidFill>
              </a:rPr>
              <a:t>地区カルガリー大学</a:t>
            </a:r>
            <a:r>
              <a:rPr lang="en-US" altLang="ja-JP" sz="3200" b="1" dirty="0">
                <a:solidFill>
                  <a:srgbClr val="FF0000"/>
                </a:solidFill>
              </a:rPr>
              <a:t>RAC</a:t>
            </a:r>
            <a:r>
              <a:rPr lang="ja-JP" altLang="en-US" sz="3200" b="1" dirty="0">
                <a:solidFill>
                  <a:srgbClr val="FF0000"/>
                </a:solidFill>
              </a:rPr>
              <a:t>との交流）　　　　     　　　　　</a:t>
            </a:r>
            <a:r>
              <a:rPr lang="ja-JP" altLang="en-US" sz="3000" b="1" dirty="0">
                <a:solidFill>
                  <a:srgbClr val="FF0000"/>
                </a:solidFill>
              </a:rPr>
              <a:t>　</a:t>
            </a:r>
            <a:r>
              <a:rPr lang="ja-JP" altLang="en-US" sz="2000" b="1" dirty="0">
                <a:solidFill>
                  <a:srgbClr val="FF0000"/>
                </a:solidFill>
              </a:rPr>
              <a:t> </a:t>
            </a:r>
            <a:r>
              <a:rPr kumimoji="1" lang="ja-JP" altLang="en-US" sz="2000" b="1" dirty="0">
                <a:solidFill>
                  <a:srgbClr val="FF0000"/>
                </a:solidFill>
              </a:rPr>
              <a:t>　　</a:t>
            </a:r>
          </a:p>
        </p:txBody>
      </p:sp>
      <p:sp>
        <p:nvSpPr>
          <p:cNvPr id="2" name="テキスト ボックス 1">
            <a:extLst>
              <a:ext uri="{FF2B5EF4-FFF2-40B4-BE49-F238E27FC236}">
                <a16:creationId xmlns:a16="http://schemas.microsoft.com/office/drawing/2014/main" id="{B605C9E0-3E85-4A82-EAED-D04997E379BD}"/>
              </a:ext>
            </a:extLst>
          </p:cNvPr>
          <p:cNvSpPr txBox="1"/>
          <p:nvPr/>
        </p:nvSpPr>
        <p:spPr>
          <a:xfrm>
            <a:off x="344730" y="1268682"/>
            <a:ext cx="10445189" cy="5016758"/>
          </a:xfrm>
          <a:prstGeom prst="rect">
            <a:avLst/>
          </a:prstGeom>
          <a:noFill/>
        </p:spPr>
        <p:txBody>
          <a:bodyPr wrap="square" rtlCol="0">
            <a:spAutoFit/>
          </a:bodyPr>
          <a:lstStyle/>
          <a:p>
            <a:r>
              <a:rPr lang="ja-JP" altLang="en-US" sz="2000" b="1" dirty="0"/>
              <a:t>〇開催日：</a:t>
            </a:r>
            <a:r>
              <a:rPr lang="en-US" altLang="ja-JP" sz="2000" b="1" dirty="0"/>
              <a:t>2024</a:t>
            </a:r>
            <a:r>
              <a:rPr lang="ja-JP" altLang="en-US" sz="2000" b="1" dirty="0"/>
              <a:t>年</a:t>
            </a:r>
            <a:r>
              <a:rPr lang="en-US" altLang="ja-JP" sz="2000" b="1" dirty="0"/>
              <a:t>4</a:t>
            </a:r>
            <a:r>
              <a:rPr lang="ja-JP" altLang="en-US" sz="2000" b="1" dirty="0"/>
              <a:t>月</a:t>
            </a:r>
            <a:r>
              <a:rPr lang="en-US" altLang="ja-JP" sz="2000" b="1" dirty="0"/>
              <a:t>21</a:t>
            </a:r>
            <a:r>
              <a:rPr lang="ja-JP" altLang="en-US" sz="2000" b="1" dirty="0"/>
              <a:t>日（日）</a:t>
            </a:r>
            <a:endParaRPr lang="en-US" altLang="ja-JP" sz="2000" b="1" dirty="0"/>
          </a:p>
          <a:p>
            <a:endParaRPr lang="en-US" altLang="ja-JP" sz="2000" b="1" dirty="0"/>
          </a:p>
          <a:p>
            <a:endParaRPr lang="en-US" altLang="ja-JP" sz="2000" b="1" dirty="0"/>
          </a:p>
          <a:p>
            <a:r>
              <a:rPr lang="ja-JP" altLang="en-US" sz="2000" b="1" dirty="0"/>
              <a:t>〇開催地：札幌市</a:t>
            </a:r>
            <a:endParaRPr lang="en-US" altLang="ja-JP" sz="2000" b="1" dirty="0"/>
          </a:p>
          <a:p>
            <a:endParaRPr lang="en-US" altLang="ja-JP" sz="2000" b="1" dirty="0"/>
          </a:p>
          <a:p>
            <a:endParaRPr lang="en-US" altLang="ja-JP" sz="2000" b="1" dirty="0"/>
          </a:p>
          <a:p>
            <a:r>
              <a:rPr lang="ja-JP" altLang="en-US" sz="2000" b="1" dirty="0"/>
              <a:t>〇内　容：①英語で自己紹介</a:t>
            </a:r>
            <a:endParaRPr lang="en-US" altLang="ja-JP" sz="2000" b="1" dirty="0"/>
          </a:p>
          <a:p>
            <a:endParaRPr lang="en-US" altLang="ja-JP" sz="2000" b="1" dirty="0"/>
          </a:p>
          <a:p>
            <a:r>
              <a:rPr lang="ja-JP" altLang="en-US" sz="2000" b="1" dirty="0"/>
              <a:t>　　　　　②両地区の活動共有</a:t>
            </a:r>
            <a:endParaRPr lang="en-US" altLang="ja-JP" sz="2000" b="1" dirty="0"/>
          </a:p>
          <a:p>
            <a:endParaRPr lang="en-US" altLang="ja-JP" sz="2000" b="1" dirty="0"/>
          </a:p>
          <a:p>
            <a:r>
              <a:rPr lang="ja-JP" altLang="en-US" sz="2000" b="1" dirty="0"/>
              <a:t>　　　　　③日本の文化交流（書道体験）</a:t>
            </a:r>
            <a:endParaRPr lang="en-US" altLang="ja-JP" sz="2000" b="1" dirty="0"/>
          </a:p>
          <a:p>
            <a:endParaRPr lang="en-US" altLang="ja-JP" sz="2000" b="1" dirty="0"/>
          </a:p>
          <a:p>
            <a:r>
              <a:rPr lang="ja-JP" altLang="en-US" sz="2000" b="1" dirty="0"/>
              <a:t>　　　　　④懇親会</a:t>
            </a:r>
            <a:endParaRPr lang="en-US" altLang="ja-JP" sz="2000" b="1" dirty="0"/>
          </a:p>
          <a:p>
            <a:endParaRPr lang="en-US" altLang="ja-JP" sz="2000" b="1" dirty="0"/>
          </a:p>
          <a:p>
            <a:endParaRPr lang="en-US" altLang="ja-JP" sz="2000" b="1" dirty="0"/>
          </a:p>
          <a:p>
            <a:r>
              <a:rPr lang="ja-JP" altLang="en-US" sz="2000" b="1" dirty="0"/>
              <a:t>〇ホスト：国際ロータリー第</a:t>
            </a:r>
            <a:r>
              <a:rPr lang="en-US" altLang="ja-JP" sz="2000" b="1" dirty="0"/>
              <a:t>2510</a:t>
            </a:r>
            <a:r>
              <a:rPr lang="ja-JP" altLang="en-US" sz="2000" b="1" dirty="0"/>
              <a:t>地区ローターアクト</a:t>
            </a:r>
            <a:endParaRPr lang="en-US" altLang="ja-JP" sz="2000" b="1" dirty="0"/>
          </a:p>
        </p:txBody>
      </p:sp>
      <p:pic>
        <p:nvPicPr>
          <p:cNvPr id="4" name="図 3" descr="テーブルで食事をしている人達&#10;&#10;自動的に生成された説明">
            <a:extLst>
              <a:ext uri="{FF2B5EF4-FFF2-40B4-BE49-F238E27FC236}">
                <a16:creationId xmlns:a16="http://schemas.microsoft.com/office/drawing/2014/main" id="{67433651-0844-5576-2BC9-ABD0540CA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902" y="3538478"/>
            <a:ext cx="3224980" cy="2186940"/>
          </a:xfrm>
          <a:prstGeom prst="rect">
            <a:avLst/>
          </a:prstGeom>
        </p:spPr>
      </p:pic>
      <p:pic>
        <p:nvPicPr>
          <p:cNvPr id="7" name="図 6" descr="人, 屋内, グループ, テーブル が含まれている画像&#10;&#10;自動的に生成された説明">
            <a:extLst>
              <a:ext uri="{FF2B5EF4-FFF2-40B4-BE49-F238E27FC236}">
                <a16:creationId xmlns:a16="http://schemas.microsoft.com/office/drawing/2014/main" id="{79DB5B43-152D-6AAD-8829-726508A2D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4356" y="3604933"/>
            <a:ext cx="2903821" cy="2186940"/>
          </a:xfrm>
          <a:prstGeom prst="rect">
            <a:avLst/>
          </a:prstGeom>
        </p:spPr>
      </p:pic>
      <p:pic>
        <p:nvPicPr>
          <p:cNvPr id="11" name="図 10" descr="屋内, テーブル, 人, 男 が含まれている画像&#10;&#10;自動的に生成された説明">
            <a:extLst>
              <a:ext uri="{FF2B5EF4-FFF2-40B4-BE49-F238E27FC236}">
                <a16:creationId xmlns:a16="http://schemas.microsoft.com/office/drawing/2014/main" id="{1B138C77-849F-DE25-8564-220B7ECE45D9}"/>
              </a:ext>
            </a:extLst>
          </p:cNvPr>
          <p:cNvPicPr>
            <a:picLocks noChangeAspect="1"/>
          </p:cNvPicPr>
          <p:nvPr/>
        </p:nvPicPr>
        <p:blipFill rotWithShape="1">
          <a:blip r:embed="rId5">
            <a:extLst>
              <a:ext uri="{28A0092B-C50C-407E-A947-70E740481C1C}">
                <a14:useLocalDpi xmlns:a14="http://schemas.microsoft.com/office/drawing/2010/main" val="0"/>
              </a:ext>
            </a:extLst>
          </a:blip>
          <a:srcRect l="-298" r="7379"/>
          <a:stretch/>
        </p:blipFill>
        <p:spPr>
          <a:xfrm>
            <a:off x="4229100" y="1132582"/>
            <a:ext cx="2979420" cy="2186940"/>
          </a:xfrm>
          <a:prstGeom prst="rect">
            <a:avLst/>
          </a:prstGeom>
        </p:spPr>
      </p:pic>
      <p:pic>
        <p:nvPicPr>
          <p:cNvPr id="15" name="図 14" descr="テーブル, ケーキ, 男, 誕生日 が含まれている画像&#10;&#10;自動的に生成された説明">
            <a:extLst>
              <a:ext uri="{FF2B5EF4-FFF2-40B4-BE49-F238E27FC236}">
                <a16:creationId xmlns:a16="http://schemas.microsoft.com/office/drawing/2014/main" id="{146E4BBD-440D-232E-6CFB-2BEC4B1F08BE}"/>
              </a:ext>
            </a:extLst>
          </p:cNvPr>
          <p:cNvPicPr>
            <a:picLocks noChangeAspect="1"/>
          </p:cNvPicPr>
          <p:nvPr/>
        </p:nvPicPr>
        <p:blipFill rotWithShape="1">
          <a:blip r:embed="rId6">
            <a:extLst>
              <a:ext uri="{28A0092B-C50C-407E-A947-70E740481C1C}">
                <a14:useLocalDpi xmlns:a14="http://schemas.microsoft.com/office/drawing/2010/main" val="0"/>
              </a:ext>
            </a:extLst>
          </a:blip>
          <a:srcRect r="24570"/>
          <a:stretch/>
        </p:blipFill>
        <p:spPr>
          <a:xfrm>
            <a:off x="9954917" y="1132582"/>
            <a:ext cx="2198982" cy="2186940"/>
          </a:xfrm>
          <a:prstGeom prst="rect">
            <a:avLst/>
          </a:prstGeom>
        </p:spPr>
      </p:pic>
      <p:pic>
        <p:nvPicPr>
          <p:cNvPr id="17" name="図 16" descr="ワイングラスを持った男性&#10;&#10;中程度の精度で自動的に生成された説明">
            <a:extLst>
              <a:ext uri="{FF2B5EF4-FFF2-40B4-BE49-F238E27FC236}">
                <a16:creationId xmlns:a16="http://schemas.microsoft.com/office/drawing/2014/main" id="{3B47E16B-0E69-7ECB-304A-35A7563EE203}"/>
              </a:ext>
            </a:extLst>
          </p:cNvPr>
          <p:cNvPicPr>
            <a:picLocks noChangeAspect="1"/>
          </p:cNvPicPr>
          <p:nvPr/>
        </p:nvPicPr>
        <p:blipFill rotWithShape="1">
          <a:blip r:embed="rId7">
            <a:extLst>
              <a:ext uri="{28A0092B-C50C-407E-A947-70E740481C1C}">
                <a14:useLocalDpi xmlns:a14="http://schemas.microsoft.com/office/drawing/2010/main" val="0"/>
              </a:ext>
            </a:extLst>
          </a:blip>
          <a:srcRect l="23687" t="14338" r="18667" b="16515"/>
          <a:stretch/>
        </p:blipFill>
        <p:spPr>
          <a:xfrm>
            <a:off x="7358501" y="1132593"/>
            <a:ext cx="2464872" cy="2217460"/>
          </a:xfrm>
          <a:prstGeom prst="rect">
            <a:avLst/>
          </a:prstGeom>
        </p:spPr>
      </p:pic>
    </p:spTree>
    <p:extLst>
      <p:ext uri="{BB962C8B-B14F-4D97-AF65-F5344CB8AC3E}">
        <p14:creationId xmlns:p14="http://schemas.microsoft.com/office/powerpoint/2010/main" val="13934141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8416</TotalTime>
  <Words>762</Words>
  <Application>Microsoft Office PowerPoint</Application>
  <PresentationFormat>ワイド画面</PresentationFormat>
  <Paragraphs>102</Paragraphs>
  <Slides>6</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HGP創英角ﾎﾟｯﾌﾟ体</vt:lpstr>
      <vt:lpstr>HG創英角ﾎﾟｯﾌﾟ体</vt:lpstr>
      <vt:lpstr>游ゴシック</vt:lpstr>
      <vt:lpstr>游ゴシック Light</vt:lpstr>
      <vt:lpstr>Arial</vt:lpstr>
      <vt:lpstr>Office テーマ</vt:lpstr>
      <vt:lpstr>国際ロータリー第2510地区 活動報告   　発表者：伊達　大智（役職：地区ローターアクト代表） </vt:lpstr>
      <vt:lpstr>2023～2024年度 第2510地区ローターアクト代表＆テーマ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うひょ～っと　兵庫</dc:title>
  <dc:creator>フーレビラ　長谷川</dc:creator>
  <cp:lastModifiedBy>総務部　目黒</cp:lastModifiedBy>
  <cp:revision>623</cp:revision>
  <cp:lastPrinted>2023-08-05T10:07:45Z</cp:lastPrinted>
  <dcterms:created xsi:type="dcterms:W3CDTF">2021-09-09T01:30:16Z</dcterms:created>
  <dcterms:modified xsi:type="dcterms:W3CDTF">2024-06-22T03:11:47Z</dcterms:modified>
</cp:coreProperties>
</file>