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2"/>
  </p:notesMasterIdLst>
  <p:sldIdLst>
    <p:sldId id="256" r:id="rId3"/>
    <p:sldId id="259" r:id="rId4"/>
    <p:sldId id="266" r:id="rId5"/>
    <p:sldId id="258" r:id="rId6"/>
    <p:sldId id="261" r:id="rId7"/>
    <p:sldId id="262" r:id="rId8"/>
    <p:sldId id="267" r:id="rId9"/>
    <p:sldId id="263" r:id="rId10"/>
    <p:sldId id="265"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045"/>
    <p:restoredTop sz="94717"/>
  </p:normalViewPr>
  <p:slideViewPr>
    <p:cSldViewPr snapToGrid="0">
      <p:cViewPr varScale="1">
        <p:scale>
          <a:sx n="100" d="100"/>
          <a:sy n="100" d="100"/>
        </p:scale>
        <p:origin x="13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43DE84-F763-4E6E-A2A5-D1BC0F231907}"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endParaRPr lang="en-US"/>
        </a:p>
      </dgm:t>
    </dgm:pt>
    <dgm:pt modelId="{00F0DB1B-D3DB-4BB5-BBE9-DC426C0756C9}" type="pres">
      <dgm:prSet presAssocID="{0743DE84-F763-4E6E-A2A5-D1BC0F231907}" presName="Name0" presStyleCnt="0">
        <dgm:presLayoutVars>
          <dgm:chMax/>
          <dgm:chPref/>
          <dgm:dir/>
        </dgm:presLayoutVars>
      </dgm:prSet>
      <dgm:spPr/>
    </dgm:pt>
  </dgm:ptLst>
  <dgm:cxnLst>
    <dgm:cxn modelId="{AE57A189-A7BF-4ED5-85EF-CE36C9AA3A32}" type="presOf" srcId="{0743DE84-F763-4E6E-A2A5-D1BC0F231907}" destId="{00F0DB1B-D3DB-4BB5-BBE9-DC426C0756C9}" srcOrd="0" destOrd="0" presId="urn:microsoft.com/office/officeart/2009/3/layout/FramedTextPictur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7A4591-6969-BB48-923C-F1FC3719DB92}" type="datetimeFigureOut">
              <a:rPr kumimoji="1" lang="ja-JP" altLang="en-US" smtClean="0"/>
              <a:t>2023/9/21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5DD440-35CB-464A-9DC6-9A667B09E75B}" type="slidenum">
              <a:rPr kumimoji="1" lang="ja-JP" altLang="en-US" smtClean="0"/>
              <a:t>‹#›</a:t>
            </a:fld>
            <a:endParaRPr kumimoji="1" lang="ja-JP" altLang="en-US"/>
          </a:p>
        </p:txBody>
      </p:sp>
    </p:spTree>
    <p:extLst>
      <p:ext uri="{BB962C8B-B14F-4D97-AF65-F5344CB8AC3E}">
        <p14:creationId xmlns:p14="http://schemas.microsoft.com/office/powerpoint/2010/main" val="37849640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b="1" dirty="0">
                <a:latin typeface="+mn-ea"/>
                <a:ea typeface="+mn-ea"/>
              </a:rPr>
              <a:t>プレゼンテーションを担当する方へ</a:t>
            </a:r>
            <a:r>
              <a:rPr lang="en-US" b="1" dirty="0">
                <a:latin typeface="+mn-ea"/>
                <a:ea typeface="+mn-ea"/>
              </a:rPr>
              <a:t> </a:t>
            </a:r>
          </a:p>
          <a:p>
            <a:r>
              <a:rPr lang="ja-JP" altLang="en-US" dirty="0">
                <a:latin typeface="+mn-ea"/>
                <a:ea typeface="+mn-ea"/>
              </a:rPr>
              <a:t>各スライドの発表者用ノートは、進行の際の参考としてご使用ください。スライドの内容の説明や、聴衆との対話型プレゼンテーションにするためのアイデアなどを紹介しています。発表の対象となる聞き手の関心・ニーズに合わせてご自由に加筆修正してご利用ください。</a:t>
            </a:r>
            <a:r>
              <a:rPr lang="en-US" sz="1200" i="1" kern="1200" dirty="0">
                <a:solidFill>
                  <a:schemeClr val="tx1"/>
                </a:solidFill>
                <a:effectLst/>
                <a:latin typeface="+mn-ea"/>
                <a:ea typeface="+mn-ea"/>
                <a:cs typeface="+mn-cs"/>
              </a:rPr>
              <a:t> </a:t>
            </a:r>
          </a:p>
          <a:p>
            <a:endParaRPr lang="en-US" sz="1200" i="1" kern="1200" dirty="0">
              <a:solidFill>
                <a:schemeClr val="tx1"/>
              </a:solidFill>
              <a:effectLst/>
              <a:latin typeface="+mn-ea"/>
              <a:ea typeface="+mn-ea"/>
              <a:cs typeface="+mn-cs"/>
            </a:endParaRPr>
          </a:p>
          <a:p>
            <a:r>
              <a:rPr lang="ja-JP" altLang="en-US" sz="1200" i="0" u="sng" kern="1200" dirty="0">
                <a:solidFill>
                  <a:schemeClr val="tx1"/>
                </a:solidFill>
                <a:effectLst/>
                <a:latin typeface="+mn-ea"/>
                <a:ea typeface="+mn-ea"/>
                <a:cs typeface="+mn-cs"/>
              </a:rPr>
              <a:t>また、各スライドの</a:t>
            </a:r>
            <a:r>
              <a:rPr lang="ja-JP" altLang="en-US" u="sng" dirty="0">
                <a:latin typeface="+mn-ea"/>
                <a:ea typeface="+mn-ea"/>
              </a:rPr>
              <a:t>写真は、発表が行われる地域に合ったものに交換することをお勧めします。</a:t>
            </a:r>
            <a:endParaRPr lang="en-US" sz="1200" i="0" u="sng" kern="1200" dirty="0">
              <a:solidFill>
                <a:schemeClr val="tx1"/>
              </a:solidFill>
              <a:effectLst/>
              <a:latin typeface="+mn-ea"/>
              <a:ea typeface="+mn-ea"/>
              <a:cs typeface="+mn-cs"/>
            </a:endParaRPr>
          </a:p>
          <a:p>
            <a:pPr eaLnBrk="1" hangingPunct="1"/>
            <a:endParaRPr lang="en-US" i="1" dirty="0">
              <a:latin typeface="+mn-ea"/>
              <a:ea typeface="+mn-ea"/>
            </a:endParaRPr>
          </a:p>
          <a:p>
            <a:r>
              <a:rPr lang="ja-JP" altLang="en-US" b="1" dirty="0">
                <a:latin typeface="+mn-ea"/>
                <a:ea typeface="+mn-ea"/>
              </a:rPr>
              <a:t>アイデア</a:t>
            </a:r>
          </a:p>
          <a:p>
            <a:r>
              <a:rPr lang="ja-JP" altLang="en-US" dirty="0">
                <a:latin typeface="+mn-ea"/>
                <a:ea typeface="+mn-ea"/>
              </a:rPr>
              <a:t>参加者に問いかけてみる。</a:t>
            </a:r>
            <a:endParaRPr lang="en-US" dirty="0">
              <a:latin typeface="+mn-ea"/>
              <a:ea typeface="+mn-ea"/>
            </a:endParaRPr>
          </a:p>
          <a:p>
            <a:pPr marL="171450" indent="-171450">
              <a:buFont typeface="Arial" panose="020B0604020202020204" pitchFamily="34" charset="0"/>
              <a:buChar char="•"/>
            </a:pPr>
            <a:r>
              <a:rPr lang="ja-JP" altLang="en-US" dirty="0">
                <a:latin typeface="+mn-ea"/>
                <a:ea typeface="+mn-ea"/>
              </a:rPr>
              <a:t>皆さんのクラブについて考えてみてください。活気があり、楽しいクラブですか。多様な会員がそろっていますか。新しいアイデアを奨励していますか。すべての会員が積極的にクラブに参加していますか。</a:t>
            </a:r>
            <a:endParaRPr lang="en-US" dirty="0">
              <a:latin typeface="+mn-ea"/>
              <a:ea typeface="+mn-ea"/>
            </a:endParaRPr>
          </a:p>
          <a:p>
            <a:pPr marL="171450" indent="-171450">
              <a:buFont typeface="Arial" panose="020B0604020202020204" pitchFamily="34" charset="0"/>
              <a:buChar char="•"/>
            </a:pPr>
            <a:r>
              <a:rPr lang="ja-JP" altLang="en-US" dirty="0">
                <a:latin typeface="+mn-ea"/>
                <a:ea typeface="+mn-ea"/>
              </a:rPr>
              <a:t>どうすれば、もっと元気なクラブになるでしょうか。</a:t>
            </a:r>
            <a:endParaRPr lang="en-US" dirty="0">
              <a:latin typeface="+mn-ea"/>
              <a:ea typeface="+mn-ea"/>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DF5E24-4F2E-44C2-811C-1D95A883A1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08962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mn-ea"/>
              <a:ea typeface="+mn-ea"/>
            </a:endParaRPr>
          </a:p>
        </p:txBody>
      </p:sp>
      <p:sp>
        <p:nvSpPr>
          <p:cNvPr id="4" name="Slide Number Placeholder 3"/>
          <p:cNvSpPr>
            <a:spLocks noGrp="1"/>
          </p:cNvSpPr>
          <p:nvPr>
            <p:ph type="sldNum" sz="quarter" idx="10"/>
          </p:nvPr>
        </p:nvSpPr>
        <p:spPr/>
        <p:txBody>
          <a:bodyPr/>
          <a:lstStyle/>
          <a:p>
            <a:fld id="{04DF5E24-4F2E-44C2-811C-1D95A883A1B4}" type="slidenum">
              <a:rPr lang="en-US" smtClean="0"/>
              <a:t>2</a:t>
            </a:fld>
            <a:endParaRPr lang="en-US" dirty="0"/>
          </a:p>
        </p:txBody>
      </p:sp>
    </p:spTree>
    <p:extLst>
      <p:ext uri="{BB962C8B-B14F-4D97-AF65-F5344CB8AC3E}">
        <p14:creationId xmlns:p14="http://schemas.microsoft.com/office/powerpoint/2010/main" val="700936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b="1" dirty="0">
                <a:latin typeface="+mn-ea"/>
                <a:ea typeface="+mn-ea"/>
              </a:rPr>
              <a:t>プレゼンテーションを担当する方へ</a:t>
            </a:r>
            <a:r>
              <a:rPr lang="en-US" b="1" dirty="0">
                <a:latin typeface="+mn-ea"/>
                <a:ea typeface="+mn-ea"/>
              </a:rPr>
              <a:t> </a:t>
            </a:r>
          </a:p>
          <a:p>
            <a:r>
              <a:rPr lang="ja-JP" altLang="en-US" dirty="0">
                <a:latin typeface="+mn-ea"/>
                <a:ea typeface="+mn-ea"/>
              </a:rPr>
              <a:t>各スライドの発表者用ノートは、進行の際の参考としてご使用ください。スライドの内容の説明や、聴衆との対話型プレゼンテーションにするためのアイデアなどを紹介しています。発表の対象となる聞き手の関心・ニーズに合わせてご自由に加筆修正してご利用ください。</a:t>
            </a:r>
            <a:r>
              <a:rPr lang="en-US" sz="1200" i="1" kern="1200" dirty="0">
                <a:solidFill>
                  <a:schemeClr val="tx1"/>
                </a:solidFill>
                <a:effectLst/>
                <a:latin typeface="+mn-ea"/>
                <a:ea typeface="+mn-ea"/>
                <a:cs typeface="+mn-cs"/>
              </a:rPr>
              <a:t> </a:t>
            </a:r>
          </a:p>
          <a:p>
            <a:endParaRPr lang="en-US" sz="1200" i="1" kern="1200" dirty="0">
              <a:solidFill>
                <a:schemeClr val="tx1"/>
              </a:solidFill>
              <a:effectLst/>
              <a:latin typeface="+mn-ea"/>
              <a:ea typeface="+mn-ea"/>
              <a:cs typeface="+mn-cs"/>
            </a:endParaRPr>
          </a:p>
          <a:p>
            <a:r>
              <a:rPr lang="ja-JP" altLang="en-US" sz="1200" i="0" u="sng" kern="1200" dirty="0">
                <a:solidFill>
                  <a:schemeClr val="tx1"/>
                </a:solidFill>
                <a:effectLst/>
                <a:latin typeface="+mn-ea"/>
                <a:ea typeface="+mn-ea"/>
                <a:cs typeface="+mn-cs"/>
              </a:rPr>
              <a:t>また、各スライドの</a:t>
            </a:r>
            <a:r>
              <a:rPr lang="ja-JP" altLang="en-US" u="sng" dirty="0">
                <a:latin typeface="+mn-ea"/>
                <a:ea typeface="+mn-ea"/>
              </a:rPr>
              <a:t>写真は、発表が行われる地域に合ったものに交換することをお勧めします。</a:t>
            </a:r>
            <a:endParaRPr lang="en-US" sz="1200" i="0" u="sng" kern="1200" dirty="0">
              <a:solidFill>
                <a:schemeClr val="tx1"/>
              </a:solidFill>
              <a:effectLst/>
              <a:latin typeface="+mn-ea"/>
              <a:ea typeface="+mn-ea"/>
              <a:cs typeface="+mn-cs"/>
            </a:endParaRPr>
          </a:p>
          <a:p>
            <a:pPr eaLnBrk="1" hangingPunct="1"/>
            <a:endParaRPr lang="en-US" i="1" dirty="0">
              <a:latin typeface="+mn-ea"/>
              <a:ea typeface="+mn-ea"/>
            </a:endParaRPr>
          </a:p>
          <a:p>
            <a:r>
              <a:rPr lang="ja-JP" altLang="en-US" b="1" dirty="0">
                <a:latin typeface="+mn-ea"/>
                <a:ea typeface="+mn-ea"/>
              </a:rPr>
              <a:t>アイデア</a:t>
            </a:r>
          </a:p>
          <a:p>
            <a:r>
              <a:rPr lang="ja-JP" altLang="en-US" dirty="0">
                <a:latin typeface="+mn-ea"/>
                <a:ea typeface="+mn-ea"/>
              </a:rPr>
              <a:t>参加者に問いかけてみる。</a:t>
            </a:r>
            <a:endParaRPr lang="en-US" dirty="0">
              <a:latin typeface="+mn-ea"/>
              <a:ea typeface="+mn-ea"/>
            </a:endParaRPr>
          </a:p>
          <a:p>
            <a:pPr marL="171450" indent="-171450">
              <a:buFont typeface="Arial" panose="020B0604020202020204" pitchFamily="34" charset="0"/>
              <a:buChar char="•"/>
            </a:pPr>
            <a:r>
              <a:rPr lang="ja-JP" altLang="en-US" dirty="0">
                <a:latin typeface="+mn-ea"/>
                <a:ea typeface="+mn-ea"/>
              </a:rPr>
              <a:t>皆さんのクラブについて考えてみてください。活気があり、楽しいクラブですか。多様な会員がそろっていますか。新しいアイデアを奨励していますか。すべての会員が積極的にクラブに参加していますか。</a:t>
            </a:r>
            <a:endParaRPr lang="en-US" dirty="0">
              <a:latin typeface="+mn-ea"/>
              <a:ea typeface="+mn-ea"/>
            </a:endParaRPr>
          </a:p>
          <a:p>
            <a:pPr marL="171450" indent="-171450">
              <a:buFont typeface="Arial" panose="020B0604020202020204" pitchFamily="34" charset="0"/>
              <a:buChar char="•"/>
            </a:pPr>
            <a:r>
              <a:rPr lang="ja-JP" altLang="en-US" dirty="0">
                <a:latin typeface="+mn-ea"/>
                <a:ea typeface="+mn-ea"/>
              </a:rPr>
              <a:t>どうすれば、もっと元気なクラブになるでしょうか。</a:t>
            </a:r>
            <a:endParaRPr lang="en-US" dirty="0">
              <a:latin typeface="+mn-ea"/>
              <a:ea typeface="+mn-ea"/>
            </a:endParaRPr>
          </a:p>
        </p:txBody>
      </p:sp>
      <p:sp>
        <p:nvSpPr>
          <p:cNvPr id="4" name="Slide Number Placeholder 3"/>
          <p:cNvSpPr>
            <a:spLocks noGrp="1"/>
          </p:cNvSpPr>
          <p:nvPr>
            <p:ph type="sldNum" sz="quarter" idx="10"/>
          </p:nvPr>
        </p:nvSpPr>
        <p:spPr/>
        <p:txBody>
          <a:bodyPr/>
          <a:lstStyle/>
          <a:p>
            <a:fld id="{04DF5E24-4F2E-44C2-811C-1D95A883A1B4}" type="slidenum">
              <a:rPr lang="en-US" smtClean="0"/>
              <a:t>4</a:t>
            </a:fld>
            <a:endParaRPr lang="en-US" dirty="0"/>
          </a:p>
        </p:txBody>
      </p:sp>
    </p:spTree>
    <p:extLst>
      <p:ext uri="{BB962C8B-B14F-4D97-AF65-F5344CB8AC3E}">
        <p14:creationId xmlns:p14="http://schemas.microsoft.com/office/powerpoint/2010/main" val="2308962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B8C50F-F8B6-8E8A-A23D-4986DFDB53D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19B3CC0-8BDA-641A-F536-2AC9C19EED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68EFE57-07B0-0C2D-F430-DB8DAB1AD593}"/>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12AC2A30-8E56-8484-BC71-6097C8FA90B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B8E5EC-E5C1-7114-31CA-4308CD5D0105}"/>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2297955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CB4960-EDF9-2BC3-E1F0-DCDA821CEA5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4E582F1-C457-E5A8-F0A5-167CBE181A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7F8A27-A948-7110-F26B-5E206A8D1FC5}"/>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3164B5BA-24C4-07C5-1F81-E4543D39F4E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11F9A4-E6A5-BBD4-CF37-C374D577A939}"/>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126130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7F4590D-B0A1-8A6C-3C87-F9B1519437B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69E12AB-0719-1250-83D4-BD377B01F82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2338331-73B5-9919-9E12-C3EC81462634}"/>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B2F90623-91EF-BB5B-F761-DEB4F0D2F5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F0AC11-6822-D0BB-94A5-2C501384A543}"/>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685368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5769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6923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BBBE0F-C852-48EF-0ED4-A92C143A37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06A3DE-42D1-D3AB-706A-122409F4BB7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7C0938-7FA3-4F34-35EB-E1F65E211F39}"/>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C1E202D7-B82D-B186-C9C2-58EE657CE2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9A7D49-F70A-492E-4054-63A0B14F75E7}"/>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33044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1DF199-D7E4-5095-48A5-DDA257961D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F7E9E14-A925-0C92-0C0B-564FB0C1C9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E28B8EF-A93E-C419-D8D2-072862AA9F6E}"/>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AB613955-B9FA-A28B-5576-61F6CCBF4DE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2C7D05-7681-4539-220B-B71DF07BDB69}"/>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56024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6D80ED-3362-60C4-1145-0D2FF41B25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9699923-D158-D116-5AE6-1740C890876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424044-533B-551D-A6E0-E5CDBBD0DE2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F5C8BF5-E45C-BFDD-EB66-E4111120D96F}"/>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6" name="フッター プレースホルダー 5">
            <a:extLst>
              <a:ext uri="{FF2B5EF4-FFF2-40B4-BE49-F238E27FC236}">
                <a16:creationId xmlns:a16="http://schemas.microsoft.com/office/drawing/2014/main" id="{1211A137-8EB4-4942-9802-F7FE38683F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9EFA3AF-2045-5718-A483-0EDB806D0D23}"/>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2318958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607303-5231-231E-99DB-01594BB0D6F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CFC886-F595-A662-87F8-39508CF4C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58BE88E-5041-8BAE-D2D2-438897ADE5B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876F626-F156-DE12-6FDA-162C788CC3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45512BF-A8CC-D667-117E-1DA0C860032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8CAC9AF-5EE6-934B-90DE-FBFC6281E637}"/>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8" name="フッター プレースホルダー 7">
            <a:extLst>
              <a:ext uri="{FF2B5EF4-FFF2-40B4-BE49-F238E27FC236}">
                <a16:creationId xmlns:a16="http://schemas.microsoft.com/office/drawing/2014/main" id="{EB48F304-B293-C223-43D7-B02AE3AB75F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B0B8DCF-B7DD-9B1E-D6F4-146CD60DE2C6}"/>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13787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3716B7-1FA4-1BC3-FE24-84E1B9BE2EF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BB8CAAC-149B-8B59-03E8-27CDD1DFBF7E}"/>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4" name="フッター プレースホルダー 3">
            <a:extLst>
              <a:ext uri="{FF2B5EF4-FFF2-40B4-BE49-F238E27FC236}">
                <a16:creationId xmlns:a16="http://schemas.microsoft.com/office/drawing/2014/main" id="{30B9BE9C-0935-3D85-B9C7-3A45F69660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9EF0DB5-B435-C00F-B2A6-C5EE170439C1}"/>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893308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BF5F29-AEED-145B-8558-BFDF743117C5}"/>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3" name="フッター プレースホルダー 2">
            <a:extLst>
              <a:ext uri="{FF2B5EF4-FFF2-40B4-BE49-F238E27FC236}">
                <a16:creationId xmlns:a16="http://schemas.microsoft.com/office/drawing/2014/main" id="{04A84F29-FC2F-89F1-DB78-04F4E79F8C9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2466899-6C89-BA31-0C84-9742CD380067}"/>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01108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2F304F-9BF9-B2EA-FBC0-C9BBE18F4C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11A3FA4-4246-931A-C085-99FD72039A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E50B2BD-B2E5-FDF1-54B4-3413E8566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0AD3DD3-F8C5-AF5B-5556-E4C47F6EDE58}"/>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6" name="フッター プレースホルダー 5">
            <a:extLst>
              <a:ext uri="{FF2B5EF4-FFF2-40B4-BE49-F238E27FC236}">
                <a16:creationId xmlns:a16="http://schemas.microsoft.com/office/drawing/2014/main" id="{41D6FB28-3C8C-6227-DFDF-806EE83B5B3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5ECD340-B4D8-4E1A-243C-832D0B058E6C}"/>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21370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56DDDC-33B1-0ED4-A3ED-CA21574A4D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2D0F4E0-2B72-2BE0-4961-41BF5120D3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29EC1A-B372-89DE-5FD4-473D506DA8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D35971A-5D5D-DBE3-16D7-97BD9C61254F}"/>
              </a:ext>
            </a:extLst>
          </p:cNvPr>
          <p:cNvSpPr>
            <a:spLocks noGrp="1"/>
          </p:cNvSpPr>
          <p:nvPr>
            <p:ph type="dt" sz="half" idx="10"/>
          </p:nvPr>
        </p:nvSpPr>
        <p:spPr/>
        <p:txBody>
          <a:bodyPr/>
          <a:lstStyle/>
          <a:p>
            <a:fld id="{0665CE9D-8716-8E44-A63E-A1B4D7CF47A4}" type="datetimeFigureOut">
              <a:rPr kumimoji="1" lang="ja-JP" altLang="en-US" smtClean="0"/>
              <a:t>2023/9/21</a:t>
            </a:fld>
            <a:endParaRPr kumimoji="1" lang="ja-JP" altLang="en-US"/>
          </a:p>
        </p:txBody>
      </p:sp>
      <p:sp>
        <p:nvSpPr>
          <p:cNvPr id="6" name="フッター プレースホルダー 5">
            <a:extLst>
              <a:ext uri="{FF2B5EF4-FFF2-40B4-BE49-F238E27FC236}">
                <a16:creationId xmlns:a16="http://schemas.microsoft.com/office/drawing/2014/main" id="{EAAA6D5C-B1CB-53E6-365B-20AA8C18D4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741EBD3-88BA-BC75-4497-DC6660D2F48D}"/>
              </a:ext>
            </a:extLst>
          </p:cNvPr>
          <p:cNvSpPr>
            <a:spLocks noGrp="1"/>
          </p:cNvSpPr>
          <p:nvPr>
            <p:ph type="sldNum" sz="quarter" idx="12"/>
          </p:nvPr>
        </p:nvSpPr>
        <p:spPr/>
        <p:txBody>
          <a:body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3326034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5F45E13-7134-5904-E96D-317DCD68FA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232F-8E7C-2446-D180-B3AC0A5B04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2B88342-5262-D2EF-7DA0-9E78E8C35E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65CE9D-8716-8E44-A63E-A1B4D7CF47A4}" type="datetimeFigureOut">
              <a:rPr kumimoji="1" lang="ja-JP" altLang="en-US" smtClean="0"/>
              <a:t>2023/9/21</a:t>
            </a:fld>
            <a:endParaRPr kumimoji="1" lang="ja-JP" altLang="en-US"/>
          </a:p>
        </p:txBody>
      </p:sp>
      <p:sp>
        <p:nvSpPr>
          <p:cNvPr id="5" name="フッター プレースホルダー 4">
            <a:extLst>
              <a:ext uri="{FF2B5EF4-FFF2-40B4-BE49-F238E27FC236}">
                <a16:creationId xmlns:a16="http://schemas.microsoft.com/office/drawing/2014/main" id="{9A94FD86-F239-2267-C826-A7E07D334C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DA73349-29AF-129C-F754-64C546C34C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EDB7B-8908-8F45-9580-93E929B49C9F}" type="slidenum">
              <a:rPr kumimoji="1" lang="ja-JP" altLang="en-US" smtClean="0"/>
              <a:t>‹#›</a:t>
            </a:fld>
            <a:endParaRPr kumimoji="1" lang="ja-JP" altLang="en-US"/>
          </a:p>
        </p:txBody>
      </p:sp>
    </p:spTree>
    <p:extLst>
      <p:ext uri="{BB962C8B-B14F-4D97-AF65-F5344CB8AC3E}">
        <p14:creationId xmlns:p14="http://schemas.microsoft.com/office/powerpoint/2010/main" val="1280989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3">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4174972"/>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13.xml"/><Relationship Id="rId1" Type="http://schemas.openxmlformats.org/officeDocument/2006/relationships/tags" Target="../tags/tag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idx="4294967295"/>
          </p:nvPr>
        </p:nvSpPr>
        <p:spPr>
          <a:xfrm>
            <a:off x="1913134" y="4323788"/>
            <a:ext cx="7989031" cy="13948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ja-JP" altLang="en-US" sz="5400" b="1" spc="-150" dirty="0">
                <a:solidFill>
                  <a:srgbClr val="FFFFFF"/>
                </a:solidFill>
                <a:latin typeface="Arial Narrow Bold"/>
                <a:cs typeface="Arial Narrow Bold"/>
              </a:rPr>
              <a:t>ガバナー補佐のために</a:t>
            </a:r>
            <a:endParaRPr lang="en-US" sz="5400" b="1" spc="-150" dirty="0">
              <a:solidFill>
                <a:srgbClr val="FFFFFF"/>
              </a:solidFill>
              <a:latin typeface="Arial Narrow Bold"/>
              <a:cs typeface="Arial Narrow Bold"/>
            </a:endParaRPr>
          </a:p>
        </p:txBody>
      </p:sp>
      <p:sp>
        <p:nvSpPr>
          <p:cNvPr id="6" name="Title 1"/>
          <p:cNvSpPr txBox="1">
            <a:spLocks/>
          </p:cNvSpPr>
          <p:nvPr/>
        </p:nvSpPr>
        <p:spPr>
          <a:xfrm>
            <a:off x="1713108" y="5094511"/>
            <a:ext cx="6327806" cy="624116"/>
          </a:xfrm>
          <a:prstGeom prst="rect">
            <a:avLst/>
          </a:prstGeom>
        </p:spPr>
        <p:txBody>
          <a:bodyPr vert="horz" lIns="91440" tIns="45720" rIns="91440" bIns="45720" rtlCol="0" anchor="t">
            <a:normAutofit/>
          </a:bodyPr>
          <a:lstStyle>
            <a:lvl1pPr algn="l" defTabSz="457200" rtl="0" eaLnBrk="1" latinLnBrk="0" hangingPunct="1">
              <a:lnSpc>
                <a:spcPct val="80000"/>
              </a:lnSpc>
              <a:spcBef>
                <a:spcPct val="0"/>
              </a:spcBef>
              <a:buNone/>
              <a:defRPr sz="4800" b="1" i="0" kern="1200" spc="-150" baseline="0">
                <a:solidFill>
                  <a:srgbClr val="005DAA"/>
                </a:solidFill>
                <a:latin typeface="Arial Narrow Bold"/>
                <a:ea typeface="+mj-ea"/>
                <a:cs typeface="Arial Narrow Bold"/>
              </a:defRPr>
            </a:lvl1pPr>
          </a:lstStyle>
          <a:p>
            <a:pPr>
              <a:lnSpc>
                <a:spcPct val="90000"/>
              </a:lnSpc>
            </a:pPr>
            <a:r>
              <a:rPr kumimoji="0" lang="ja-JP" altLang="en-US" sz="3600" b="0" spc="0" dirty="0">
                <a:solidFill>
                  <a:srgbClr val="FFFFFF"/>
                </a:solidFill>
                <a:latin typeface="Arial"/>
                <a:ea typeface="ＭＳ Ｐゴシック" panose="020B0600070205080204" pitchFamily="34" charset="-128"/>
                <a:cs typeface="Arial"/>
              </a:rPr>
              <a:t>クラブ・リーダーシップ・プラン</a:t>
            </a:r>
            <a:endParaRPr kumimoji="0" lang="en-US" sz="3600" b="0" spc="0" dirty="0">
              <a:solidFill>
                <a:srgbClr val="FFFFFF"/>
              </a:solidFill>
              <a:latin typeface="Arial"/>
              <a:cs typeface="Arial"/>
            </a:endParaRPr>
          </a:p>
        </p:txBody>
      </p:sp>
      <p:sp>
        <p:nvSpPr>
          <p:cNvPr id="10" name="テキスト ボックス 9">
            <a:extLst>
              <a:ext uri="{FF2B5EF4-FFF2-40B4-BE49-F238E27FC236}">
                <a16:creationId xmlns:a16="http://schemas.microsoft.com/office/drawing/2014/main" id="{187390F8-F4B3-D328-08FF-D34CCAACFBDC}"/>
              </a:ext>
            </a:extLst>
          </p:cNvPr>
          <p:cNvSpPr txBox="1"/>
          <p:nvPr/>
        </p:nvSpPr>
        <p:spPr>
          <a:xfrm>
            <a:off x="3123434" y="6075679"/>
            <a:ext cx="8763766" cy="338554"/>
          </a:xfrm>
          <a:prstGeom prst="rect">
            <a:avLst/>
          </a:prstGeom>
        </p:spPr>
        <p:txBody>
          <a:bodyPr wrap="square" rtlCol="0" anchor="t">
            <a:spAutoFit/>
          </a:bodyPr>
          <a:lstStyle/>
          <a:p>
            <a:r>
              <a:rPr kumimoji="1" lang="ja-JP" altLang="en-US" sz="1600" b="1" i="0">
                <a:solidFill>
                  <a:schemeClr val="bg1"/>
                </a:solidFill>
                <a:latin typeface="Arial Narrow Bold"/>
                <a:cs typeface="Arial Narrow Bold"/>
              </a:rPr>
              <a:t>２０２３</a:t>
            </a:r>
            <a:r>
              <a:rPr kumimoji="1" lang="en-US" altLang="ja-JP" sz="1600" b="1" i="0" dirty="0">
                <a:solidFill>
                  <a:schemeClr val="bg1"/>
                </a:solidFill>
                <a:latin typeface="Arial Narrow Bold"/>
                <a:cs typeface="Arial Narrow Bold"/>
              </a:rPr>
              <a:t>/09/23 </a:t>
            </a:r>
            <a:r>
              <a:rPr kumimoji="1" lang="ja-JP" altLang="en-US" sz="1600" b="1" i="0">
                <a:solidFill>
                  <a:schemeClr val="bg1"/>
                </a:solidFill>
                <a:latin typeface="Arial Narrow Bold"/>
                <a:cs typeface="Arial Narrow Bold"/>
              </a:rPr>
              <a:t>第</a:t>
            </a:r>
            <a:r>
              <a:rPr kumimoji="1" lang="en-US" altLang="ja-JP" sz="1600" b="1" i="0" dirty="0">
                <a:solidFill>
                  <a:schemeClr val="bg1"/>
                </a:solidFill>
                <a:latin typeface="Arial Narrow Bold"/>
                <a:cs typeface="Arial Narrow Bold"/>
              </a:rPr>
              <a:t>1</a:t>
            </a:r>
            <a:r>
              <a:rPr kumimoji="1" lang="ja-JP" altLang="en-US" sz="1600" b="1" i="0">
                <a:solidFill>
                  <a:schemeClr val="bg1"/>
                </a:solidFill>
                <a:latin typeface="Arial Narrow Bold"/>
                <a:cs typeface="Arial Narrow Bold"/>
              </a:rPr>
              <a:t>回　ラーニング・ファシリテーター・チーム初顔合わせ２０２３−</a:t>
            </a:r>
            <a:r>
              <a:rPr kumimoji="1" lang="en-US" altLang="ja-JP" sz="1600" b="1" i="0" dirty="0">
                <a:solidFill>
                  <a:schemeClr val="bg1"/>
                </a:solidFill>
                <a:latin typeface="Arial Narrow Bold"/>
                <a:cs typeface="Arial Narrow Bold"/>
              </a:rPr>
              <a:t>24 DRF DAININ HABU</a:t>
            </a:r>
            <a:endParaRPr kumimoji="1" lang="ja-JP" altLang="en-US" sz="1600" b="1" i="0" dirty="0">
              <a:solidFill>
                <a:schemeClr val="bg1"/>
              </a:solidFill>
              <a:latin typeface="Arial Narrow Bold"/>
              <a:cs typeface="Arial Narrow Bold"/>
            </a:endParaRPr>
          </a:p>
        </p:txBody>
      </p:sp>
    </p:spTree>
    <p:custDataLst>
      <p:tags r:id="rId1"/>
    </p:custDataLst>
    <p:extLst>
      <p:ext uri="{BB962C8B-B14F-4D97-AF65-F5344CB8AC3E}">
        <p14:creationId xmlns:p14="http://schemas.microsoft.com/office/powerpoint/2010/main" val="385338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p:cNvSpPr txBox="1">
            <a:spLocks noGrp="1"/>
          </p:cNvSpPr>
          <p:nvPr>
            <p:ph type="title" idx="4294967295"/>
          </p:nvPr>
        </p:nvSpPr>
        <p:spPr>
          <a:xfrm>
            <a:off x="0" y="0"/>
            <a:ext cx="12191999" cy="1314450"/>
          </a:xfrm>
          <a:prstGeom prst="rect">
            <a:avLst/>
          </a:prstGeom>
          <a:solidFill>
            <a:schemeClr val="tx2">
              <a:lumMod val="60000"/>
              <a:lumOff val="40000"/>
            </a:schemeClr>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457200" rtl="0" eaLnBrk="1" latinLnBrk="0" hangingPunct="1">
              <a:lnSpc>
                <a:spcPct val="80000"/>
              </a:lnSpc>
              <a:spcBef>
                <a:spcPct val="0"/>
              </a:spcBef>
              <a:buNone/>
              <a:defRPr sz="4800" b="1" i="0" kern="1200" spc="-150" baseline="0">
                <a:solidFill>
                  <a:srgbClr val="005DAA"/>
                </a:solidFill>
                <a:latin typeface="Arial Narrow Bold"/>
                <a:ea typeface="+mj-ea"/>
                <a:cs typeface="Arial Narrow Bold"/>
              </a:defRPr>
            </a:lvl1pPr>
          </a:lstStyle>
          <a:p>
            <a:pPr>
              <a:defRPr/>
            </a:pPr>
            <a:r>
              <a:rPr lang="ja-JP" altLang="en-US" spc="0" dirty="0">
                <a:solidFill>
                  <a:schemeClr val="bg1"/>
                </a:solidFill>
              </a:rPr>
              <a:t>元気なクラブとは</a:t>
            </a:r>
            <a:endParaRPr lang="en-US" spc="0" dirty="0">
              <a:solidFill>
                <a:schemeClr val="bg1"/>
              </a:solidFill>
            </a:endParaRPr>
          </a:p>
        </p:txBody>
      </p:sp>
      <p:graphicFrame>
        <p:nvGraphicFramePr>
          <p:cNvPr id="7" name="Diagram 6">
            <a:extLst>
              <a:ext uri="{C183D7F6-B498-43B3-948B-1728B52AA6E4}">
                <adec:decorative xmlns:adec="http://schemas.microsoft.com/office/drawing/2017/decorative" val="1"/>
              </a:ext>
            </a:extLst>
          </p:cNvPr>
          <p:cNvGraphicFramePr/>
          <p:nvPr/>
        </p:nvGraphicFramePr>
        <p:xfrm>
          <a:off x="1713109" y="1507836"/>
          <a:ext cx="8954891" cy="27623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5">
            <a:extLs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a:ext>
            </a:extLst>
          </a:blip>
          <a:stretch>
            <a:fillRect/>
          </a:stretch>
        </p:blipFill>
        <p:spPr>
          <a:xfrm>
            <a:off x="923925" y="2305051"/>
            <a:ext cx="5215619" cy="2566978"/>
          </a:xfrm>
          <a:prstGeom prst="rect">
            <a:avLst/>
          </a:prstGeom>
        </p:spPr>
      </p:pic>
      <p:sp>
        <p:nvSpPr>
          <p:cNvPr id="11" name="TextBox 10"/>
          <p:cNvSpPr txBox="1"/>
          <p:nvPr/>
        </p:nvSpPr>
        <p:spPr>
          <a:xfrm>
            <a:off x="6357258" y="1765009"/>
            <a:ext cx="4119768" cy="3539430"/>
          </a:xfrm>
          <a:prstGeom prst="rect">
            <a:avLst/>
          </a:prstGeom>
          <a:noFill/>
        </p:spPr>
        <p:txBody>
          <a:bodyPr wrap="square" rtlCol="0">
            <a:spAutoFit/>
          </a:bodyPr>
          <a:lstStyle/>
          <a:p>
            <a:pPr marL="285750" indent="-285750">
              <a:buFont typeface="Arial" panose="020B0604020202020204" pitchFamily="34" charset="0"/>
              <a:buChar char="•"/>
            </a:pPr>
            <a:r>
              <a:rPr lang="ja-JP" altLang="en-US" sz="2800" dirty="0">
                <a:solidFill>
                  <a:schemeClr val="tx1">
                    <a:lumMod val="65000"/>
                    <a:lumOff val="35000"/>
                  </a:schemeClr>
                </a:solidFill>
                <a:latin typeface="Georgia" panose="02040502050405020303" pitchFamily="18" charset="0"/>
              </a:rPr>
              <a:t>会員が積極的に</a:t>
            </a:r>
            <a:br>
              <a:rPr lang="en-US" altLang="ja-JP" sz="2800" dirty="0">
                <a:solidFill>
                  <a:schemeClr val="tx1">
                    <a:lumMod val="65000"/>
                    <a:lumOff val="35000"/>
                  </a:schemeClr>
                </a:solidFill>
                <a:latin typeface="Georgia" panose="02040502050405020303" pitchFamily="18" charset="0"/>
              </a:rPr>
            </a:br>
            <a:r>
              <a:rPr lang="ja-JP" altLang="en-US" sz="2800" dirty="0">
                <a:solidFill>
                  <a:schemeClr val="tx1">
                    <a:lumMod val="65000"/>
                    <a:lumOff val="35000"/>
                  </a:schemeClr>
                </a:solidFill>
                <a:latin typeface="Georgia" panose="02040502050405020303" pitchFamily="18" charset="0"/>
              </a:rPr>
              <a:t>参加している</a:t>
            </a:r>
            <a:endParaRPr lang="en-US" sz="2800" dirty="0">
              <a:solidFill>
                <a:schemeClr val="tx1">
                  <a:lumMod val="65000"/>
                  <a:lumOff val="35000"/>
                </a:schemeClr>
              </a:solidFill>
              <a:latin typeface="Georgia" panose="02040502050405020303" pitchFamily="18" charset="0"/>
            </a:endParaRPr>
          </a:p>
          <a:p>
            <a:endParaRPr lang="en-US" sz="2800" dirty="0">
              <a:solidFill>
                <a:schemeClr val="tx1">
                  <a:lumMod val="65000"/>
                  <a:lumOff val="35000"/>
                </a:schemeClr>
              </a:solidFill>
              <a:latin typeface="Georgia" panose="02040502050405020303" pitchFamily="18" charset="0"/>
            </a:endParaRPr>
          </a:p>
          <a:p>
            <a:pPr marL="285750" indent="-285750">
              <a:buFont typeface="Arial" panose="020B0604020202020204" pitchFamily="34" charset="0"/>
              <a:buChar char="•"/>
            </a:pPr>
            <a:r>
              <a:rPr lang="ja-JP" altLang="en-US" sz="2800" dirty="0">
                <a:solidFill>
                  <a:schemeClr val="tx1">
                    <a:lumMod val="65000"/>
                    <a:lumOff val="35000"/>
                  </a:schemeClr>
                </a:solidFill>
                <a:latin typeface="Georgia" panose="02040502050405020303" pitchFamily="18" charset="0"/>
              </a:rPr>
              <a:t>有意義なプロジェクトを</a:t>
            </a:r>
            <a:br>
              <a:rPr lang="en-US" altLang="ja-JP" sz="2800" dirty="0">
                <a:solidFill>
                  <a:schemeClr val="tx1">
                    <a:lumMod val="65000"/>
                    <a:lumOff val="35000"/>
                  </a:schemeClr>
                </a:solidFill>
                <a:latin typeface="Georgia" panose="02040502050405020303" pitchFamily="18" charset="0"/>
              </a:rPr>
            </a:br>
            <a:r>
              <a:rPr lang="ja-JP" altLang="en-US" sz="2800" dirty="0">
                <a:solidFill>
                  <a:schemeClr val="tx1">
                    <a:lumMod val="65000"/>
                    <a:lumOff val="35000"/>
                  </a:schemeClr>
                </a:solidFill>
                <a:latin typeface="Georgia" panose="02040502050405020303" pitchFamily="18" charset="0"/>
              </a:rPr>
              <a:t>実施している</a:t>
            </a:r>
            <a:endParaRPr lang="en-US" sz="2800" dirty="0">
              <a:solidFill>
                <a:schemeClr val="tx1">
                  <a:lumMod val="65000"/>
                  <a:lumOff val="35000"/>
                </a:schemeClr>
              </a:solidFill>
              <a:latin typeface="Georgia" panose="02040502050405020303" pitchFamily="18" charset="0"/>
            </a:endParaRPr>
          </a:p>
          <a:p>
            <a:endParaRPr lang="en-US" sz="2800" dirty="0">
              <a:solidFill>
                <a:schemeClr val="tx1">
                  <a:lumMod val="65000"/>
                  <a:lumOff val="35000"/>
                </a:schemeClr>
              </a:solidFill>
              <a:latin typeface="Georgia" panose="02040502050405020303" pitchFamily="18" charset="0"/>
            </a:endParaRPr>
          </a:p>
          <a:p>
            <a:pPr marL="285750" indent="-285750">
              <a:buFont typeface="Arial" panose="020B0604020202020204" pitchFamily="34" charset="0"/>
              <a:buChar char="•"/>
            </a:pPr>
            <a:r>
              <a:rPr lang="ja-JP" altLang="en-US" sz="2800" dirty="0">
                <a:solidFill>
                  <a:schemeClr val="tx1">
                    <a:lumMod val="65000"/>
                    <a:lumOff val="35000"/>
                  </a:schemeClr>
                </a:solidFill>
                <a:latin typeface="Georgia" panose="02040502050405020303" pitchFamily="18" charset="0"/>
              </a:rPr>
              <a:t>新しいアイデアを</a:t>
            </a:r>
            <a:br>
              <a:rPr lang="en-US" altLang="ja-JP" sz="2800" dirty="0">
                <a:solidFill>
                  <a:schemeClr val="tx1">
                    <a:lumMod val="65000"/>
                    <a:lumOff val="35000"/>
                  </a:schemeClr>
                </a:solidFill>
                <a:latin typeface="Georgia" panose="02040502050405020303" pitchFamily="18" charset="0"/>
              </a:rPr>
            </a:br>
            <a:r>
              <a:rPr lang="ja-JP" altLang="en-US" sz="2800" dirty="0">
                <a:solidFill>
                  <a:schemeClr val="tx1">
                    <a:lumMod val="65000"/>
                    <a:lumOff val="35000"/>
                  </a:schemeClr>
                </a:solidFill>
                <a:latin typeface="Georgia" panose="02040502050405020303" pitchFamily="18" charset="0"/>
              </a:rPr>
              <a:t>取り入れている</a:t>
            </a:r>
            <a:endParaRPr lang="en-US" sz="2800" dirty="0">
              <a:solidFill>
                <a:schemeClr val="tx1">
                  <a:lumMod val="65000"/>
                  <a:lumOff val="35000"/>
                </a:schemeClr>
              </a:solidFill>
              <a:latin typeface="Georgia" panose="02040502050405020303" pitchFamily="18" charset="0"/>
            </a:endParaRPr>
          </a:p>
        </p:txBody>
      </p:sp>
    </p:spTree>
    <p:custDataLst>
      <p:tags r:id="rId1"/>
    </p:custDataLst>
    <p:extLst>
      <p:ext uri="{BB962C8B-B14F-4D97-AF65-F5344CB8AC3E}">
        <p14:creationId xmlns:p14="http://schemas.microsoft.com/office/powerpoint/2010/main" val="1496231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B41C669-5D5A-8B8C-6A4E-C294D837E35D}"/>
              </a:ext>
            </a:extLst>
          </p:cNvPr>
          <p:cNvSpPr txBox="1"/>
          <p:nvPr/>
        </p:nvSpPr>
        <p:spPr>
          <a:xfrm>
            <a:off x="0" y="0"/>
            <a:ext cx="12192000" cy="923330"/>
          </a:xfrm>
          <a:prstGeom prst="rect">
            <a:avLst/>
          </a:prstGeom>
          <a:solidFill>
            <a:schemeClr val="accent1"/>
          </a:solidFill>
        </p:spPr>
        <p:txBody>
          <a:bodyPr wrap="square" rtlCol="0">
            <a:spAutoFit/>
          </a:bodyPr>
          <a:lstStyle/>
          <a:p>
            <a:r>
              <a:rPr lang="ja-JP" altLang="en-US" sz="5400" dirty="0">
                <a:solidFill>
                  <a:schemeClr val="bg1"/>
                </a:solidFill>
                <a:latin typeface="ＭＳ ゴシック" panose="020B0609070205080204" pitchFamily="49" charset="-128"/>
                <a:ea typeface="ＭＳ ゴシック" panose="020B0609070205080204" pitchFamily="49" charset="-128"/>
              </a:rPr>
              <a:t>地区ファシリテーターチーム</a:t>
            </a:r>
            <a:endParaRPr kumimoji="1" lang="ja-JP" altLang="en-US" sz="5400" dirty="0">
              <a:solidFill>
                <a:schemeClr val="bg1"/>
              </a:solidFill>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02B39C19-D4F7-89F1-772D-9A2228B72E80}"/>
              </a:ext>
            </a:extLst>
          </p:cNvPr>
          <p:cNvSpPr txBox="1"/>
          <p:nvPr/>
        </p:nvSpPr>
        <p:spPr>
          <a:xfrm>
            <a:off x="156752" y="1175656"/>
            <a:ext cx="11939454" cy="4678204"/>
          </a:xfrm>
          <a:prstGeom prst="rect">
            <a:avLst/>
          </a:prstGeom>
          <a:noFill/>
        </p:spPr>
        <p:txBody>
          <a:bodyPr wrap="square" rtlCol="0">
            <a:spAutoFit/>
          </a:bodyPr>
          <a:lstStyle/>
          <a:p>
            <a:pPr>
              <a:spcBef>
                <a:spcPts val="1200"/>
              </a:spcBef>
              <a:spcAft>
                <a:spcPts val="1200"/>
              </a:spcAft>
            </a:pPr>
            <a:r>
              <a:rPr kumimoji="1" lang="ja-JP" altLang="en-US" sz="4800" dirty="0">
                <a:latin typeface="HG丸ｺﾞｼｯｸM-PRO" panose="020F0600000000000000" pitchFamily="50" charset="-128"/>
                <a:ea typeface="HG丸ｺﾞｼｯｸM-PRO" panose="020F0600000000000000" pitchFamily="50" charset="-128"/>
              </a:rPr>
              <a:t>１）地区ガバナー</a:t>
            </a:r>
            <a:endParaRPr kumimoji="1" lang="en-US" altLang="ja-JP" sz="4800" dirty="0">
              <a:latin typeface="HG丸ｺﾞｼｯｸM-PRO" panose="020F0600000000000000" pitchFamily="50" charset="-128"/>
              <a:ea typeface="HG丸ｺﾞｼｯｸM-PRO" panose="020F0600000000000000" pitchFamily="50" charset="-128"/>
            </a:endParaRPr>
          </a:p>
          <a:p>
            <a:r>
              <a:rPr lang="ja-JP" altLang="en-US" sz="4800" dirty="0">
                <a:latin typeface="HG丸ｺﾞｼｯｸM-PRO" panose="020F0600000000000000" pitchFamily="50" charset="-128"/>
                <a:ea typeface="HG丸ｺﾞｼｯｸM-PRO" panose="020F0600000000000000" pitchFamily="50" charset="-128"/>
              </a:rPr>
              <a:t>２）地区ガバナー補佐</a:t>
            </a:r>
            <a:endParaRPr lang="en-US" altLang="ja-JP" sz="4800" dirty="0">
              <a:latin typeface="HG丸ｺﾞｼｯｸM-PRO" panose="020F0600000000000000" pitchFamily="50" charset="-128"/>
              <a:ea typeface="HG丸ｺﾞｼｯｸM-PRO" panose="020F0600000000000000" pitchFamily="50" charset="-128"/>
            </a:endParaRPr>
          </a:p>
          <a:p>
            <a:r>
              <a:rPr kumimoji="1" lang="ja-JP" altLang="en-US" sz="4800" dirty="0">
                <a:latin typeface="HG丸ｺﾞｼｯｸM-PRO" panose="020F0600000000000000" pitchFamily="50" charset="-128"/>
                <a:ea typeface="HG丸ｺﾞｼｯｸM-PRO" panose="020F0600000000000000" pitchFamily="50" charset="-128"/>
              </a:rPr>
              <a:t>３）クラブ会長</a:t>
            </a:r>
            <a:endParaRPr kumimoji="1" lang="en-US" altLang="ja-JP" sz="4800" dirty="0">
              <a:latin typeface="HG丸ｺﾞｼｯｸM-PRO" panose="020F0600000000000000" pitchFamily="50" charset="-128"/>
              <a:ea typeface="HG丸ｺﾞｼｯｸM-PRO" panose="020F0600000000000000" pitchFamily="50" charset="-128"/>
            </a:endParaRPr>
          </a:p>
          <a:p>
            <a:r>
              <a:rPr kumimoji="1" lang="ja-JP" altLang="en-US" sz="4800" dirty="0">
                <a:latin typeface="HG丸ｺﾞｼｯｸM-PRO" panose="020F0600000000000000" pitchFamily="50" charset="-128"/>
                <a:ea typeface="HG丸ｺﾞｼｯｸM-PRO" panose="020F0600000000000000" pitchFamily="50" charset="-128"/>
              </a:rPr>
              <a:t>４）地区ガバナー・スタッフ</a:t>
            </a:r>
            <a:endParaRPr kumimoji="1" lang="en-US" altLang="ja-JP" sz="4800" dirty="0">
              <a:latin typeface="HG丸ｺﾞｼｯｸM-PRO" panose="020F0600000000000000" pitchFamily="50" charset="-128"/>
              <a:ea typeface="HG丸ｺﾞｼｯｸM-PRO" panose="020F0600000000000000" pitchFamily="50" charset="-128"/>
            </a:endParaRPr>
          </a:p>
          <a:p>
            <a:r>
              <a:rPr lang="ja-JP" altLang="en-US" sz="4800" dirty="0">
                <a:latin typeface="HG丸ｺﾞｼｯｸM-PRO" panose="020F0600000000000000" pitchFamily="50" charset="-128"/>
                <a:ea typeface="HG丸ｺﾞｼｯｸM-PRO" panose="020F0600000000000000" pitchFamily="50" charset="-128"/>
              </a:rPr>
              <a:t>５）地区委員長</a:t>
            </a:r>
            <a:endParaRPr lang="en-US" altLang="ja-JP" sz="4800" dirty="0">
              <a:latin typeface="HG丸ｺﾞｼｯｸM-PRO" panose="020F0600000000000000" pitchFamily="50" charset="-128"/>
              <a:ea typeface="HG丸ｺﾞｼｯｸM-PRO" panose="020F0600000000000000" pitchFamily="50" charset="-128"/>
            </a:endParaRPr>
          </a:p>
          <a:p>
            <a:r>
              <a:rPr kumimoji="1" lang="ja-JP" altLang="en-US" sz="4800" dirty="0">
                <a:latin typeface="HG丸ｺﾞｼｯｸM-PRO" panose="020F0600000000000000" pitchFamily="50" charset="-128"/>
                <a:ea typeface="HG丸ｺﾞｼｯｸM-PRO" panose="020F0600000000000000" pitchFamily="50" charset="-128"/>
              </a:rPr>
              <a:t>６）地区ラーニングファシリテーター</a:t>
            </a:r>
          </a:p>
        </p:txBody>
      </p:sp>
    </p:spTree>
    <p:extLst>
      <p:ext uri="{BB962C8B-B14F-4D97-AF65-F5344CB8AC3E}">
        <p14:creationId xmlns:p14="http://schemas.microsoft.com/office/powerpoint/2010/main" val="295422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idx="4294967295"/>
          </p:nvPr>
        </p:nvSpPr>
        <p:spPr>
          <a:xfrm>
            <a:off x="1713109" y="4323788"/>
            <a:ext cx="7982435" cy="9303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kumimoji="0" lang="ja-JP" altLang="en-US" sz="5400" b="1" spc="-150" dirty="0">
                <a:solidFill>
                  <a:srgbClr val="FFFFFF"/>
                </a:solidFill>
                <a:latin typeface="Arial Narrow Bold"/>
                <a:cs typeface="Arial Narrow Bold"/>
              </a:rPr>
              <a:t>元気なクラブづくりのために</a:t>
            </a:r>
            <a:endParaRPr kumimoji="0" lang="en-US" sz="5400" b="1" spc="-150" dirty="0">
              <a:solidFill>
                <a:srgbClr val="FFFFFF"/>
              </a:solidFill>
              <a:latin typeface="Arial Narrow Bold"/>
              <a:cs typeface="Arial Narrow Bold"/>
            </a:endParaRPr>
          </a:p>
        </p:txBody>
      </p:sp>
      <p:sp>
        <p:nvSpPr>
          <p:cNvPr id="6" name="Title 1"/>
          <p:cNvSpPr txBox="1">
            <a:spLocks/>
          </p:cNvSpPr>
          <p:nvPr/>
        </p:nvSpPr>
        <p:spPr>
          <a:xfrm>
            <a:off x="1713108" y="5094511"/>
            <a:ext cx="6327806" cy="624116"/>
          </a:xfrm>
          <a:prstGeom prst="rect">
            <a:avLst/>
          </a:prstGeom>
        </p:spPr>
        <p:txBody>
          <a:bodyPr vert="horz" lIns="91440" tIns="45720" rIns="91440" bIns="45720" rtlCol="0" anchor="t">
            <a:normAutofit fontScale="85000" lnSpcReduction="10000"/>
          </a:bodyPr>
          <a:lstStyle>
            <a:lvl1pPr algn="l" defTabSz="457200" rtl="0" eaLnBrk="1" latinLnBrk="0" hangingPunct="1">
              <a:lnSpc>
                <a:spcPct val="80000"/>
              </a:lnSpc>
              <a:spcBef>
                <a:spcPct val="0"/>
              </a:spcBef>
              <a:buNone/>
              <a:defRPr sz="4800" b="1" i="0" kern="1200" spc="-150" baseline="0">
                <a:solidFill>
                  <a:srgbClr val="005DAA"/>
                </a:solidFill>
                <a:latin typeface="Arial Narrow Bold"/>
                <a:ea typeface="+mj-ea"/>
                <a:cs typeface="Arial Narrow Bold"/>
              </a:defRPr>
            </a:lvl1pPr>
          </a:lstStyle>
          <a:p>
            <a:pPr>
              <a:lnSpc>
                <a:spcPct val="90000"/>
              </a:lnSpc>
            </a:pPr>
            <a:r>
              <a:rPr lang="ja-JP" altLang="en-US" sz="3600" b="0" spc="0" dirty="0">
                <a:solidFill>
                  <a:srgbClr val="FFFFFF"/>
                </a:solidFill>
                <a:latin typeface="Arial"/>
                <a:cs typeface="Arial"/>
              </a:rPr>
              <a:t>クラブ・リーダーシップ・プラン</a:t>
            </a:r>
            <a:endParaRPr lang="en-US" sz="3600" b="0" spc="0" dirty="0">
              <a:solidFill>
                <a:srgbClr val="FFFFFF"/>
              </a:solidFill>
              <a:latin typeface="Arial"/>
              <a:cs typeface="Arial"/>
            </a:endParaRPr>
          </a:p>
        </p:txBody>
      </p:sp>
      <p:sp>
        <p:nvSpPr>
          <p:cNvPr id="3" name="テキスト ボックス 2">
            <a:extLst>
              <a:ext uri="{FF2B5EF4-FFF2-40B4-BE49-F238E27FC236}">
                <a16:creationId xmlns:a16="http://schemas.microsoft.com/office/drawing/2014/main" id="{3CEEF1CC-2336-C6E7-21ED-E6B9B066B99A}"/>
              </a:ext>
            </a:extLst>
          </p:cNvPr>
          <p:cNvSpPr txBox="1"/>
          <p:nvPr/>
        </p:nvSpPr>
        <p:spPr>
          <a:xfrm>
            <a:off x="0" y="0"/>
            <a:ext cx="12087225" cy="830997"/>
          </a:xfrm>
          <a:prstGeom prst="rect">
            <a:avLst/>
          </a:prstGeom>
          <a:solidFill>
            <a:schemeClr val="accent1"/>
          </a:solidFill>
        </p:spPr>
        <p:txBody>
          <a:bodyPr wrap="square" rtlCol="0">
            <a:spAutoFit/>
          </a:bodyPr>
          <a:lstStyle/>
          <a:p>
            <a:r>
              <a:rPr kumimoji="1" lang="ja-JP" altLang="en-US" sz="4800" dirty="0">
                <a:solidFill>
                  <a:schemeClr val="bg1"/>
                </a:solidFill>
              </a:rPr>
              <a:t>ガバナー補佐の役割と責務</a:t>
            </a:r>
          </a:p>
        </p:txBody>
      </p:sp>
      <p:sp>
        <p:nvSpPr>
          <p:cNvPr id="7" name="テキスト ボックス 6">
            <a:extLst>
              <a:ext uri="{FF2B5EF4-FFF2-40B4-BE49-F238E27FC236}">
                <a16:creationId xmlns:a16="http://schemas.microsoft.com/office/drawing/2014/main" id="{FFE5C97C-E272-76F9-37E9-9AAE8FBE7936}"/>
              </a:ext>
            </a:extLst>
          </p:cNvPr>
          <p:cNvSpPr txBox="1"/>
          <p:nvPr/>
        </p:nvSpPr>
        <p:spPr>
          <a:xfrm>
            <a:off x="185738" y="1085850"/>
            <a:ext cx="11901487" cy="5016758"/>
          </a:xfrm>
          <a:prstGeom prst="rect">
            <a:avLst/>
          </a:prstGeom>
          <a:noFill/>
        </p:spPr>
        <p:txBody>
          <a:bodyPr wrap="square" rtlCol="0">
            <a:spAutoFit/>
          </a:bodyPr>
          <a:lstStyle/>
          <a:p>
            <a:r>
              <a:rPr kumimoji="1" lang="ja-JP" altLang="en-US" sz="3200">
                <a:latin typeface="HGMaruGothicMPRO" panose="020F0600000000000000" pitchFamily="34" charset="-128"/>
                <a:ea typeface="HGMaruGothicMPRO" panose="020F0600000000000000" pitchFamily="34" charset="-128"/>
              </a:rPr>
              <a:t>ガバナー補佐の役割は、指定された担当ロータリー・</a:t>
            </a:r>
            <a:r>
              <a:rPr lang="ja-JP" altLang="en-US" sz="3200">
                <a:latin typeface="HGMaruGothicMPRO" panose="020F0600000000000000" pitchFamily="34" charset="-128"/>
                <a:ea typeface="HGMaruGothicMPRO" panose="020F0600000000000000" pitchFamily="34" charset="-128"/>
              </a:rPr>
              <a:t>クラブの運営について、ガバナーを補佐することです。</a:t>
            </a:r>
            <a:endParaRPr lang="en-US" altLang="ja-JP" sz="3200" dirty="0">
              <a:latin typeface="HGMaruGothicMPRO" panose="020F0600000000000000" pitchFamily="34" charset="-128"/>
              <a:ea typeface="HGMaruGothicMPRO" panose="020F0600000000000000" pitchFamily="34" charset="-128"/>
            </a:endParaRPr>
          </a:p>
          <a:p>
            <a:endParaRPr lang="en-US" altLang="ja-JP" sz="3200" dirty="0">
              <a:latin typeface="HGMaruGothicMPRO" panose="020F0600000000000000" pitchFamily="34" charset="-128"/>
              <a:ea typeface="HGMaruGothicMPRO" panose="020F0600000000000000" pitchFamily="34" charset="-128"/>
            </a:endParaRPr>
          </a:p>
          <a:p>
            <a:r>
              <a:rPr kumimoji="1" lang="ja-JP" altLang="en-US" sz="3200">
                <a:latin typeface="HGMaruGothicMPRO" panose="020F0600000000000000" pitchFamily="34" charset="-128"/>
                <a:ea typeface="HGMaruGothicMPRO" panose="020F0600000000000000" pitchFamily="34" charset="-128"/>
              </a:rPr>
              <a:t>１）会員基盤を維持、増強する。</a:t>
            </a:r>
            <a:endParaRPr kumimoji="1" lang="en-US" altLang="ja-JP" sz="3200" dirty="0">
              <a:latin typeface="HGMaruGothicMPRO" panose="020F0600000000000000" pitchFamily="34" charset="-128"/>
              <a:ea typeface="HGMaruGothicMPRO" panose="020F0600000000000000" pitchFamily="34" charset="-128"/>
            </a:endParaRPr>
          </a:p>
          <a:p>
            <a:r>
              <a:rPr lang="ja-JP" altLang="en-US" sz="3200">
                <a:latin typeface="HGMaruGothicMPRO" panose="020F0600000000000000" pitchFamily="34" charset="-128"/>
                <a:ea typeface="HGMaruGothicMPRO" panose="020F0600000000000000" pitchFamily="34" charset="-128"/>
              </a:rPr>
              <a:t>２）地元および海外の地域社会のニーズに取り組む成果あふ</a:t>
            </a:r>
            <a:endParaRPr lang="en-US" altLang="ja-JP" sz="3200" dirty="0">
              <a:latin typeface="HGMaruGothicMPRO" panose="020F0600000000000000" pitchFamily="34" charset="-128"/>
              <a:ea typeface="HGMaruGothicMPRO" panose="020F0600000000000000" pitchFamily="34" charset="-128"/>
            </a:endParaRPr>
          </a:p>
          <a:p>
            <a:r>
              <a:rPr lang="ja-JP" altLang="en-US" sz="3200">
                <a:latin typeface="HGMaruGothicMPRO" panose="020F0600000000000000" pitchFamily="34" charset="-128"/>
                <a:ea typeface="HGMaruGothicMPRO" panose="020F0600000000000000" pitchFamily="34" charset="-128"/>
              </a:rPr>
              <a:t>　　れる奉仕プロジェクトを実施する。</a:t>
            </a:r>
            <a:endParaRPr lang="en-US" altLang="ja-JP" sz="3200" dirty="0">
              <a:latin typeface="HGMaruGothicMPRO" panose="020F0600000000000000" pitchFamily="34" charset="-128"/>
              <a:ea typeface="HGMaruGothicMPRO" panose="020F0600000000000000" pitchFamily="34" charset="-128"/>
            </a:endParaRPr>
          </a:p>
          <a:p>
            <a:r>
              <a:rPr kumimoji="1" lang="ja-JP" altLang="en-US" sz="3200">
                <a:latin typeface="HGMaruGothicMPRO" panose="020F0600000000000000" pitchFamily="34" charset="-128"/>
                <a:ea typeface="HGMaruGothicMPRO" panose="020F0600000000000000" pitchFamily="34" charset="-128"/>
              </a:rPr>
              <a:t>３）プログラムへの参加と財政面での貢献を通じてロータリ</a:t>
            </a:r>
            <a:endParaRPr kumimoji="1" lang="en-US" altLang="ja-JP" sz="3200" dirty="0">
              <a:latin typeface="HGMaruGothicMPRO" panose="020F0600000000000000" pitchFamily="34" charset="-128"/>
              <a:ea typeface="HGMaruGothicMPRO" panose="020F0600000000000000" pitchFamily="34" charset="-128"/>
            </a:endParaRPr>
          </a:p>
          <a:p>
            <a:r>
              <a:rPr lang="ja-JP" altLang="en-US" sz="3200">
                <a:latin typeface="HGMaruGothicMPRO" panose="020F0600000000000000" pitchFamily="34" charset="-128"/>
                <a:ea typeface="HGMaruGothicMPRO" panose="020F0600000000000000" pitchFamily="34" charset="-128"/>
              </a:rPr>
              <a:t>　　</a:t>
            </a:r>
            <a:r>
              <a:rPr kumimoji="1" lang="ja-JP" altLang="en-US" sz="3200">
                <a:latin typeface="HGMaruGothicMPRO" panose="020F0600000000000000" pitchFamily="34" charset="-128"/>
                <a:ea typeface="HGMaruGothicMPRO" panose="020F0600000000000000" pitchFamily="34" charset="-128"/>
              </a:rPr>
              <a:t>ー財団を支援する。</a:t>
            </a:r>
            <a:endParaRPr kumimoji="1" lang="en-US" altLang="ja-JP" sz="3200" dirty="0">
              <a:latin typeface="HGMaruGothicMPRO" panose="020F0600000000000000" pitchFamily="34" charset="-128"/>
              <a:ea typeface="HGMaruGothicMPRO" panose="020F0600000000000000" pitchFamily="34" charset="-128"/>
            </a:endParaRPr>
          </a:p>
          <a:p>
            <a:r>
              <a:rPr lang="ja-JP" altLang="en-US" sz="3200">
                <a:latin typeface="HGMaruGothicMPRO" panose="020F0600000000000000" pitchFamily="34" charset="-128"/>
                <a:ea typeface="HGMaruGothicMPRO" panose="020F0600000000000000" pitchFamily="34" charset="-128"/>
              </a:rPr>
              <a:t>４）クラブのレベルを超えてロータリーで奉仕できる指導者</a:t>
            </a:r>
            <a:endParaRPr lang="en-US" altLang="ja-JP" sz="3200" dirty="0">
              <a:latin typeface="HGMaruGothicMPRO" panose="020F0600000000000000" pitchFamily="34" charset="-128"/>
              <a:ea typeface="HGMaruGothicMPRO" panose="020F0600000000000000" pitchFamily="34" charset="-128"/>
            </a:endParaRPr>
          </a:p>
          <a:p>
            <a:r>
              <a:rPr lang="ja-JP" altLang="en-US" sz="3200">
                <a:latin typeface="HGMaruGothicMPRO" panose="020F0600000000000000" pitchFamily="34" charset="-128"/>
                <a:ea typeface="HGMaruGothicMPRO" panose="020F0600000000000000" pitchFamily="34" charset="-128"/>
              </a:rPr>
              <a:t>　　を育成する。</a:t>
            </a:r>
            <a:endParaRPr kumimoji="1" lang="ja-JP" altLang="en-US" sz="3200">
              <a:latin typeface="HGMaruGothicMPRO" panose="020F0600000000000000" pitchFamily="34" charset="-128"/>
              <a:ea typeface="HGMaruGothicMPRO" panose="020F0600000000000000" pitchFamily="34" charset="-128"/>
            </a:endParaRPr>
          </a:p>
        </p:txBody>
      </p:sp>
    </p:spTree>
    <p:custDataLst>
      <p:tags r:id="rId1"/>
    </p:custDataLst>
    <p:extLst>
      <p:ext uri="{BB962C8B-B14F-4D97-AF65-F5344CB8AC3E}">
        <p14:creationId xmlns:p14="http://schemas.microsoft.com/office/powerpoint/2010/main" val="37248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375E118-18A0-ED53-F4BF-CC73D897EAAE}"/>
              </a:ext>
            </a:extLst>
          </p:cNvPr>
          <p:cNvSpPr txBox="1"/>
          <p:nvPr/>
        </p:nvSpPr>
        <p:spPr>
          <a:xfrm>
            <a:off x="0" y="0"/>
            <a:ext cx="12192000" cy="769441"/>
          </a:xfrm>
          <a:prstGeom prst="rect">
            <a:avLst/>
          </a:prstGeom>
          <a:solidFill>
            <a:schemeClr val="accent1"/>
          </a:solidFill>
        </p:spPr>
        <p:txBody>
          <a:bodyPr wrap="square" rtlCol="0">
            <a:spAutoFit/>
          </a:bodyPr>
          <a:lstStyle/>
          <a:p>
            <a:r>
              <a:rPr kumimoji="1" lang="ja-JP" altLang="en-US" sz="4400" dirty="0">
                <a:solidFill>
                  <a:schemeClr val="bg1"/>
                </a:solidFill>
              </a:rPr>
              <a:t>ガバナー補佐の責務（</a:t>
            </a:r>
            <a:r>
              <a:rPr kumimoji="1" lang="en-US" altLang="ja-JP" sz="4400" dirty="0">
                <a:solidFill>
                  <a:schemeClr val="bg1"/>
                </a:solidFill>
              </a:rPr>
              <a:t>7</a:t>
            </a:r>
            <a:r>
              <a:rPr kumimoji="1" lang="ja-JP" altLang="en-US" sz="4400" dirty="0">
                <a:solidFill>
                  <a:schemeClr val="bg1"/>
                </a:solidFill>
              </a:rPr>
              <a:t>月</a:t>
            </a:r>
            <a:r>
              <a:rPr kumimoji="1" lang="en-US" altLang="ja-JP" sz="4400" dirty="0">
                <a:solidFill>
                  <a:schemeClr val="bg1"/>
                </a:solidFill>
              </a:rPr>
              <a:t>1</a:t>
            </a:r>
            <a:r>
              <a:rPr kumimoji="1" lang="ja-JP" altLang="en-US" sz="4400" dirty="0">
                <a:solidFill>
                  <a:schemeClr val="bg1"/>
                </a:solidFill>
              </a:rPr>
              <a:t>日就任前）</a:t>
            </a:r>
          </a:p>
        </p:txBody>
      </p:sp>
      <p:sp>
        <p:nvSpPr>
          <p:cNvPr id="3" name="テキスト ボックス 2">
            <a:extLst>
              <a:ext uri="{FF2B5EF4-FFF2-40B4-BE49-F238E27FC236}">
                <a16:creationId xmlns:a16="http://schemas.microsoft.com/office/drawing/2014/main" id="{FBDA01C9-014C-F528-175E-2A4EC3050B70}"/>
              </a:ext>
            </a:extLst>
          </p:cNvPr>
          <p:cNvSpPr txBox="1"/>
          <p:nvPr/>
        </p:nvSpPr>
        <p:spPr>
          <a:xfrm>
            <a:off x="447675" y="864691"/>
            <a:ext cx="10772776" cy="5693866"/>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１）地区目標を達成するための必要なリソースをガバナー・エレクトに伝える。地区委員の人選に関してがバナー・エレクトに助言する。</a:t>
            </a:r>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２）地区チーム研修セミナーに参加する。</a:t>
            </a:r>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３）マイ・ロータリーからラーニングプログラムを選択してガバナー補佐の基本を修了しておいて下さい。</a:t>
            </a:r>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４）</a:t>
            </a:r>
            <a:r>
              <a:rPr lang="en-US" altLang="ja-JP" sz="2800" dirty="0">
                <a:latin typeface="HG丸ｺﾞｼｯｸM-PRO" panose="020F0600000000000000" pitchFamily="50" charset="-128"/>
                <a:ea typeface="HG丸ｺﾞｼｯｸM-PRO" panose="020F0600000000000000" pitchFamily="50" charset="-128"/>
              </a:rPr>
              <a:t>PETS</a:t>
            </a:r>
            <a:r>
              <a:rPr lang="ja-JP" altLang="en-US" sz="2800" dirty="0">
                <a:latin typeface="HG丸ｺﾞｼｯｸM-PRO" panose="020F0600000000000000" pitchFamily="50" charset="-128"/>
                <a:ea typeface="HG丸ｺﾞｼｯｸM-PRO" panose="020F0600000000000000" pitchFamily="50" charset="-128"/>
              </a:rPr>
              <a:t>と地区研修協議会に向けて担当の会長エレクトとクラブ戦略計画の検討を開始して下さい。</a:t>
            </a:r>
            <a:endParaRPr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５）前任のガバナー補佐と会い、クラブ指導者と協力するにあたっての期待事項について話し合って下さい。</a:t>
            </a:r>
            <a:endParaRPr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６）「手続要覧」（</a:t>
            </a:r>
            <a:r>
              <a:rPr lang="en-US" altLang="ja-JP" sz="2800" dirty="0">
                <a:latin typeface="HG丸ｺﾞｼｯｸM-PRO" panose="020F0600000000000000" pitchFamily="50" charset="-128"/>
                <a:ea typeface="HG丸ｺﾞｼｯｸM-PRO" panose="020F0600000000000000" pitchFamily="50" charset="-128"/>
              </a:rPr>
              <a:t>035-JA)</a:t>
            </a:r>
            <a:r>
              <a:rPr lang="ja-JP" altLang="en-US" sz="2800" dirty="0">
                <a:latin typeface="HG丸ｺﾞｼｯｸM-PRO" panose="020F0600000000000000" pitchFamily="50" charset="-128"/>
                <a:ea typeface="HG丸ｺﾞｼｯｸM-PRO" panose="020F0600000000000000" pitchFamily="50" charset="-128"/>
              </a:rPr>
              <a:t>の</a:t>
            </a:r>
            <a:r>
              <a:rPr lang="en-US" altLang="ja-JP" sz="2800" dirty="0">
                <a:latin typeface="HG丸ｺﾞｼｯｸM-PRO" panose="020F0600000000000000" pitchFamily="50" charset="-128"/>
                <a:ea typeface="HG丸ｺﾞｼｯｸM-PRO" panose="020F0600000000000000" pitchFamily="50" charset="-128"/>
              </a:rPr>
              <a:t>RI</a:t>
            </a:r>
            <a:r>
              <a:rPr lang="ja-JP" altLang="en-US" sz="2800" dirty="0">
                <a:latin typeface="HG丸ｺﾞｼｯｸM-PRO" panose="020F0600000000000000" pitchFamily="50" charset="-128"/>
                <a:ea typeface="HG丸ｺﾞｼｯｸM-PRO" panose="020F0600000000000000" pitchFamily="50" charset="-128"/>
              </a:rPr>
              <a:t>およびロータリー・クラブの組織規定に目を通し、クラブと地区に関する</a:t>
            </a:r>
            <a:r>
              <a:rPr lang="en-US" altLang="ja-JP" sz="2800" dirty="0">
                <a:latin typeface="HG丸ｺﾞｼｯｸM-PRO" panose="020F0600000000000000" pitchFamily="50" charset="-128"/>
                <a:ea typeface="HG丸ｺﾞｼｯｸM-PRO" panose="020F0600000000000000" pitchFamily="50" charset="-128"/>
              </a:rPr>
              <a:t>RI</a:t>
            </a:r>
            <a:r>
              <a:rPr lang="ja-JP" altLang="en-US" sz="2800" dirty="0">
                <a:latin typeface="HG丸ｺﾞｼｯｸM-PRO" panose="020F0600000000000000" pitchFamily="50" charset="-128"/>
                <a:ea typeface="HG丸ｺﾞｼｯｸM-PRO" panose="020F0600000000000000" pitchFamily="50" charset="-128"/>
              </a:rPr>
              <a:t>の方針について学習しておいて下さい。</a:t>
            </a:r>
            <a:endParaRPr lang="en-US" altLang="ja-JP" sz="2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31066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7E99005-DB23-AB65-6EC7-F954644BAE5D}"/>
              </a:ext>
            </a:extLst>
          </p:cNvPr>
          <p:cNvSpPr txBox="1"/>
          <p:nvPr/>
        </p:nvSpPr>
        <p:spPr>
          <a:xfrm>
            <a:off x="0" y="0"/>
            <a:ext cx="12192000" cy="707886"/>
          </a:xfrm>
          <a:prstGeom prst="rect">
            <a:avLst/>
          </a:prstGeom>
          <a:solidFill>
            <a:schemeClr val="accent1"/>
          </a:solidFill>
        </p:spPr>
        <p:txBody>
          <a:bodyPr wrap="square" rtlCol="0">
            <a:spAutoFit/>
          </a:bodyPr>
          <a:lstStyle/>
          <a:p>
            <a:r>
              <a:rPr kumimoji="1" lang="ja-JP" altLang="en-US" sz="4000" dirty="0">
                <a:solidFill>
                  <a:schemeClr val="bg1"/>
                </a:solidFill>
                <a:highlight>
                  <a:srgbClr val="0000FF"/>
                </a:highlight>
              </a:rPr>
              <a:t>ガバナー補佐の責務（就任中）</a:t>
            </a:r>
          </a:p>
        </p:txBody>
      </p:sp>
      <p:sp>
        <p:nvSpPr>
          <p:cNvPr id="3" name="テキスト ボックス 2">
            <a:extLst>
              <a:ext uri="{FF2B5EF4-FFF2-40B4-BE49-F238E27FC236}">
                <a16:creationId xmlns:a16="http://schemas.microsoft.com/office/drawing/2014/main" id="{7CD50FB9-F9B2-78F8-15F5-FA0CDD403D73}"/>
              </a:ext>
            </a:extLst>
          </p:cNvPr>
          <p:cNvSpPr txBox="1"/>
          <p:nvPr/>
        </p:nvSpPr>
        <p:spPr>
          <a:xfrm>
            <a:off x="204787" y="946279"/>
            <a:ext cx="11782425" cy="6432530"/>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１）担当するクラブを毎月または四半期に一度訪問し、クラブの運営、利用可能 な　リソース、効果的な資金管理について、クラブ会長およびその他の指導者と話し合う。</a:t>
            </a:r>
            <a:endParaRPr kumimoji="1" lang="en-US" altLang="ja-JP" sz="28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２）ガバナーの公式訪問の日程と計画の作成にあたり、クラブの指導者を支援する。</a:t>
            </a:r>
            <a:endParaRPr lang="en-US" altLang="ja-JP" sz="2800"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３）地区協議会の後、ガバナーの公式訪問中に行われる各クラブの協議会に出席する。</a:t>
            </a:r>
            <a:endParaRPr kumimoji="1" lang="en-US" altLang="ja-JP" sz="28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４）随時クラブについてガバナーに現状報告を行い、クラブ発展の方法について提案。　　</a:t>
            </a:r>
            <a:endParaRPr lang="en-US" altLang="ja-JP" sz="2800"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５）ガバナーの要請や推奨事項に沿うようクラブに奨励する。</a:t>
            </a:r>
            <a:endParaRPr kumimoji="1" lang="en-US" altLang="ja-JP" sz="2800" dirty="0">
              <a:latin typeface="HG丸ｺﾞｼｯｸM-PRO" panose="020F0600000000000000" pitchFamily="50" charset="-128"/>
              <a:ea typeface="HG丸ｺﾞｼｯｸM-PRO" panose="020F0600000000000000" pitchFamily="50" charset="-128"/>
            </a:endParaRPr>
          </a:p>
          <a:p>
            <a:endParaRPr lang="ja-JP" altLang="en-US" sz="2000" dirty="0"/>
          </a:p>
        </p:txBody>
      </p:sp>
    </p:spTree>
    <p:extLst>
      <p:ext uri="{BB962C8B-B14F-4D97-AF65-F5344CB8AC3E}">
        <p14:creationId xmlns:p14="http://schemas.microsoft.com/office/powerpoint/2010/main" val="2263368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7E99005-DB23-AB65-6EC7-F954644BAE5D}"/>
              </a:ext>
            </a:extLst>
          </p:cNvPr>
          <p:cNvSpPr txBox="1"/>
          <p:nvPr/>
        </p:nvSpPr>
        <p:spPr>
          <a:xfrm>
            <a:off x="0" y="0"/>
            <a:ext cx="12192000" cy="707886"/>
          </a:xfrm>
          <a:prstGeom prst="rect">
            <a:avLst/>
          </a:prstGeom>
          <a:solidFill>
            <a:schemeClr val="accent1"/>
          </a:solidFill>
        </p:spPr>
        <p:txBody>
          <a:bodyPr wrap="square" rtlCol="0">
            <a:spAutoFit/>
          </a:bodyPr>
          <a:lstStyle/>
          <a:p>
            <a:r>
              <a:rPr kumimoji="1" lang="ja-JP" altLang="en-US" sz="4000">
                <a:solidFill>
                  <a:schemeClr val="bg1"/>
                </a:solidFill>
                <a:highlight>
                  <a:srgbClr val="0000FF"/>
                </a:highlight>
              </a:rPr>
              <a:t>ガバナー補佐の責務（就任中）</a:t>
            </a:r>
          </a:p>
        </p:txBody>
      </p:sp>
      <p:sp>
        <p:nvSpPr>
          <p:cNvPr id="3" name="テキスト ボックス 2">
            <a:extLst>
              <a:ext uri="{FF2B5EF4-FFF2-40B4-BE49-F238E27FC236}">
                <a16:creationId xmlns:a16="http://schemas.microsoft.com/office/drawing/2014/main" id="{7CD50FB9-F9B2-78F8-15F5-FA0CDD403D73}"/>
              </a:ext>
            </a:extLst>
          </p:cNvPr>
          <p:cNvSpPr txBox="1"/>
          <p:nvPr/>
        </p:nvSpPr>
        <p:spPr>
          <a:xfrm>
            <a:off x="323850" y="1221602"/>
            <a:ext cx="10868025" cy="4832092"/>
          </a:xfrm>
          <a:prstGeom prst="rect">
            <a:avLst/>
          </a:prstGeom>
          <a:noFill/>
        </p:spPr>
        <p:txBody>
          <a:bodyPr wrap="square" rtlCol="0">
            <a:spAutoFit/>
          </a:bodyPr>
          <a:lstStyle/>
          <a:p>
            <a:endParaRPr kumimoji="1" lang="en-US" altLang="ja-JP" sz="2400" dirty="0"/>
          </a:p>
          <a:p>
            <a:r>
              <a:rPr lang="ja-JP" altLang="en-US" sz="2400" dirty="0">
                <a:latin typeface="HG丸ｺﾞｼｯｸM-PRO" panose="020F0600000000000000" pitchFamily="50" charset="-128"/>
                <a:ea typeface="HG丸ｺﾞｼｯｸM-PRO" panose="020F0600000000000000" pitchFamily="50" charset="-128"/>
              </a:rPr>
              <a:t>６）クラブの会員増強目標、奉仕プロジェクト目標、ロータリー財団目標、クラブの管理運営目標、広報目標に向けた進捗状況を随時確認する。</a:t>
            </a:r>
            <a:endParaRPr lang="en-US" altLang="ja-JP" sz="2400" dirty="0">
              <a:latin typeface="HG丸ｺﾞｼｯｸM-PRO" panose="020F0600000000000000" pitchFamily="50" charset="-128"/>
              <a:ea typeface="HG丸ｺﾞｼｯｸM-PRO" panose="020F0600000000000000" pitchFamily="50" charset="-128"/>
            </a:endParaRPr>
          </a:p>
          <a:p>
            <a:endParaRPr lang="en-US" altLang="ja-JP" sz="2400" dirty="0">
              <a:latin typeface="HG丸ｺﾞｼｯｸM-PRO" panose="020F0600000000000000" pitchFamily="50" charset="-128"/>
              <a:ea typeface="HG丸ｺﾞｼｯｸM-PRO" panose="020F0600000000000000" pitchFamily="50" charset="-128"/>
            </a:endParaRPr>
          </a:p>
          <a:p>
            <a:r>
              <a:rPr kumimoji="1" lang="ja-JP" altLang="en-US" sz="2400" dirty="0">
                <a:latin typeface="HG丸ｺﾞｼｯｸM-PRO" panose="020F0600000000000000" pitchFamily="50" charset="-128"/>
                <a:ea typeface="HG丸ｺﾞｼｯｸM-PRO" panose="020F0600000000000000" pitchFamily="50" charset="-128"/>
              </a:rPr>
              <a:t>７）適切な地区委員会と協力してクラブレベルの研修の調整を図る。</a:t>
            </a:r>
            <a:endParaRPr kumimoji="1" lang="en-US" altLang="ja-JP" sz="2400" dirty="0">
              <a:latin typeface="HG丸ｺﾞｼｯｸM-PRO" panose="020F0600000000000000" pitchFamily="50" charset="-128"/>
              <a:ea typeface="HG丸ｺﾞｼｯｸM-PRO" panose="020F0600000000000000" pitchFamily="50" charset="-128"/>
            </a:endParaRPr>
          </a:p>
          <a:p>
            <a:endParaRPr kumimoji="1" lang="en-US" altLang="ja-JP" sz="24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８）将来の地区指導者を探し、その育成を奨励する。</a:t>
            </a:r>
            <a:endParaRPr lang="en-US" altLang="ja-JP" sz="2400" dirty="0">
              <a:latin typeface="HG丸ｺﾞｼｯｸM-PRO" panose="020F0600000000000000" pitchFamily="50" charset="-128"/>
              <a:ea typeface="HG丸ｺﾞｼｯｸM-PRO" panose="020F0600000000000000" pitchFamily="50" charset="-128"/>
            </a:endParaRPr>
          </a:p>
          <a:p>
            <a:endParaRPr lang="en-US" altLang="ja-JP" sz="24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９）地区大会およびその他の地区会合へ出席するとともに、これらの会合への　　　　　　　出席を推進する。</a:t>
            </a:r>
            <a:endParaRPr lang="en-US" altLang="ja-JP" sz="2400" dirty="0">
              <a:latin typeface="HG丸ｺﾞｼｯｸM-PRO" panose="020F0600000000000000" pitchFamily="50" charset="-128"/>
              <a:ea typeface="HG丸ｺﾞｼｯｸM-PRO" panose="020F0600000000000000" pitchFamily="50" charset="-128"/>
            </a:endParaRPr>
          </a:p>
          <a:p>
            <a:endParaRPr lang="en-US" altLang="ja-JP" sz="24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１０）財団のプログラム、年次行事や募金関連行事、その他の任務に参加する。</a:t>
            </a:r>
          </a:p>
          <a:p>
            <a:endParaRPr lang="ja-JP" altLang="en-US" sz="2000" dirty="0"/>
          </a:p>
        </p:txBody>
      </p:sp>
    </p:spTree>
    <p:extLst>
      <p:ext uri="{BB962C8B-B14F-4D97-AF65-F5344CB8AC3E}">
        <p14:creationId xmlns:p14="http://schemas.microsoft.com/office/powerpoint/2010/main" val="3834193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6DE83EE-155D-1A53-CCA8-41EEE286BDED}"/>
              </a:ext>
            </a:extLst>
          </p:cNvPr>
          <p:cNvSpPr txBox="1"/>
          <p:nvPr/>
        </p:nvSpPr>
        <p:spPr>
          <a:xfrm>
            <a:off x="0" y="0"/>
            <a:ext cx="12192000" cy="769441"/>
          </a:xfrm>
          <a:prstGeom prst="rect">
            <a:avLst/>
          </a:prstGeom>
          <a:solidFill>
            <a:schemeClr val="accent1"/>
          </a:solidFill>
        </p:spPr>
        <p:txBody>
          <a:bodyPr wrap="square" rtlCol="0">
            <a:spAutoFit/>
          </a:bodyPr>
          <a:lstStyle/>
          <a:p>
            <a:r>
              <a:rPr kumimoji="1" lang="ja-JP" altLang="en-US" sz="4400">
                <a:solidFill>
                  <a:schemeClr val="bg1"/>
                </a:solidFill>
                <a:highlight>
                  <a:srgbClr val="0000FF"/>
                </a:highlight>
              </a:rPr>
              <a:t>補足資料について</a:t>
            </a:r>
          </a:p>
        </p:txBody>
      </p:sp>
      <p:sp>
        <p:nvSpPr>
          <p:cNvPr id="3" name="テキスト ボックス 2">
            <a:extLst>
              <a:ext uri="{FF2B5EF4-FFF2-40B4-BE49-F238E27FC236}">
                <a16:creationId xmlns:a16="http://schemas.microsoft.com/office/drawing/2014/main" id="{10564648-A1B2-8682-3ECD-02BB0A16F5D7}"/>
              </a:ext>
            </a:extLst>
          </p:cNvPr>
          <p:cNvSpPr txBox="1"/>
          <p:nvPr/>
        </p:nvSpPr>
        <p:spPr>
          <a:xfrm>
            <a:off x="0" y="769441"/>
            <a:ext cx="12192000" cy="8063746"/>
          </a:xfrm>
          <a:prstGeom prst="rect">
            <a:avLst/>
          </a:prstGeom>
          <a:noFill/>
        </p:spPr>
        <p:txBody>
          <a:bodyPr wrap="square" rtlCol="0">
            <a:spAutoFit/>
          </a:bodyPr>
          <a:lstStyle/>
          <a:p>
            <a:pPr marL="180000"/>
            <a:r>
              <a:rPr kumimoji="1" lang="ja-JP" altLang="en-US" sz="3200" dirty="0">
                <a:latin typeface="HG丸ｺﾞｼｯｸM-PRO" panose="020F0600000000000000" pitchFamily="50" charset="-128"/>
                <a:ea typeface="HG丸ｺﾞｼｯｸM-PRO" panose="020F0600000000000000" pitchFamily="50" charset="-128"/>
              </a:rPr>
              <a:t>１）補遺資料</a:t>
            </a:r>
            <a:r>
              <a:rPr kumimoji="1" lang="en-US" altLang="ja-JP" sz="3200" dirty="0">
                <a:latin typeface="HG丸ｺﾞｼｯｸM-PRO" panose="020F0600000000000000" pitchFamily="50" charset="-128"/>
                <a:ea typeface="HG丸ｺﾞｼｯｸM-PRO" panose="020F0600000000000000" pitchFamily="50" charset="-128"/>
              </a:rPr>
              <a:t>1:</a:t>
            </a:r>
            <a:r>
              <a:rPr kumimoji="1" lang="ja-JP" altLang="en-US" sz="3200" dirty="0">
                <a:latin typeface="HG丸ｺﾞｼｯｸM-PRO" panose="020F0600000000000000" pitchFamily="50" charset="-128"/>
                <a:ea typeface="HG丸ｺﾞｼｯｸM-PRO" panose="020F0600000000000000" pitchFamily="50" charset="-128"/>
              </a:rPr>
              <a:t>地区の研修会（ガバナー補佐要覧：</a:t>
            </a:r>
            <a:r>
              <a:rPr kumimoji="1" lang="en-US" altLang="ja-JP" sz="3200" dirty="0">
                <a:latin typeface="HG丸ｺﾞｼｯｸM-PRO" panose="020F0600000000000000" pitchFamily="50" charset="-128"/>
                <a:ea typeface="HG丸ｺﾞｼｯｸM-PRO" panose="020F0600000000000000" pitchFamily="50" charset="-128"/>
              </a:rPr>
              <a:t>P20-22</a:t>
            </a:r>
            <a:r>
              <a:rPr kumimoji="1" lang="ja-JP" altLang="en-US" sz="3200" dirty="0">
                <a:latin typeface="HG丸ｺﾞｼｯｸM-PRO" panose="020F0600000000000000" pitchFamily="50" charset="-128"/>
                <a:ea typeface="HG丸ｺﾞｼｯｸM-PRO" panose="020F0600000000000000" pitchFamily="50" charset="-128"/>
              </a:rPr>
              <a:t>）</a:t>
            </a:r>
            <a:endParaRPr kumimoji="1" lang="en-US" altLang="ja-JP" sz="3200" dirty="0">
              <a:latin typeface="HG丸ｺﾞｼｯｸM-PRO" panose="020F0600000000000000" pitchFamily="50" charset="-128"/>
              <a:ea typeface="HG丸ｺﾞｼｯｸM-PRO" panose="020F0600000000000000" pitchFamily="50" charset="-128"/>
            </a:endParaRPr>
          </a:p>
          <a:p>
            <a:pPr marL="180000"/>
            <a:endParaRPr kumimoji="1" lang="en-US" altLang="ja-JP" sz="3200" dirty="0">
              <a:latin typeface="HG丸ｺﾞｼｯｸM-PRO" panose="020F0600000000000000" pitchFamily="50" charset="-128"/>
              <a:ea typeface="HG丸ｺﾞｼｯｸM-PRO" panose="020F0600000000000000" pitchFamily="50" charset="-128"/>
            </a:endParaRPr>
          </a:p>
          <a:p>
            <a:pPr marL="180000"/>
            <a:r>
              <a:rPr lang="ja-JP" altLang="en-US" sz="3200" dirty="0">
                <a:latin typeface="HG丸ｺﾞｼｯｸM-PRO" panose="020F0600000000000000" pitchFamily="50" charset="-128"/>
                <a:ea typeface="HG丸ｺﾞｼｯｸM-PRO" panose="020F0600000000000000" pitchFamily="50" charset="-128"/>
              </a:rPr>
              <a:t>２）補遺資料</a:t>
            </a:r>
            <a:r>
              <a:rPr lang="en-US" altLang="ja-JP" sz="3200" dirty="0">
                <a:latin typeface="HG丸ｺﾞｼｯｸM-PRO" panose="020F0600000000000000" pitchFamily="50" charset="-128"/>
                <a:ea typeface="HG丸ｺﾞｼｯｸM-PRO" panose="020F0600000000000000" pitchFamily="50" charset="-128"/>
              </a:rPr>
              <a:t>2:</a:t>
            </a:r>
            <a:r>
              <a:rPr lang="ja-JP" altLang="en-US" sz="3200" dirty="0">
                <a:latin typeface="HG丸ｺﾞｼｯｸM-PRO" panose="020F0600000000000000" pitchFamily="50" charset="-128"/>
                <a:ea typeface="HG丸ｺﾞｼｯｸM-PRO" panose="020F0600000000000000" pitchFamily="50" charset="-128"/>
              </a:rPr>
              <a:t>クラブリーダーシップ・プランの概要（</a:t>
            </a:r>
            <a:r>
              <a:rPr lang="en-US" altLang="ja-JP" sz="3200" dirty="0">
                <a:latin typeface="HG丸ｺﾞｼｯｸM-PRO" panose="020F0600000000000000" pitchFamily="50" charset="-128"/>
                <a:ea typeface="HG丸ｺﾞｼｯｸM-PRO" panose="020F0600000000000000" pitchFamily="50" charset="-128"/>
              </a:rPr>
              <a:t>P23-24)</a:t>
            </a:r>
          </a:p>
          <a:p>
            <a:pPr marL="180000"/>
            <a:endParaRPr lang="en-US" altLang="ja-JP" sz="3200" dirty="0">
              <a:latin typeface="HG丸ｺﾞｼｯｸM-PRO" panose="020F0600000000000000" pitchFamily="50" charset="-128"/>
              <a:ea typeface="HG丸ｺﾞｼｯｸM-PRO" panose="020F0600000000000000" pitchFamily="50" charset="-128"/>
            </a:endParaRPr>
          </a:p>
          <a:p>
            <a:pPr marL="180000"/>
            <a:r>
              <a:rPr kumimoji="1" lang="ja-JP" altLang="en-US" sz="3200" dirty="0">
                <a:latin typeface="HG丸ｺﾞｼｯｸM-PRO" panose="020F0600000000000000" pitchFamily="50" charset="-128"/>
                <a:ea typeface="HG丸ｺﾞｼｯｸM-PRO" panose="020F0600000000000000" pitchFamily="50" charset="-128"/>
              </a:rPr>
              <a:t>３）補遺資料</a:t>
            </a:r>
            <a:r>
              <a:rPr kumimoji="1" lang="en-US" altLang="ja-JP" sz="3200" dirty="0">
                <a:latin typeface="HG丸ｺﾞｼｯｸM-PRO" panose="020F0600000000000000" pitchFamily="50" charset="-128"/>
                <a:ea typeface="HG丸ｺﾞｼｯｸM-PRO" panose="020F0600000000000000" pitchFamily="50" charset="-128"/>
              </a:rPr>
              <a:t>3:</a:t>
            </a:r>
            <a:r>
              <a:rPr kumimoji="1" lang="ja-JP" altLang="en-US" sz="3200" dirty="0">
                <a:latin typeface="HG丸ｺﾞｼｯｸM-PRO" panose="020F0600000000000000" pitchFamily="50" charset="-128"/>
                <a:ea typeface="HG丸ｺﾞｼｯｸM-PRO" panose="020F0600000000000000" pitchFamily="50" charset="-128"/>
              </a:rPr>
              <a:t>効果的なロータリークラブなるための活動計画</a:t>
            </a:r>
            <a:endParaRPr kumimoji="1" lang="en-US" altLang="ja-JP" sz="3200" dirty="0">
              <a:latin typeface="HG丸ｺﾞｼｯｸM-PRO" panose="020F0600000000000000" pitchFamily="50" charset="-128"/>
              <a:ea typeface="HG丸ｺﾞｼｯｸM-PRO" panose="020F0600000000000000" pitchFamily="50" charset="-128"/>
            </a:endParaRPr>
          </a:p>
          <a:p>
            <a:pPr marL="180000"/>
            <a:r>
              <a:rPr lang="ja-JP" altLang="en-US" sz="3200" dirty="0">
                <a:latin typeface="HG丸ｺﾞｼｯｸM-PRO" panose="020F0600000000000000" pitchFamily="50" charset="-128"/>
                <a:ea typeface="HG丸ｺﾞｼｯｸM-PRO" panose="020F0600000000000000" pitchFamily="50" charset="-128"/>
              </a:rPr>
              <a:t>　　</a:t>
            </a:r>
            <a:r>
              <a:rPr kumimoji="1" lang="ja-JP" altLang="en-US" sz="3200" dirty="0">
                <a:latin typeface="HG丸ｺﾞｼｯｸM-PRO" panose="020F0600000000000000" pitchFamily="50" charset="-128"/>
                <a:ea typeface="HG丸ｺﾞｼｯｸM-PRO" panose="020F0600000000000000" pitchFamily="50" charset="-128"/>
              </a:rPr>
              <a:t>の指針</a:t>
            </a:r>
            <a:r>
              <a:rPr kumimoji="1" lang="en-US" altLang="ja-JP" sz="3200" dirty="0">
                <a:latin typeface="HG丸ｺﾞｼｯｸM-PRO" panose="020F0600000000000000" pitchFamily="50" charset="-128"/>
                <a:ea typeface="HG丸ｺﾞｼｯｸM-PRO" panose="020F0600000000000000" pitchFamily="50" charset="-128"/>
              </a:rPr>
              <a:t>(P25-31)</a:t>
            </a:r>
          </a:p>
          <a:p>
            <a:pPr marL="180000"/>
            <a:endParaRPr kumimoji="1" lang="en-US" altLang="ja-JP" sz="3200" dirty="0">
              <a:latin typeface="HG丸ｺﾞｼｯｸM-PRO" panose="020F0600000000000000" pitchFamily="50" charset="-128"/>
              <a:ea typeface="HG丸ｺﾞｼｯｸM-PRO" panose="020F0600000000000000" pitchFamily="50" charset="-128"/>
            </a:endParaRPr>
          </a:p>
          <a:p>
            <a:pPr marL="180000"/>
            <a:r>
              <a:rPr lang="ja-JP" altLang="en-US" sz="3200" dirty="0">
                <a:latin typeface="HG丸ｺﾞｼｯｸM-PRO" panose="020F0600000000000000" pitchFamily="50" charset="-128"/>
                <a:ea typeface="HG丸ｺﾞｼｯｸM-PRO" panose="020F0600000000000000" pitchFamily="50" charset="-128"/>
              </a:rPr>
              <a:t>４）</a:t>
            </a:r>
            <a:r>
              <a:rPr lang="en-US" altLang="ja-JP" sz="3200" dirty="0">
                <a:latin typeface="HG丸ｺﾞｼｯｸM-PRO" panose="020F0600000000000000" pitchFamily="50" charset="-128"/>
                <a:ea typeface="HG丸ｺﾞｼｯｸM-PRO" panose="020F0600000000000000" pitchFamily="50" charset="-128"/>
              </a:rPr>
              <a:t>2024-25</a:t>
            </a:r>
            <a:r>
              <a:rPr lang="ja-JP" altLang="en-US" sz="3200" dirty="0">
                <a:latin typeface="HG丸ｺﾞｼｯｸM-PRO" panose="020F0600000000000000" pitchFamily="50" charset="-128"/>
                <a:ea typeface="HG丸ｺﾞｼｯｸM-PRO" panose="020F0600000000000000" pitchFamily="50" charset="-128"/>
              </a:rPr>
              <a:t>年度のクラブ目標概要</a:t>
            </a:r>
            <a:r>
              <a:rPr lang="en-US" altLang="ja-JP" sz="3200" dirty="0">
                <a:latin typeface="HG丸ｺﾞｼｯｸM-PRO" panose="020F0600000000000000" pitchFamily="50" charset="-128"/>
                <a:ea typeface="HG丸ｺﾞｼｯｸM-PRO" panose="020F0600000000000000" pitchFamily="50" charset="-128"/>
              </a:rPr>
              <a:t>(P32)</a:t>
            </a:r>
          </a:p>
          <a:p>
            <a:pPr marL="180000"/>
            <a:endParaRPr lang="en-US" altLang="ja-JP" sz="3200" dirty="0">
              <a:latin typeface="HG丸ｺﾞｼｯｸM-PRO" panose="020F0600000000000000" pitchFamily="50" charset="-128"/>
              <a:ea typeface="HG丸ｺﾞｼｯｸM-PRO" panose="020F0600000000000000" pitchFamily="50" charset="-128"/>
            </a:endParaRPr>
          </a:p>
          <a:p>
            <a:pPr marL="180000"/>
            <a:r>
              <a:rPr kumimoji="1" lang="ja-JP" altLang="en-US" sz="3200" dirty="0">
                <a:latin typeface="HG丸ｺﾞｼｯｸM-PRO" panose="020F0600000000000000" pitchFamily="50" charset="-128"/>
                <a:ea typeface="HG丸ｺﾞｼｯｸM-PRO" panose="020F0600000000000000" pitchFamily="50" charset="-128"/>
              </a:rPr>
              <a:t>５）補遺資料４：クラブ訪問報告用紙</a:t>
            </a:r>
            <a:r>
              <a:rPr kumimoji="1" lang="en-US" altLang="ja-JP" sz="3200" dirty="0">
                <a:latin typeface="HG丸ｺﾞｼｯｸM-PRO" panose="020F0600000000000000" pitchFamily="50" charset="-128"/>
                <a:ea typeface="HG丸ｺﾞｼｯｸM-PRO" panose="020F0600000000000000" pitchFamily="50" charset="-128"/>
              </a:rPr>
              <a:t>(P33-34)</a:t>
            </a:r>
          </a:p>
          <a:p>
            <a:pPr marL="180000"/>
            <a:endParaRPr kumimoji="1" lang="en-US" altLang="ja-JP" sz="3200" dirty="0">
              <a:latin typeface="HG丸ｺﾞｼｯｸM-PRO" panose="020F0600000000000000" pitchFamily="50" charset="-128"/>
              <a:ea typeface="HG丸ｺﾞｼｯｸM-PRO" panose="020F0600000000000000" pitchFamily="50" charset="-128"/>
            </a:endParaRPr>
          </a:p>
          <a:p>
            <a:pPr marL="180000"/>
            <a:r>
              <a:rPr lang="ja-JP" altLang="en-US" sz="3200" dirty="0">
                <a:latin typeface="HG丸ｺﾞｼｯｸM-PRO" panose="020F0600000000000000" pitchFamily="50" charset="-128"/>
                <a:ea typeface="HG丸ｺﾞｼｯｸM-PRO" panose="020F0600000000000000" pitchFamily="50" charset="-128"/>
              </a:rPr>
              <a:t>６）クラブ活動計画作成書（旧：クラブ戦略計画作成書）</a:t>
            </a:r>
            <a:endParaRPr lang="en-US" altLang="ja-JP" sz="32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endParaRPr lang="ja-JP" altLang="en-US" sz="1800" dirty="0">
              <a:effectLst/>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endParaRPr kumimoji="1" lang="ja-JP" altLang="en-US" sz="2800" dirty="0"/>
          </a:p>
        </p:txBody>
      </p:sp>
    </p:spTree>
    <p:extLst>
      <p:ext uri="{BB962C8B-B14F-4D97-AF65-F5344CB8AC3E}">
        <p14:creationId xmlns:p14="http://schemas.microsoft.com/office/powerpoint/2010/main" val="2238318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748E29-42A5-4E42-AE87-CFFD5E2E7327}"/>
              </a:ext>
            </a:extLst>
          </p:cNvPr>
          <p:cNvSpPr>
            <a:spLocks noGrp="1"/>
          </p:cNvSpPr>
          <p:nvPr>
            <p:ph type="title"/>
          </p:nvPr>
        </p:nvSpPr>
        <p:spPr>
          <a:xfrm>
            <a:off x="0" y="-25823"/>
            <a:ext cx="12192000" cy="988826"/>
          </a:xfrm>
          <a:solidFill>
            <a:schemeClr val="accent1"/>
          </a:solidFill>
        </p:spPr>
        <p:txBody>
          <a:bodyPr/>
          <a:lstStyle/>
          <a:p>
            <a:r>
              <a:rPr lang="ja-JP" altLang="en-US" cap="all" spc="200" dirty="0">
                <a:solidFill>
                  <a:schemeClr val="bg1"/>
                </a:solidFill>
                <a:latin typeface="Impact" panose="020B0806030902050204" pitchFamily="34" charset="0"/>
                <a:ea typeface="メイリオ" panose="020B0604030504040204" pitchFamily="34" charset="-128"/>
              </a:rPr>
              <a:t>クラブ行動計画作成書</a:t>
            </a:r>
            <a:r>
              <a:rPr lang="ja-JP" altLang="en-US" dirty="0">
                <a:solidFill>
                  <a:schemeClr val="bg1"/>
                </a:solidFill>
              </a:rPr>
              <a:t> </a:t>
            </a:r>
            <a:endParaRPr kumimoji="1" lang="ja-JP" altLang="en-US" dirty="0">
              <a:solidFill>
                <a:schemeClr val="bg1"/>
              </a:solidFill>
            </a:endParaRPr>
          </a:p>
        </p:txBody>
      </p:sp>
      <p:sp>
        <p:nvSpPr>
          <p:cNvPr id="4" name="タイトル 1">
            <a:extLst>
              <a:ext uri="{FF2B5EF4-FFF2-40B4-BE49-F238E27FC236}">
                <a16:creationId xmlns:a16="http://schemas.microsoft.com/office/drawing/2014/main" id="{8CFEB2F5-8D05-3647-BB03-7DB470F12CC6}"/>
              </a:ext>
            </a:extLst>
          </p:cNvPr>
          <p:cNvSpPr txBox="1">
            <a:spLocks/>
          </p:cNvSpPr>
          <p:nvPr/>
        </p:nvSpPr>
        <p:spPr>
          <a:xfrm>
            <a:off x="234176" y="-1"/>
            <a:ext cx="11565938" cy="8473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sz="4000"/>
          </a:p>
        </p:txBody>
      </p:sp>
      <p:sp>
        <p:nvSpPr>
          <p:cNvPr id="5" name="コンテンツ プレースホルダー 2">
            <a:extLst>
              <a:ext uri="{FF2B5EF4-FFF2-40B4-BE49-F238E27FC236}">
                <a16:creationId xmlns:a16="http://schemas.microsoft.com/office/drawing/2014/main" id="{4AB24DAB-C44F-C145-8ACE-B251A64A8AE5}"/>
              </a:ext>
            </a:extLst>
          </p:cNvPr>
          <p:cNvSpPr txBox="1">
            <a:spLocks/>
          </p:cNvSpPr>
          <p:nvPr/>
        </p:nvSpPr>
        <p:spPr>
          <a:xfrm>
            <a:off x="6338632" y="1074755"/>
            <a:ext cx="5399315" cy="521136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400" dirty="0">
                <a:latin typeface="HG丸ｺﾞｼｯｸM-PRO" panose="020F0600000000000000" pitchFamily="50" charset="-128"/>
                <a:ea typeface="HG丸ｺﾞｼｯｸM-PRO" panose="020F0600000000000000" pitchFamily="50" charset="-128"/>
              </a:rPr>
              <a:t>１）クラブの</a:t>
            </a:r>
            <a:r>
              <a:rPr lang="ja-JP" altLang="en-US" sz="1400" dirty="0">
                <a:solidFill>
                  <a:srgbClr val="FF0000"/>
                </a:solidFill>
                <a:latin typeface="HG丸ｺﾞｼｯｸM-PRO" panose="020F0600000000000000" pitchFamily="50" charset="-128"/>
                <a:ea typeface="HG丸ｺﾞｼｯｸM-PRO" panose="020F0600000000000000" pitchFamily="50" charset="-128"/>
              </a:rPr>
              <a:t>長所</a:t>
            </a:r>
            <a:r>
              <a:rPr lang="ja-JP" altLang="en-US" sz="1400" dirty="0">
                <a:latin typeface="HG丸ｺﾞｼｯｸM-PRO" panose="020F0600000000000000" pitchFamily="50" charset="-128"/>
                <a:ea typeface="HG丸ｺﾞｼｯｸM-PRO" panose="020F0600000000000000" pitchFamily="50" charset="-128"/>
              </a:rPr>
              <a:t>と</a:t>
            </a:r>
            <a:r>
              <a:rPr lang="ja-JP" altLang="en-US" sz="1400" dirty="0">
                <a:solidFill>
                  <a:srgbClr val="FF0000"/>
                </a:solidFill>
                <a:latin typeface="HG丸ｺﾞｼｯｸM-PRO" panose="020F0600000000000000" pitchFamily="50" charset="-128"/>
                <a:ea typeface="HG丸ｺﾞｼｯｸM-PRO" panose="020F0600000000000000" pitchFamily="50" charset="-128"/>
              </a:rPr>
              <a:t>短所</a:t>
            </a:r>
            <a:r>
              <a:rPr lang="ja-JP" altLang="en-US" sz="1400" dirty="0">
                <a:latin typeface="HG丸ｺﾞｼｯｸM-PRO" panose="020F0600000000000000" pitchFamily="50" charset="-128"/>
                <a:ea typeface="HG丸ｺﾞｼｯｸM-PRO" panose="020F0600000000000000" pitchFamily="50" charset="-128"/>
              </a:rPr>
              <a:t>を知ることが</a:t>
            </a:r>
            <a:r>
              <a:rPr lang="ja-JP" altLang="en-US" sz="1400" dirty="0">
                <a:solidFill>
                  <a:srgbClr val="FF0000"/>
                </a:solidFill>
                <a:latin typeface="HG丸ｺﾞｼｯｸM-PRO" panose="020F0600000000000000" pitchFamily="50" charset="-128"/>
                <a:ea typeface="HG丸ｺﾞｼｯｸM-PRO" panose="020F0600000000000000" pitchFamily="50" charset="-128"/>
              </a:rPr>
              <a:t>クラブを活性化</a:t>
            </a:r>
            <a:r>
              <a:rPr lang="ja-JP" altLang="en-US" sz="1400" dirty="0">
                <a:latin typeface="HG丸ｺﾞｼｯｸM-PRO" panose="020F0600000000000000" pitchFamily="50" charset="-128"/>
                <a:ea typeface="HG丸ｺﾞｼｯｸM-PRO" panose="020F0600000000000000" pitchFamily="50" charset="-128"/>
              </a:rPr>
              <a:t>する近道です。</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２）</a:t>
            </a:r>
            <a:r>
              <a:rPr lang="ja-JP" altLang="en-US" sz="1400" dirty="0">
                <a:solidFill>
                  <a:srgbClr val="FF0000"/>
                </a:solidFill>
                <a:latin typeface="HG丸ｺﾞｼｯｸM-PRO" panose="020F0600000000000000" pitchFamily="50" charset="-128"/>
                <a:ea typeface="HG丸ｺﾞｼｯｸM-PRO" panose="020F0600000000000000" pitchFamily="50" charset="-128"/>
              </a:rPr>
              <a:t>会員増強</a:t>
            </a:r>
            <a:r>
              <a:rPr lang="ja-JP" altLang="en-US" sz="1400" dirty="0">
                <a:latin typeface="HG丸ｺﾞｼｯｸM-PRO" panose="020F0600000000000000" pitchFamily="50" charset="-128"/>
                <a:ea typeface="HG丸ｺﾞｼｯｸM-PRO" panose="020F0600000000000000" pitchFamily="50" charset="-128"/>
              </a:rPr>
              <a:t>は</a:t>
            </a:r>
            <a:r>
              <a:rPr lang="ja-JP" altLang="en-US" sz="1400" dirty="0">
                <a:solidFill>
                  <a:srgbClr val="FF0000"/>
                </a:solidFill>
                <a:latin typeface="HG丸ｺﾞｼｯｸM-PRO" panose="020F0600000000000000" pitchFamily="50" charset="-128"/>
                <a:ea typeface="HG丸ｺﾞｼｯｸM-PRO" panose="020F0600000000000000" pitchFamily="50" charset="-128"/>
              </a:rPr>
              <a:t>クラブの未来</a:t>
            </a:r>
            <a:r>
              <a:rPr lang="ja-JP" altLang="en-US" sz="1400" dirty="0">
                <a:latin typeface="HG丸ｺﾞｼｯｸM-PRO" panose="020F0600000000000000" pitchFamily="50" charset="-128"/>
                <a:ea typeface="HG丸ｺﾞｼｯｸM-PRO" panose="020F0600000000000000" pitchFamily="50" charset="-128"/>
              </a:rPr>
              <a:t>を築く。</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３）</a:t>
            </a:r>
            <a:r>
              <a:rPr lang="ja-JP" altLang="en-US" sz="1400" dirty="0">
                <a:solidFill>
                  <a:srgbClr val="FF0000"/>
                </a:solidFill>
                <a:latin typeface="HG丸ｺﾞｼｯｸM-PRO" panose="020F0600000000000000" pitchFamily="50" charset="-128"/>
                <a:ea typeface="HG丸ｺﾞｼｯｸM-PRO" panose="020F0600000000000000" pitchFamily="50" charset="-128"/>
              </a:rPr>
              <a:t>公共イメージの向上</a:t>
            </a:r>
            <a:r>
              <a:rPr lang="ja-JP" altLang="en-US" sz="1400" dirty="0">
                <a:latin typeface="HG丸ｺﾞｼｯｸM-PRO" panose="020F0600000000000000" pitchFamily="50" charset="-128"/>
                <a:ea typeface="HG丸ｺﾞｼｯｸM-PRO" panose="020F0600000000000000" pitchFamily="50" charset="-128"/>
              </a:rPr>
              <a:t>に努めよう。</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４）</a:t>
            </a:r>
            <a:r>
              <a:rPr lang="ja-JP" altLang="en-US" sz="1400" dirty="0">
                <a:solidFill>
                  <a:srgbClr val="FF0000"/>
                </a:solidFill>
                <a:latin typeface="HG丸ｺﾞｼｯｸM-PRO" panose="020F0600000000000000" pitchFamily="50" charset="-128"/>
                <a:ea typeface="HG丸ｺﾞｼｯｸM-PRO" panose="020F0600000000000000" pitchFamily="50" charset="-128"/>
              </a:rPr>
              <a:t>ロータリー財団へ支援</a:t>
            </a:r>
            <a:r>
              <a:rPr lang="ja-JP" altLang="en-US" sz="1400" dirty="0">
                <a:latin typeface="HG丸ｺﾞｼｯｸM-PRO" panose="020F0600000000000000" pitchFamily="50" charset="-128"/>
                <a:ea typeface="HG丸ｺﾞｼｯｸM-PRO" panose="020F0600000000000000" pitchFamily="50" charset="-128"/>
              </a:rPr>
              <a:t>しよう。</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a:t>
            </a:r>
            <a:r>
              <a:rPr lang="en-US" altLang="ja-JP" sz="1400" dirty="0">
                <a:solidFill>
                  <a:srgbClr val="FF0000"/>
                </a:solidFill>
                <a:latin typeface="HG丸ｺﾞｼｯｸM-PRO" panose="020F0600000000000000" pitchFamily="50" charset="-128"/>
                <a:ea typeface="HG丸ｺﾞｼｯｸM-PRO" panose="020F0600000000000000" pitchFamily="50" charset="-128"/>
              </a:rPr>
              <a:t>EVERY ROTARIAN EVERY YEAR</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皆んなの財団支援</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で</a:t>
            </a:r>
            <a:r>
              <a:rPr lang="ja-JP" altLang="en-US" sz="1400" dirty="0">
                <a:solidFill>
                  <a:srgbClr val="FF0000"/>
                </a:solidFill>
                <a:latin typeface="HG丸ｺﾞｼｯｸM-PRO" panose="020F0600000000000000" pitchFamily="50" charset="-128"/>
                <a:ea typeface="HG丸ｺﾞｼｯｸM-PRO" panose="020F0600000000000000" pitchFamily="50" charset="-128"/>
              </a:rPr>
              <a:t>ポリオ根絶を達成</a:t>
            </a:r>
            <a:r>
              <a:rPr lang="ja-JP" altLang="en-US" sz="1400" dirty="0">
                <a:latin typeface="HG丸ｺﾞｼｯｸM-PRO" panose="020F0600000000000000" pitchFamily="50" charset="-128"/>
                <a:ea typeface="HG丸ｺﾞｼｯｸM-PRO" panose="020F0600000000000000" pitchFamily="50" charset="-128"/>
              </a:rPr>
              <a:t>しょう！</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５）</a:t>
            </a:r>
            <a:r>
              <a:rPr lang="ja-JP" altLang="en-US" sz="1400" dirty="0">
                <a:solidFill>
                  <a:srgbClr val="FF0000"/>
                </a:solidFill>
                <a:latin typeface="HG丸ｺﾞｼｯｸM-PRO" panose="020F0600000000000000" pitchFamily="50" charset="-128"/>
                <a:ea typeface="HG丸ｺﾞｼｯｸM-PRO" panose="020F0600000000000000" pitchFamily="50" charset="-128"/>
              </a:rPr>
              <a:t>補助金プログラム</a:t>
            </a:r>
            <a:r>
              <a:rPr lang="ja-JP" altLang="en-US" sz="1400" dirty="0">
                <a:latin typeface="HG丸ｺﾞｼｯｸM-PRO" panose="020F0600000000000000" pitchFamily="50" charset="-128"/>
                <a:ea typeface="HG丸ｺﾞｼｯｸM-PRO" panose="020F0600000000000000" pitchFamily="50" charset="-128"/>
              </a:rPr>
              <a:t>に</a:t>
            </a:r>
            <a:r>
              <a:rPr lang="ja-JP" altLang="en-US" sz="1400" dirty="0">
                <a:solidFill>
                  <a:srgbClr val="FF0000"/>
                </a:solidFill>
                <a:latin typeface="HG丸ｺﾞｼｯｸM-PRO" panose="020F0600000000000000" pitchFamily="50" charset="-128"/>
                <a:ea typeface="HG丸ｺﾞｼｯｸM-PRO" panose="020F0600000000000000" pitchFamily="50" charset="-128"/>
              </a:rPr>
              <a:t>参加</a:t>
            </a:r>
            <a:r>
              <a:rPr lang="ja-JP" altLang="en-US" sz="1400" dirty="0">
                <a:latin typeface="HG丸ｺﾞｼｯｸM-PRO" panose="020F0600000000000000" pitchFamily="50" charset="-128"/>
                <a:ea typeface="HG丸ｺﾞｼｯｸM-PRO" panose="020F0600000000000000" pitchFamily="50" charset="-128"/>
              </a:rPr>
              <a:t>しよう。</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６）クラブの</a:t>
            </a:r>
            <a:r>
              <a:rPr lang="ja-JP" altLang="en-US" sz="1400" dirty="0">
                <a:solidFill>
                  <a:srgbClr val="FF0000"/>
                </a:solidFill>
                <a:latin typeface="HG丸ｺﾞｼｯｸM-PRO" panose="020F0600000000000000" pitchFamily="50" charset="-128"/>
                <a:ea typeface="HG丸ｺﾞｼｯｸM-PRO" panose="020F0600000000000000" pitchFamily="50" charset="-128"/>
              </a:rPr>
              <a:t>３</a:t>
            </a:r>
            <a:r>
              <a:rPr lang="en-US" altLang="ja-JP" sz="1400" dirty="0">
                <a:solidFill>
                  <a:srgbClr val="FF0000"/>
                </a:solidFill>
                <a:latin typeface="HG丸ｺﾞｼｯｸM-PRO" panose="020F0600000000000000" pitchFamily="50" charset="-128"/>
                <a:ea typeface="HG丸ｺﾞｼｯｸM-PRO" panose="020F0600000000000000" pitchFamily="50" charset="-128"/>
              </a:rPr>
              <a:t>〜</a:t>
            </a:r>
            <a:r>
              <a:rPr lang="ja-JP" altLang="en-US" sz="1400" dirty="0">
                <a:solidFill>
                  <a:srgbClr val="FF0000"/>
                </a:solidFill>
                <a:latin typeface="HG丸ｺﾞｼｯｸM-PRO" panose="020F0600000000000000" pitchFamily="50" charset="-128"/>
                <a:ea typeface="HG丸ｺﾞｼｯｸM-PRO" panose="020F0600000000000000" pitchFamily="50" charset="-128"/>
              </a:rPr>
              <a:t>５年後</a:t>
            </a:r>
            <a:r>
              <a:rPr lang="ja-JP" altLang="en-US" sz="1400" dirty="0">
                <a:latin typeface="HG丸ｺﾞｼｯｸM-PRO" panose="020F0600000000000000" pitchFamily="50" charset="-128"/>
                <a:ea typeface="HG丸ｺﾞｼｯｸM-PRO" panose="020F0600000000000000" pitchFamily="50" charset="-128"/>
              </a:rPr>
              <a:t>をイメージして下さい。</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７）</a:t>
            </a:r>
            <a:r>
              <a:rPr lang="ja-JP" altLang="en-US" sz="1400" dirty="0">
                <a:solidFill>
                  <a:srgbClr val="FF0000"/>
                </a:solidFill>
                <a:latin typeface="HG丸ｺﾞｼｯｸM-PRO" panose="020F0600000000000000" pitchFamily="50" charset="-128"/>
                <a:ea typeface="HG丸ｺﾞｼｯｸM-PRO" panose="020F0600000000000000" pitchFamily="50" charset="-128"/>
              </a:rPr>
              <a:t>若い世代を育成</a:t>
            </a:r>
            <a:r>
              <a:rPr lang="ja-JP" altLang="en-US" sz="1400" dirty="0">
                <a:latin typeface="HG丸ｺﾞｼｯｸM-PRO" panose="020F0600000000000000" pitchFamily="50" charset="-128"/>
                <a:ea typeface="HG丸ｺﾞｼｯｸM-PRO" panose="020F0600000000000000" pitchFamily="50" charset="-128"/>
              </a:rPr>
              <a:t>することも我々の責務です。</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８）全ての会員が</a:t>
            </a:r>
            <a:r>
              <a:rPr lang="ja-JP" altLang="en-US" sz="1400" dirty="0">
                <a:solidFill>
                  <a:srgbClr val="FF0000"/>
                </a:solidFill>
                <a:latin typeface="HG丸ｺﾞｼｯｸM-PRO" panose="020F0600000000000000" pitchFamily="50" charset="-128"/>
                <a:ea typeface="HG丸ｺﾞｼｯｸM-PRO" panose="020F0600000000000000" pitchFamily="50" charset="-128"/>
              </a:rPr>
              <a:t>マイ・ロータリーに登録</a:t>
            </a:r>
            <a:r>
              <a:rPr lang="ja-JP" altLang="en-US" sz="1400" dirty="0">
                <a:latin typeface="HG丸ｺﾞｼｯｸM-PRO" panose="020F0600000000000000" pitchFamily="50" charset="-128"/>
                <a:ea typeface="HG丸ｺﾞｼｯｸM-PRO" panose="020F0600000000000000" pitchFamily="50" charset="-128"/>
              </a:rPr>
              <a:t>しよう。</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９）クラブの活動目標をマイ・ロータリーに登録</a:t>
            </a:r>
            <a:endParaRPr lang="en-US" altLang="ja-JP" sz="14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400" dirty="0">
                <a:latin typeface="HG丸ｺﾞｼｯｸM-PRO" panose="020F0600000000000000" pitchFamily="50" charset="-128"/>
                <a:ea typeface="HG丸ｺﾞｼｯｸM-PRO" panose="020F0600000000000000" pitchFamily="50" charset="-128"/>
              </a:rPr>
              <a:t>　　　しよう。</a:t>
            </a:r>
            <a:endParaRPr lang="en-US" altLang="ja-JP" sz="14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400" dirty="0">
                <a:latin typeface="HG丸ｺﾞｼｯｸM-PRO" panose="020F0600000000000000" pitchFamily="50" charset="-128"/>
                <a:ea typeface="HG丸ｺﾞｼｯｸM-PRO" panose="020F0600000000000000" pitchFamily="50" charset="-128"/>
              </a:rPr>
              <a:t>１０）</a:t>
            </a:r>
            <a:r>
              <a:rPr lang="ja-JP" altLang="en-US" sz="1400" dirty="0">
                <a:solidFill>
                  <a:srgbClr val="FF0000"/>
                </a:solidFill>
                <a:latin typeface="HG丸ｺﾞｼｯｸM-PRO" panose="020F0600000000000000" pitchFamily="50" charset="-128"/>
                <a:ea typeface="HG丸ｺﾞｼｯｸM-PRO" panose="020F0600000000000000" pitchFamily="50" charset="-128"/>
              </a:rPr>
              <a:t>地区はクラブをサポート</a:t>
            </a:r>
            <a:r>
              <a:rPr lang="ja-JP" altLang="en-US" sz="1400" dirty="0">
                <a:latin typeface="HG丸ｺﾞｼｯｸM-PRO" panose="020F0600000000000000" pitchFamily="50" charset="-128"/>
                <a:ea typeface="HG丸ｺﾞｼｯｸM-PRO" panose="020F0600000000000000" pitchFamily="50" charset="-128"/>
              </a:rPr>
              <a:t>するために、</a:t>
            </a:r>
            <a:r>
              <a:rPr lang="en-US" altLang="ja-JP" sz="1400" dirty="0">
                <a:latin typeface="HG丸ｺﾞｼｯｸM-PRO" panose="020F0600000000000000" pitchFamily="50" charset="-128"/>
                <a:ea typeface="HG丸ｺﾞｼｯｸM-PRO" panose="020F0600000000000000" pitchFamily="50" charset="-128"/>
              </a:rPr>
              <a:t>DLP</a:t>
            </a:r>
            <a:r>
              <a:rPr lang="ja-JP" altLang="en-US" sz="1400" dirty="0">
                <a:solidFill>
                  <a:srgbClr val="FF0000"/>
                </a:solidFill>
                <a:latin typeface="HG丸ｺﾞｼｯｸM-PRO" panose="020F0600000000000000" pitchFamily="50" charset="-128"/>
                <a:ea typeface="HG丸ｺﾞｼｯｸM-PRO" panose="020F0600000000000000" pitchFamily="50" charset="-128"/>
              </a:rPr>
              <a:t>でガバナー</a:t>
            </a:r>
            <a:endParaRPr lang="en-US" altLang="ja-JP" sz="1400" dirty="0">
              <a:solidFill>
                <a:srgbClr val="FF0000"/>
              </a:solidFill>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400" dirty="0">
                <a:solidFill>
                  <a:srgbClr val="FF0000"/>
                </a:solidFill>
                <a:latin typeface="HG丸ｺﾞｼｯｸM-PRO" panose="020F0600000000000000" pitchFamily="50" charset="-128"/>
                <a:ea typeface="HG丸ｺﾞｼｯｸM-PRO" panose="020F0600000000000000" pitchFamily="50" charset="-128"/>
              </a:rPr>
              <a:t>　　　補佐を任命</a:t>
            </a:r>
            <a:r>
              <a:rPr lang="ja-JP" altLang="en-US" sz="1400" dirty="0">
                <a:latin typeface="HG丸ｺﾞｼｯｸM-PRO" panose="020F0600000000000000" pitchFamily="50" charset="-128"/>
                <a:ea typeface="HG丸ｺﾞｼｯｸM-PRO" panose="020F0600000000000000" pitchFamily="50" charset="-128"/>
              </a:rPr>
              <a:t>し</a:t>
            </a:r>
            <a:r>
              <a:rPr lang="en-US" altLang="ja-JP" sz="1400" dirty="0">
                <a:latin typeface="HG丸ｺﾞｼｯｸM-PRO" panose="020F0600000000000000" pitchFamily="50" charset="-128"/>
                <a:ea typeface="HG丸ｺﾞｼｯｸM-PRO" panose="020F0600000000000000" pitchFamily="50" charset="-128"/>
              </a:rPr>
              <a:t>CLP</a:t>
            </a:r>
            <a:r>
              <a:rPr lang="ja-JP" altLang="en-US" sz="1400" dirty="0">
                <a:latin typeface="HG丸ｺﾞｼｯｸM-PRO" panose="020F0600000000000000" pitchFamily="50" charset="-128"/>
                <a:ea typeface="HG丸ｺﾞｼｯｸM-PRO" panose="020F0600000000000000" pitchFamily="50" charset="-128"/>
              </a:rPr>
              <a:t>でクラブと地区の橋渡しを</a:t>
            </a:r>
            <a:endParaRPr lang="en-US" altLang="ja-JP" sz="14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400" dirty="0">
                <a:latin typeface="HG丸ｺﾞｼｯｸM-PRO" panose="020F0600000000000000" pitchFamily="50" charset="-128"/>
                <a:ea typeface="HG丸ｺﾞｼｯｸM-PRO" panose="020F0600000000000000" pitchFamily="50" charset="-128"/>
              </a:rPr>
              <a:t>　　　推奨しているのです。勿論</a:t>
            </a:r>
            <a:r>
              <a:rPr lang="ja-JP" altLang="en-US" sz="1400" dirty="0">
                <a:solidFill>
                  <a:srgbClr val="FF0000"/>
                </a:solidFill>
                <a:latin typeface="HG丸ｺﾞｼｯｸM-PRO" panose="020F0600000000000000" pitchFamily="50" charset="-128"/>
                <a:ea typeface="HG丸ｺﾞｼｯｸM-PRO" panose="020F0600000000000000" pitchFamily="50" charset="-128"/>
              </a:rPr>
              <a:t>地区委員会</a:t>
            </a:r>
            <a:r>
              <a:rPr lang="ja-JP" altLang="en-US" sz="1400" dirty="0">
                <a:latin typeface="HG丸ｺﾞｼｯｸM-PRO" panose="020F0600000000000000" pitchFamily="50" charset="-128"/>
                <a:ea typeface="HG丸ｺﾞｼｯｸM-PRO" panose="020F0600000000000000" pitchFamily="50" charset="-128"/>
              </a:rPr>
              <a:t>もクラブ</a:t>
            </a:r>
            <a:endParaRPr lang="en-US" altLang="ja-JP" sz="14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400" dirty="0">
                <a:latin typeface="HG丸ｺﾞｼｯｸM-PRO" panose="020F0600000000000000" pitchFamily="50" charset="-128"/>
                <a:ea typeface="HG丸ｺﾞｼｯｸM-PRO" panose="020F0600000000000000" pitchFamily="50" charset="-128"/>
              </a:rPr>
              <a:t>　　　をサポートします。</a:t>
            </a:r>
            <a:endParaRPr lang="en-US" altLang="ja-JP" sz="14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endParaRPr lang="en-US" altLang="ja-JP" sz="1400" dirty="0"/>
          </a:p>
          <a:p>
            <a:pPr marL="0" indent="0">
              <a:buFont typeface="Arial" panose="020B0604020202020204" pitchFamily="34" charset="0"/>
              <a:buNone/>
            </a:pPr>
            <a:endParaRPr lang="ja-JP" altLang="en-US" sz="1400" dirty="0"/>
          </a:p>
        </p:txBody>
      </p:sp>
      <p:graphicFrame>
        <p:nvGraphicFramePr>
          <p:cNvPr id="6" name="オブジェクト 5">
            <a:extLst>
              <a:ext uri="{FF2B5EF4-FFF2-40B4-BE49-F238E27FC236}">
                <a16:creationId xmlns:a16="http://schemas.microsoft.com/office/drawing/2014/main" id="{4BDBB9FE-80E5-524E-8B6C-C1C422E3FABB}"/>
              </a:ext>
            </a:extLst>
          </p:cNvPr>
          <p:cNvGraphicFramePr>
            <a:graphicFrameLocks noChangeAspect="1"/>
          </p:cNvGraphicFramePr>
          <p:nvPr>
            <p:extLst>
              <p:ext uri="{D42A27DB-BD31-4B8C-83A1-F6EECF244321}">
                <p14:modId xmlns:p14="http://schemas.microsoft.com/office/powerpoint/2010/main" val="3192627268"/>
              </p:ext>
            </p:extLst>
          </p:nvPr>
        </p:nvGraphicFramePr>
        <p:xfrm>
          <a:off x="1343025" y="1246205"/>
          <a:ext cx="4340745" cy="5211363"/>
        </p:xfrm>
        <a:graphic>
          <a:graphicData uri="http://schemas.openxmlformats.org/presentationml/2006/ole">
            <mc:AlternateContent xmlns:mc="http://schemas.openxmlformats.org/markup-compatibility/2006">
              <mc:Choice xmlns:v="urn:schemas-microsoft-com:vml" Requires="v">
                <p:oleObj name="文書" r:id="rId2" imgW="5537200" imgH="8204200" progId="Word.Document.12">
                  <p:embed/>
                </p:oleObj>
              </mc:Choice>
              <mc:Fallback>
                <p:oleObj name="文書" r:id="rId2" imgW="5537200" imgH="8204200" progId="Word.Document.12">
                  <p:embed/>
                  <p:pic>
                    <p:nvPicPr>
                      <p:cNvPr id="6" name="オブジェクト 5">
                        <a:extLst>
                          <a:ext uri="{FF2B5EF4-FFF2-40B4-BE49-F238E27FC236}">
                            <a16:creationId xmlns:a16="http://schemas.microsoft.com/office/drawing/2014/main" id="{4BDBB9FE-80E5-524E-8B6C-C1C422E3FABB}"/>
                          </a:ext>
                        </a:extLst>
                      </p:cNvPr>
                      <p:cNvPicPr/>
                      <p:nvPr/>
                    </p:nvPicPr>
                    <p:blipFill>
                      <a:blip r:embed="rId3"/>
                      <a:stretch>
                        <a:fillRect/>
                      </a:stretch>
                    </p:blipFill>
                    <p:spPr>
                      <a:xfrm>
                        <a:off x="1343025" y="1246205"/>
                        <a:ext cx="4340745" cy="5211363"/>
                      </a:xfrm>
                      <a:prstGeom prst="rect">
                        <a:avLst/>
                      </a:prstGeom>
                    </p:spPr>
                  </p:pic>
                </p:oleObj>
              </mc:Fallback>
            </mc:AlternateContent>
          </a:graphicData>
        </a:graphic>
      </p:graphicFrame>
    </p:spTree>
    <p:extLst>
      <p:ext uri="{BB962C8B-B14F-4D97-AF65-F5344CB8AC3E}">
        <p14:creationId xmlns:p14="http://schemas.microsoft.com/office/powerpoint/2010/main" val="17860851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DIO_ID" val="256"/>
  <p:tag name="ARTICULATE_USED_LAYOUT" val="1"/>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UDIO_ID" val="257"/>
  <p:tag name="ARTICULATE_USED_LAYOUT" val="1"/>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UDIO_ID" val="256"/>
  <p:tag name="ARTICULATE_USED_LAYOUT" val="1"/>
  <p:tag name="ARTICULATE_SLIDE_THUMBNAIL_REFRESH" val="1"/>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nchor="t"/>
      <a:lstStyle>
        <a:defPPr algn="r">
          <a:defRPr sz="1600" b="1" i="0" dirty="0" smtClean="0">
            <a:solidFill>
              <a:srgbClr val="01B4E7"/>
            </a:solidFill>
            <a:latin typeface="Arial Narrow Bold"/>
            <a:cs typeface="Arial Narrow Bold"/>
          </a:defRPr>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1536</TotalTime>
  <Words>1172</Words>
  <Application>Microsoft Office PowerPoint</Application>
  <PresentationFormat>ワイド画面</PresentationFormat>
  <Paragraphs>109</Paragraphs>
  <Slides>9</Slides>
  <Notes>3</Notes>
  <HiddenSlides>0</HiddenSlides>
  <MMClips>0</MMClips>
  <ScaleCrop>false</ScaleCrop>
  <HeadingPairs>
    <vt:vector size="8" baseType="variant">
      <vt:variant>
        <vt:lpstr>使用されているフォント</vt:lpstr>
      </vt:variant>
      <vt:variant>
        <vt:i4>10</vt:i4>
      </vt:variant>
      <vt:variant>
        <vt:lpstr>テーマ</vt:lpstr>
      </vt:variant>
      <vt:variant>
        <vt:i4>2</vt:i4>
      </vt:variant>
      <vt:variant>
        <vt:lpstr>埋め込まれた OLE サーバー</vt:lpstr>
      </vt:variant>
      <vt:variant>
        <vt:i4>1</vt:i4>
      </vt:variant>
      <vt:variant>
        <vt:lpstr>スライド タイトル</vt:lpstr>
      </vt:variant>
      <vt:variant>
        <vt:i4>9</vt:i4>
      </vt:variant>
    </vt:vector>
  </HeadingPairs>
  <TitlesOfParts>
    <vt:vector size="22" baseType="lpstr">
      <vt:lpstr>HG丸ｺﾞｼｯｸM-PRO</vt:lpstr>
      <vt:lpstr>HG丸ｺﾞｼｯｸM-PRO</vt:lpstr>
      <vt:lpstr>ＭＳ ゴシック</vt:lpstr>
      <vt:lpstr>游ゴシック</vt:lpstr>
      <vt:lpstr>游ゴシック Light</vt:lpstr>
      <vt:lpstr>Arial</vt:lpstr>
      <vt:lpstr>Arial Narrow Bold</vt:lpstr>
      <vt:lpstr>Calibri</vt:lpstr>
      <vt:lpstr>Georgia</vt:lpstr>
      <vt:lpstr>Impact</vt:lpstr>
      <vt:lpstr>Office テーマ</vt:lpstr>
      <vt:lpstr>Custom Design</vt:lpstr>
      <vt:lpstr>文書</vt:lpstr>
      <vt:lpstr>ガバナー補佐のために</vt:lpstr>
      <vt:lpstr>元気なクラブとは</vt:lpstr>
      <vt:lpstr>PowerPoint プレゼンテーション</vt:lpstr>
      <vt:lpstr>元気なクラブづくりのために</vt:lpstr>
      <vt:lpstr>PowerPoint プレゼンテーション</vt:lpstr>
      <vt:lpstr>PowerPoint プレゼンテーション</vt:lpstr>
      <vt:lpstr>PowerPoint プレゼンテーション</vt:lpstr>
      <vt:lpstr>PowerPoint プレゼンテーション</vt:lpstr>
      <vt:lpstr>クラブ行動計画作成書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ガバナー補佐のために</dc:title>
  <dc:creator>dainin habu</dc:creator>
  <cp:lastModifiedBy>CHIKAKO DEMURA</cp:lastModifiedBy>
  <cp:revision>3</cp:revision>
  <dcterms:created xsi:type="dcterms:W3CDTF">2023-09-17T01:10:09Z</dcterms:created>
  <dcterms:modified xsi:type="dcterms:W3CDTF">2023-09-21T01:05:06Z</dcterms:modified>
</cp:coreProperties>
</file>