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438" r:id="rId3"/>
    <p:sldId id="436" r:id="rId4"/>
    <p:sldId id="426" r:id="rId5"/>
    <p:sldId id="435" r:id="rId6"/>
    <p:sldId id="263" r:id="rId7"/>
    <p:sldId id="267" r:id="rId8"/>
    <p:sldId id="415" r:id="rId9"/>
    <p:sldId id="417" r:id="rId10"/>
    <p:sldId id="404" r:id="rId11"/>
    <p:sldId id="416" r:id="rId12"/>
    <p:sldId id="268" r:id="rId13"/>
    <p:sldId id="349" r:id="rId14"/>
    <p:sldId id="402" r:id="rId15"/>
    <p:sldId id="394" r:id="rId16"/>
    <p:sldId id="350" r:id="rId17"/>
    <p:sldId id="403" r:id="rId18"/>
    <p:sldId id="354" r:id="rId19"/>
    <p:sldId id="432" r:id="rId20"/>
    <p:sldId id="265" r:id="rId21"/>
    <p:sldId id="370" r:id="rId22"/>
    <p:sldId id="398" r:id="rId23"/>
    <p:sldId id="371" r:id="rId24"/>
    <p:sldId id="395" r:id="rId25"/>
    <p:sldId id="372" r:id="rId26"/>
    <p:sldId id="266" r:id="rId27"/>
    <p:sldId id="351" r:id="rId28"/>
    <p:sldId id="352" r:id="rId29"/>
    <p:sldId id="433" r:id="rId30"/>
    <p:sldId id="420" r:id="rId31"/>
    <p:sldId id="424" r:id="rId32"/>
    <p:sldId id="421" r:id="rId33"/>
    <p:sldId id="422" r:id="rId34"/>
    <p:sldId id="423" r:id="rId35"/>
    <p:sldId id="406" r:id="rId36"/>
    <p:sldId id="407" r:id="rId37"/>
    <p:sldId id="408" r:id="rId38"/>
    <p:sldId id="409" r:id="rId39"/>
    <p:sldId id="269" r:id="rId40"/>
    <p:sldId id="434" r:id="rId41"/>
    <p:sldId id="425" r:id="rId42"/>
    <p:sldId id="368" r:id="rId43"/>
    <p:sldId id="364" r:id="rId44"/>
    <p:sldId id="356" r:id="rId45"/>
    <p:sldId id="374" r:id="rId46"/>
    <p:sldId id="428" r:id="rId47"/>
    <p:sldId id="437" r:id="rId48"/>
    <p:sldId id="427" r:id="rId49"/>
    <p:sldId id="430" r:id="rId50"/>
    <p:sldId id="429" r:id="rId51"/>
    <p:sldId id="431" r:id="rId52"/>
    <p:sldId id="389" r:id="rId53"/>
    <p:sldId id="330" r:id="rId54"/>
    <p:sldId id="399" r:id="rId55"/>
  </p:sldIdLst>
  <p:sldSz cx="12192000" cy="6858000"/>
  <p:notesSz cx="9939338" cy="68072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63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theme" Target="theme/theme1.xml"/><Relationship Id="rId5" Type="http://schemas.openxmlformats.org/officeDocument/2006/relationships/slide" Target="slides/slide3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presProps" Target="presProps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tableStyles" Target="tableStyles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viewProps" Target="viewProps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67C632E-A46E-65D4-0794-99195D61CC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3B4E25B9-B386-E2C3-52FC-8BB29C0362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5CD7F4D-2050-59D5-5EE4-41B7B485F2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AD053-3C8A-4CA2-BB3A-E2680FEB179B}" type="datetimeFigureOut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A1E86E-05B5-88F7-B96E-3DB88CD60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147E735-D95F-FF3A-489A-EE7B83243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33085-5EC5-4D6C-B057-D66B4A187A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0110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F4A9F09-14FE-310D-3BED-7055FC31D4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389C251-C756-DCB5-78D5-E481D5F364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2CBBFAA-7228-8375-0BBB-8EB07AE862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AD053-3C8A-4CA2-BB3A-E2680FEB179B}" type="datetimeFigureOut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98B8B38-753A-205B-3CA1-B2BCB52704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2C98ED2-CF5A-9FA7-E016-3ADF11AFBB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33085-5EC5-4D6C-B057-D66B4A187A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5055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87A180F1-8F3D-3603-2027-50AAF624AF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21F348E-9C17-A85D-4238-642E072CCD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DAD3835-FD0D-B2F0-4C65-AE0A3B71BC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AD053-3C8A-4CA2-BB3A-E2680FEB179B}" type="datetimeFigureOut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C63DB4B-5089-78A6-6A2B-5C7BC38C8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018AD54-B1E0-930B-1C88-0F05DBB44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33085-5EC5-4D6C-B057-D66B4A187A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6230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F2760-C668-4505-933C-726C81923CAB}" type="datetimeFigureOut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8C8DA-FC9D-44E6-83C9-CD7690159B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82932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F2760-C668-4505-933C-726C81923CAB}" type="datetimeFigureOut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8C8DA-FC9D-44E6-83C9-CD7690159B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74731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F2760-C668-4505-933C-726C81923CAB}" type="datetimeFigureOut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8C8DA-FC9D-44E6-83C9-CD7690159B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12732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F2760-C668-4505-933C-726C81923CAB}" type="datetimeFigureOut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8C8DA-FC9D-44E6-83C9-CD7690159B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74825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F2760-C668-4505-933C-726C81923CAB}" type="datetimeFigureOut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8C8DA-FC9D-44E6-83C9-CD7690159B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7395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F2760-C668-4505-933C-726C81923CAB}" type="datetimeFigureOut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8C8DA-FC9D-44E6-83C9-CD7690159B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845205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F2760-C668-4505-933C-726C81923CAB}" type="datetimeFigureOut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8C8DA-FC9D-44E6-83C9-CD7690159B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452053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F2760-C668-4505-933C-726C81923CAB}" type="datetimeFigureOut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8C8DA-FC9D-44E6-83C9-CD7690159B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5882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24247ED-5340-E357-EC8A-F52E6BC6B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7E8D959-012F-D8DA-0C9C-0AA9074C22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330237-B920-4305-4DC1-FFCF31E1D8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AD053-3C8A-4CA2-BB3A-E2680FEB179B}" type="datetimeFigureOut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24471D1-B006-678B-ED8C-272001AE3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8526CC3-4630-88A2-0445-A2BF74E0D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33085-5EC5-4D6C-B057-D66B4A187A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35677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F2760-C668-4505-933C-726C81923CAB}" type="datetimeFigureOut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8C8DA-FC9D-44E6-83C9-CD7690159B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150397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F2760-C668-4505-933C-726C81923CAB}" type="datetimeFigureOut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8C8DA-FC9D-44E6-83C9-CD7690159B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931172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F2760-C668-4505-933C-726C81923CAB}" type="datetimeFigureOut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8C8DA-FC9D-44E6-83C9-CD7690159B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6690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26BEC87-8365-1A81-09A0-95351F3889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B0C92D4-2D9D-AA67-1142-1892262B73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6F8AB50-A510-F540-B0CE-A90586F11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AD053-3C8A-4CA2-BB3A-E2680FEB179B}" type="datetimeFigureOut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5DDCFF1-09BA-8C40-60A6-36F58ADF70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A57EEF6-5EDA-9446-408F-0C70E04E25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33085-5EC5-4D6C-B057-D66B4A187A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6412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32734E1-B9FA-F299-B58D-D003D94B90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8033038-CB86-41FE-143F-7A212C9862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84E62F5-5429-ADCC-7446-30D787BA22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1547D6E-ED96-881A-DE35-4FCF65CA48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AD053-3C8A-4CA2-BB3A-E2680FEB179B}" type="datetimeFigureOut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3631D78-AFCA-8E03-EDE6-88DCEF1579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9ED7C3A-E163-4590-5FE6-532A31FCC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33085-5EC5-4D6C-B057-D66B4A187A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048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388CDD9-C681-7225-7156-DF47DAFC4E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5DEF5B1-3F70-5275-2F0B-D185573D29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192703D-8A41-C243-D358-FD72E53FA3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14BC0E4C-6D24-9DDA-08BF-E48CA75B18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C0A2E002-A6E3-F6F4-B153-99E45A7A95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C3B24CA7-57FA-30C8-8773-A5A4EB1AFF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AD053-3C8A-4CA2-BB3A-E2680FEB179B}" type="datetimeFigureOut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AEF144C8-7453-D24E-DBD6-61310BC722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AE68F81E-7C9F-A660-EE3E-40A2C46694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33085-5EC5-4D6C-B057-D66B4A187A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20148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1DB9B8D-CDD7-3836-2225-1E881C8F0E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0A3317B-C547-2A30-CE09-F068B042F5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AD053-3C8A-4CA2-BB3A-E2680FEB179B}" type="datetimeFigureOut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C93B260-BB62-562C-8732-F588672C4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814304A-A479-00A0-7FB9-33107AAB3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33085-5EC5-4D6C-B057-D66B4A187A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2515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359228B3-D378-6739-5EB0-A15D75D34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AD053-3C8A-4CA2-BB3A-E2680FEB179B}" type="datetimeFigureOut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BD263074-D584-4019-A6C7-23B4A82883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D26DF5B-34F3-8CF0-101B-567F57B71A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33085-5EC5-4D6C-B057-D66B4A187A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6505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06FD690-DF35-D398-D089-D2CE756700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4655B00-8396-A2B0-C52A-1C23E46B9C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00564CC-1201-E332-86E4-0A64661A40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9DD770C-A20B-2A5D-4105-0DD27EC296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AD053-3C8A-4CA2-BB3A-E2680FEB179B}" type="datetimeFigureOut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D65E96D-1187-92DE-E2DA-C311F39D44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2C06352-85BC-9203-263A-0A9CDAFEA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33085-5EC5-4D6C-B057-D66B4A187A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9633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4C63A7F-7828-2B0E-241E-04D9E3BAFE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C8F8BB09-AA36-3B5F-C8A0-C6CE4F7F7B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2CBA7FE-390A-ECFF-20BF-65CC2EDF48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57A5C25-60BB-0361-650B-1B135DE727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AD053-3C8A-4CA2-BB3A-E2680FEB179B}" type="datetimeFigureOut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5B13D5F-8CA2-83F4-4C20-7D120B674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CB54DE7-4065-24B3-1327-60B96A67C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33085-5EC5-4D6C-B057-D66B4A187A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9380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6B68F52F-FCD0-D888-7441-6F026878A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78A59B8-9459-3604-43FA-C6E5103CFD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51374CF-86E5-923E-CE34-0B55C3E5B0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AAD053-3C8A-4CA2-BB3A-E2680FEB179B}" type="datetimeFigureOut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B7E70C5-8FB6-0365-74C5-037A22022D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80BF122-AE74-6265-E57F-37794EC901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733085-5EC5-4D6C-B057-D66B4A187A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3498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F2760-C668-4505-933C-726C81923CAB}" type="datetimeFigureOut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88C8DA-FC9D-44E6-83C9-CD7690159B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0926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382786-47E1-B830-D710-7930843AD7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62122"/>
            <a:ext cx="9768396" cy="2763251"/>
          </a:xfrm>
        </p:spPr>
        <p:txBody>
          <a:bodyPr>
            <a:normAutofit/>
          </a:bodyPr>
          <a:lstStyle/>
          <a:p>
            <a:r>
              <a:rPr lang="ja-JP" alt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ロータリーの会員増強と公共イメージ</a:t>
            </a:r>
            <a:br>
              <a:rPr lang="en-US" altLang="ja-JP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ja-JP" alt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～クラブとロータリアンの成長を図るための</a:t>
            </a:r>
            <a:r>
              <a:rPr lang="en-US" altLang="ja-JP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r>
              <a:rPr lang="ja-JP" alt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＋</a:t>
            </a:r>
            <a:r>
              <a:rPr lang="en-US" altLang="ja-JP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ja-JP" alt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ステップ～</a:t>
            </a:r>
            <a:br>
              <a:rPr lang="en-US" altLang="ja-JP" sz="3600" dirty="0">
                <a:solidFill>
                  <a:srgbClr val="FF0000"/>
                </a:solidFill>
              </a:rPr>
            </a:br>
            <a:br>
              <a:rPr lang="en-US" altLang="ja-JP" sz="3600" dirty="0">
                <a:solidFill>
                  <a:srgbClr val="FF0000"/>
                </a:solidFill>
              </a:rPr>
            </a:br>
            <a:r>
              <a:rPr lang="en-US" altLang="ja-JP" sz="2400" b="1" dirty="0">
                <a:solidFill>
                  <a:srgbClr val="00B0F0"/>
                </a:solidFill>
              </a:rPr>
              <a:t>RI2510</a:t>
            </a:r>
            <a:r>
              <a:rPr lang="ja-JP" altLang="en-US" sz="2400" b="1" dirty="0">
                <a:solidFill>
                  <a:srgbClr val="00B0F0"/>
                </a:solidFill>
              </a:rPr>
              <a:t>　クラブ活性化ワークショップ（第</a:t>
            </a:r>
            <a:r>
              <a:rPr lang="en-US" altLang="ja-JP" sz="2400" b="1" dirty="0">
                <a:solidFill>
                  <a:srgbClr val="00B0F0"/>
                </a:solidFill>
              </a:rPr>
              <a:t>1</a:t>
            </a:r>
            <a:r>
              <a:rPr lang="ja-JP" altLang="en-US" sz="2400" b="1" dirty="0">
                <a:solidFill>
                  <a:srgbClr val="00B0F0"/>
                </a:solidFill>
              </a:rPr>
              <a:t>部）</a:t>
            </a:r>
            <a:br>
              <a:rPr lang="en-US" altLang="ja-JP" sz="2400" b="1" dirty="0">
                <a:solidFill>
                  <a:srgbClr val="00B0F0"/>
                </a:solidFill>
              </a:rPr>
            </a:br>
            <a:r>
              <a:rPr lang="en-US" altLang="ja-JP" sz="2400" b="1" dirty="0">
                <a:solidFill>
                  <a:srgbClr val="00B050"/>
                </a:solidFill>
              </a:rPr>
              <a:t>2023.7.15</a:t>
            </a:r>
            <a:endParaRPr kumimoji="1" lang="ja-JP" altLang="en-US" sz="2400" b="1" dirty="0">
              <a:solidFill>
                <a:srgbClr val="00B050"/>
              </a:solidFill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D5426FB-4C9E-5CA2-9136-3D0E9952B4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11042"/>
            <a:ext cx="9144000" cy="2763251"/>
          </a:xfrm>
        </p:spPr>
        <p:txBody>
          <a:bodyPr/>
          <a:lstStyle/>
          <a:p>
            <a:endParaRPr kumimoji="1" lang="en-US" altLang="ja-JP" dirty="0"/>
          </a:p>
          <a:p>
            <a:endParaRPr kumimoji="1" lang="en-US" altLang="ja-JP" sz="2000" b="1" dirty="0"/>
          </a:p>
          <a:p>
            <a:r>
              <a:rPr kumimoji="1" lang="ja-JP" altLang="en-US" sz="2000" b="1" dirty="0"/>
              <a:t>国際ロータリー第</a:t>
            </a:r>
            <a:r>
              <a:rPr kumimoji="1" lang="en-US" altLang="ja-JP" sz="2000" b="1" dirty="0"/>
              <a:t>2840</a:t>
            </a:r>
            <a:r>
              <a:rPr kumimoji="1" lang="ja-JP" altLang="en-US" sz="2000" b="1" dirty="0"/>
              <a:t>地区パストガバナー（</a:t>
            </a:r>
            <a:r>
              <a:rPr kumimoji="1" lang="en-US" altLang="ja-JP" sz="2000" b="1" dirty="0"/>
              <a:t>2017-2018</a:t>
            </a:r>
            <a:r>
              <a:rPr kumimoji="1" lang="ja-JP" altLang="en-US" sz="2000" b="1" dirty="0"/>
              <a:t>）</a:t>
            </a:r>
            <a:endParaRPr kumimoji="1" lang="en-US" altLang="ja-JP" sz="2000" b="1" dirty="0"/>
          </a:p>
          <a:p>
            <a:r>
              <a:rPr lang="ja-JP" altLang="en-US" b="1" dirty="0"/>
              <a:t>田中 久夫（高崎</a:t>
            </a:r>
            <a:r>
              <a:rPr lang="en-US" altLang="ja-JP" b="1" dirty="0"/>
              <a:t>RC</a:t>
            </a:r>
            <a:r>
              <a:rPr lang="ja-JP" altLang="en-US" b="1" dirty="0"/>
              <a:t>）</a:t>
            </a:r>
            <a:endParaRPr lang="en-US" altLang="ja-JP" b="1" dirty="0"/>
          </a:p>
          <a:p>
            <a:r>
              <a:rPr lang="ja-JP" altLang="en-US" sz="1600" dirty="0"/>
              <a:t>国際ロータリー</a:t>
            </a:r>
            <a:r>
              <a:rPr lang="en-US" altLang="ja-JP" sz="1600" dirty="0"/>
              <a:t> </a:t>
            </a:r>
            <a:r>
              <a:rPr lang="ja-JP" altLang="en-US" sz="1600" dirty="0"/>
              <a:t>第</a:t>
            </a:r>
            <a:r>
              <a:rPr lang="en-US" altLang="ja-JP" sz="1600" dirty="0"/>
              <a:t>1</a:t>
            </a:r>
            <a:r>
              <a:rPr lang="ja-JP" altLang="en-US" sz="1600" dirty="0"/>
              <a:t>地域</a:t>
            </a:r>
            <a:r>
              <a:rPr lang="en-US" altLang="ja-JP" sz="1600" dirty="0"/>
              <a:t> ARPIC</a:t>
            </a:r>
          </a:p>
          <a:p>
            <a:r>
              <a:rPr lang="ja-JP" altLang="en-US" sz="1600" dirty="0"/>
              <a:t>（公財）ロータリー米山記念奨学会 常務理事</a:t>
            </a:r>
            <a:endParaRPr lang="en-US" altLang="ja-JP" sz="1600" dirty="0"/>
          </a:p>
          <a:p>
            <a:endParaRPr kumimoji="1" lang="en-US" altLang="ja-JP" b="1" dirty="0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2B1BACDF-4589-8BDC-D8E6-DEFC5AB581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0659" y="3893746"/>
            <a:ext cx="1629125" cy="2697556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E8D29D1D-560D-4A00-983F-B18380978A1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527" y="66897"/>
            <a:ext cx="1791927" cy="1404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62491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8EF63CD-48A4-0F3C-43C1-D2CCCE414BC3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ja-JP" altLang="en-US" sz="3200" b="1" dirty="0">
                <a:solidFill>
                  <a:srgbClr val="FF0000"/>
                </a:solidFill>
              </a:rPr>
              <a:t>  </a:t>
            </a:r>
            <a:r>
              <a:rPr lang="ja-JP" altLang="en-US" sz="2800" b="1" dirty="0">
                <a:solidFill>
                  <a:srgbClr val="FF0000"/>
                </a:solidFill>
              </a:rPr>
              <a:t>孔子 「知好楽」</a:t>
            </a:r>
            <a:r>
              <a:rPr lang="ja-JP" altLang="en-US" sz="2800" b="1" dirty="0"/>
              <a:t>の教え </a:t>
            </a:r>
            <a:r>
              <a:rPr lang="en-US" altLang="ja-JP" sz="2800" b="1" dirty="0"/>
              <a:t>‥</a:t>
            </a:r>
            <a:r>
              <a:rPr lang="ja-JP" altLang="en-US" sz="2800" b="1" dirty="0"/>
              <a:t>言行集</a:t>
            </a:r>
            <a:r>
              <a:rPr lang="en-US" altLang="ja-JP" sz="2800" b="1" dirty="0"/>
              <a:t>『</a:t>
            </a:r>
            <a:r>
              <a:rPr lang="ja-JP" altLang="en-US" sz="2800" b="1" dirty="0"/>
              <a:t>論語</a:t>
            </a:r>
            <a:r>
              <a:rPr lang="en-US" altLang="ja-JP" sz="2800" b="1" dirty="0"/>
              <a:t>』</a:t>
            </a:r>
            <a:r>
              <a:rPr lang="ja-JP" altLang="en-US" sz="2800" b="1" dirty="0"/>
              <a:t>より</a:t>
            </a:r>
            <a:endParaRPr kumimoji="1" lang="ja-JP" altLang="en-US" sz="2800" b="1" dirty="0"/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036BD100-7FE2-0403-4967-63D425009D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772358"/>
            <a:ext cx="11120021" cy="493028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ja-JP" sz="2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ja-JP" altLang="en-US" sz="2000" b="1" dirty="0">
                <a:solidFill>
                  <a:srgbClr val="FF0000"/>
                </a:solidFill>
              </a:rPr>
              <a:t>「知・好・楽」</a:t>
            </a:r>
            <a:r>
              <a:rPr lang="ja-JP" altLang="en-US" sz="2000" dirty="0"/>
              <a:t>　⇒</a:t>
            </a:r>
            <a:r>
              <a:rPr kumimoji="1" lang="ja-JP" altLang="en-US" sz="2000" dirty="0"/>
              <a:t>　</a:t>
            </a:r>
            <a:r>
              <a:rPr kumimoji="1" lang="ja-JP" altLang="en-US" sz="2000" b="1" dirty="0">
                <a:solidFill>
                  <a:srgbClr val="0070C0"/>
                </a:solidFill>
              </a:rPr>
              <a:t>知ること　＜　好きになること　＜　楽しむこと</a:t>
            </a:r>
            <a:endParaRPr kumimoji="1" lang="en-US" altLang="ja-JP" sz="2000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kumimoji="1" lang="ja-JP" altLang="en-US" sz="2000" b="1" dirty="0">
                <a:solidFill>
                  <a:srgbClr val="0070C0"/>
                </a:solidFill>
              </a:rPr>
              <a:t>　</a:t>
            </a:r>
            <a:endParaRPr lang="en-US" altLang="ja-JP" sz="2000" dirty="0"/>
          </a:p>
          <a:p>
            <a:pPr marL="0" indent="0">
              <a:buNone/>
            </a:pPr>
            <a:r>
              <a:rPr kumimoji="1" lang="ja-JP" altLang="en-US" sz="2000" dirty="0"/>
              <a:t>　⇒　</a:t>
            </a:r>
            <a:r>
              <a:rPr kumimoji="1" lang="en-US" altLang="ja-JP" sz="2000" dirty="0"/>
              <a:t>ⅰ </a:t>
            </a:r>
            <a:r>
              <a:rPr kumimoji="1" lang="ja-JP" altLang="en-US" sz="2000" dirty="0"/>
              <a:t>ロータリーをただ</a:t>
            </a:r>
            <a:r>
              <a:rPr kumimoji="1" lang="ja-JP" altLang="en-US" sz="2000" b="1" dirty="0"/>
              <a:t>知る</a:t>
            </a:r>
            <a:r>
              <a:rPr kumimoji="1" lang="ja-JP" altLang="en-US" sz="2000" dirty="0"/>
              <a:t>（勉強する、知識を持つ）だけではなく、</a:t>
            </a:r>
            <a:endParaRPr kumimoji="1" lang="en-US" altLang="ja-JP" sz="2000" dirty="0"/>
          </a:p>
          <a:p>
            <a:pPr marL="0" indent="0">
              <a:buNone/>
            </a:pPr>
            <a:r>
              <a:rPr lang="ja-JP" altLang="en-US" sz="2000" dirty="0"/>
              <a:t>　　　</a:t>
            </a:r>
            <a:r>
              <a:rPr lang="en-US" altLang="ja-JP" sz="2000" dirty="0"/>
              <a:t>ⅱ </a:t>
            </a:r>
            <a:r>
              <a:rPr lang="ja-JP" altLang="en-US" sz="2000" dirty="0"/>
              <a:t>ロータリーを</a:t>
            </a:r>
            <a:r>
              <a:rPr lang="ja-JP" altLang="en-US" sz="2000" b="1" dirty="0"/>
              <a:t>好き</a:t>
            </a:r>
            <a:r>
              <a:rPr lang="ja-JP" altLang="en-US" sz="2000" dirty="0"/>
              <a:t>になり、</a:t>
            </a:r>
            <a:endParaRPr lang="en-US" altLang="ja-JP" sz="2000" dirty="0"/>
          </a:p>
          <a:p>
            <a:pPr marL="0" indent="0">
              <a:buNone/>
            </a:pPr>
            <a:r>
              <a:rPr kumimoji="1" lang="ja-JP" altLang="en-US" sz="2000" dirty="0"/>
              <a:t>　　　</a:t>
            </a:r>
            <a:r>
              <a:rPr kumimoji="1" lang="en-US" altLang="ja-JP" sz="2000" dirty="0"/>
              <a:t>ⅲ </a:t>
            </a:r>
            <a:r>
              <a:rPr kumimoji="1" lang="ja-JP" altLang="en-US" sz="2000" dirty="0"/>
              <a:t>さらには</a:t>
            </a:r>
            <a:r>
              <a:rPr kumimoji="1" lang="ja-JP" altLang="en-US" sz="2000" b="1" dirty="0">
                <a:solidFill>
                  <a:srgbClr val="FF0000"/>
                </a:solidFill>
              </a:rPr>
              <a:t>楽しむ</a:t>
            </a:r>
            <a:r>
              <a:rPr kumimoji="1" lang="ja-JP" altLang="en-US" sz="2000" dirty="0"/>
              <a:t>までに至ってこそ、本物のロータリアンになれる</a:t>
            </a:r>
            <a:endParaRPr kumimoji="1" lang="en-US" altLang="ja-JP" sz="2000" dirty="0"/>
          </a:p>
          <a:p>
            <a:pPr marL="0" indent="0">
              <a:buNone/>
            </a:pPr>
            <a:endParaRPr lang="en-US" altLang="ja-JP" sz="2000" dirty="0"/>
          </a:p>
          <a:p>
            <a:pPr marL="0" indent="0">
              <a:buNone/>
            </a:pPr>
            <a:r>
              <a:rPr kumimoji="1" lang="ja-JP" altLang="en-US" sz="2000" dirty="0"/>
              <a:t>　⇒　</a:t>
            </a:r>
            <a:r>
              <a:rPr kumimoji="1" lang="ja-JP" altLang="en-US" sz="2000" b="1" dirty="0">
                <a:solidFill>
                  <a:schemeClr val="accent1"/>
                </a:solidFill>
              </a:rPr>
              <a:t>「ロータリー精神」</a:t>
            </a:r>
            <a:r>
              <a:rPr kumimoji="1" lang="ja-JP" altLang="en-US" sz="2000" dirty="0">
                <a:solidFill>
                  <a:schemeClr val="accent1"/>
                </a:solidFill>
              </a:rPr>
              <a:t>とは何か？　</a:t>
            </a:r>
            <a:r>
              <a:rPr kumimoji="1" lang="ja-JP" altLang="en-US" sz="2000" dirty="0"/>
              <a:t>⇒　</a:t>
            </a:r>
            <a:r>
              <a:rPr kumimoji="1" lang="ja-JP" altLang="en-US" sz="2000" b="1" dirty="0"/>
              <a:t>「超我の奉仕」</a:t>
            </a:r>
            <a:r>
              <a:rPr kumimoji="1" lang="ja-JP" altLang="en-US" sz="2000" dirty="0"/>
              <a:t>（</a:t>
            </a:r>
            <a:r>
              <a:rPr kumimoji="1" lang="en-US" altLang="ja-JP" sz="2000" dirty="0"/>
              <a:t>Service Above Self</a:t>
            </a:r>
            <a:r>
              <a:rPr kumimoji="1" lang="ja-JP" altLang="en-US" sz="2000" dirty="0"/>
              <a:t>）</a:t>
            </a:r>
            <a:endParaRPr kumimoji="1" lang="en-US" altLang="ja-JP" sz="2000" dirty="0"/>
          </a:p>
          <a:p>
            <a:pPr marL="0" indent="0">
              <a:buNone/>
            </a:pPr>
            <a:r>
              <a:rPr lang="ja-JP" altLang="en-US" sz="2000" dirty="0"/>
              <a:t>　　　・「私たちは社会において善良でなければならない」</a:t>
            </a:r>
            <a:endParaRPr lang="en-US" altLang="ja-JP" sz="2000" dirty="0"/>
          </a:p>
          <a:p>
            <a:pPr marL="0" indent="0">
              <a:buNone/>
            </a:pPr>
            <a:r>
              <a:rPr kumimoji="1" lang="ja-JP" altLang="en-US" sz="2000" dirty="0"/>
              <a:t>　　　・「自分の有利に振る舞わない、他人を大切にする」</a:t>
            </a:r>
            <a:endParaRPr kumimoji="1" lang="en-US" altLang="ja-JP" sz="2000" dirty="0"/>
          </a:p>
          <a:p>
            <a:pPr marL="0" indent="0">
              <a:buNone/>
            </a:pPr>
            <a:endParaRPr lang="en-US" altLang="ja-JP" sz="2000" dirty="0"/>
          </a:p>
          <a:p>
            <a:pPr marL="0" indent="0">
              <a:buNone/>
            </a:pPr>
            <a:r>
              <a:rPr kumimoji="1" lang="ja-JP" altLang="en-US" sz="2000" dirty="0"/>
              <a:t>　⇒　</a:t>
            </a:r>
            <a:r>
              <a:rPr kumimoji="1" lang="ja-JP" altLang="en-US" sz="2000" b="1" dirty="0"/>
              <a:t>白洲次郎</a:t>
            </a:r>
            <a:r>
              <a:rPr kumimoji="1" lang="ja-JP" altLang="en-US" sz="2000" dirty="0"/>
              <a:t>氏の言う</a:t>
            </a:r>
            <a:r>
              <a:rPr lang="ja-JP" altLang="en-US" sz="2000" b="1" dirty="0"/>
              <a:t>“</a:t>
            </a:r>
            <a:r>
              <a:rPr kumimoji="1" lang="en-US" altLang="ja-JP" sz="2000" b="1" dirty="0"/>
              <a:t>noblesse  oblige</a:t>
            </a:r>
            <a:r>
              <a:rPr lang="ja-JP" altLang="en-US" sz="2000" b="1" dirty="0"/>
              <a:t>”</a:t>
            </a:r>
            <a:r>
              <a:rPr kumimoji="1" lang="ja-JP" altLang="en-US" sz="2000" dirty="0"/>
              <a:t>（高貴な人が果たすべき義務）の実践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EF1B8AB-C5EB-A45D-44E3-67996DAF996D}"/>
              </a:ext>
            </a:extLst>
          </p:cNvPr>
          <p:cNvSpPr txBox="1"/>
          <p:nvPr/>
        </p:nvSpPr>
        <p:spPr>
          <a:xfrm>
            <a:off x="7965489" y="5168254"/>
            <a:ext cx="3193742" cy="3994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まるでゴルフの精神？</a:t>
            </a:r>
            <a:endParaRPr kumimoji="1" lang="en-US" altLang="ja-JP" sz="2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911102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2C7CD36-9BC4-C25C-A7A6-2F9DF5F8918A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tabLst/>
              <a:defRPr/>
            </a:pPr>
            <a:br>
              <a:rPr kumimoji="1" lang="en-US" altLang="ja-JP" sz="4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ea"/>
                <a:cs typeface="+mn-cs"/>
              </a:rPr>
            </a:br>
            <a:br>
              <a:rPr kumimoji="1" lang="en-US" altLang="ja-JP" sz="4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ea"/>
                <a:cs typeface="+mn-cs"/>
              </a:rPr>
            </a:br>
            <a:r>
              <a:rPr kumimoji="1" lang="en-US" altLang="ja-JP" sz="4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ea"/>
                <a:cs typeface="+mn-cs"/>
              </a:rPr>
              <a:t> </a:t>
            </a:r>
            <a:r>
              <a:rPr kumimoji="1" lang="en-US" altLang="ja-JP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ea"/>
                <a:cs typeface="+mn-cs"/>
              </a:rPr>
              <a:t> </a:t>
            </a:r>
            <a:r>
              <a:rPr kumimoji="1" lang="ja-JP" altLang="en-US" sz="3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ea"/>
                <a:cs typeface="+mn-cs"/>
              </a:rPr>
              <a:t>ロータリーを知るための</a:t>
            </a:r>
            <a:r>
              <a:rPr kumimoji="1" lang="ja-JP" altLang="en-US" sz="31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ea"/>
                <a:cs typeface="+mn-cs"/>
              </a:rPr>
              <a:t>「勉強会」</a:t>
            </a:r>
            <a:r>
              <a:rPr kumimoji="1" lang="ja-JP" altLang="en-US" sz="3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ea"/>
                <a:cs typeface="+mn-cs"/>
              </a:rPr>
              <a:t>を開催する</a:t>
            </a:r>
            <a:br>
              <a:rPr kumimoji="1" lang="en-US" altLang="ja-JP" sz="310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ea"/>
                <a:cs typeface="+mn-cs"/>
              </a:rPr>
            </a:br>
            <a:r>
              <a:rPr kumimoji="1" lang="ja-JP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ea"/>
                <a:cs typeface="+mn-cs"/>
              </a:rPr>
              <a:t>　　</a:t>
            </a:r>
            <a:b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</a:b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6483D23-E018-1B47-EE3E-136803BE0E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1537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cs typeface="+mj-cs"/>
              </a:rPr>
              <a:t>　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cs typeface="+mj-cs"/>
              </a:rPr>
              <a:t>ロータリー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ea"/>
                <a:cs typeface="+mj-cs"/>
              </a:rPr>
              <a:t>の勉強（ロータリー知識）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cs typeface="+mj-cs"/>
              </a:rPr>
              <a:t>と 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ea"/>
                <a:cs typeface="+mj-cs"/>
              </a:rPr>
              <a:t>会員資質のアップ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cs typeface="+mj-cs"/>
              </a:rPr>
              <a:t>が得られた</a:t>
            </a:r>
            <a:r>
              <a:rPr kumimoji="1" lang="en-US" altLang="ja-JP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cs typeface="+mj-cs"/>
              </a:rPr>
              <a:t>…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　　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ja-JP" altLang="en-US" sz="2000" dirty="0">
                <a:solidFill>
                  <a:prstClr val="black"/>
                </a:solidFill>
                <a:latin typeface="+mn-ea"/>
              </a:rPr>
              <a:t>　　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１　ロータリーの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目的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とは？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　　２　ロータリーが最も大切にしている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モットー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とは？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　　３　ロータリーに入ったら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何が得られる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のか？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　　４　ロータリーと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他の奉仕団体との違い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は？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　　⇒　この説明が出来るようになるために多くの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若手会員が勉強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するようになった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　　　　結果、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会員の資質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と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クラブの格式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が上がった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　　　　ロータリーの本質を知って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退会防止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にもなった</a:t>
            </a:r>
          </a:p>
          <a:p>
            <a:pPr marL="0" indent="0">
              <a:buNone/>
            </a:pPr>
            <a:endParaRPr kumimoji="1" lang="ja-JP" altLang="en-US" sz="20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9987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60D1CCF-264A-3DA8-6597-9151A523130E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kumimoji="1" lang="ja-JP" altLang="en-US" sz="3200" b="1" dirty="0"/>
              <a:t>  </a:t>
            </a:r>
            <a:r>
              <a:rPr kumimoji="1" lang="ja-JP" altLang="en-US" sz="2800" b="1" dirty="0"/>
              <a:t>準備した回答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EE5FBCB-70F2-649C-F9CC-250133786E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4200"/>
            <a:ext cx="10649505" cy="4351338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　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１　ロータリーの目的とは？</a:t>
            </a: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　　　　準備回答：　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ea"/>
                <a:cs typeface="+mn-cs"/>
              </a:rPr>
              <a:t>国際ロータリー定款第</a:t>
            </a:r>
            <a:r>
              <a:rPr kumimoji="1" lang="en-US" altLang="ja-JP" sz="2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ea"/>
                <a:cs typeface="+mn-cs"/>
              </a:rPr>
              <a:t>4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ea"/>
                <a:cs typeface="+mn-cs"/>
              </a:rPr>
              <a:t>条「ロータリーの目的」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の説明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　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２　ロータリーが最も大切にしているモットーとは？</a:t>
            </a: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　　　　準備回答：　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ea"/>
                <a:cs typeface="+mn-cs"/>
              </a:rPr>
              <a:t>「決議</a:t>
            </a:r>
            <a:r>
              <a:rPr kumimoji="1" lang="en-US" altLang="ja-JP" sz="2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ea"/>
                <a:cs typeface="+mn-cs"/>
              </a:rPr>
              <a:t>23-34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ea"/>
                <a:cs typeface="+mn-cs"/>
              </a:rPr>
              <a:t>」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、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ea"/>
                <a:cs typeface="+mn-cs"/>
              </a:rPr>
              <a:t>「四つのテスト」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、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ea"/>
                <a:cs typeface="+mn-cs"/>
              </a:rPr>
              <a:t>「中核的価値観」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の説明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　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３　ロータリーに入ったら何が得られるのか？</a:t>
            </a: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　　　　準備回答：　元</a:t>
            </a: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RI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会長</a:t>
            </a: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G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・ガンデイカー</a:t>
            </a: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『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ロータリーに入るといいことがある</a:t>
            </a: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‥』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　　　　　　　　　　（</a:t>
            </a: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『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ロータリー通解</a:t>
            </a: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』1916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年）の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ea"/>
                <a:cs typeface="+mn-cs"/>
              </a:rPr>
              <a:t>９項目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を説明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　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４　ロータリーと他の奉仕団体との違いは？</a:t>
            </a: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　　　　準備回答：　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ea"/>
                <a:cs typeface="+mn-cs"/>
              </a:rPr>
              <a:t>Ｌクラブ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を想定して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ea"/>
                <a:cs typeface="+mn-cs"/>
              </a:rPr>
              <a:t>「職業奉仕」の思想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の存在と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ea"/>
                <a:cs typeface="+mn-cs"/>
              </a:rPr>
              <a:t>「</a:t>
            </a:r>
            <a:r>
              <a:rPr kumimoji="1" lang="en-US" altLang="ja-JP" sz="2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ea"/>
                <a:cs typeface="+mn-cs"/>
              </a:rPr>
              <a:t>I serve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ea"/>
                <a:cs typeface="+mn-cs"/>
              </a:rPr>
              <a:t>」 と</a:t>
            </a: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ea"/>
                <a:cs typeface="+mn-cs"/>
              </a:rPr>
              <a:t>　　　　　　　　　　「</a:t>
            </a:r>
            <a:r>
              <a:rPr kumimoji="1" lang="en-US" altLang="ja-JP" sz="2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ea"/>
                <a:cs typeface="+mn-cs"/>
              </a:rPr>
              <a:t>We serve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ea"/>
                <a:cs typeface="+mn-cs"/>
              </a:rPr>
              <a:t>」の違い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を説明</a:t>
            </a:r>
          </a:p>
          <a:p>
            <a:pPr marL="0" indent="0">
              <a:buNone/>
            </a:pP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530795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13FBDBF-25AA-30D7-8609-EB3D604B1233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/>
          <a:p>
            <a:r>
              <a:rPr kumimoji="1" lang="en-US" altLang="ja-JP" sz="3200" b="1" dirty="0"/>
              <a:t>  </a:t>
            </a:r>
            <a:r>
              <a:rPr kumimoji="1" lang="en-US" altLang="ja-JP" sz="2800" b="1" dirty="0"/>
              <a:t>1</a:t>
            </a:r>
            <a:r>
              <a:rPr kumimoji="1" lang="ja-JP" altLang="en-US" sz="2800" b="1" dirty="0"/>
              <a:t>　これだけは知っておきたい</a:t>
            </a:r>
            <a:r>
              <a:rPr kumimoji="1" lang="ja-JP" altLang="en-US" sz="2800" b="1" dirty="0">
                <a:solidFill>
                  <a:srgbClr val="FF0000"/>
                </a:solidFill>
              </a:rPr>
              <a:t>「ロータリーの目的」</a:t>
            </a:r>
            <a:r>
              <a:rPr kumimoji="1" lang="en-US" altLang="ja-JP" sz="2800" b="1" dirty="0"/>
              <a:t>…</a:t>
            </a:r>
            <a:endParaRPr kumimoji="1" lang="ja-JP" altLang="en-US" sz="2800" b="1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A6E14FC-EF38-3A6F-4DF6-40BD124B12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04007"/>
            <a:ext cx="11353800" cy="47539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2000" b="1" dirty="0">
                <a:solidFill>
                  <a:srgbClr val="FF0000"/>
                </a:solidFill>
              </a:rPr>
              <a:t>国際ロータリー定款 第４条（田中 私訳）</a:t>
            </a:r>
            <a:endParaRPr kumimoji="1" lang="en-US" altLang="ja-JP" sz="2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ja-JP" altLang="en-US" sz="2000" dirty="0"/>
              <a:t>　第１　心の友を得て、自己研鑽の機会とすること</a:t>
            </a:r>
            <a:endParaRPr lang="en-US" altLang="ja-JP" sz="2000" dirty="0"/>
          </a:p>
          <a:p>
            <a:pPr marL="0" indent="0">
              <a:buNone/>
            </a:pPr>
            <a:endParaRPr kumimoji="1" lang="en-US" altLang="ja-JP" sz="2000" dirty="0"/>
          </a:p>
          <a:p>
            <a:pPr marL="0" indent="0">
              <a:buNone/>
            </a:pPr>
            <a:r>
              <a:rPr lang="ja-JP" altLang="en-US" sz="2000" dirty="0"/>
              <a:t>　第２　職業は社会に奉仕する手段の一つであることを理解し、その倫理性を高めるとともに</a:t>
            </a:r>
            <a:endParaRPr lang="en-US" altLang="ja-JP" sz="2000" dirty="0"/>
          </a:p>
          <a:p>
            <a:pPr marL="0" indent="0">
              <a:buNone/>
            </a:pPr>
            <a:r>
              <a:rPr kumimoji="1" lang="ja-JP" altLang="en-US" sz="2000" dirty="0"/>
              <a:t>　　　　各自の職業を高潔なものにすること</a:t>
            </a:r>
            <a:endParaRPr kumimoji="1" lang="en-US" altLang="ja-JP" sz="2000" dirty="0"/>
          </a:p>
          <a:p>
            <a:pPr marL="0" indent="0">
              <a:buNone/>
            </a:pPr>
            <a:endParaRPr lang="en-US" altLang="ja-JP" sz="2000" dirty="0"/>
          </a:p>
          <a:p>
            <a:pPr marL="0" indent="0">
              <a:buNone/>
            </a:pPr>
            <a:r>
              <a:rPr kumimoji="1" lang="ja-JP" altLang="en-US" sz="2000" dirty="0"/>
              <a:t>　第３　ロータリアン一人ひとりが、個人生活や、職業生活や、社会生活において、</a:t>
            </a:r>
            <a:endParaRPr kumimoji="1" lang="en-US" altLang="ja-JP" sz="2000" dirty="0"/>
          </a:p>
          <a:p>
            <a:pPr marL="0" indent="0">
              <a:buNone/>
            </a:pPr>
            <a:r>
              <a:rPr kumimoji="1" lang="ja-JP" altLang="en-US" sz="2000" dirty="0"/>
              <a:t>　　　　日々、奉仕の</a:t>
            </a:r>
            <a:r>
              <a:rPr lang="ja-JP" altLang="en-US" sz="2000" dirty="0"/>
              <a:t>理念を実践すること</a:t>
            </a:r>
            <a:endParaRPr lang="en-US" altLang="ja-JP" sz="2000" dirty="0"/>
          </a:p>
          <a:p>
            <a:pPr marL="0" indent="0">
              <a:buNone/>
            </a:pPr>
            <a:endParaRPr kumimoji="1" lang="en-US" altLang="ja-JP" sz="2000" dirty="0"/>
          </a:p>
          <a:p>
            <a:pPr marL="0" indent="0">
              <a:buNone/>
            </a:pPr>
            <a:r>
              <a:rPr lang="ja-JP" altLang="en-US" sz="2000" dirty="0"/>
              <a:t>　第４　奉仕の理念で結ばれた職業人が、世界的ネットワークを通じて、国際理解、親善、</a:t>
            </a:r>
            <a:endParaRPr lang="en-US" altLang="ja-JP" sz="2000" dirty="0"/>
          </a:p>
          <a:p>
            <a:pPr marL="0" indent="0">
              <a:buNone/>
            </a:pPr>
            <a:r>
              <a:rPr kumimoji="1" lang="ja-JP" altLang="en-US" sz="2000" dirty="0"/>
              <a:t>　　　　平和を推進すること</a:t>
            </a:r>
            <a:endParaRPr kumimoji="1" lang="en-US" altLang="ja-JP" sz="2000" dirty="0"/>
          </a:p>
          <a:p>
            <a:pPr marL="0" indent="0">
              <a:buNone/>
            </a:pP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580852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59C64A9-45FD-D7B0-E401-934B98B6B1F3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/>
          <a:p>
            <a:r>
              <a:rPr kumimoji="1" lang="en-US" altLang="ja-JP" sz="3200" b="1" dirty="0"/>
              <a:t>  </a:t>
            </a:r>
            <a:r>
              <a:rPr kumimoji="1" lang="en-US" altLang="ja-JP" sz="2800" b="1" dirty="0"/>
              <a:t>2</a:t>
            </a:r>
            <a:r>
              <a:rPr kumimoji="1" lang="ja-JP" altLang="en-US" sz="2800" b="1" dirty="0"/>
              <a:t>　もう一つ知っておきたい</a:t>
            </a:r>
            <a:r>
              <a:rPr kumimoji="1" lang="ja-JP" altLang="en-US" sz="2800" b="1" dirty="0">
                <a:solidFill>
                  <a:srgbClr val="FF0000"/>
                </a:solidFill>
              </a:rPr>
              <a:t>「ロータリーのモットー」</a:t>
            </a:r>
            <a:r>
              <a:rPr kumimoji="1" lang="en-US" altLang="ja-JP" sz="2800" b="1" dirty="0"/>
              <a:t>…</a:t>
            </a:r>
            <a:endParaRPr kumimoji="1" lang="ja-JP" altLang="en-US" sz="2800" b="1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90FEB62-C236-0A19-2EE8-B1175F129C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10105"/>
            <a:ext cx="10515600" cy="46672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2000" b="1" dirty="0"/>
              <a:t>２つのモットー（標語）</a:t>
            </a:r>
            <a:r>
              <a:rPr kumimoji="1" lang="ja-JP" altLang="en-US" sz="2000" dirty="0"/>
              <a:t>（アーサー</a:t>
            </a:r>
            <a:r>
              <a:rPr kumimoji="1" lang="en-US" altLang="ja-JP" sz="2000" dirty="0"/>
              <a:t>F.</a:t>
            </a:r>
            <a:r>
              <a:rPr kumimoji="1" lang="ja-JP" altLang="en-US" sz="2000" dirty="0"/>
              <a:t>シェルドン）</a:t>
            </a:r>
            <a:r>
              <a:rPr kumimoji="1" lang="en-US" altLang="ja-JP" sz="2000" dirty="0"/>
              <a:t>…</a:t>
            </a:r>
            <a:r>
              <a:rPr kumimoji="1" lang="ja-JP" altLang="en-US" sz="2000" b="1" dirty="0">
                <a:solidFill>
                  <a:srgbClr val="FF0000"/>
                </a:solidFill>
              </a:rPr>
              <a:t>「決議２３－３４」</a:t>
            </a:r>
            <a:endParaRPr kumimoji="1" lang="en-US" altLang="ja-JP" sz="2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ja-JP" sz="2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kumimoji="1" lang="ja-JP" altLang="en-US" sz="2000" b="1" dirty="0">
                <a:solidFill>
                  <a:srgbClr val="FF0000"/>
                </a:solidFill>
              </a:rPr>
              <a:t>　① </a:t>
            </a:r>
            <a:r>
              <a:rPr kumimoji="1" lang="en-US" altLang="ja-JP" sz="2000" b="1" dirty="0">
                <a:solidFill>
                  <a:srgbClr val="FF0000"/>
                </a:solidFill>
              </a:rPr>
              <a:t>Service Above Self</a:t>
            </a:r>
            <a:r>
              <a:rPr lang="ja-JP" altLang="en-US" sz="2000" b="1" dirty="0">
                <a:solidFill>
                  <a:srgbClr val="FF0000"/>
                </a:solidFill>
              </a:rPr>
              <a:t>（超我の奉仕）</a:t>
            </a:r>
            <a:r>
              <a:rPr lang="en-US" altLang="ja-JP" sz="2000" dirty="0"/>
              <a:t>…</a:t>
            </a:r>
            <a:r>
              <a:rPr lang="ja-JP" altLang="en-US" sz="2000" dirty="0"/>
              <a:t>　奉仕の哲学</a:t>
            </a:r>
            <a:endParaRPr lang="en-US" altLang="ja-JP" sz="2000" dirty="0"/>
          </a:p>
          <a:p>
            <a:pPr marL="0" indent="0">
              <a:buNone/>
            </a:pPr>
            <a:r>
              <a:rPr kumimoji="1" lang="ja-JP" altLang="en-US" sz="2000" b="1" dirty="0"/>
              <a:t>　</a:t>
            </a:r>
            <a:r>
              <a:rPr kumimoji="1" lang="ja-JP" altLang="en-US" sz="2000" b="1" dirty="0">
                <a:solidFill>
                  <a:srgbClr val="FF0000"/>
                </a:solidFill>
              </a:rPr>
              <a:t>② </a:t>
            </a:r>
            <a:r>
              <a:rPr kumimoji="1" lang="en-US" altLang="ja-JP" sz="2000" b="1" dirty="0">
                <a:solidFill>
                  <a:srgbClr val="FF0000"/>
                </a:solidFill>
              </a:rPr>
              <a:t>One Profits Most Who Serves Best</a:t>
            </a:r>
            <a:r>
              <a:rPr kumimoji="1" lang="ja-JP" altLang="en-US" sz="2000" b="1" dirty="0">
                <a:solidFill>
                  <a:srgbClr val="FF0000"/>
                </a:solidFill>
              </a:rPr>
              <a:t>（最もよく奉仕する者、最も多く報いられる）</a:t>
            </a:r>
            <a:endParaRPr kumimoji="1" lang="en-US" altLang="ja-JP" sz="2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ja-JP" altLang="en-US" sz="2000" b="1" dirty="0"/>
              <a:t>　　　</a:t>
            </a:r>
            <a:r>
              <a:rPr kumimoji="1" lang="en-US" altLang="ja-JP" sz="2000" dirty="0"/>
              <a:t>…</a:t>
            </a:r>
            <a:r>
              <a:rPr kumimoji="1" lang="ja-JP" altLang="en-US" sz="2000" dirty="0"/>
              <a:t>　実践理論の原則</a:t>
            </a:r>
            <a:endParaRPr kumimoji="1" lang="en-US" altLang="ja-JP" sz="2000" dirty="0"/>
          </a:p>
          <a:p>
            <a:pPr marL="0" indent="0">
              <a:buNone/>
            </a:pPr>
            <a:endParaRPr lang="en-US" altLang="ja-JP" sz="2000" b="1" dirty="0"/>
          </a:p>
          <a:p>
            <a:pPr marL="0" indent="0">
              <a:buNone/>
            </a:pPr>
            <a:r>
              <a:rPr kumimoji="1" lang="ja-JP" altLang="en-US" sz="2000" b="1" dirty="0"/>
              <a:t> 田中 </a:t>
            </a:r>
            <a:r>
              <a:rPr lang="ja-JP" altLang="en-US" sz="2000" b="1" dirty="0"/>
              <a:t>私</a:t>
            </a:r>
            <a:r>
              <a:rPr kumimoji="1" lang="ja-JP" altLang="en-US" sz="2000" b="1" dirty="0"/>
              <a:t>訳：</a:t>
            </a:r>
            <a:endParaRPr kumimoji="1" lang="en-US" altLang="ja-JP" sz="2000" b="1" dirty="0"/>
          </a:p>
          <a:p>
            <a:pPr marL="0" indent="0">
              <a:buNone/>
            </a:pPr>
            <a:r>
              <a:rPr lang="ja-JP" altLang="en-US" sz="2000" dirty="0"/>
              <a:t>「相手に対する奉仕を自己の利益や都合より優先させよう。利益は奉仕の結果である。</a:t>
            </a:r>
            <a:endParaRPr lang="en-US" altLang="ja-JP" sz="2000" dirty="0"/>
          </a:p>
          <a:p>
            <a:pPr marL="0" indent="0">
              <a:buNone/>
            </a:pPr>
            <a:r>
              <a:rPr lang="ja-JP" altLang="en-US" sz="2000" dirty="0"/>
              <a:t>　相手のために最善の奉仕をすれば、その結果として</a:t>
            </a:r>
            <a:r>
              <a:rPr kumimoji="1" lang="ja-JP" altLang="en-US" sz="2000" dirty="0"/>
              <a:t>最大の利益（金銭的な利益ばかり</a:t>
            </a:r>
            <a:endParaRPr kumimoji="1" lang="en-US" altLang="ja-JP" sz="2000" dirty="0"/>
          </a:p>
          <a:p>
            <a:pPr marL="0" indent="0">
              <a:buNone/>
            </a:pPr>
            <a:r>
              <a:rPr lang="ja-JP" altLang="en-US" sz="2000" dirty="0"/>
              <a:t>　</a:t>
            </a:r>
            <a:r>
              <a:rPr kumimoji="1" lang="ja-JP" altLang="en-US" sz="2000" dirty="0"/>
              <a:t>ではなく、満足感や幸福感を）が得られる」</a:t>
            </a:r>
          </a:p>
        </p:txBody>
      </p:sp>
    </p:spTree>
    <p:extLst>
      <p:ext uri="{BB962C8B-B14F-4D97-AF65-F5344CB8AC3E}">
        <p14:creationId xmlns:p14="http://schemas.microsoft.com/office/powerpoint/2010/main" val="16693918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B6B0EE1-26C0-9801-5AA5-100CD3C020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1262065" cy="1325563"/>
          </a:xfrm>
          <a:solidFill>
            <a:schemeClr val="bg1">
              <a:lumMod val="95000"/>
            </a:schemeClr>
          </a:solidFill>
        </p:spPr>
        <p:txBody>
          <a:bodyPr>
            <a:normAutofit fontScale="90000"/>
          </a:bodyPr>
          <a:lstStyle/>
          <a:p>
            <a:r>
              <a:rPr kumimoji="1" lang="en-US" altLang="ja-JP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ea"/>
                <a:cs typeface="+mj-cs"/>
              </a:rPr>
              <a:t>  </a:t>
            </a:r>
            <a:r>
              <a:rPr kumimoji="1" lang="en-US" altLang="ja-JP" sz="3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ea"/>
                <a:cs typeface="+mj-cs"/>
              </a:rPr>
              <a:t>3</a:t>
            </a:r>
            <a:r>
              <a:rPr kumimoji="1" lang="ja-JP" altLang="en-US" sz="3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ea"/>
                <a:cs typeface="+mj-cs"/>
              </a:rPr>
              <a:t>　ロータリーに入ったら得られるもの</a:t>
            </a:r>
            <a:r>
              <a:rPr kumimoji="1" lang="en-US" altLang="ja-JP" sz="3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ea"/>
                <a:cs typeface="+mj-cs"/>
              </a:rPr>
              <a:t>‥</a:t>
            </a:r>
            <a:br>
              <a:rPr kumimoji="1" lang="en-US" altLang="ja-JP" sz="3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ea"/>
                <a:cs typeface="+mj-cs"/>
              </a:rPr>
            </a:br>
            <a:r>
              <a:rPr kumimoji="1" lang="ja-JP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ea"/>
                <a:cs typeface="+mj-cs"/>
              </a:rPr>
              <a:t>　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ea"/>
                <a:cs typeface="+mj-cs"/>
              </a:rPr>
              <a:t>“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ea"/>
                <a:cs typeface="+mj-cs"/>
              </a:rPr>
              <a:t>A Talking Knowledge of Rotary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ea"/>
                <a:cs typeface="+mj-cs"/>
              </a:rPr>
              <a:t>”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游ゴシック Light" panose="020B0300000000000000" pitchFamily="50" charset="-128"/>
                <a:ea typeface="游ゴシック Light" panose="020B0300000000000000" pitchFamily="50" charset="-128"/>
                <a:cs typeface="+mj-cs"/>
              </a:rPr>
              <a:t>『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游ゴシック Light" panose="020B0300000000000000" pitchFamily="50" charset="-128"/>
                <a:ea typeface="游ゴシック Light" panose="020B0300000000000000" pitchFamily="50" charset="-128"/>
                <a:cs typeface="+mj-cs"/>
              </a:rPr>
              <a:t>ﾛｰﾀﾘｰ通解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游ゴシック Light" panose="020B0300000000000000" pitchFamily="50" charset="-128"/>
                <a:ea typeface="游ゴシック Light" panose="020B0300000000000000" pitchFamily="50" charset="-128"/>
                <a:cs typeface="+mj-cs"/>
              </a:rPr>
              <a:t>』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游ゴシック Light" panose="020B0300000000000000" pitchFamily="50" charset="-128"/>
                <a:ea typeface="游ゴシック Light" panose="020B0300000000000000" pitchFamily="50" charset="-128"/>
                <a:cs typeface="+mj-cs"/>
              </a:rPr>
              <a:t> 1916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游ゴシック Light" panose="020B0300000000000000" pitchFamily="50" charset="-128"/>
                <a:ea typeface="游ゴシック Light" panose="020B0300000000000000" pitchFamily="50" charset="-128"/>
                <a:cs typeface="+mj-cs"/>
              </a:rPr>
              <a:t>年 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ea"/>
                <a:cs typeface="+mj-cs"/>
              </a:rPr>
              <a:t>ｶﾞｲ・ｶﾞﾝﾃﾞｲｶｰ（元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ea"/>
                <a:cs typeface="+mj-cs"/>
              </a:rPr>
              <a:t>RI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ea"/>
                <a:cs typeface="+mj-cs"/>
              </a:rPr>
              <a:t>会長）著</a:t>
            </a:r>
            <a:endParaRPr kumimoji="1" lang="ja-JP" altLang="en-US" sz="2400" b="1" dirty="0">
              <a:solidFill>
                <a:srgbClr val="0070C0"/>
              </a:solidFill>
              <a:latin typeface="+mj-ea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39A9201-52BB-1688-31CB-59D0C03EA5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1537"/>
            <a:ext cx="10880324" cy="4351338"/>
          </a:xfrm>
        </p:spPr>
        <p:txBody>
          <a:bodyPr>
            <a:normAutofit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cs typeface="+mj-cs"/>
              </a:rPr>
              <a:t>ロータリーに入るといいことがある・・</a:t>
            </a: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ea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cs typeface="+mj-cs"/>
              </a:rPr>
            </a:b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①  人生で、是非とも持たねばならない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cs typeface="+mn-cs"/>
              </a:rPr>
              <a:t>知己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が得られる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②  純粋で健全な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cs typeface="+mn-cs"/>
              </a:rPr>
              <a:t>親睦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というものがどんなに良いものかを知ることができる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③  どうすれば仕事が成功し、問題解決ができるかについて、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cs typeface="+mn-cs"/>
              </a:rPr>
              <a:t>啓発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を受けることができる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④  効率の高い経営方法とは何かについて、知らず知らずのうちに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cs typeface="+mn-cs"/>
              </a:rPr>
              <a:t>教育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が受けられる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⑤  多くの自分の知らない情報が得られ、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cs typeface="+mn-cs"/>
              </a:rPr>
              <a:t>先見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の明を授けられることができる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⑥  自分の思考の限界を知り、もって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cs typeface="+mn-cs"/>
              </a:rPr>
              <a:t>転機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を得ることができる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⑦  知己を広め、自分を他に理解してもらう機会が与えられ、そのことが自分の企業に対する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ja-JP" altLang="en-US" sz="2000" dirty="0">
                <a:solidFill>
                  <a:prstClr val="black"/>
                </a:solidFill>
                <a:latin typeface="+mn-ea"/>
              </a:rPr>
              <a:t>　  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cs typeface="+mn-cs"/>
              </a:rPr>
              <a:t>信頼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に繋がり、その結果として企業上の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cs typeface="+mn-cs"/>
              </a:rPr>
              <a:t>利益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になる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⑧  各自が社会の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cs typeface="+mn-cs"/>
              </a:rPr>
              <a:t>指導者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となるための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cs typeface="+mn-cs"/>
              </a:rPr>
              <a:t>訓練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を受けられる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⑨  自分を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cs typeface="+mn-cs"/>
              </a:rPr>
              <a:t>人間的に磨く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ことができる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indent="0">
              <a:buNone/>
            </a:pP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797022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0B362C0A-87E6-84EA-3DBC-89812E21B19C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/>
          <a:p>
            <a:r>
              <a:rPr lang="en-US" altLang="ja-JP" sz="3200" b="1" dirty="0"/>
              <a:t>  </a:t>
            </a:r>
            <a:r>
              <a:rPr lang="en-US" altLang="ja-JP" sz="2800" b="1" dirty="0"/>
              <a:t>4</a:t>
            </a:r>
            <a:r>
              <a:rPr lang="ja-JP" altLang="en-US" sz="2800" b="1" dirty="0"/>
              <a:t>　他の奉仕団体との違い</a:t>
            </a:r>
            <a:r>
              <a:rPr lang="en-US" altLang="ja-JP" sz="2800" b="1" dirty="0"/>
              <a:t>‥</a:t>
            </a:r>
            <a:endParaRPr lang="ja-JP" altLang="en-US" sz="2800" b="1" dirty="0"/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1DADBA11-A72D-E12B-F711-01703261E7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529377"/>
          </a:xfrm>
        </p:spPr>
        <p:txBody>
          <a:bodyPr>
            <a:normAutofit/>
          </a:bodyPr>
          <a:lstStyle/>
          <a:p>
            <a:r>
              <a:rPr lang="en-US" altLang="ja-JP" dirty="0">
                <a:solidFill>
                  <a:srgbClr val="FF0000"/>
                </a:solidFill>
              </a:rPr>
              <a:t>R</a:t>
            </a:r>
            <a:r>
              <a:rPr lang="ja-JP" altLang="en-US" dirty="0">
                <a:solidFill>
                  <a:srgbClr val="FF0000"/>
                </a:solidFill>
              </a:rPr>
              <a:t> </a:t>
            </a:r>
            <a:r>
              <a:rPr lang="ja-JP" altLang="en-US" dirty="0"/>
              <a:t>の場合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DDB72760-1F23-365D-E861-0EB1BA3BE5C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2000" dirty="0"/>
              <a:t>① 「職業奉仕の理念」：　あり</a:t>
            </a:r>
            <a:endParaRPr lang="en-US" altLang="ja-JP" sz="2000" dirty="0"/>
          </a:p>
          <a:p>
            <a:pPr marL="0" indent="0">
              <a:buNone/>
            </a:pPr>
            <a:r>
              <a:rPr lang="ja-JP" altLang="en-US" sz="2000" dirty="0"/>
              <a:t>　　 原則として職業人であること</a:t>
            </a:r>
            <a:endParaRPr lang="en-US" altLang="ja-JP" sz="2000" dirty="0"/>
          </a:p>
          <a:p>
            <a:pPr marL="0" indent="0">
              <a:buNone/>
            </a:pPr>
            <a:endParaRPr lang="en-US" altLang="ja-JP" sz="2000" dirty="0"/>
          </a:p>
          <a:p>
            <a:pPr marL="0" indent="0">
              <a:buNone/>
            </a:pPr>
            <a:r>
              <a:rPr lang="ja-JP" altLang="en-US" sz="2000" dirty="0"/>
              <a:t>② 「</a:t>
            </a:r>
            <a:r>
              <a:rPr lang="en-US" altLang="ja-JP" sz="2000" dirty="0"/>
              <a:t>I serve</a:t>
            </a:r>
            <a:r>
              <a:rPr lang="ja-JP" altLang="en-US" sz="2000" dirty="0"/>
              <a:t>」思想：　</a:t>
            </a:r>
            <a:endParaRPr lang="en-US" altLang="ja-JP" sz="2000" dirty="0"/>
          </a:p>
          <a:p>
            <a:pPr marL="0" indent="0">
              <a:buNone/>
            </a:pPr>
            <a:r>
              <a:rPr lang="ja-JP" altLang="en-US" sz="2000" dirty="0"/>
              <a:t>　 「わたしは奉仕する</a:t>
            </a:r>
            <a:r>
              <a:rPr lang="en-US" altLang="ja-JP" sz="2000" dirty="0"/>
              <a:t>]</a:t>
            </a:r>
          </a:p>
          <a:p>
            <a:pPr marL="0" indent="0">
              <a:buNone/>
            </a:pPr>
            <a:r>
              <a:rPr lang="en-US" altLang="ja-JP" sz="2000" dirty="0"/>
              <a:t>        </a:t>
            </a:r>
            <a:r>
              <a:rPr lang="ja-JP" altLang="en-US" sz="2000" dirty="0"/>
              <a:t>奉仕する個人の集合体</a:t>
            </a:r>
            <a:endParaRPr lang="en-US" altLang="ja-JP" sz="2000" dirty="0"/>
          </a:p>
          <a:p>
            <a:pPr marL="0" indent="0">
              <a:buNone/>
            </a:pPr>
            <a:endParaRPr lang="en-US" altLang="ja-JP" sz="2000" dirty="0"/>
          </a:p>
          <a:p>
            <a:pPr marL="0" indent="0">
              <a:buNone/>
            </a:pPr>
            <a:r>
              <a:rPr lang="ja-JP" altLang="en-US" sz="2000" dirty="0"/>
              <a:t>③ </a:t>
            </a:r>
            <a:r>
              <a:rPr lang="en-US" altLang="ja-JP" sz="2000" dirty="0"/>
              <a:t>1905</a:t>
            </a:r>
            <a:r>
              <a:rPr lang="ja-JP" altLang="en-US" sz="2000" dirty="0"/>
              <a:t>年設立　</a:t>
            </a:r>
            <a:r>
              <a:rPr lang="en-US" altLang="ja-JP" sz="2000" dirty="0"/>
              <a:t>P</a:t>
            </a:r>
            <a:r>
              <a:rPr lang="ja-JP" altLang="en-US" sz="2000" dirty="0"/>
              <a:t>・ハリス他</a:t>
            </a:r>
            <a:r>
              <a:rPr lang="en-US" altLang="ja-JP" sz="2000" dirty="0"/>
              <a:t>3</a:t>
            </a:r>
            <a:r>
              <a:rPr lang="ja-JP" altLang="en-US" sz="2000" dirty="0"/>
              <a:t>人 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CAA16800-A401-AF3E-BA73-845060DC67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529377"/>
          </a:xfrm>
        </p:spPr>
        <p:txBody>
          <a:bodyPr>
            <a:normAutofit/>
          </a:bodyPr>
          <a:lstStyle/>
          <a:p>
            <a:r>
              <a:rPr lang="en-US" altLang="ja-JP" dirty="0">
                <a:solidFill>
                  <a:srgbClr val="00B050"/>
                </a:solidFill>
              </a:rPr>
              <a:t>L </a:t>
            </a:r>
            <a:r>
              <a:rPr lang="ja-JP" altLang="en-US" dirty="0"/>
              <a:t>の場合</a:t>
            </a:r>
          </a:p>
        </p:txBody>
      </p:sp>
      <p:sp>
        <p:nvSpPr>
          <p:cNvPr id="8" name="コンテンツ プレースホルダー 7">
            <a:extLst>
              <a:ext uri="{FF2B5EF4-FFF2-40B4-BE49-F238E27FC236}">
                <a16:creationId xmlns:a16="http://schemas.microsoft.com/office/drawing/2014/main" id="{B8836360-B58D-6C3F-47DE-45158E1A1DCD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2000" dirty="0"/>
              <a:t>① 「職業奉仕の理念」：　なし</a:t>
            </a:r>
            <a:endParaRPr lang="en-US" altLang="ja-JP" sz="2000" dirty="0"/>
          </a:p>
          <a:p>
            <a:pPr marL="0" indent="0">
              <a:buNone/>
            </a:pPr>
            <a:r>
              <a:rPr lang="ja-JP" altLang="en-US" sz="2000" dirty="0"/>
              <a:t>　 　職業の有無は関係なく奉仕の意思のみ</a:t>
            </a:r>
            <a:endParaRPr lang="en-US" altLang="ja-JP" sz="2000" dirty="0"/>
          </a:p>
          <a:p>
            <a:pPr marL="0" indent="0">
              <a:buNone/>
            </a:pPr>
            <a:endParaRPr lang="en-US" altLang="ja-JP" sz="2000" dirty="0"/>
          </a:p>
          <a:p>
            <a:pPr marL="0" indent="0">
              <a:buNone/>
            </a:pPr>
            <a:r>
              <a:rPr lang="ja-JP" altLang="en-US" sz="2000" dirty="0"/>
              <a:t>② 「</a:t>
            </a:r>
            <a:r>
              <a:rPr lang="en-US" altLang="ja-JP" sz="2000" dirty="0"/>
              <a:t>We serve</a:t>
            </a:r>
            <a:r>
              <a:rPr lang="ja-JP" altLang="en-US" sz="2000" dirty="0"/>
              <a:t>」思想：　</a:t>
            </a:r>
            <a:endParaRPr lang="en-US" altLang="ja-JP" sz="2000" dirty="0"/>
          </a:p>
          <a:p>
            <a:pPr marL="0" indent="0">
              <a:buNone/>
            </a:pPr>
            <a:r>
              <a:rPr lang="en-US" altLang="ja-JP" sz="2000" dirty="0"/>
              <a:t>     </a:t>
            </a:r>
            <a:r>
              <a:rPr lang="ja-JP" altLang="en-US" sz="2000" dirty="0"/>
              <a:t>「われわれは奉仕する」</a:t>
            </a:r>
            <a:endParaRPr lang="en-US" altLang="ja-JP" sz="2000" dirty="0"/>
          </a:p>
          <a:p>
            <a:pPr marL="0" indent="0">
              <a:buNone/>
            </a:pPr>
            <a:r>
              <a:rPr lang="ja-JP" altLang="en-US" sz="2000" dirty="0"/>
              <a:t>　     独力ではなく集団の力で奉仕する団体</a:t>
            </a:r>
            <a:endParaRPr lang="en-US" altLang="ja-JP" sz="2000" dirty="0"/>
          </a:p>
          <a:p>
            <a:pPr marL="0" indent="0">
              <a:buNone/>
            </a:pPr>
            <a:endParaRPr lang="en-US" altLang="ja-JP" sz="2000" dirty="0"/>
          </a:p>
          <a:p>
            <a:pPr marL="0" indent="0">
              <a:buNone/>
            </a:pPr>
            <a:r>
              <a:rPr lang="ja-JP" altLang="en-US" sz="2000" dirty="0"/>
              <a:t>③ </a:t>
            </a:r>
            <a:r>
              <a:rPr lang="en-US" altLang="ja-JP" sz="2000" dirty="0"/>
              <a:t>1917</a:t>
            </a:r>
            <a:r>
              <a:rPr lang="ja-JP" altLang="en-US" sz="2000" dirty="0"/>
              <a:t>年設立　</a:t>
            </a:r>
            <a:r>
              <a:rPr lang="en-US" altLang="ja-JP" sz="2000" dirty="0"/>
              <a:t>M</a:t>
            </a:r>
            <a:r>
              <a:rPr lang="ja-JP" altLang="en-US" sz="2000" dirty="0"/>
              <a:t>・ジョーンズ </a:t>
            </a:r>
          </a:p>
        </p:txBody>
      </p:sp>
    </p:spTree>
    <p:extLst>
      <p:ext uri="{BB962C8B-B14F-4D97-AF65-F5344CB8AC3E}">
        <p14:creationId xmlns:p14="http://schemas.microsoft.com/office/powerpoint/2010/main" val="14871253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8FE806-0473-A00C-3A7D-E6BEA6671E0F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kumimoji="1" lang="ja-JP" altLang="en-US" sz="3200" b="1" dirty="0"/>
              <a:t> </a:t>
            </a:r>
            <a:r>
              <a:rPr kumimoji="1" lang="ja-JP" altLang="en-US" sz="2800" b="1" dirty="0"/>
              <a:t>さらに、皆で</a:t>
            </a:r>
            <a:r>
              <a:rPr kumimoji="1" lang="ja-JP" altLang="en-US" sz="2800" b="1" dirty="0">
                <a:solidFill>
                  <a:srgbClr val="FF0000"/>
                </a:solidFill>
              </a:rPr>
              <a:t>「イベント」</a:t>
            </a:r>
            <a:r>
              <a:rPr kumimoji="1" lang="ja-JP" altLang="en-US" sz="2800" b="1" dirty="0"/>
              <a:t>を作り上げよう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8AE326A-56A5-0CB9-E5D3-89D1D949AD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51753"/>
            <a:ext cx="11353800" cy="4351338"/>
          </a:xfrm>
        </p:spPr>
        <p:txBody>
          <a:bodyPr>
            <a:normAutofit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ⅰ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　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「イベント」</a:t>
            </a:r>
            <a:r>
              <a:rPr kumimoji="1" lang="ja-JP" altLang="en-US" sz="2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（〇周年記念式典など）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の開催に必要な前提条件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（持つべき意識）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　　</a:t>
            </a: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(1) 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前例踏襲は止める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　　</a:t>
            </a: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(2) 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内輪で済まそう、目立つことは止めよう、の意識は捨てる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　　  ⇒　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+mn-ea"/>
                <a:cs typeface="+mn-cs"/>
              </a:rPr>
              <a:t>できるだけ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ea"/>
                <a:cs typeface="+mn-cs"/>
              </a:rPr>
              <a:t>面倒くさいこと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+mn-ea"/>
                <a:cs typeface="+mn-cs"/>
              </a:rPr>
              <a:t>を企画して、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ea"/>
                <a:cs typeface="+mn-cs"/>
              </a:rPr>
              <a:t>全員参加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+mn-ea"/>
                <a:cs typeface="+mn-cs"/>
              </a:rPr>
              <a:t>で汗を流し、完成の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ea"/>
                <a:cs typeface="+mn-cs"/>
              </a:rPr>
              <a:t>達成感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+mn-ea"/>
                <a:cs typeface="+mn-cs"/>
              </a:rPr>
              <a:t>を味わおう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ⅱ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　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「少年マンガ」の成功のロジックの活用</a:t>
            </a: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　　</a:t>
            </a: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(1) 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cs typeface="+mn-cs"/>
              </a:rPr>
              <a:t>友　情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　：　クラブの仲間たちと共に（仲間やライバルの存在）　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　　</a:t>
            </a: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(2) 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cs typeface="+mn-cs"/>
              </a:rPr>
              <a:t>努　力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　：　同じ目標に向けて一生懸命準備・活動すれば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　　</a:t>
            </a: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(3) 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cs typeface="+mn-cs"/>
              </a:rPr>
              <a:t>勝　利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　：　事業は成功し、皆でその達成感を共有できる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　　  ⇒　この３点が揃えば、必ず成功すると言われているロジック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　　  ⇒　ロータリー・イベントと同じ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indent="0">
              <a:buNone/>
            </a:pP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76552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>
            <a:extLst>
              <a:ext uri="{FF2B5EF4-FFF2-40B4-BE49-F238E27FC236}">
                <a16:creationId xmlns:a16="http://schemas.microsoft.com/office/drawing/2014/main" id="{19DF71A4-8F54-7AB0-AFFA-DC8D19C877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r>
              <a:rPr kumimoji="1" lang="ja-JP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kumimoji="1" lang="ja-JP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クラブとロータリアン成長までの４ステップ</a:t>
            </a:r>
          </a:p>
        </p:txBody>
      </p:sp>
      <p:graphicFrame>
        <p:nvGraphicFramePr>
          <p:cNvPr id="2" name="オブジェクト 1">
            <a:extLst>
              <a:ext uri="{FF2B5EF4-FFF2-40B4-BE49-F238E27FC236}">
                <a16:creationId xmlns:a16="http://schemas.microsoft.com/office/drawing/2014/main" id="{C9D93F67-3230-3E1B-797D-9820B36A3DC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38200" y="1870075"/>
          <a:ext cx="10515600" cy="462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6867393" imgH="3114504" progId="Excel.Sheet.12">
                  <p:embed/>
                </p:oleObj>
              </mc:Choice>
              <mc:Fallback>
                <p:oleObj name="Worksheet" r:id="rId2" imgW="6867393" imgH="3114504" progId="Excel.Sheet.12">
                  <p:embed/>
                  <p:pic>
                    <p:nvPicPr>
                      <p:cNvPr id="2" name="オブジェクト 1">
                        <a:extLst>
                          <a:ext uri="{FF2B5EF4-FFF2-40B4-BE49-F238E27FC236}">
                            <a16:creationId xmlns:a16="http://schemas.microsoft.com/office/drawing/2014/main" id="{C9D93F67-3230-3E1B-797D-9820B36A3DC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838200" y="1870075"/>
                        <a:ext cx="10515600" cy="4622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フレーム 2">
            <a:extLst>
              <a:ext uri="{FF2B5EF4-FFF2-40B4-BE49-F238E27FC236}">
                <a16:creationId xmlns:a16="http://schemas.microsoft.com/office/drawing/2014/main" id="{BB9DBEC9-09CA-3A66-A982-B437CEAB2D02}"/>
              </a:ext>
            </a:extLst>
          </p:cNvPr>
          <p:cNvSpPr/>
          <p:nvPr/>
        </p:nvSpPr>
        <p:spPr>
          <a:xfrm>
            <a:off x="1942012" y="4181475"/>
            <a:ext cx="914400" cy="914400"/>
          </a:xfrm>
          <a:prstGeom prst="fram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67862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C427E33-83F8-BDF9-50D9-F89DE3249AA6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kumimoji="1" lang="en-US" altLang="ja-JP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游ゴシック Light" panose="020F0302020204030204"/>
                <a:ea typeface="游ゴシック Light" panose="020B0300000000000000" pitchFamily="50" charset="-128"/>
                <a:cs typeface="+mj-cs"/>
              </a:rPr>
              <a:t> Ⅱ</a:t>
            </a:r>
            <a:r>
              <a:rPr kumimoji="1" lang="ja-JP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游ゴシック Light" panose="020F0302020204030204"/>
                <a:ea typeface="游ゴシック Light" panose="020B0300000000000000" pitchFamily="50" charset="-128"/>
                <a:cs typeface="+mj-cs"/>
              </a:rPr>
              <a:t>　“弊害・障壁”　を取り去る勇気を出せ！</a:t>
            </a:r>
            <a:endParaRPr kumimoji="1" lang="ja-JP" alt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B62255D-E619-B4E6-C359-9FF72B138D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1537"/>
            <a:ext cx="10515600" cy="4351338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「問題のクラブ」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に共通した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４つの「障壁」</a:t>
            </a: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　　　</a:t>
            </a:r>
            <a:r>
              <a:rPr kumimoji="1" lang="en-US" altLang="ja-JP" sz="2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1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　シニア会員の自覚・立ち位置</a:t>
            </a: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　　　</a:t>
            </a:r>
            <a:r>
              <a:rPr kumimoji="1" lang="en-US" altLang="ja-JP" sz="2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2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　新会員へのフォロー（啓発・啓蒙教育）の不足　</a:t>
            </a: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　　　</a:t>
            </a:r>
            <a:r>
              <a:rPr kumimoji="1" lang="en-US" altLang="ja-JP" sz="2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3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　クラブ会長ほか幹部のヤル気不足</a:t>
            </a: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　　　</a:t>
            </a:r>
            <a:r>
              <a:rPr kumimoji="1" lang="en-US" altLang="ja-JP" sz="2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4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　日本版 “</a:t>
            </a:r>
            <a:r>
              <a:rPr kumimoji="1" lang="en-US" altLang="ja-JP" sz="2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DEI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” の存在</a:t>
            </a: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　　　　（</a:t>
            </a: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1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）</a:t>
            </a: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D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（</a:t>
            </a: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Diversity 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多様性）</a:t>
            </a: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‥ 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女性会員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問題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　　　　（</a:t>
            </a: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2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）</a:t>
            </a: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E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（</a:t>
            </a: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Equity 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公平さ） 　</a:t>
            </a: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‥ 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若手会員（年齢格差・隔壁）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問題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　　　　（</a:t>
            </a: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3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） </a:t>
            </a: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I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（</a:t>
            </a: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Inclusion 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インクリュージョン）　</a:t>
            </a: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‥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クラブの文化（会員の居心地）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問題</a:t>
            </a:r>
          </a:p>
          <a:p>
            <a:pPr marL="0" indent="0">
              <a:buNone/>
            </a:pP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022785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C427E33-83F8-BDF9-50D9-F89DE3249AA6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kumimoji="1" lang="ja-JP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　マズローの法則では？</a:t>
            </a:r>
          </a:p>
        </p:txBody>
      </p:sp>
      <p:pic>
        <p:nvPicPr>
          <p:cNvPr id="6" name="コンテンツ プレースホルダー 5">
            <a:extLst>
              <a:ext uri="{FF2B5EF4-FFF2-40B4-BE49-F238E27FC236}">
                <a16:creationId xmlns:a16="http://schemas.microsoft.com/office/drawing/2014/main" id="{77FB9F5A-53D8-561D-51AB-0B110C2B0D5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91952" y="1767840"/>
            <a:ext cx="9925235" cy="4674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36572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A4FAF65-CDC7-701D-B9DD-FB73E2B0CB6A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tabLst/>
              <a:defRPr/>
            </a:pPr>
            <a:br>
              <a:rPr kumimoji="1" lang="en-US" altLang="ja-JP" sz="3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ea"/>
                <a:cs typeface="+mn-cs"/>
              </a:rPr>
            </a:b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ea"/>
                <a:cs typeface="+mn-cs"/>
              </a:rPr>
              <a:t>１　</a:t>
            </a: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ea"/>
                <a:cs typeface="+mn-cs"/>
              </a:rPr>
              <a:t>シニア会員の自覚・立ち位置</a:t>
            </a:r>
            <a:br>
              <a:rPr kumimoji="1" lang="en-US" altLang="ja-JP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ea"/>
                <a:cs typeface="+mn-cs"/>
              </a:rPr>
            </a:br>
            <a:r>
              <a:rPr kumimoji="1" lang="ja-JP" altLang="en-US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ea"/>
                <a:cs typeface="+mn-cs"/>
              </a:rPr>
              <a:t>　　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ea"/>
                <a:cs typeface="+mn-cs"/>
              </a:rPr>
              <a:t>～シニア会員自らが自覚するべきことを正しく認識していないこと</a:t>
            </a:r>
            <a:b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ea"/>
                <a:cs typeface="+mn-cs"/>
              </a:rPr>
            </a:br>
            <a:endParaRPr kumimoji="1" lang="ja-JP" altLang="en-US" sz="3200" dirty="0">
              <a:latin typeface="+mj-ea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2FD464A-010B-D585-28DE-2D45A4E38E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1537"/>
            <a:ext cx="10515600" cy="4351338"/>
          </a:xfr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　　・・「俺はこれまでクラブに充分貢献してきた、もういいだろう」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　　・・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クラブのことより、自分のことが優先する</a:t>
            </a: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　　・・昔は頑張っていた先輩達、もう一度若い会員に本物のロータリアンとしての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　　　    矜持を見せて欲しい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（寄付も含めて）</a:t>
            </a: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　　・・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金は出しても口は出さない好々爺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に徹すること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　　・・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若手会員から可愛がられるコツ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を早く体得すること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　⇒　「人間、齢をとればとるほど枯れて無欲になる」という古諺の間違い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　　　老人はそれまでの人生の集大成だから、立派な人は立派になるが、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　　　悪い奴はますます悪くなる。その人の性格や生活が滲み出るのだ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  <a:p>
            <a:pPr marL="0" indent="0">
              <a:buNone/>
            </a:pP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56027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C9E73CC-A3C4-F22B-C22C-BFBE4A2754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7869" y="234497"/>
            <a:ext cx="10515600" cy="1325563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tabLst/>
              <a:defRPr/>
            </a:pPr>
            <a:br>
              <a:rPr kumimoji="1" lang="en-US" altLang="ja-JP" sz="400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ea"/>
                <a:cs typeface="+mn-cs"/>
              </a:rPr>
            </a:br>
            <a:r>
              <a:rPr kumimoji="1" lang="en-US" altLang="ja-JP" sz="400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ea"/>
                <a:cs typeface="+mn-cs"/>
              </a:rPr>
              <a:t>  </a:t>
            </a:r>
            <a:r>
              <a:rPr kumimoji="1" lang="en-US" altLang="ja-JP" sz="3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ea"/>
                <a:cs typeface="+mn-cs"/>
              </a:rPr>
              <a:t>2</a:t>
            </a:r>
            <a:r>
              <a:rPr kumimoji="1" lang="ja-JP" altLang="en-US" sz="31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ea"/>
                <a:cs typeface="+mn-cs"/>
              </a:rPr>
              <a:t>　</a:t>
            </a:r>
            <a:r>
              <a:rPr kumimoji="1" lang="ja-JP" altLang="en-US" sz="31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ea"/>
                <a:cs typeface="+mn-cs"/>
              </a:rPr>
              <a:t>新会員へのフォロー</a:t>
            </a:r>
            <a:r>
              <a:rPr kumimoji="1" lang="ja-JP" altLang="en-US" sz="3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ea"/>
                <a:cs typeface="+mn-cs"/>
              </a:rPr>
              <a:t>の不足</a:t>
            </a:r>
            <a:br>
              <a:rPr kumimoji="1" lang="en-US" altLang="ja-JP" sz="490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ea"/>
                <a:cs typeface="+mn-cs"/>
              </a:rPr>
            </a:br>
            <a:endParaRPr kumimoji="1" lang="ja-JP" altLang="en-US" sz="4900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6494E4B-5AF4-2893-9B50-46294F0E68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5322"/>
            <a:ext cx="10515600" cy="4667250"/>
          </a:xfrm>
        </p:spPr>
        <p:txBody>
          <a:bodyPr>
            <a:normAutofit fontScale="925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游ゴシック Light" panose="020B0300000000000000" pitchFamily="50" charset="-128"/>
                <a:cs typeface="+mj-cs"/>
              </a:rPr>
              <a:t>　</a:t>
            </a:r>
            <a:r>
              <a:rPr kumimoji="1" lang="ja-JP" alt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cs typeface="+mj-cs"/>
              </a:rPr>
              <a:t>ロータリーの啓発・啓蒙教育（学習 </a:t>
            </a:r>
            <a:r>
              <a:rPr kumimoji="1" lang="en-US" altLang="ja-JP" sz="2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cs typeface="+mj-cs"/>
              </a:rPr>
              <a:t>learn</a:t>
            </a:r>
            <a:r>
              <a:rPr kumimoji="1" lang="ja-JP" alt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cs typeface="+mj-cs"/>
              </a:rPr>
              <a:t>）をしよう</a:t>
            </a:r>
            <a:endParaRPr kumimoji="1" lang="en-US" altLang="ja-JP" sz="2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ea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ea"/>
                <a:cs typeface="+mn-cs"/>
              </a:rPr>
              <a:t>　</a:t>
            </a:r>
            <a:endParaRPr kumimoji="1" lang="en-US" altLang="ja-JP" sz="22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ea"/>
                <a:cs typeface="+mn-cs"/>
              </a:rPr>
              <a:t>　＊</a:t>
            </a:r>
            <a:r>
              <a:rPr kumimoji="1" lang="en-US" altLang="ja-JP" sz="2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ea"/>
                <a:cs typeface="+mn-cs"/>
              </a:rPr>
              <a:t>RI</a:t>
            </a:r>
            <a:r>
              <a:rPr kumimoji="1" lang="ja-JP" alt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ea"/>
                <a:cs typeface="+mn-cs"/>
              </a:rPr>
              <a:t>方針：「研修」</a:t>
            </a:r>
            <a:r>
              <a:rPr kumimoji="1" lang="en-US" altLang="ja-JP" sz="2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ea"/>
                <a:cs typeface="+mn-cs"/>
              </a:rPr>
              <a:t>training</a:t>
            </a:r>
            <a:r>
              <a:rPr kumimoji="1" lang="ja-JP" alt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ea"/>
                <a:cs typeface="+mn-cs"/>
              </a:rPr>
              <a:t>（内容重視）から</a:t>
            </a:r>
            <a:r>
              <a:rPr kumimoji="1" lang="en-US" altLang="ja-JP" sz="2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ea"/>
                <a:cs typeface="+mn-cs"/>
              </a:rPr>
              <a:t> </a:t>
            </a:r>
            <a:r>
              <a:rPr kumimoji="1" lang="ja-JP" alt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ea"/>
                <a:cs typeface="+mn-cs"/>
              </a:rPr>
              <a:t>「学習」</a:t>
            </a:r>
            <a:r>
              <a:rPr kumimoji="1" lang="en-US" altLang="ja-JP" sz="2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ea"/>
                <a:cs typeface="+mn-cs"/>
              </a:rPr>
              <a:t>learning</a:t>
            </a:r>
            <a:r>
              <a:rPr kumimoji="1" lang="ja-JP" alt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ea"/>
                <a:cs typeface="+mn-cs"/>
              </a:rPr>
              <a:t>（参加者中心）へ</a:t>
            </a:r>
            <a:endParaRPr kumimoji="1" lang="en-US" altLang="ja-JP" sz="22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ea"/>
                <a:cs typeface="+mn-cs"/>
              </a:rPr>
              <a:t>　</a:t>
            </a:r>
            <a:r>
              <a:rPr kumimoji="1" lang="ja-JP" alt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　・・誰かがやるだろ、俺もよく知らないし、そのうち解るさ（無責任）</a:t>
            </a:r>
            <a:endParaRPr kumimoji="1" lang="en-US" altLang="ja-JP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　　　　（本来はクラブの責任、可能ならば地区委員会が援助）</a:t>
            </a:r>
            <a:endParaRPr kumimoji="1" lang="en-US" altLang="ja-JP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　　・・啓蒙教育によって育てられる一体感、共有感、仲間意識</a:t>
            </a:r>
            <a:endParaRPr kumimoji="1" lang="en-US" altLang="ja-JP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　　・・</a:t>
            </a:r>
            <a:r>
              <a:rPr kumimoji="1" lang="ja-JP" altLang="en-US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「モノ（物）よりコト（事）」</a:t>
            </a:r>
            <a:r>
              <a:rPr kumimoji="1" lang="ja-JP" alt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が大切</a:t>
            </a:r>
            <a:endParaRPr kumimoji="1" lang="en-US" altLang="ja-JP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　　　　</a:t>
            </a:r>
            <a:r>
              <a:rPr kumimoji="1" lang="ja-JP" altLang="en-US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（物そのものの価値　＜　物を得ることによって体験できる事）</a:t>
            </a:r>
            <a:endParaRPr kumimoji="1" lang="en-US" altLang="ja-JP" sz="2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　　・・新会員の退会は、その周りのターゲット層をガッポリ喪失することを知るべし</a:t>
            </a:r>
            <a:endParaRPr kumimoji="1" lang="en-US" altLang="ja-JP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1" lang="en-US" altLang="ja-JP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　⇒　</a:t>
            </a:r>
            <a:r>
              <a:rPr kumimoji="1" lang="ja-JP" alt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cs typeface="+mn-cs"/>
              </a:rPr>
              <a:t>クラブに居続けることは有意義だと思える環境</a:t>
            </a:r>
            <a:r>
              <a:rPr kumimoji="1" lang="ja-JP" alt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を作ること</a:t>
            </a:r>
            <a:endParaRPr kumimoji="1" lang="en-US" altLang="ja-JP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　</a:t>
            </a:r>
            <a:endParaRPr kumimoji="1" lang="en-US" altLang="ja-JP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　⇒　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「楽しいところに人は集まる」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という当然の論理　　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02492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B8820AA-07D0-6C84-B407-F3E9E73C2A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199920" cy="1325563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tabLst/>
              <a:defRPr/>
            </a:pPr>
            <a:br>
              <a:rPr kumimoji="1" lang="en-US" altLang="ja-JP" sz="3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ea"/>
                <a:cs typeface="+mn-cs"/>
              </a:rPr>
            </a:br>
            <a:r>
              <a:rPr kumimoji="1" lang="en-US" altLang="ja-JP" sz="3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ea"/>
                <a:cs typeface="+mn-cs"/>
              </a:rPr>
              <a:t> </a:t>
            </a: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ea"/>
                <a:cs typeface="+mn-cs"/>
              </a:rPr>
              <a:t>３</a:t>
            </a: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ea"/>
                <a:cs typeface="+mn-cs"/>
              </a:rPr>
              <a:t>　</a:t>
            </a: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ea"/>
                <a:cs typeface="+mn-cs"/>
              </a:rPr>
              <a:t>クラブ会長ほか幹部のヤル気の不足</a:t>
            </a:r>
            <a:br>
              <a:rPr kumimoji="1" lang="en-US" altLang="ja-JP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ea"/>
                <a:cs typeface="+mn-cs"/>
              </a:rPr>
            </a:br>
            <a:r>
              <a:rPr kumimoji="1" lang="ja-JP" altLang="en-US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ea"/>
                <a:cs typeface="+mn-cs"/>
              </a:rPr>
              <a:t>　　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ea"/>
                <a:cs typeface="+mn-cs"/>
              </a:rPr>
              <a:t>～その年度の会長、幹事などにヤル気がないこと（特に会員増強に対して）</a:t>
            </a:r>
            <a:b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ea"/>
                <a:cs typeface="+mn-cs"/>
              </a:rPr>
            </a:br>
            <a:endParaRPr kumimoji="1" lang="ja-JP" altLang="en-US" sz="2400" b="1" dirty="0">
              <a:latin typeface="+mj-ea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A8F7177-0DB1-6EDD-2B3A-85F8BAC9E4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1537"/>
            <a:ext cx="11199920" cy="4351338"/>
          </a:xfr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　　・・無理せず、１年を無事・無難にやり過ごせればいいさ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　　　　そうすれば、俺もパスト会長だ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　　・・会員増強なんて子供のやることだ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　　・・クラブは俺が居る間だけ楽しければいいさ、あとのことは知らないさ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　　・・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誰か知らないヤツが入ってきたら、いまの楽しい和・輪を乱すかも知れない</a:t>
            </a: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　　・・うちは定員を３０人と決めている。そのくらいが皆が分かり合えるサイズだ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　⇒　１０年経てば平均年齢は当然１０歳上がる、爺さんばかりのクラブに入る若手はいない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　　　若手にすればあえてこのクラブを選ばなくても、近隣にもっと魅力的なクラブは沢山ある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　　　ロータリークラブの「浦島太郎」物語だ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indent="0">
              <a:buNone/>
            </a:pP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55737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DA324A5-11B0-9638-571A-FF79C323CC3D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>
            <a:normAutofit/>
          </a:bodyPr>
          <a:lstStyle/>
          <a:p>
            <a:r>
              <a:rPr kumimoji="1" lang="ja-JP" altLang="en-US" sz="3200" b="1" dirty="0">
                <a:solidFill>
                  <a:srgbClr val="FF0000"/>
                </a:solidFill>
              </a:rPr>
              <a:t>  </a:t>
            </a:r>
            <a:r>
              <a:rPr kumimoji="1" lang="ja-JP" altLang="en-US" sz="2800" b="1" dirty="0">
                <a:solidFill>
                  <a:srgbClr val="FF0000"/>
                </a:solidFill>
              </a:rPr>
              <a:t>組織を率いる人 </a:t>
            </a:r>
            <a:r>
              <a:rPr kumimoji="1" lang="ja-JP" altLang="en-US" sz="2800" b="1" dirty="0"/>
              <a:t>に必要な３つの大前提</a:t>
            </a:r>
            <a:r>
              <a:rPr kumimoji="1" lang="en-US" altLang="ja-JP" sz="2800" b="1" dirty="0"/>
              <a:t>‥</a:t>
            </a:r>
            <a:endParaRPr kumimoji="1" lang="ja-JP" altLang="en-US" sz="2800" b="1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5C457F8-506C-A837-A5DD-9949B0A349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7464" y="2041863"/>
            <a:ext cx="10226336" cy="46463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2000" b="1" dirty="0"/>
              <a:t>「カメラのキタムラ」　武田 宣社長の言葉</a:t>
            </a:r>
            <a:r>
              <a:rPr kumimoji="1" lang="en-US" altLang="ja-JP" sz="2000" b="1" dirty="0"/>
              <a:t>‥</a:t>
            </a:r>
          </a:p>
          <a:p>
            <a:pPr marL="0" indent="0">
              <a:buNone/>
            </a:pPr>
            <a:endParaRPr lang="en-US" altLang="ja-JP" sz="2000" dirty="0"/>
          </a:p>
          <a:p>
            <a:pPr marL="0" indent="0">
              <a:buNone/>
            </a:pPr>
            <a:r>
              <a:rPr kumimoji="1" lang="ja-JP" altLang="en-US" sz="2000" dirty="0"/>
              <a:t>　己のすべてを懸けて</a:t>
            </a:r>
            <a:endParaRPr kumimoji="1" lang="en-US" altLang="ja-JP" sz="2000" dirty="0"/>
          </a:p>
          <a:p>
            <a:pPr marL="0" indent="0">
              <a:buNone/>
            </a:pPr>
            <a:endParaRPr lang="en-US" altLang="ja-JP" sz="2000" dirty="0"/>
          </a:p>
          <a:p>
            <a:pPr marL="0" indent="0">
              <a:buNone/>
            </a:pPr>
            <a:r>
              <a:rPr kumimoji="1" lang="ja-JP" altLang="en-US" sz="2000" dirty="0"/>
              <a:t>　</a:t>
            </a:r>
            <a:r>
              <a:rPr kumimoji="1" lang="en-US" altLang="ja-JP" sz="2000" b="1" dirty="0">
                <a:solidFill>
                  <a:srgbClr val="FF0000"/>
                </a:solidFill>
              </a:rPr>
              <a:t>1</a:t>
            </a:r>
            <a:r>
              <a:rPr kumimoji="1" lang="ja-JP" altLang="en-US" sz="2000" b="1" dirty="0">
                <a:solidFill>
                  <a:srgbClr val="FF0000"/>
                </a:solidFill>
              </a:rPr>
              <a:t>　当事者として向き合う</a:t>
            </a:r>
            <a:endParaRPr kumimoji="1" lang="en-US" altLang="ja-JP" sz="2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ja-JP" altLang="en-US" sz="2000" b="1" dirty="0">
                <a:solidFill>
                  <a:srgbClr val="FF0000"/>
                </a:solidFill>
              </a:rPr>
              <a:t>　</a:t>
            </a:r>
            <a:r>
              <a:rPr lang="en-US" altLang="ja-JP" sz="2000" b="1" dirty="0">
                <a:solidFill>
                  <a:srgbClr val="FF0000"/>
                </a:solidFill>
              </a:rPr>
              <a:t>2</a:t>
            </a:r>
            <a:r>
              <a:rPr lang="ja-JP" altLang="en-US" sz="2000" b="1" dirty="0">
                <a:solidFill>
                  <a:srgbClr val="FF0000"/>
                </a:solidFill>
              </a:rPr>
              <a:t>　絶対に逃げない</a:t>
            </a:r>
            <a:endParaRPr lang="en-US" altLang="ja-JP" sz="2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kumimoji="1" lang="ja-JP" altLang="en-US" sz="2000" b="1" dirty="0">
                <a:solidFill>
                  <a:srgbClr val="FF0000"/>
                </a:solidFill>
              </a:rPr>
              <a:t>　</a:t>
            </a:r>
            <a:r>
              <a:rPr kumimoji="1" lang="en-US" altLang="ja-JP" sz="2000" b="1" dirty="0">
                <a:solidFill>
                  <a:srgbClr val="FF0000"/>
                </a:solidFill>
              </a:rPr>
              <a:t>3</a:t>
            </a:r>
            <a:r>
              <a:rPr kumimoji="1" lang="ja-JP" altLang="en-US" sz="2000" b="1" dirty="0">
                <a:solidFill>
                  <a:srgbClr val="FF0000"/>
                </a:solidFill>
              </a:rPr>
              <a:t>　やり切る覚悟を持つ</a:t>
            </a:r>
            <a:endParaRPr kumimoji="1" lang="en-US" altLang="ja-JP" sz="2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ja-JP" sz="2000" dirty="0"/>
          </a:p>
          <a:p>
            <a:pPr marL="0" indent="0">
              <a:buNone/>
            </a:pPr>
            <a:r>
              <a:rPr kumimoji="1" lang="ja-JP" altLang="en-US" sz="2000" dirty="0"/>
              <a:t>　これが大前提になければ、</a:t>
            </a:r>
            <a:r>
              <a:rPr lang="ja-JP" altLang="en-US" sz="2000" dirty="0"/>
              <a:t>組織を率いていくことはできません</a:t>
            </a:r>
            <a:endParaRPr lang="en-US" altLang="ja-JP" sz="2000" dirty="0"/>
          </a:p>
          <a:p>
            <a:pPr marL="0" indent="0">
              <a:buNone/>
            </a:pPr>
            <a:endParaRPr lang="en-US" altLang="ja-JP" sz="2000" dirty="0"/>
          </a:p>
          <a:p>
            <a:pPr marL="0" indent="0">
              <a:buNone/>
            </a:pPr>
            <a:r>
              <a:rPr lang="ja-JP" altLang="en-US" sz="2000" dirty="0"/>
              <a:t>　</a:t>
            </a:r>
            <a:r>
              <a:rPr lang="ja-JP" altLang="en-US" sz="2000" b="1" dirty="0"/>
              <a:t>ロータリーも一緒です　会長はじめクラブ・リーダーの基本的心得です</a:t>
            </a:r>
            <a:endParaRPr lang="en-US" altLang="ja-JP" sz="2000" b="1" dirty="0"/>
          </a:p>
          <a:p>
            <a:pPr marL="0" indent="0">
              <a:buNone/>
            </a:pPr>
            <a:endParaRPr kumimoji="1"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4104330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649D3A5-169C-464C-FF33-14C0E6BD9E80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tabLst/>
              <a:defRPr/>
            </a:pPr>
            <a:br>
              <a:rPr lang="en-US" altLang="ja-JP" sz="3200" b="1" dirty="0">
                <a:latin typeface="+mj-ea"/>
                <a:cs typeface="+mn-cs"/>
              </a:rPr>
            </a:br>
            <a:r>
              <a:rPr lang="en-US" altLang="ja-JP" sz="3200" b="1" dirty="0">
                <a:latin typeface="+mj-ea"/>
                <a:cs typeface="+mn-cs"/>
              </a:rPr>
              <a:t> </a:t>
            </a: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ea"/>
                <a:cs typeface="+mn-cs"/>
              </a:rPr>
              <a:t>４　</a:t>
            </a: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ea"/>
                <a:cs typeface="+mn-cs"/>
              </a:rPr>
              <a:t>日本版 “</a:t>
            </a:r>
            <a:r>
              <a:rPr kumimoji="1" lang="en-US" altLang="ja-JP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ea"/>
                <a:cs typeface="+mn-cs"/>
              </a:rPr>
              <a:t>DEI” </a:t>
            </a: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ea"/>
                <a:cs typeface="+mn-cs"/>
              </a:rPr>
              <a:t>の存在</a:t>
            </a:r>
            <a:br>
              <a:rPr kumimoji="1" lang="en-US" altLang="ja-JP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ea"/>
                <a:cs typeface="+mn-cs"/>
              </a:rPr>
            </a:br>
            <a:r>
              <a:rPr kumimoji="1" lang="ja-JP" altLang="en-US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ea"/>
                <a:cs typeface="+mn-cs"/>
              </a:rPr>
              <a:t>　　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ea"/>
                <a:cs typeface="+mn-cs"/>
              </a:rPr>
              <a:t>～女性・若手会員を入れられないこと</a:t>
            </a:r>
            <a:br>
              <a:rPr kumimoji="1" lang="en-US" altLang="ja-JP" sz="3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ea"/>
                <a:cs typeface="+mn-cs"/>
              </a:rPr>
            </a:br>
            <a:r>
              <a:rPr kumimoji="1" lang="ja-JP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ea"/>
                <a:cs typeface="+mn-cs"/>
              </a:rPr>
              <a:t>　　</a:t>
            </a:r>
            <a:endParaRPr kumimoji="1" lang="ja-JP" altLang="en-US" sz="3200" dirty="0">
              <a:latin typeface="+mj-ea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2AEA0CA-35E9-3A98-C8C3-5BB9BB028D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1537"/>
            <a:ext cx="10515600" cy="4351338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　　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・・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クラブに魅力がない、新しい人を惹き付ける魅力に乏しい</a:t>
            </a: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　　・・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「限界クラブ」（平均年齢</a:t>
            </a:r>
            <a:r>
              <a:rPr kumimoji="1" lang="en-US" altLang="ja-JP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60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歳超・会員</a:t>
            </a:r>
            <a:r>
              <a:rPr kumimoji="1" lang="en-US" altLang="ja-JP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38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人以下）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の仲間入り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　　・・何故、うちのクラブには若手が入ってこないんだろう？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　　　    　→　その理由を考えたことがありますか？　解っているなら行動に！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　　・・何故、うちのクラブには女性が入ってこないんだろう？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　　　    　→　その理由を考えたことがありますか？　解っているなら行動に！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　⇒　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答えは分かっているはずです。行動するのが恐いだけです</a:t>
            </a: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　　　誰に遠慮しているのですか？　邪魔モノは排除しないと発展できません</a:t>
            </a:r>
            <a:r>
              <a:rPr kumimoji="1" lang="en-US" altLang="ja-JP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…</a:t>
            </a:r>
          </a:p>
          <a:p>
            <a:pPr marL="0" indent="0">
              <a:buNone/>
            </a:pP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14711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1DA2BF-2BDE-33F4-79C6-F3029B255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226553" cy="1325563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kumimoji="1" lang="ja-JP" altLang="en-US" sz="3200" b="1" dirty="0">
                <a:solidFill>
                  <a:srgbClr val="FF0000"/>
                </a:solidFill>
              </a:rPr>
              <a:t> </a:t>
            </a:r>
            <a:r>
              <a:rPr kumimoji="1" lang="ja-JP" altLang="en-US" sz="2800" b="1" dirty="0">
                <a:solidFill>
                  <a:srgbClr val="FF0000"/>
                </a:solidFill>
              </a:rPr>
              <a:t>「ロータリー」の魅力</a:t>
            </a:r>
            <a:r>
              <a:rPr kumimoji="1" lang="ja-JP" altLang="en-US" sz="2800" b="1" dirty="0"/>
              <a:t>とは？ ⇒ </a:t>
            </a:r>
            <a:r>
              <a:rPr kumimoji="1" lang="ja-JP" altLang="en-US" sz="2800" b="1" dirty="0">
                <a:solidFill>
                  <a:srgbClr val="0070C0"/>
                </a:solidFill>
              </a:rPr>
              <a:t>ロータリー活動の基本</a:t>
            </a:r>
          </a:p>
        </p:txBody>
      </p:sp>
      <p:sp>
        <p:nvSpPr>
          <p:cNvPr id="7" name="コンテンツ プレースホルダー 2">
            <a:extLst>
              <a:ext uri="{FF2B5EF4-FFF2-40B4-BE49-F238E27FC236}">
                <a16:creationId xmlns:a16="http://schemas.microsoft.com/office/drawing/2014/main" id="{5950DBAF-2FEC-6E20-2955-9E9A74953D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1537"/>
            <a:ext cx="11353799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sz="2000" dirty="0"/>
              <a:t>　⇒　ロータリーでは、</a:t>
            </a:r>
            <a:r>
              <a:rPr lang="ja-JP" altLang="en-US" sz="2000" b="1" dirty="0">
                <a:solidFill>
                  <a:srgbClr val="FF0000"/>
                </a:solidFill>
              </a:rPr>
              <a:t>「人生の目的」</a:t>
            </a:r>
            <a:r>
              <a:rPr lang="ja-JP" altLang="en-US" sz="2000" dirty="0"/>
              <a:t>を知ることができるという人がいる</a:t>
            </a:r>
            <a:endParaRPr lang="en-US" altLang="ja-JP" sz="2000" dirty="0"/>
          </a:p>
          <a:p>
            <a:pPr marL="0" indent="0">
              <a:buNone/>
            </a:pPr>
            <a:r>
              <a:rPr kumimoji="1" lang="ja-JP" altLang="en-US" sz="2000" dirty="0"/>
              <a:t>　</a:t>
            </a:r>
            <a:endParaRPr kumimoji="1" lang="en-US" altLang="ja-JP" sz="2000" dirty="0"/>
          </a:p>
          <a:p>
            <a:pPr marL="0" indent="0">
              <a:buNone/>
            </a:pPr>
            <a:r>
              <a:rPr lang="ja-JP" altLang="en-US" sz="2000" dirty="0"/>
              <a:t>　</a:t>
            </a:r>
            <a:r>
              <a:rPr kumimoji="1" lang="ja-JP" altLang="en-US" sz="2000" dirty="0"/>
              <a:t>⇒　</a:t>
            </a:r>
            <a:r>
              <a:rPr kumimoji="1" lang="ja-JP" altLang="en-US" sz="2000" b="1" dirty="0">
                <a:solidFill>
                  <a:schemeClr val="accent1"/>
                </a:solidFill>
              </a:rPr>
              <a:t>「人生の目的」とは何か？　先覚者はどう言ってるか？</a:t>
            </a:r>
            <a:endParaRPr kumimoji="1" lang="en-US" altLang="ja-JP" sz="2000" b="1" dirty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ja-JP" altLang="en-US" sz="2000" dirty="0"/>
              <a:t>　　　・新渡戸稲造・内村鑑三：　「品格の完成」（＝ 人生をエレガントに！）</a:t>
            </a:r>
            <a:endParaRPr lang="en-US" altLang="ja-JP" sz="2000" dirty="0"/>
          </a:p>
          <a:p>
            <a:pPr marL="0" indent="0">
              <a:buNone/>
            </a:pPr>
            <a:r>
              <a:rPr kumimoji="1" lang="ja-JP" altLang="en-US" sz="2000" dirty="0"/>
              <a:t>　　　・仏教（真言宗）の教え：　「心を磨くこと」</a:t>
            </a:r>
            <a:endParaRPr kumimoji="1" lang="en-US" altLang="ja-JP" sz="2000" dirty="0"/>
          </a:p>
          <a:p>
            <a:pPr marL="0" indent="0">
              <a:buNone/>
            </a:pPr>
            <a:r>
              <a:rPr lang="ja-JP" altLang="en-US" sz="2000" dirty="0"/>
              <a:t>　　　・京セラ・稲盛和夫氏　：　「心を磨き、魂を高めること」</a:t>
            </a:r>
            <a:endParaRPr lang="en-US" altLang="ja-JP" sz="2000" dirty="0"/>
          </a:p>
          <a:p>
            <a:pPr marL="0" indent="0">
              <a:buNone/>
            </a:pPr>
            <a:r>
              <a:rPr lang="ja-JP" altLang="en-US" sz="2000" dirty="0"/>
              <a:t>　　　　　　　　　　　　　　　　　　⇒「それは生きる意味、人生の意義そのもの」</a:t>
            </a:r>
            <a:endParaRPr lang="en-US" altLang="ja-JP" sz="2000" dirty="0"/>
          </a:p>
          <a:p>
            <a:pPr marL="0" indent="0">
              <a:buNone/>
            </a:pPr>
            <a:r>
              <a:rPr kumimoji="1" lang="ja-JP" altLang="en-US" sz="2000" dirty="0"/>
              <a:t>　</a:t>
            </a:r>
            <a:endParaRPr kumimoji="1" lang="en-US" altLang="ja-JP" sz="2000" dirty="0"/>
          </a:p>
          <a:p>
            <a:pPr marL="0" indent="0">
              <a:buNone/>
            </a:pPr>
            <a:r>
              <a:rPr lang="ja-JP" altLang="en-US" sz="2000" dirty="0"/>
              <a:t>　</a:t>
            </a:r>
            <a:r>
              <a:rPr kumimoji="1" lang="ja-JP" altLang="en-US" sz="2000" dirty="0"/>
              <a:t>⇒　ロータリーの魅力は</a:t>
            </a:r>
            <a:r>
              <a:rPr kumimoji="1" lang="ja-JP" altLang="en-US" sz="2000" b="1" dirty="0"/>
              <a:t>「自分磨きの旅」</a:t>
            </a:r>
            <a:r>
              <a:rPr kumimoji="1" lang="ja-JP" altLang="en-US" sz="2000" dirty="0"/>
              <a:t>を経験できること（＝</a:t>
            </a:r>
            <a:r>
              <a:rPr kumimoji="1" lang="ja-JP" altLang="en-US" sz="2000" b="1" dirty="0"/>
              <a:t>「人生の道場」</a:t>
            </a:r>
            <a:r>
              <a:rPr kumimoji="1" lang="ja-JP" altLang="en-US" sz="2000" dirty="0"/>
              <a:t>米山梅吉翁）</a:t>
            </a:r>
            <a:endParaRPr kumimoji="1" lang="en-US" altLang="ja-JP" sz="2000" dirty="0"/>
          </a:p>
          <a:p>
            <a:pPr marL="0" indent="0">
              <a:buNone/>
            </a:pPr>
            <a:r>
              <a:rPr lang="ja-JP" altLang="en-US" sz="2000" dirty="0"/>
              <a:t>　</a:t>
            </a:r>
            <a:endParaRPr lang="en-US" altLang="ja-JP" sz="2000" dirty="0"/>
          </a:p>
          <a:p>
            <a:pPr marL="0" indent="0">
              <a:buNone/>
            </a:pPr>
            <a:r>
              <a:rPr lang="ja-JP" altLang="en-US" sz="2000" dirty="0"/>
              <a:t>　⇒　それは</a:t>
            </a:r>
            <a:r>
              <a:rPr lang="ja-JP" altLang="en-US" sz="2000" b="1" dirty="0">
                <a:solidFill>
                  <a:srgbClr val="FF0000"/>
                </a:solidFill>
              </a:rPr>
              <a:t>「例会」</a:t>
            </a:r>
            <a:r>
              <a:rPr lang="ja-JP" altLang="en-US" sz="2000" dirty="0"/>
              <a:t>にある</a:t>
            </a:r>
            <a:endParaRPr kumimoji="1"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69263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A84F356-4CD9-6C21-024B-052C7B00BC14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kumimoji="1" lang="ja-JP" altLang="en-US" sz="3200" b="1" dirty="0">
                <a:solidFill>
                  <a:srgbClr val="FF0000"/>
                </a:solidFill>
              </a:rPr>
              <a:t> </a:t>
            </a:r>
            <a:r>
              <a:rPr kumimoji="1" lang="ja-JP" altLang="en-US" sz="2800" b="1" dirty="0">
                <a:solidFill>
                  <a:srgbClr val="FF0000"/>
                </a:solidFill>
              </a:rPr>
              <a:t>「例会」の効用</a:t>
            </a:r>
            <a:r>
              <a:rPr kumimoji="1" lang="ja-JP" altLang="en-US" sz="2800" b="1" dirty="0"/>
              <a:t>（もっとも大切な行事）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7F3ACCF-DE37-B6F2-DF09-BB0EABC908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1537"/>
            <a:ext cx="10515600" cy="4351338"/>
          </a:xfrm>
        </p:spPr>
        <p:txBody>
          <a:bodyPr>
            <a:normAutofit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ea"/>
                <a:cs typeface="+mn-cs"/>
              </a:rPr>
              <a:t>　</a:t>
            </a:r>
            <a:r>
              <a:rPr kumimoji="1" lang="en-US" altLang="ja-JP" sz="2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ea"/>
                <a:cs typeface="+mn-cs"/>
              </a:rPr>
              <a:t>ⅰ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ea"/>
                <a:cs typeface="+mn-cs"/>
              </a:rPr>
              <a:t>　シニア会員</a:t>
            </a:r>
            <a:r>
              <a:rPr kumimoji="1" lang="ja-JP" altLang="en-US" sz="200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ea"/>
                <a:cs typeface="+mn-cs"/>
              </a:rPr>
              <a:t>にとっての例会</a:t>
            </a:r>
            <a:endParaRPr kumimoji="1" lang="en-US" altLang="ja-JP" sz="20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　　　⇒　シニア会員には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「キョウヨウ」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と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「キョウイク」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が必要だという古諺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　　　⇒　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cs typeface="+mn-cs"/>
              </a:rPr>
              <a:t>「キョウヨウ」：　今日、用</a:t>
            </a:r>
            <a:r>
              <a:rPr kumimoji="1" lang="ja-JP" altLang="en-US" sz="200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cs typeface="+mn-cs"/>
              </a:rPr>
              <a:t>がある</a:t>
            </a:r>
            <a:endParaRPr kumimoji="1" lang="en-US" altLang="ja-JP" sz="20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　　　　　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cs typeface="+mn-cs"/>
              </a:rPr>
              <a:t>「キョウイク」：　今日、行く</a:t>
            </a:r>
            <a:r>
              <a:rPr kumimoji="1" lang="ja-JP" altLang="en-US" sz="200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cs typeface="+mn-cs"/>
              </a:rPr>
              <a:t>ところがある</a:t>
            </a:r>
            <a:endParaRPr kumimoji="1" lang="en-US" altLang="ja-JP" sz="20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　</a:t>
            </a:r>
            <a:r>
              <a:rPr kumimoji="1" lang="en-US" altLang="ja-JP" sz="2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ea"/>
                <a:cs typeface="+mn-cs"/>
              </a:rPr>
              <a:t>ⅱ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ea"/>
                <a:cs typeface="+mn-cs"/>
              </a:rPr>
              <a:t>　中堅会員</a:t>
            </a:r>
            <a:r>
              <a:rPr kumimoji="1" lang="ja-JP" altLang="en-US" sz="200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ea"/>
                <a:cs typeface="+mn-cs"/>
              </a:rPr>
              <a:t>にとっての例会</a:t>
            </a:r>
            <a:endParaRPr kumimoji="1" lang="en-US" altLang="ja-JP" sz="20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　　　⇒　仕事、家庭の充実のための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人脈（エグゼクティブ・クラス）の活用</a:t>
            </a: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　</a:t>
            </a:r>
            <a:r>
              <a:rPr kumimoji="1" lang="en-US" altLang="ja-JP" sz="2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ea"/>
                <a:cs typeface="+mn-cs"/>
              </a:rPr>
              <a:t>ⅲ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ea"/>
                <a:cs typeface="+mn-cs"/>
              </a:rPr>
              <a:t>　若手会員・新会員</a:t>
            </a:r>
            <a:r>
              <a:rPr kumimoji="1" lang="ja-JP" altLang="en-US" sz="200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ea"/>
                <a:cs typeface="+mn-cs"/>
              </a:rPr>
              <a:t>にとっての例会</a:t>
            </a:r>
            <a:endParaRPr kumimoji="1" lang="en-US" altLang="ja-JP" sz="20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　　　⇒　未知の業界における多数・多様な人脈を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一遍に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手に入れられること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　　　　　社交界へのスムースなデビューが果たせる</a:t>
            </a:r>
          </a:p>
          <a:p>
            <a:pPr marL="0" indent="0">
              <a:buNone/>
            </a:pP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91786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DB2322E-05B1-5584-6DAD-883B99398E92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tabLst/>
              <a:defRPr/>
            </a:pPr>
            <a:r>
              <a:rPr lang="ja-JP" altLang="en-US" sz="3100" b="1" dirty="0">
                <a:latin typeface="+mj-ea"/>
                <a:cs typeface="+mn-cs"/>
              </a:rPr>
              <a:t> </a:t>
            </a:r>
            <a:br>
              <a:rPr lang="en-US" altLang="ja-JP" sz="3100" b="1" dirty="0">
                <a:latin typeface="+mj-ea"/>
                <a:cs typeface="+mn-cs"/>
              </a:rPr>
            </a:br>
            <a:r>
              <a:rPr lang="en-US" altLang="ja-JP" sz="3100" b="1" dirty="0">
                <a:latin typeface="+mj-ea"/>
                <a:cs typeface="+mn-cs"/>
              </a:rPr>
              <a:t> </a:t>
            </a:r>
            <a:r>
              <a:rPr kumimoji="1" lang="ja-JP" altLang="en-US" sz="3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ea"/>
                <a:cs typeface="+mn-cs"/>
              </a:rPr>
              <a:t>そのためには</a:t>
            </a:r>
            <a:r>
              <a:rPr kumimoji="1" lang="ja-JP" altLang="en-US" sz="31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ea"/>
                <a:cs typeface="+mn-cs"/>
              </a:rPr>
              <a:t>「例会」の充実</a:t>
            </a:r>
            <a:r>
              <a:rPr kumimoji="1" lang="ja-JP" altLang="en-US" sz="3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ea"/>
                <a:cs typeface="+mn-cs"/>
              </a:rPr>
              <a:t>が何にも増して重要だ</a:t>
            </a:r>
            <a:br>
              <a:rPr kumimoji="1" lang="en-US" altLang="ja-JP" sz="31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</a:br>
            <a:endParaRPr kumimoji="1" lang="ja-JP" altLang="en-US" sz="3100" b="1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A350FD8-38CC-52BD-57D7-B35EF3A833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31653"/>
            <a:ext cx="10515600" cy="4351338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　</a:t>
            </a: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ⅰ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　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ea"/>
                <a:cs typeface="+mn-cs"/>
              </a:rPr>
              <a:t>「例会」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＝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「人生の道場」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（自分の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「人生の目的（意義）」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を知るところ）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　　　　　　　　・充実した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会長卓話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　　　　　　　　・会員相互の情報交換の場になるように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　</a:t>
            </a: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ⅱ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　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ea"/>
                <a:cs typeface="+mn-cs"/>
              </a:rPr>
              <a:t>「例会」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＝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「人生最後の友人」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を作るところ（＝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「大人の学園」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）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　　　　　　　　・「心の慰安の場所」（</a:t>
            </a: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PDG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前原勝樹）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　　　　　　　　・ロータリアン同士（真実かつ安心な）の交流の場所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　　　　　　　　・好意と友情を深める場所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ja-JP" altLang="en-US" sz="2000" dirty="0">
                <a:solidFill>
                  <a:prstClr val="black"/>
                </a:solidFill>
                <a:latin typeface="+mn-ea"/>
              </a:rPr>
              <a:t>　　　　　　　</a:t>
            </a:r>
            <a:endParaRPr lang="en-US" altLang="ja-JP" sz="2000" dirty="0">
              <a:solidFill>
                <a:prstClr val="black"/>
              </a:solidFill>
              <a:latin typeface="+mn-ea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ja-JP" altLang="en-US" sz="2000" dirty="0">
                <a:solidFill>
                  <a:prstClr val="black"/>
                </a:solidFill>
                <a:latin typeface="+mn-ea"/>
              </a:rPr>
              <a:t>　　　　　　　＝ </a:t>
            </a:r>
            <a:r>
              <a:rPr lang="ja-JP" altLang="en-US" sz="2000" b="1" dirty="0">
                <a:solidFill>
                  <a:srgbClr val="FF0000"/>
                </a:solidFill>
                <a:latin typeface="+mn-ea"/>
              </a:rPr>
              <a:t>「楽しいところ </a:t>
            </a:r>
            <a:r>
              <a:rPr lang="ja-JP" altLang="en-US" sz="2000" dirty="0">
                <a:solidFill>
                  <a:srgbClr val="FF0000"/>
                </a:solidFill>
                <a:latin typeface="+mn-ea"/>
              </a:rPr>
              <a:t>に </a:t>
            </a:r>
            <a:r>
              <a:rPr lang="ja-JP" altLang="en-US" sz="2000" b="1" dirty="0">
                <a:solidFill>
                  <a:srgbClr val="FF0000"/>
                </a:solidFill>
                <a:latin typeface="+mn-ea"/>
              </a:rPr>
              <a:t>人は集まる」</a:t>
            </a:r>
            <a:r>
              <a:rPr lang="ja-JP" altLang="en-US" sz="2000" dirty="0">
                <a:solidFill>
                  <a:srgbClr val="FF0000"/>
                </a:solidFill>
                <a:latin typeface="+mn-ea"/>
              </a:rPr>
              <a:t>の理屈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ea"/>
            </a:endParaRPr>
          </a:p>
          <a:p>
            <a:pPr marL="0" indent="0">
              <a:buNone/>
            </a:pP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88373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>
            <a:extLst>
              <a:ext uri="{FF2B5EF4-FFF2-40B4-BE49-F238E27FC236}">
                <a16:creationId xmlns:a16="http://schemas.microsoft.com/office/drawing/2014/main" id="{19DF71A4-8F54-7AB0-AFFA-DC8D19C877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r>
              <a:rPr kumimoji="1" lang="ja-JP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kumimoji="1" lang="ja-JP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クラブとロータリアン成長までの４ステップ</a:t>
            </a:r>
          </a:p>
        </p:txBody>
      </p:sp>
      <p:graphicFrame>
        <p:nvGraphicFramePr>
          <p:cNvPr id="2" name="オブジェクト 1">
            <a:extLst>
              <a:ext uri="{FF2B5EF4-FFF2-40B4-BE49-F238E27FC236}">
                <a16:creationId xmlns:a16="http://schemas.microsoft.com/office/drawing/2014/main" id="{C9D93F67-3230-3E1B-797D-9820B36A3DC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38200" y="1870075"/>
          <a:ext cx="10515600" cy="462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6867393" imgH="3114504" progId="Excel.Sheet.12">
                  <p:embed/>
                </p:oleObj>
              </mc:Choice>
              <mc:Fallback>
                <p:oleObj name="Worksheet" r:id="rId2" imgW="6867393" imgH="3114504" progId="Excel.Sheet.12">
                  <p:embed/>
                  <p:pic>
                    <p:nvPicPr>
                      <p:cNvPr id="2" name="オブジェクト 1">
                        <a:extLst>
                          <a:ext uri="{FF2B5EF4-FFF2-40B4-BE49-F238E27FC236}">
                            <a16:creationId xmlns:a16="http://schemas.microsoft.com/office/drawing/2014/main" id="{C9D93F67-3230-3E1B-797D-9820B36A3DC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838200" y="1870075"/>
                        <a:ext cx="10515600" cy="4622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フレーム 2">
            <a:extLst>
              <a:ext uri="{FF2B5EF4-FFF2-40B4-BE49-F238E27FC236}">
                <a16:creationId xmlns:a16="http://schemas.microsoft.com/office/drawing/2014/main" id="{AC08C0F7-ED24-C18F-6855-9A5062B60A29}"/>
              </a:ext>
            </a:extLst>
          </p:cNvPr>
          <p:cNvSpPr/>
          <p:nvPr/>
        </p:nvSpPr>
        <p:spPr>
          <a:xfrm>
            <a:off x="1942012" y="3429000"/>
            <a:ext cx="914400" cy="914400"/>
          </a:xfrm>
          <a:prstGeom prst="fram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977822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C427E33-83F8-BDF9-50D9-F89DE3249AA6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kumimoji="1" lang="en-US" altLang="ja-JP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游ゴシック Light" panose="020F0302020204030204"/>
                <a:ea typeface="游ゴシック Light" panose="020B0300000000000000" pitchFamily="50" charset="-128"/>
                <a:cs typeface="+mj-cs"/>
              </a:rPr>
              <a:t> Ⅲ</a:t>
            </a:r>
            <a:r>
              <a:rPr kumimoji="1" lang="ja-JP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游ゴシック Light" panose="020F0302020204030204"/>
                <a:ea typeface="游ゴシック Light" panose="020B0300000000000000" pitchFamily="50" charset="-128"/>
                <a:cs typeface="+mj-cs"/>
              </a:rPr>
              <a:t>　“クラブの居心地”　</a:t>
            </a:r>
            <a:r>
              <a:rPr kumimoji="1" lang="en-US" altLang="ja-JP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游ゴシック Light" panose="020F0302020204030204"/>
                <a:ea typeface="游ゴシック Light" panose="020B0300000000000000" pitchFamily="50" charset="-128"/>
                <a:cs typeface="+mj-cs"/>
              </a:rPr>
              <a:t>‥ </a:t>
            </a:r>
            <a:r>
              <a:rPr kumimoji="1" lang="ja-JP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游ゴシック Light" panose="020F0302020204030204"/>
                <a:ea typeface="游ゴシック Light" panose="020B0300000000000000" pitchFamily="50" charset="-128"/>
                <a:cs typeface="+mj-cs"/>
              </a:rPr>
              <a:t>会員増強・維持の絶対法則</a:t>
            </a:r>
            <a:endParaRPr kumimoji="1" lang="ja-JP" alt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87B1C5E-DD92-6F38-51A7-59B24E6D42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altLang="ja-JP" dirty="0"/>
          </a:p>
          <a:p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　　　　　</a:t>
            </a:r>
            <a:endParaRPr lang="en-US" altLang="ja-JP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ja-JP" b="1" dirty="0"/>
          </a:p>
          <a:p>
            <a:pPr marL="0" indent="0">
              <a:buNone/>
            </a:pPr>
            <a:r>
              <a:rPr lang="ja-JP" altLang="en-US" b="1" dirty="0"/>
              <a:t>　　　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　　</a:t>
            </a:r>
          </a:p>
        </p:txBody>
      </p:sp>
    </p:spTree>
    <p:extLst>
      <p:ext uri="{BB962C8B-B14F-4D97-AF65-F5344CB8AC3E}">
        <p14:creationId xmlns:p14="http://schemas.microsoft.com/office/powerpoint/2010/main" val="3351612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>
            <a:extLst>
              <a:ext uri="{FF2B5EF4-FFF2-40B4-BE49-F238E27FC236}">
                <a16:creationId xmlns:a16="http://schemas.microsoft.com/office/drawing/2014/main" id="{19DF71A4-8F54-7AB0-AFFA-DC8D19C877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r>
              <a:rPr kumimoji="1" lang="ja-JP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kumimoji="1" lang="ja-JP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クラブとロータリアン成長までの４ステップ</a:t>
            </a:r>
          </a:p>
        </p:txBody>
      </p:sp>
      <p:graphicFrame>
        <p:nvGraphicFramePr>
          <p:cNvPr id="2" name="オブジェクト 1">
            <a:extLst>
              <a:ext uri="{FF2B5EF4-FFF2-40B4-BE49-F238E27FC236}">
                <a16:creationId xmlns:a16="http://schemas.microsoft.com/office/drawing/2014/main" id="{C9D93F67-3230-3E1B-797D-9820B36A3DC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259039"/>
              </p:ext>
            </p:extLst>
          </p:nvPr>
        </p:nvGraphicFramePr>
        <p:xfrm>
          <a:off x="838200" y="1870075"/>
          <a:ext cx="10515600" cy="462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6867393" imgH="3114504" progId="Excel.Sheet.12">
                  <p:embed/>
                </p:oleObj>
              </mc:Choice>
              <mc:Fallback>
                <p:oleObj name="Worksheet" r:id="rId2" imgW="6867393" imgH="3114504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838200" y="1870075"/>
                        <a:ext cx="10515600" cy="4622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6883323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C427E33-83F8-BDF9-50D9-F89DE3249AA6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kumimoji="1" lang="en-US" altLang="ja-JP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游ゴシック Light" panose="020F0302020204030204"/>
                <a:ea typeface="游ゴシック Light" panose="020B0300000000000000" pitchFamily="50" charset="-128"/>
                <a:cs typeface="+mj-cs"/>
              </a:rPr>
              <a:t> Ⅲ</a:t>
            </a:r>
            <a:r>
              <a:rPr kumimoji="1" lang="ja-JP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游ゴシック Light" panose="020F0302020204030204"/>
                <a:ea typeface="游ゴシック Light" panose="020B0300000000000000" pitchFamily="50" charset="-128"/>
                <a:cs typeface="+mj-cs"/>
              </a:rPr>
              <a:t>　“クラブの居心地”　</a:t>
            </a:r>
            <a:r>
              <a:rPr kumimoji="1" lang="en-US" altLang="ja-JP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游ゴシック Light" panose="020F0302020204030204"/>
                <a:ea typeface="游ゴシック Light" panose="020B0300000000000000" pitchFamily="50" charset="-128"/>
                <a:cs typeface="+mj-cs"/>
              </a:rPr>
              <a:t>‥ </a:t>
            </a:r>
            <a:r>
              <a:rPr kumimoji="1" lang="ja-JP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游ゴシック Light" panose="020F0302020204030204"/>
                <a:ea typeface="游ゴシック Light" panose="020B0300000000000000" pitchFamily="50" charset="-128"/>
                <a:cs typeface="+mj-cs"/>
              </a:rPr>
              <a:t>会員増強・維持の絶対法則</a:t>
            </a:r>
            <a:endParaRPr kumimoji="1" lang="ja-JP" alt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87B1C5E-DD92-6F38-51A7-59B24E6D42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/>
          </a:bodyPr>
          <a:lstStyle/>
          <a:p>
            <a:endParaRPr lang="en-US" altLang="ja-JP" dirty="0"/>
          </a:p>
          <a:p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　　　　　</a:t>
            </a:r>
            <a:r>
              <a:rPr lang="ja-JP" altLang="en-US" b="1" dirty="0">
                <a:solidFill>
                  <a:srgbClr val="FF0000"/>
                </a:solidFill>
              </a:rPr>
              <a:t>クラブ内の居心地</a:t>
            </a:r>
            <a:endParaRPr lang="en-US" altLang="ja-JP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ja-JP" b="1" dirty="0"/>
          </a:p>
          <a:p>
            <a:pPr marL="0" indent="0">
              <a:buNone/>
            </a:pPr>
            <a:r>
              <a:rPr lang="ja-JP" altLang="en-US" b="1" dirty="0"/>
              <a:t>　　　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　　</a:t>
            </a:r>
          </a:p>
        </p:txBody>
      </p:sp>
    </p:spTree>
    <p:extLst>
      <p:ext uri="{BB962C8B-B14F-4D97-AF65-F5344CB8AC3E}">
        <p14:creationId xmlns:p14="http://schemas.microsoft.com/office/powerpoint/2010/main" val="15654584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C427E33-83F8-BDF9-50D9-F89DE3249AA6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kumimoji="1" lang="en-US" altLang="ja-JP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游ゴシック Light" panose="020F0302020204030204"/>
                <a:ea typeface="游ゴシック Light" panose="020B0300000000000000" pitchFamily="50" charset="-128"/>
                <a:cs typeface="+mj-cs"/>
              </a:rPr>
              <a:t> Ⅲ</a:t>
            </a:r>
            <a:r>
              <a:rPr kumimoji="1" lang="ja-JP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游ゴシック Light" panose="020F0302020204030204"/>
                <a:ea typeface="游ゴシック Light" panose="020B0300000000000000" pitchFamily="50" charset="-128"/>
                <a:cs typeface="+mj-cs"/>
              </a:rPr>
              <a:t>　“クラブの居心地”　</a:t>
            </a:r>
            <a:r>
              <a:rPr kumimoji="1" lang="en-US" altLang="ja-JP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游ゴシック Light" panose="020F0302020204030204"/>
                <a:ea typeface="游ゴシック Light" panose="020B0300000000000000" pitchFamily="50" charset="-128"/>
                <a:cs typeface="+mj-cs"/>
              </a:rPr>
              <a:t>‥ </a:t>
            </a:r>
            <a:r>
              <a:rPr kumimoji="1" lang="ja-JP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游ゴシック Light" panose="020F0302020204030204"/>
                <a:ea typeface="游ゴシック Light" panose="020B0300000000000000" pitchFamily="50" charset="-128"/>
                <a:cs typeface="+mj-cs"/>
              </a:rPr>
              <a:t>会員増強・維持の絶対法則</a:t>
            </a:r>
            <a:endParaRPr kumimoji="1" lang="ja-JP" alt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87B1C5E-DD92-6F38-51A7-59B24E6D42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/>
          </a:bodyPr>
          <a:lstStyle/>
          <a:p>
            <a:endParaRPr lang="en-US" altLang="ja-JP" dirty="0"/>
          </a:p>
          <a:p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　　　　　</a:t>
            </a:r>
            <a:r>
              <a:rPr lang="ja-JP" altLang="en-US" b="1" dirty="0">
                <a:solidFill>
                  <a:srgbClr val="FF0000"/>
                </a:solidFill>
              </a:rPr>
              <a:t>クラブ内の居心地</a:t>
            </a:r>
            <a:endParaRPr lang="en-US" altLang="ja-JP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ja-JP" b="1" dirty="0"/>
          </a:p>
          <a:p>
            <a:pPr marL="0" indent="0">
              <a:buNone/>
            </a:pPr>
            <a:r>
              <a:rPr lang="ja-JP" altLang="en-US" b="1" dirty="0"/>
              <a:t>　　　</a:t>
            </a:r>
            <a:r>
              <a:rPr lang="ja-JP" altLang="en-US" b="1" dirty="0">
                <a:solidFill>
                  <a:srgbClr val="00B0F0"/>
                </a:solidFill>
              </a:rPr>
              <a:t>心地よさ</a:t>
            </a:r>
            <a:r>
              <a:rPr lang="ja-JP" altLang="en-US" b="1" dirty="0"/>
              <a:t>　　</a:t>
            </a:r>
            <a:endParaRPr lang="en-US" altLang="ja-JP" b="1" dirty="0"/>
          </a:p>
          <a:p>
            <a:pPr marL="0" indent="0">
              <a:buNone/>
            </a:pPr>
            <a:r>
              <a:rPr lang="ja-JP" altLang="en-US" b="1" dirty="0"/>
              <a:t>　　 </a:t>
            </a:r>
            <a:r>
              <a:rPr lang="ja-JP" altLang="en-US" sz="2400" b="1" dirty="0"/>
              <a:t>（承認欲求）　　　  　</a:t>
            </a:r>
            <a:endParaRPr lang="en-US" altLang="ja-JP" sz="2400" b="1" dirty="0"/>
          </a:p>
          <a:p>
            <a:pPr marL="0" indent="0">
              <a:buNone/>
            </a:pPr>
            <a:r>
              <a:rPr lang="ja-JP" altLang="en-US" sz="2400" b="1" dirty="0"/>
              <a:t>　 　 （皆からの認知）　　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　　</a:t>
            </a:r>
          </a:p>
        </p:txBody>
      </p:sp>
    </p:spTree>
    <p:extLst>
      <p:ext uri="{BB962C8B-B14F-4D97-AF65-F5344CB8AC3E}">
        <p14:creationId xmlns:p14="http://schemas.microsoft.com/office/powerpoint/2010/main" val="107642906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C427E33-83F8-BDF9-50D9-F89DE3249AA6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kumimoji="1" lang="en-US" altLang="ja-JP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游ゴシック Light" panose="020F0302020204030204"/>
                <a:ea typeface="游ゴシック Light" panose="020B0300000000000000" pitchFamily="50" charset="-128"/>
                <a:cs typeface="+mj-cs"/>
              </a:rPr>
              <a:t> Ⅲ</a:t>
            </a:r>
            <a:r>
              <a:rPr kumimoji="1" lang="ja-JP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游ゴシック Light" panose="020F0302020204030204"/>
                <a:ea typeface="游ゴシック Light" panose="020B0300000000000000" pitchFamily="50" charset="-128"/>
                <a:cs typeface="+mj-cs"/>
              </a:rPr>
              <a:t>　“クラブの居心地”　</a:t>
            </a:r>
            <a:r>
              <a:rPr kumimoji="1" lang="en-US" altLang="ja-JP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游ゴシック Light" panose="020F0302020204030204"/>
                <a:ea typeface="游ゴシック Light" panose="020B0300000000000000" pitchFamily="50" charset="-128"/>
                <a:cs typeface="+mj-cs"/>
              </a:rPr>
              <a:t>‥ </a:t>
            </a:r>
            <a:r>
              <a:rPr kumimoji="1" lang="ja-JP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游ゴシック Light" panose="020F0302020204030204"/>
                <a:ea typeface="游ゴシック Light" panose="020B0300000000000000" pitchFamily="50" charset="-128"/>
                <a:cs typeface="+mj-cs"/>
              </a:rPr>
              <a:t>会員増強・維持の絶対法則</a:t>
            </a:r>
            <a:endParaRPr kumimoji="1" lang="ja-JP" alt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87B1C5E-DD92-6F38-51A7-59B24E6D42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altLang="ja-JP" dirty="0"/>
          </a:p>
          <a:p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　　　　　</a:t>
            </a:r>
            <a:r>
              <a:rPr lang="ja-JP" altLang="en-US" b="1" dirty="0">
                <a:solidFill>
                  <a:srgbClr val="FF0000"/>
                </a:solidFill>
              </a:rPr>
              <a:t>クラブ内の居心地</a:t>
            </a:r>
            <a:endParaRPr lang="en-US" altLang="ja-JP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ja-JP" b="1" dirty="0"/>
          </a:p>
          <a:p>
            <a:pPr marL="0" indent="0">
              <a:buNone/>
            </a:pPr>
            <a:r>
              <a:rPr lang="ja-JP" altLang="en-US" b="1" dirty="0"/>
              <a:t>　　　</a:t>
            </a:r>
            <a:r>
              <a:rPr lang="ja-JP" altLang="en-US" b="1" dirty="0">
                <a:solidFill>
                  <a:srgbClr val="00B0F0"/>
                </a:solidFill>
              </a:rPr>
              <a:t>心地よさ</a:t>
            </a:r>
            <a:r>
              <a:rPr lang="ja-JP" altLang="en-US" b="1" dirty="0"/>
              <a:t>　　</a:t>
            </a:r>
            <a:r>
              <a:rPr lang="en-US" altLang="ja-JP" b="1" dirty="0"/>
              <a:t>×</a:t>
            </a:r>
            <a:r>
              <a:rPr lang="ja-JP" altLang="en-US" b="1" dirty="0"/>
              <a:t>　　</a:t>
            </a:r>
            <a:r>
              <a:rPr lang="ja-JP" altLang="en-US" b="1" dirty="0">
                <a:solidFill>
                  <a:srgbClr val="00B050"/>
                </a:solidFill>
              </a:rPr>
              <a:t>温かい配慮</a:t>
            </a:r>
            <a:endParaRPr lang="en-US" altLang="ja-JP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ja-JP" altLang="en-US" b="1" dirty="0"/>
              <a:t>　　 </a:t>
            </a:r>
            <a:r>
              <a:rPr lang="ja-JP" altLang="en-US" sz="2400" b="1" dirty="0"/>
              <a:t>（承認欲求）　　　  　（社会的欲求）</a:t>
            </a:r>
            <a:endParaRPr lang="en-US" altLang="ja-JP" sz="2400" b="1" dirty="0"/>
          </a:p>
          <a:p>
            <a:pPr marL="0" indent="0">
              <a:buNone/>
            </a:pPr>
            <a:r>
              <a:rPr lang="ja-JP" altLang="en-US" sz="2400" b="1" dirty="0"/>
              <a:t>　 　 （皆からの認知）　　  （寛容さ）</a:t>
            </a:r>
            <a:endParaRPr lang="en-US" altLang="ja-JP" sz="2400" b="1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　　</a:t>
            </a:r>
          </a:p>
        </p:txBody>
      </p:sp>
    </p:spTree>
    <p:extLst>
      <p:ext uri="{BB962C8B-B14F-4D97-AF65-F5344CB8AC3E}">
        <p14:creationId xmlns:p14="http://schemas.microsoft.com/office/powerpoint/2010/main" val="293828562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C427E33-83F8-BDF9-50D9-F89DE3249AA6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kumimoji="1" lang="en-US" altLang="ja-JP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游ゴシック Light" panose="020F0302020204030204"/>
                <a:ea typeface="游ゴシック Light" panose="020B0300000000000000" pitchFamily="50" charset="-128"/>
                <a:cs typeface="+mj-cs"/>
              </a:rPr>
              <a:t> Ⅲ</a:t>
            </a:r>
            <a:r>
              <a:rPr kumimoji="1" lang="ja-JP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游ゴシック Light" panose="020F0302020204030204"/>
                <a:ea typeface="游ゴシック Light" panose="020B0300000000000000" pitchFamily="50" charset="-128"/>
                <a:cs typeface="+mj-cs"/>
              </a:rPr>
              <a:t>　“クラブの居心地”　</a:t>
            </a:r>
            <a:r>
              <a:rPr kumimoji="1" lang="en-US" altLang="ja-JP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游ゴシック Light" panose="020F0302020204030204"/>
                <a:ea typeface="游ゴシック Light" panose="020B0300000000000000" pitchFamily="50" charset="-128"/>
                <a:cs typeface="+mj-cs"/>
              </a:rPr>
              <a:t>‥ </a:t>
            </a:r>
            <a:r>
              <a:rPr kumimoji="1" lang="ja-JP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游ゴシック Light" panose="020F0302020204030204"/>
                <a:ea typeface="游ゴシック Light" panose="020B0300000000000000" pitchFamily="50" charset="-128"/>
                <a:cs typeface="+mj-cs"/>
              </a:rPr>
              <a:t>会員増強・維持の絶対法則</a:t>
            </a:r>
            <a:endParaRPr kumimoji="1" lang="ja-JP" alt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87B1C5E-DD92-6F38-51A7-59B24E6D42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altLang="ja-JP" dirty="0"/>
          </a:p>
          <a:p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　　　　　</a:t>
            </a:r>
            <a:r>
              <a:rPr lang="ja-JP" altLang="en-US" b="1" dirty="0">
                <a:solidFill>
                  <a:srgbClr val="FF0000"/>
                </a:solidFill>
              </a:rPr>
              <a:t>クラブ内の居心地</a:t>
            </a:r>
            <a:endParaRPr lang="en-US" altLang="ja-JP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ja-JP" b="1" dirty="0"/>
          </a:p>
          <a:p>
            <a:pPr marL="0" indent="0">
              <a:buNone/>
            </a:pPr>
            <a:r>
              <a:rPr lang="ja-JP" altLang="en-US" b="1" dirty="0"/>
              <a:t>　　　</a:t>
            </a:r>
            <a:r>
              <a:rPr lang="ja-JP" altLang="en-US" b="1" dirty="0">
                <a:solidFill>
                  <a:srgbClr val="00B0F0"/>
                </a:solidFill>
              </a:rPr>
              <a:t>心地よさ</a:t>
            </a:r>
            <a:r>
              <a:rPr lang="ja-JP" altLang="en-US" b="1" dirty="0"/>
              <a:t>　　</a:t>
            </a:r>
            <a:r>
              <a:rPr lang="en-US" altLang="ja-JP" b="1" dirty="0"/>
              <a:t>×</a:t>
            </a:r>
            <a:r>
              <a:rPr lang="ja-JP" altLang="en-US" b="1" dirty="0"/>
              <a:t>　　</a:t>
            </a:r>
            <a:r>
              <a:rPr lang="ja-JP" altLang="en-US" b="1" dirty="0">
                <a:solidFill>
                  <a:srgbClr val="00B050"/>
                </a:solidFill>
              </a:rPr>
              <a:t>温かい配慮</a:t>
            </a:r>
            <a:r>
              <a:rPr lang="ja-JP" altLang="en-US" b="1" dirty="0"/>
              <a:t>　　＝　</a:t>
            </a:r>
            <a:r>
              <a:rPr lang="ja-JP" altLang="en-US" b="1" dirty="0">
                <a:solidFill>
                  <a:srgbClr val="FF0000"/>
                </a:solidFill>
              </a:rPr>
              <a:t>会員増強・維持</a:t>
            </a:r>
            <a:endParaRPr lang="en-US" altLang="ja-JP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ja-JP" altLang="en-US" b="1" dirty="0"/>
              <a:t>　　 </a:t>
            </a:r>
            <a:r>
              <a:rPr lang="ja-JP" altLang="en-US" sz="2400" b="1" dirty="0"/>
              <a:t>（承認欲求）　　　  　（社会的欲求）</a:t>
            </a:r>
            <a:endParaRPr lang="en-US" altLang="ja-JP" sz="2400" b="1" dirty="0"/>
          </a:p>
          <a:p>
            <a:pPr marL="0" indent="0">
              <a:buNone/>
            </a:pPr>
            <a:r>
              <a:rPr lang="ja-JP" altLang="en-US" sz="2400" b="1" dirty="0"/>
              <a:t>　 　 （皆からの認知）　　  （寛容さ）</a:t>
            </a:r>
            <a:endParaRPr lang="en-US" altLang="ja-JP" sz="2400" b="1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　　</a:t>
            </a:r>
          </a:p>
        </p:txBody>
      </p:sp>
    </p:spTree>
    <p:extLst>
      <p:ext uri="{BB962C8B-B14F-4D97-AF65-F5344CB8AC3E}">
        <p14:creationId xmlns:p14="http://schemas.microsoft.com/office/powerpoint/2010/main" val="35337705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F14E6FB-F4F2-C3C5-3686-179402E3BD35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ja-JP" altLang="en-US" sz="3200" b="1" dirty="0"/>
              <a:t>  </a:t>
            </a:r>
            <a:r>
              <a:rPr lang="ja-JP" altLang="en-US" sz="2800" b="1" dirty="0"/>
              <a:t>クラブが </a:t>
            </a:r>
            <a:r>
              <a:rPr lang="en-US" altLang="ja-JP" sz="2800" b="1" dirty="0"/>
              <a:t>INCLUSIVE </a:t>
            </a:r>
            <a:r>
              <a:rPr lang="ja-JP" altLang="en-US" sz="2800" b="1" dirty="0"/>
              <a:t>であることの重要性</a:t>
            </a:r>
            <a:endParaRPr kumimoji="1" lang="ja-JP" altLang="en-US" sz="2800" b="1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D7CA04F-83A6-485A-F0AF-B8B0A889A0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141537"/>
            <a:ext cx="11275423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2000" b="1" dirty="0">
                <a:solidFill>
                  <a:srgbClr val="FF0000"/>
                </a:solidFill>
              </a:rPr>
              <a:t>「みんなを温かく受け入れるクラブ」とは</a:t>
            </a:r>
            <a:r>
              <a:rPr kumimoji="1" lang="en-US" altLang="ja-JP" sz="2000" b="1" dirty="0">
                <a:solidFill>
                  <a:srgbClr val="FF0000"/>
                </a:solidFill>
              </a:rPr>
              <a:t>…</a:t>
            </a:r>
          </a:p>
          <a:p>
            <a:pPr marL="0" indent="0">
              <a:buNone/>
            </a:pPr>
            <a:r>
              <a:rPr lang="ja-JP" altLang="en-US" sz="2000" dirty="0"/>
              <a:t>　会員にとっての</a:t>
            </a:r>
            <a:r>
              <a:rPr lang="ja-JP" altLang="en-US" sz="2000" b="1" dirty="0"/>
              <a:t>居心地（「心地よさ」と「温かい配慮」）</a:t>
            </a:r>
            <a:r>
              <a:rPr lang="ja-JP" altLang="en-US" sz="2000" dirty="0"/>
              <a:t>が、会員の満足度を高める</a:t>
            </a:r>
            <a:endParaRPr lang="en-US" altLang="ja-JP" sz="2000" dirty="0"/>
          </a:p>
          <a:p>
            <a:pPr marL="0" indent="0">
              <a:buNone/>
            </a:pPr>
            <a:r>
              <a:rPr lang="ja-JP" altLang="en-US" sz="2000" dirty="0"/>
              <a:t>　唯一かつ最大の要因であり、会員を維持するための最大の手段です（</a:t>
            </a:r>
            <a:r>
              <a:rPr lang="en-US" altLang="ja-JP" sz="2000" dirty="0"/>
              <a:t>J.</a:t>
            </a:r>
            <a:r>
              <a:rPr lang="ja-JP" altLang="en-US" sz="2000" dirty="0"/>
              <a:t>ジョーンズ</a:t>
            </a:r>
            <a:r>
              <a:rPr lang="en-US" altLang="ja-JP" sz="2000" dirty="0"/>
              <a:t>RI</a:t>
            </a:r>
            <a:r>
              <a:rPr lang="ja-JP" altLang="en-US" sz="2000" dirty="0"/>
              <a:t>会長）</a:t>
            </a:r>
            <a:endParaRPr lang="en-US" altLang="ja-JP" sz="2000" dirty="0"/>
          </a:p>
          <a:p>
            <a:pPr marL="0" indent="0">
              <a:buNone/>
            </a:pPr>
            <a:endParaRPr kumimoji="1" lang="en-US" altLang="ja-JP" sz="2000" dirty="0"/>
          </a:p>
          <a:p>
            <a:pPr marL="0" indent="0">
              <a:buNone/>
            </a:pPr>
            <a:r>
              <a:rPr lang="ja-JP" altLang="en-US" sz="2000" dirty="0"/>
              <a:t>　　</a:t>
            </a:r>
            <a:r>
              <a:rPr lang="ja-JP" altLang="en-US" sz="2000" b="1" dirty="0">
                <a:solidFill>
                  <a:srgbClr val="0070C0"/>
                </a:solidFill>
              </a:rPr>
              <a:t>●　</a:t>
            </a:r>
            <a:r>
              <a:rPr lang="en-US" altLang="ja-JP" sz="2000" b="1" dirty="0">
                <a:solidFill>
                  <a:srgbClr val="0070C0"/>
                </a:solidFill>
              </a:rPr>
              <a:t>INCLUSIVE</a:t>
            </a:r>
            <a:r>
              <a:rPr lang="ja-JP" altLang="en-US" sz="2000" b="1" dirty="0">
                <a:solidFill>
                  <a:srgbClr val="0070C0"/>
                </a:solidFill>
              </a:rPr>
              <a:t>　　　　　インクリューシブ</a:t>
            </a:r>
            <a:endParaRPr lang="en-US" altLang="ja-JP" sz="2000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kumimoji="1" lang="ja-JP" altLang="en-US" sz="2000" b="1" dirty="0">
                <a:solidFill>
                  <a:srgbClr val="0070C0"/>
                </a:solidFill>
              </a:rPr>
              <a:t>　　●　</a:t>
            </a:r>
            <a:r>
              <a:rPr kumimoji="1" lang="en-US" altLang="ja-JP" sz="2000" b="1" dirty="0">
                <a:solidFill>
                  <a:srgbClr val="0070C0"/>
                </a:solidFill>
              </a:rPr>
              <a:t>WELCOMING</a:t>
            </a:r>
            <a:r>
              <a:rPr kumimoji="1" lang="ja-JP" altLang="en-US" sz="2000" b="1" dirty="0">
                <a:solidFill>
                  <a:srgbClr val="0070C0"/>
                </a:solidFill>
              </a:rPr>
              <a:t>　　　　温かく迎え入れる</a:t>
            </a:r>
            <a:endParaRPr kumimoji="1" lang="en-US" altLang="ja-JP" sz="2000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ja-JP" altLang="en-US" sz="2000" b="1" dirty="0">
                <a:solidFill>
                  <a:srgbClr val="0070C0"/>
                </a:solidFill>
              </a:rPr>
              <a:t>　　●　</a:t>
            </a:r>
            <a:r>
              <a:rPr lang="en-US" altLang="ja-JP" sz="2000" b="1" dirty="0">
                <a:solidFill>
                  <a:srgbClr val="0070C0"/>
                </a:solidFill>
              </a:rPr>
              <a:t>BELONGING</a:t>
            </a:r>
            <a:r>
              <a:rPr lang="ja-JP" altLang="en-US" sz="2000" b="1" dirty="0">
                <a:solidFill>
                  <a:srgbClr val="0070C0"/>
                </a:solidFill>
              </a:rPr>
              <a:t>　            帰属意識（社会的欲求）　</a:t>
            </a:r>
            <a:endParaRPr kumimoji="1" lang="ja-JP" altLang="en-US" sz="2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9077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B0B00FB-379F-5B8B-7972-0CBF90D7F63A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kumimoji="1" lang="en-US" altLang="ja-JP" sz="3200" b="1" dirty="0"/>
              <a:t>  </a:t>
            </a:r>
            <a:r>
              <a:rPr kumimoji="1" lang="en-US" altLang="ja-JP" sz="2800" b="1" dirty="0"/>
              <a:t>INCLUSIVE</a:t>
            </a:r>
            <a:r>
              <a:rPr lang="ja-JP" altLang="en-US" sz="2800" b="1" dirty="0"/>
              <a:t> ⇒ 「クラブの活性化」に繋がる</a:t>
            </a:r>
            <a:endParaRPr kumimoji="1" lang="ja-JP" altLang="en-US" sz="2800" b="1" dirty="0"/>
          </a:p>
        </p:txBody>
      </p:sp>
      <p:pic>
        <p:nvPicPr>
          <p:cNvPr id="16" name="コンテンツ プレースホルダー 15">
            <a:extLst>
              <a:ext uri="{FF2B5EF4-FFF2-40B4-BE49-F238E27FC236}">
                <a16:creationId xmlns:a16="http://schemas.microsoft.com/office/drawing/2014/main" id="{C76184B4-7953-CBFD-B47E-0104797CACD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67698" y="2805545"/>
            <a:ext cx="8856604" cy="2898302"/>
          </a:xfrm>
          <a:prstGeom prst="rect">
            <a:avLst/>
          </a:prstGeom>
        </p:spPr>
      </p:pic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8383E1D2-898B-A96E-6CDD-D94AAE4B1A3A}"/>
              </a:ext>
            </a:extLst>
          </p:cNvPr>
          <p:cNvSpPr txBox="1"/>
          <p:nvPr/>
        </p:nvSpPr>
        <p:spPr>
          <a:xfrm>
            <a:off x="1527065" y="2161606"/>
            <a:ext cx="409867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「心地よさ」と「温かい配慮」</a:t>
            </a:r>
            <a:endParaRPr lang="ja-JP" altLang="en-US" b="1" dirty="0">
              <a:solidFill>
                <a:srgbClr val="FF0000"/>
              </a:solidFill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E89CAA00-35F8-693D-0F39-28B712E0D51F}"/>
              </a:ext>
            </a:extLst>
          </p:cNvPr>
          <p:cNvSpPr txBox="1"/>
          <p:nvPr/>
        </p:nvSpPr>
        <p:spPr>
          <a:xfrm>
            <a:off x="2159493" y="5947676"/>
            <a:ext cx="250128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j-cs"/>
              </a:rPr>
              <a:t>「クラブの活性化」</a:t>
            </a:r>
            <a:endParaRPr lang="ja-JP" altLang="en-US" sz="2000" b="1" dirty="0">
              <a:solidFill>
                <a:srgbClr val="7030A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C0DA451-E207-B806-E4AF-23BB083D22AB}"/>
              </a:ext>
            </a:extLst>
          </p:cNvPr>
          <p:cNvSpPr txBox="1"/>
          <p:nvPr/>
        </p:nvSpPr>
        <p:spPr>
          <a:xfrm>
            <a:off x="6985247" y="5947676"/>
            <a:ext cx="325070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「公共イメージ向上」</a:t>
            </a:r>
            <a:endParaRPr lang="ja-JP" altLang="en-US" dirty="0">
              <a:solidFill>
                <a:srgbClr val="00B050"/>
              </a:solidFill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55E055F-01E8-D311-4CB3-7392D0EB764A}"/>
              </a:ext>
            </a:extLst>
          </p:cNvPr>
          <p:cNvSpPr txBox="1"/>
          <p:nvPr/>
        </p:nvSpPr>
        <p:spPr>
          <a:xfrm>
            <a:off x="6985247" y="2161606"/>
            <a:ext cx="288672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「奉仕活動の評判」</a:t>
            </a:r>
            <a:endParaRPr lang="ja-JP" altLang="en-US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226326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A5F1FB6-6528-E54F-74C2-2198CE8DDE15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kumimoji="1" lang="en-US" altLang="ja-JP" sz="2800" b="1" dirty="0"/>
              <a:t>  INCLUSION </a:t>
            </a:r>
            <a:r>
              <a:rPr kumimoji="1" lang="ja-JP" altLang="en-US" sz="2800" b="1" dirty="0"/>
              <a:t>のキーワード＝</a:t>
            </a:r>
            <a:r>
              <a:rPr kumimoji="1" lang="ja-JP" altLang="en-US" sz="2800" b="1" dirty="0">
                <a:solidFill>
                  <a:srgbClr val="FF0000"/>
                </a:solidFill>
              </a:rPr>
              <a:t>「クラブの文化」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902448B-B71B-A83F-1BD6-F664819AA9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8395"/>
            <a:ext cx="10738282" cy="434448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kumimoji="1" lang="en-US" altLang="ja-JP" sz="2000" b="1" dirty="0">
                <a:solidFill>
                  <a:srgbClr val="0070C0"/>
                </a:solidFill>
              </a:rPr>
              <a:t>1</a:t>
            </a:r>
            <a:r>
              <a:rPr kumimoji="1" lang="ja-JP" altLang="en-US" sz="2000" dirty="0">
                <a:solidFill>
                  <a:srgbClr val="0070C0"/>
                </a:solidFill>
              </a:rPr>
              <a:t>　クラブの持つ</a:t>
            </a:r>
            <a:r>
              <a:rPr kumimoji="1" lang="ja-JP" altLang="en-US" sz="2000" b="1" dirty="0">
                <a:solidFill>
                  <a:srgbClr val="0070C0"/>
                </a:solidFill>
              </a:rPr>
              <a:t>「文化」</a:t>
            </a:r>
            <a:r>
              <a:rPr kumimoji="1" lang="ja-JP" altLang="en-US" sz="2000" dirty="0">
                <a:solidFill>
                  <a:srgbClr val="0070C0"/>
                </a:solidFill>
              </a:rPr>
              <a:t>が新たな入会者を温かく迎え入れているか？</a:t>
            </a:r>
            <a:endParaRPr kumimoji="1" lang="en-US" altLang="ja-JP" sz="20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ja-JP" altLang="en-US" sz="2000" dirty="0">
                <a:solidFill>
                  <a:srgbClr val="0070C0"/>
                </a:solidFill>
              </a:rPr>
              <a:t>　</a:t>
            </a:r>
            <a:r>
              <a:rPr lang="ja-JP" altLang="en-US" sz="2000" dirty="0"/>
              <a:t>・新会員に対して</a:t>
            </a:r>
            <a:r>
              <a:rPr lang="ja-JP" altLang="en-US" sz="2000" b="1" dirty="0"/>
              <a:t>無関心</a:t>
            </a:r>
            <a:r>
              <a:rPr lang="ja-JP" altLang="en-US" sz="2000" dirty="0"/>
              <a:t>ではないか？</a:t>
            </a:r>
            <a:endParaRPr lang="en-US" altLang="ja-JP" sz="2000" dirty="0"/>
          </a:p>
          <a:p>
            <a:pPr marL="0" indent="0">
              <a:buNone/>
            </a:pPr>
            <a:r>
              <a:rPr kumimoji="1" lang="en-US" altLang="ja-JP" sz="2000" b="1" dirty="0">
                <a:solidFill>
                  <a:srgbClr val="0070C0"/>
                </a:solidFill>
              </a:rPr>
              <a:t>2</a:t>
            </a:r>
            <a:r>
              <a:rPr kumimoji="1" lang="ja-JP" altLang="en-US" sz="2000" dirty="0">
                <a:solidFill>
                  <a:srgbClr val="0070C0"/>
                </a:solidFill>
              </a:rPr>
              <a:t>　会員が</a:t>
            </a:r>
            <a:r>
              <a:rPr kumimoji="1" lang="ja-JP" altLang="en-US" sz="2000" b="1" dirty="0">
                <a:solidFill>
                  <a:srgbClr val="0070C0"/>
                </a:solidFill>
              </a:rPr>
              <a:t>自分のペースで自分らしく</a:t>
            </a:r>
            <a:r>
              <a:rPr kumimoji="1" lang="ja-JP" altLang="en-US" sz="2000" dirty="0">
                <a:solidFill>
                  <a:srgbClr val="0070C0"/>
                </a:solidFill>
              </a:rPr>
              <a:t>参加できるクラブか？</a:t>
            </a:r>
            <a:endParaRPr kumimoji="1" lang="en-US" altLang="ja-JP" sz="20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ja-JP" altLang="en-US" sz="2000" dirty="0">
                <a:solidFill>
                  <a:srgbClr val="0070C0"/>
                </a:solidFill>
              </a:rPr>
              <a:t>　</a:t>
            </a:r>
            <a:r>
              <a:rPr lang="ja-JP" altLang="en-US" sz="2000" dirty="0"/>
              <a:t>・会員が</a:t>
            </a:r>
            <a:r>
              <a:rPr lang="ja-JP" altLang="en-US" sz="2000" b="1" dirty="0"/>
              <a:t>我慢</a:t>
            </a:r>
            <a:r>
              <a:rPr lang="ja-JP" altLang="en-US" sz="2000" dirty="0"/>
              <a:t>を強いられていないか？</a:t>
            </a:r>
            <a:endParaRPr lang="en-US" altLang="ja-JP" sz="2000" dirty="0"/>
          </a:p>
          <a:p>
            <a:pPr marL="0" indent="0">
              <a:buNone/>
            </a:pPr>
            <a:r>
              <a:rPr kumimoji="1" lang="en-US" altLang="ja-JP" sz="2000" b="1" dirty="0">
                <a:solidFill>
                  <a:srgbClr val="0070C0"/>
                </a:solidFill>
              </a:rPr>
              <a:t>3</a:t>
            </a:r>
            <a:r>
              <a:rPr kumimoji="1" lang="ja-JP" altLang="en-US" sz="2000" dirty="0">
                <a:solidFill>
                  <a:srgbClr val="0070C0"/>
                </a:solidFill>
              </a:rPr>
              <a:t>　自分たちが勝手にインクリューシブなクラブだと</a:t>
            </a:r>
            <a:r>
              <a:rPr kumimoji="1" lang="ja-JP" altLang="en-US" sz="2000" b="1" dirty="0">
                <a:solidFill>
                  <a:srgbClr val="0070C0"/>
                </a:solidFill>
              </a:rPr>
              <a:t>錯覚して</a:t>
            </a:r>
            <a:r>
              <a:rPr kumimoji="1" lang="ja-JP" altLang="en-US" sz="2000" dirty="0">
                <a:solidFill>
                  <a:srgbClr val="0070C0"/>
                </a:solidFill>
              </a:rPr>
              <a:t>いないか？</a:t>
            </a:r>
            <a:endParaRPr kumimoji="1" lang="en-US" altLang="ja-JP" sz="20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ja-JP" altLang="en-US" sz="2000" dirty="0"/>
              <a:t>　・すべての会員が他に対しての</a:t>
            </a:r>
            <a:r>
              <a:rPr lang="ja-JP" altLang="en-US" sz="2000" b="1" dirty="0"/>
              <a:t>温かい配慮（優しさ）</a:t>
            </a:r>
            <a:r>
              <a:rPr lang="ja-JP" altLang="en-US" sz="2000" dirty="0"/>
              <a:t>が行き届いているか？</a:t>
            </a:r>
            <a:endParaRPr lang="en-US" altLang="ja-JP" sz="2000" dirty="0"/>
          </a:p>
          <a:p>
            <a:pPr marL="0" indent="0">
              <a:buNone/>
            </a:pPr>
            <a:r>
              <a:rPr lang="ja-JP" altLang="en-US" sz="2000" dirty="0"/>
              <a:t>　　　</a:t>
            </a:r>
            <a:r>
              <a:rPr lang="ja-JP" altLang="en-US" sz="2000" b="1" dirty="0"/>
              <a:t>↓</a:t>
            </a:r>
            <a:endParaRPr lang="en-US" altLang="ja-JP" sz="2000" b="1" dirty="0"/>
          </a:p>
          <a:p>
            <a:pPr marL="0" indent="0">
              <a:buNone/>
            </a:pPr>
            <a:endParaRPr lang="en-US" altLang="ja-JP" sz="2000" dirty="0"/>
          </a:p>
          <a:p>
            <a:pPr marL="0" indent="0">
              <a:buNone/>
            </a:pPr>
            <a:r>
              <a:rPr kumimoji="1" lang="ja-JP" altLang="en-US" sz="2000" b="1" dirty="0"/>
              <a:t>結論</a:t>
            </a:r>
            <a:r>
              <a:rPr kumimoji="1" lang="ja-JP" altLang="en-US" sz="2000" dirty="0"/>
              <a:t>：　すべてにおいて</a:t>
            </a:r>
            <a:r>
              <a:rPr kumimoji="1" lang="ja-JP" altLang="en-US" sz="2000" b="1" dirty="0"/>
              <a:t>相手の立場にたって</a:t>
            </a:r>
            <a:r>
              <a:rPr kumimoji="1" lang="ja-JP" altLang="en-US" sz="2000" dirty="0"/>
              <a:t>考えてあげられているだろうか？</a:t>
            </a:r>
            <a:endParaRPr kumimoji="1" lang="en-US" altLang="ja-JP" sz="2000" dirty="0"/>
          </a:p>
          <a:p>
            <a:pPr marL="0" indent="0">
              <a:buNone/>
            </a:pPr>
            <a:endParaRPr lang="en-US" altLang="ja-JP" sz="2000" dirty="0"/>
          </a:p>
          <a:p>
            <a:pPr marL="0" indent="0">
              <a:buNone/>
            </a:pPr>
            <a:r>
              <a:rPr kumimoji="1" lang="ja-JP" altLang="en-US" sz="2000" dirty="0"/>
              <a:t>　　　　それこそが</a:t>
            </a:r>
            <a:r>
              <a:rPr kumimoji="1" lang="ja-JP" altLang="en-US" sz="2000" b="1" dirty="0">
                <a:solidFill>
                  <a:srgbClr val="FF0000"/>
                </a:solidFill>
              </a:rPr>
              <a:t>「寛容さ」（</a:t>
            </a:r>
            <a:r>
              <a:rPr kumimoji="1" lang="en-US" altLang="ja-JP" sz="2000" b="1" dirty="0">
                <a:solidFill>
                  <a:srgbClr val="FF0000"/>
                </a:solidFill>
              </a:rPr>
              <a:t>toleration</a:t>
            </a:r>
            <a:r>
              <a:rPr kumimoji="1" lang="ja-JP" altLang="en-US" sz="2000" b="1" dirty="0">
                <a:solidFill>
                  <a:srgbClr val="FF0000"/>
                </a:solidFill>
              </a:rPr>
              <a:t>）</a:t>
            </a:r>
            <a:r>
              <a:rPr lang="ja-JP" altLang="en-US" sz="2000" b="1" dirty="0">
                <a:solidFill>
                  <a:srgbClr val="FF0000"/>
                </a:solidFill>
              </a:rPr>
              <a:t>（</a:t>
            </a:r>
            <a:r>
              <a:rPr lang="en-US" altLang="ja-JP" sz="2000" b="1" dirty="0">
                <a:solidFill>
                  <a:srgbClr val="FF0000"/>
                </a:solidFill>
              </a:rPr>
              <a:t>P.</a:t>
            </a:r>
            <a:r>
              <a:rPr lang="ja-JP" altLang="en-US" sz="2000" b="1" dirty="0">
                <a:solidFill>
                  <a:srgbClr val="FF0000"/>
                </a:solidFill>
              </a:rPr>
              <a:t>ハリス）</a:t>
            </a:r>
            <a:r>
              <a:rPr lang="ja-JP" altLang="en-US" sz="2000" dirty="0"/>
              <a:t>だろう</a:t>
            </a:r>
            <a:endParaRPr kumimoji="1"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534926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D9CCC48-CD66-7226-3CDF-704FD4A1E9A6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kumimoji="1" lang="ja-JP" altLang="en-US" sz="2800" b="1" dirty="0"/>
              <a:t>  クラブが </a:t>
            </a:r>
            <a:r>
              <a:rPr kumimoji="1" lang="en-US" altLang="ja-JP" sz="2800" b="1" dirty="0"/>
              <a:t>“DEI” </a:t>
            </a:r>
            <a:r>
              <a:rPr kumimoji="1" lang="ja-JP" altLang="en-US" sz="2800" b="1" dirty="0"/>
              <a:t>を取り入れることの意味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3D16194-AFE9-5A05-FBC6-523569FDDB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01662"/>
            <a:ext cx="10515600" cy="4019689"/>
          </a:xfrm>
        </p:spPr>
        <p:txBody>
          <a:bodyPr/>
          <a:lstStyle/>
          <a:p>
            <a:pPr marL="0" indent="0">
              <a:buNone/>
            </a:pPr>
            <a:r>
              <a:rPr kumimoji="1" lang="ja-JP" altLang="en-US" sz="2000" b="1" dirty="0">
                <a:solidFill>
                  <a:srgbClr val="FF0000"/>
                </a:solidFill>
              </a:rPr>
              <a:t>意味　</a:t>
            </a:r>
            <a:r>
              <a:rPr kumimoji="1" lang="ja-JP" altLang="en-US" sz="2000" dirty="0"/>
              <a:t>には</a:t>
            </a:r>
            <a:r>
              <a:rPr kumimoji="1" lang="en-US" altLang="ja-JP" sz="2000" dirty="0"/>
              <a:t>2</a:t>
            </a:r>
            <a:r>
              <a:rPr kumimoji="1" lang="ja-JP" altLang="en-US" sz="2000" dirty="0"/>
              <a:t>つがある</a:t>
            </a:r>
            <a:endParaRPr kumimoji="1" lang="en-US" altLang="ja-JP" sz="2000" dirty="0"/>
          </a:p>
          <a:p>
            <a:pPr marL="0" indent="0">
              <a:buNone/>
            </a:pPr>
            <a:endParaRPr lang="en-US" altLang="ja-JP" sz="2000" dirty="0"/>
          </a:p>
          <a:p>
            <a:pPr marL="0" indent="0">
              <a:buNone/>
            </a:pPr>
            <a:r>
              <a:rPr kumimoji="1" lang="en-US" altLang="ja-JP" sz="2000" dirty="0"/>
              <a:t>1</a:t>
            </a:r>
            <a:r>
              <a:rPr kumimoji="1" lang="ja-JP" altLang="en-US" sz="2000" dirty="0"/>
              <a:t>　</a:t>
            </a:r>
            <a:r>
              <a:rPr kumimoji="1" lang="ja-JP" altLang="en-US" sz="2000" b="1" dirty="0"/>
              <a:t>独自のクラブ文化を活かしつつ</a:t>
            </a:r>
            <a:r>
              <a:rPr kumimoji="1" lang="ja-JP" altLang="en-US" sz="2000" dirty="0"/>
              <a:t>、インクリュ－シブなクラブへと成長するための</a:t>
            </a:r>
            <a:endParaRPr kumimoji="1" lang="en-US" altLang="ja-JP" sz="2000" dirty="0"/>
          </a:p>
          <a:p>
            <a:pPr marL="0" indent="0">
              <a:buNone/>
            </a:pPr>
            <a:r>
              <a:rPr lang="ja-JP" altLang="en-US" sz="2000" dirty="0"/>
              <a:t>　  課題に気づくこと</a:t>
            </a:r>
            <a:endParaRPr lang="en-US" altLang="ja-JP" sz="2000" dirty="0"/>
          </a:p>
          <a:p>
            <a:pPr marL="0" indent="0">
              <a:buNone/>
            </a:pPr>
            <a:endParaRPr kumimoji="1" lang="en-US" altLang="ja-JP" sz="2000" dirty="0"/>
          </a:p>
          <a:p>
            <a:pPr marL="0" indent="0">
              <a:buNone/>
            </a:pPr>
            <a:r>
              <a:rPr lang="en-US" altLang="ja-JP" sz="2000" dirty="0"/>
              <a:t>2</a:t>
            </a:r>
            <a:r>
              <a:rPr lang="ja-JP" altLang="en-US" sz="2000" dirty="0"/>
              <a:t>　その課題に取り組むために、今後、クラブで</a:t>
            </a:r>
            <a:r>
              <a:rPr lang="ja-JP" altLang="en-US" sz="2000" b="1" dirty="0"/>
              <a:t>何をすればいいか</a:t>
            </a:r>
            <a:r>
              <a:rPr lang="ja-JP" altLang="en-US" sz="2000" dirty="0"/>
              <a:t>を考えること</a:t>
            </a:r>
            <a:endParaRPr lang="en-US" altLang="ja-JP" sz="2000" dirty="0"/>
          </a:p>
          <a:p>
            <a:pPr marL="0" indent="0">
              <a:buNone/>
            </a:pPr>
            <a:endParaRPr kumimoji="1" lang="en-US" altLang="ja-JP" sz="2000" dirty="0"/>
          </a:p>
          <a:p>
            <a:pPr marL="0" indent="0">
              <a:buNone/>
            </a:pPr>
            <a:endParaRPr lang="en-US" altLang="ja-JP" sz="2000" dirty="0"/>
          </a:p>
          <a:p>
            <a:pPr marL="0" indent="0">
              <a:buNone/>
            </a:pPr>
            <a:r>
              <a:rPr lang="ja-JP" altLang="en-US" sz="2000" dirty="0"/>
              <a:t>⇒　それが、</a:t>
            </a:r>
            <a:r>
              <a:rPr lang="ja-JP" altLang="en-US" sz="2000" b="1" dirty="0">
                <a:solidFill>
                  <a:srgbClr val="FF0000"/>
                </a:solidFill>
              </a:rPr>
              <a:t>クラブの成長・会員の成長</a:t>
            </a:r>
            <a:r>
              <a:rPr lang="ja-JP" altLang="en-US" sz="2000" dirty="0"/>
              <a:t>に繋がるのです</a:t>
            </a:r>
            <a:endParaRPr kumimoji="1"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383118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E3AFADB-AC23-4FD7-3EA5-64EAA84FA7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838200"/>
            <a:ext cx="10625667" cy="5338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2000" b="1" dirty="0">
                <a:solidFill>
                  <a:srgbClr val="0070C0"/>
                </a:solidFill>
                <a:latin typeface="+mn-ea"/>
              </a:rPr>
              <a:t>最も大切な会員増強における決まりごと（これだけは決して忘れてはならないこと）とは</a:t>
            </a:r>
            <a:r>
              <a:rPr kumimoji="1" lang="en-US" altLang="ja-JP" sz="2000" b="1" dirty="0">
                <a:solidFill>
                  <a:srgbClr val="0070C0"/>
                </a:solidFill>
                <a:latin typeface="+mn-ea"/>
              </a:rPr>
              <a:t>‥</a:t>
            </a:r>
          </a:p>
          <a:p>
            <a:pPr marL="0" indent="0">
              <a:buNone/>
            </a:pPr>
            <a:endParaRPr lang="en-US" altLang="ja-JP" sz="2000" dirty="0">
              <a:latin typeface="+mn-ea"/>
            </a:endParaRPr>
          </a:p>
          <a:p>
            <a:pPr marL="0" indent="0">
              <a:buNone/>
            </a:pPr>
            <a:r>
              <a:rPr kumimoji="1" lang="ja-JP" altLang="en-US" sz="2000" dirty="0">
                <a:latin typeface="+mn-ea"/>
              </a:rPr>
              <a:t>　１　</a:t>
            </a:r>
            <a:r>
              <a:rPr kumimoji="1" lang="ja-JP" altLang="en-US" sz="2000" b="1" dirty="0">
                <a:solidFill>
                  <a:srgbClr val="FF0000"/>
                </a:solidFill>
                <a:latin typeface="+mn-ea"/>
              </a:rPr>
              <a:t>「ロータリーに入ることがどれだけ本人の為になるのか」</a:t>
            </a:r>
            <a:r>
              <a:rPr kumimoji="1" lang="ja-JP" altLang="en-US" sz="2000" dirty="0">
                <a:latin typeface="+mn-ea"/>
              </a:rPr>
              <a:t>　を</a:t>
            </a:r>
            <a:endParaRPr kumimoji="1" lang="en-US" altLang="ja-JP" sz="2000" dirty="0">
              <a:latin typeface="+mn-ea"/>
            </a:endParaRPr>
          </a:p>
          <a:p>
            <a:pPr marL="0" indent="0">
              <a:buNone/>
            </a:pPr>
            <a:endParaRPr lang="en-US" altLang="ja-JP" sz="2000" dirty="0">
              <a:latin typeface="+mn-ea"/>
            </a:endParaRPr>
          </a:p>
          <a:p>
            <a:pPr marL="0" indent="0">
              <a:buNone/>
            </a:pPr>
            <a:r>
              <a:rPr kumimoji="1" lang="ja-JP" altLang="en-US" sz="2000" dirty="0">
                <a:latin typeface="+mn-ea"/>
              </a:rPr>
              <a:t>　２　</a:t>
            </a:r>
            <a:r>
              <a:rPr kumimoji="1" lang="ja-JP" altLang="en-US" sz="2000" b="1" dirty="0">
                <a:solidFill>
                  <a:srgbClr val="FF0000"/>
                </a:solidFill>
                <a:latin typeface="+mn-ea"/>
              </a:rPr>
              <a:t>「その本人自身がよく理解してくれること」　</a:t>
            </a:r>
            <a:r>
              <a:rPr kumimoji="1" lang="ja-JP" altLang="en-US" sz="2000" dirty="0">
                <a:latin typeface="+mn-ea"/>
              </a:rPr>
              <a:t>が大切です</a:t>
            </a:r>
            <a:endParaRPr kumimoji="1" lang="en-US" altLang="ja-JP" sz="2000" dirty="0">
              <a:latin typeface="+mn-ea"/>
            </a:endParaRPr>
          </a:p>
          <a:p>
            <a:pPr marL="0" indent="0">
              <a:buNone/>
            </a:pPr>
            <a:endParaRPr lang="en-US" altLang="ja-JP" sz="2000" dirty="0">
              <a:latin typeface="+mn-ea"/>
            </a:endParaRPr>
          </a:p>
          <a:p>
            <a:pPr marL="0" indent="0">
              <a:buNone/>
            </a:pPr>
            <a:endParaRPr kumimoji="1" lang="en-US" altLang="ja-JP" sz="2000" dirty="0">
              <a:latin typeface="+mn-ea"/>
            </a:endParaRPr>
          </a:p>
          <a:p>
            <a:pPr marL="0" indent="0">
              <a:buNone/>
            </a:pPr>
            <a:r>
              <a:rPr kumimoji="1" lang="ja-JP" altLang="en-US" sz="2000" b="1" dirty="0">
                <a:latin typeface="+mn-ea"/>
              </a:rPr>
              <a:t>私たちの喜び</a:t>
            </a:r>
            <a:r>
              <a:rPr kumimoji="1" lang="ja-JP" altLang="en-US" sz="2000" dirty="0">
                <a:latin typeface="+mn-ea"/>
              </a:rPr>
              <a:t>とは、</a:t>
            </a:r>
            <a:endParaRPr kumimoji="1" lang="en-US" altLang="ja-JP" sz="2000" dirty="0">
              <a:latin typeface="+mn-ea"/>
            </a:endParaRPr>
          </a:p>
          <a:p>
            <a:pPr marL="0" indent="0">
              <a:buNone/>
            </a:pPr>
            <a:endParaRPr lang="en-US" altLang="ja-JP" sz="2000" dirty="0">
              <a:latin typeface="+mn-ea"/>
            </a:endParaRPr>
          </a:p>
          <a:p>
            <a:pPr marL="0" indent="0">
              <a:buNone/>
            </a:pPr>
            <a:r>
              <a:rPr kumimoji="1" lang="ja-JP" altLang="en-US" sz="2000" dirty="0">
                <a:latin typeface="+mn-ea"/>
              </a:rPr>
              <a:t>　</a:t>
            </a:r>
            <a:r>
              <a:rPr kumimoji="1" lang="ja-JP" altLang="en-US" sz="2000" b="1" dirty="0">
                <a:solidFill>
                  <a:srgbClr val="FF0000"/>
                </a:solidFill>
                <a:latin typeface="+mn-ea"/>
              </a:rPr>
              <a:t>「新会員がクラブの中で楽しそうに、嬉しそうにしている姿を見ること」　</a:t>
            </a:r>
            <a:r>
              <a:rPr kumimoji="1" lang="ja-JP" altLang="en-US" sz="2000" dirty="0">
                <a:latin typeface="+mn-ea"/>
              </a:rPr>
              <a:t>です</a:t>
            </a:r>
            <a:endParaRPr kumimoji="1" lang="en-US" altLang="ja-JP" sz="2000" dirty="0">
              <a:latin typeface="+mn-ea"/>
            </a:endParaRPr>
          </a:p>
          <a:p>
            <a:pPr marL="0" indent="0">
              <a:buNone/>
            </a:pPr>
            <a:endParaRPr lang="en-US" altLang="ja-JP" sz="2000" dirty="0">
              <a:latin typeface="+mn-ea"/>
            </a:endParaRPr>
          </a:p>
          <a:p>
            <a:pPr marL="0" indent="0">
              <a:buNone/>
            </a:pPr>
            <a:r>
              <a:rPr kumimoji="1" lang="ja-JP" altLang="en-US" sz="2000" dirty="0">
                <a:latin typeface="+mn-ea"/>
              </a:rPr>
              <a:t>決して、</a:t>
            </a:r>
            <a:r>
              <a:rPr kumimoji="1" lang="ja-JP" altLang="en-US" sz="2000" b="1" dirty="0">
                <a:latin typeface="+mn-ea"/>
              </a:rPr>
              <a:t>数合わせのために（自分の立場のために）</a:t>
            </a:r>
            <a:r>
              <a:rPr kumimoji="1" lang="ja-JP" altLang="en-US" sz="2000" dirty="0">
                <a:latin typeface="+mn-ea"/>
              </a:rPr>
              <a:t>新会員を勧誘してはいけません</a:t>
            </a:r>
            <a:endParaRPr kumimoji="1" lang="en-US" altLang="ja-JP" sz="2000" dirty="0">
              <a:latin typeface="+mn-ea"/>
            </a:endParaRPr>
          </a:p>
          <a:p>
            <a:pPr marL="0" indent="0">
              <a:buNone/>
            </a:pPr>
            <a:endParaRPr kumimoji="1"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870446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>
            <a:extLst>
              <a:ext uri="{FF2B5EF4-FFF2-40B4-BE49-F238E27FC236}">
                <a16:creationId xmlns:a16="http://schemas.microsoft.com/office/drawing/2014/main" id="{19DF71A4-8F54-7AB0-AFFA-DC8D19C877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r>
              <a:rPr kumimoji="1" lang="ja-JP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kumimoji="1" lang="ja-JP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クラブとロータリアン成長までの４ステップ</a:t>
            </a:r>
          </a:p>
        </p:txBody>
      </p:sp>
      <p:graphicFrame>
        <p:nvGraphicFramePr>
          <p:cNvPr id="2" name="オブジェクト 1">
            <a:extLst>
              <a:ext uri="{FF2B5EF4-FFF2-40B4-BE49-F238E27FC236}">
                <a16:creationId xmlns:a16="http://schemas.microsoft.com/office/drawing/2014/main" id="{C9D93F67-3230-3E1B-797D-9820B36A3DC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38200" y="1870075"/>
          <a:ext cx="10515600" cy="462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6867393" imgH="3114504" progId="Excel.Sheet.12">
                  <p:embed/>
                </p:oleObj>
              </mc:Choice>
              <mc:Fallback>
                <p:oleObj name="Worksheet" r:id="rId2" imgW="6867393" imgH="3114504" progId="Excel.Sheet.12">
                  <p:embed/>
                  <p:pic>
                    <p:nvPicPr>
                      <p:cNvPr id="2" name="オブジェクト 1">
                        <a:extLst>
                          <a:ext uri="{FF2B5EF4-FFF2-40B4-BE49-F238E27FC236}">
                            <a16:creationId xmlns:a16="http://schemas.microsoft.com/office/drawing/2014/main" id="{C9D93F67-3230-3E1B-797D-9820B36A3DC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838200" y="1870075"/>
                        <a:ext cx="10515600" cy="4622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フレーム 2">
            <a:extLst>
              <a:ext uri="{FF2B5EF4-FFF2-40B4-BE49-F238E27FC236}">
                <a16:creationId xmlns:a16="http://schemas.microsoft.com/office/drawing/2014/main" id="{BDA689C3-7CDA-89EE-5AD3-D1E52F022FA8}"/>
              </a:ext>
            </a:extLst>
          </p:cNvPr>
          <p:cNvSpPr/>
          <p:nvPr/>
        </p:nvSpPr>
        <p:spPr>
          <a:xfrm>
            <a:off x="1968136" y="2708366"/>
            <a:ext cx="914400" cy="914400"/>
          </a:xfrm>
          <a:prstGeom prst="fram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84522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>
            <a:extLst>
              <a:ext uri="{FF2B5EF4-FFF2-40B4-BE49-F238E27FC236}">
                <a16:creationId xmlns:a16="http://schemas.microsoft.com/office/drawing/2014/main" id="{19DF71A4-8F54-7AB0-AFFA-DC8D19C877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r>
              <a:rPr kumimoji="1" lang="ja-JP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kumimoji="1" lang="ja-JP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クラブとロータリアン成長までの４ステップ</a:t>
            </a:r>
          </a:p>
        </p:txBody>
      </p:sp>
      <p:graphicFrame>
        <p:nvGraphicFramePr>
          <p:cNvPr id="2" name="オブジェクト 1">
            <a:extLst>
              <a:ext uri="{FF2B5EF4-FFF2-40B4-BE49-F238E27FC236}">
                <a16:creationId xmlns:a16="http://schemas.microsoft.com/office/drawing/2014/main" id="{C9D93F67-3230-3E1B-797D-9820B36A3DC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38200" y="1870075"/>
          <a:ext cx="10515600" cy="462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6867393" imgH="3114504" progId="Excel.Sheet.12">
                  <p:embed/>
                </p:oleObj>
              </mc:Choice>
              <mc:Fallback>
                <p:oleObj name="Worksheet" r:id="rId2" imgW="6867393" imgH="3114504" progId="Excel.Sheet.12">
                  <p:embed/>
                  <p:pic>
                    <p:nvPicPr>
                      <p:cNvPr id="2" name="オブジェクト 1">
                        <a:extLst>
                          <a:ext uri="{FF2B5EF4-FFF2-40B4-BE49-F238E27FC236}">
                            <a16:creationId xmlns:a16="http://schemas.microsoft.com/office/drawing/2014/main" id="{C9D93F67-3230-3E1B-797D-9820B36A3DC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838200" y="1870075"/>
                        <a:ext cx="10515600" cy="4622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フレーム 3">
            <a:extLst>
              <a:ext uri="{FF2B5EF4-FFF2-40B4-BE49-F238E27FC236}">
                <a16:creationId xmlns:a16="http://schemas.microsoft.com/office/drawing/2014/main" id="{887A3F37-B0A2-4C6C-8B8E-C02BC6BACF11}"/>
              </a:ext>
            </a:extLst>
          </p:cNvPr>
          <p:cNvSpPr/>
          <p:nvPr/>
        </p:nvSpPr>
        <p:spPr>
          <a:xfrm>
            <a:off x="1959429" y="5268686"/>
            <a:ext cx="914400" cy="914400"/>
          </a:xfrm>
          <a:prstGeom prst="frame">
            <a:avLst/>
          </a:prstGeom>
          <a:solidFill>
            <a:srgbClr val="FF0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949550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C427E33-83F8-BDF9-50D9-F89DE3249AA6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kumimoji="1" lang="en-US" altLang="ja-JP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游ゴシック Light" panose="020F0302020204030204"/>
                <a:ea typeface="游ゴシック Light" panose="020B0300000000000000" pitchFamily="50" charset="-128"/>
                <a:cs typeface="+mj-cs"/>
              </a:rPr>
              <a:t> Ⅳ</a:t>
            </a:r>
            <a:r>
              <a:rPr kumimoji="1" lang="ja-JP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游ゴシック Light" panose="020F0302020204030204"/>
                <a:ea typeface="游ゴシック Light" panose="020B0300000000000000" pitchFamily="50" charset="-128"/>
                <a:cs typeface="+mj-cs"/>
              </a:rPr>
              <a:t>　“奉　仕”　</a:t>
            </a:r>
            <a:r>
              <a:rPr kumimoji="1" lang="en-US" altLang="ja-JP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游ゴシック Light" panose="020F0302020204030204"/>
                <a:ea typeface="游ゴシック Light" panose="020B0300000000000000" pitchFamily="50" charset="-128"/>
                <a:cs typeface="+mj-cs"/>
              </a:rPr>
              <a:t>‥ </a:t>
            </a:r>
            <a:r>
              <a:rPr kumimoji="1" lang="ja-JP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游ゴシック Light" panose="020F0302020204030204"/>
                <a:ea typeface="游ゴシック Light" panose="020B0300000000000000" pitchFamily="50" charset="-128"/>
                <a:cs typeface="+mj-cs"/>
              </a:rPr>
              <a:t>仲間と共に（楽しいクラブを作ろう）</a:t>
            </a:r>
            <a:endParaRPr kumimoji="1" lang="ja-JP" alt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DE1B2E9-4E40-0BD5-A6D5-5B03D25906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en-US" altLang="ja-JP" sz="2000" b="1" dirty="0">
                <a:solidFill>
                  <a:srgbClr val="FF0000"/>
                </a:solidFill>
              </a:rPr>
              <a:t>1</a:t>
            </a:r>
            <a:r>
              <a:rPr lang="ja-JP" altLang="en-US" sz="2000" b="1" dirty="0">
                <a:solidFill>
                  <a:srgbClr val="FF0000"/>
                </a:solidFill>
              </a:rPr>
              <a:t>　“奉仕” ができる人の条件とは？</a:t>
            </a:r>
            <a:endParaRPr lang="en-US" altLang="ja-JP" sz="2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ja-JP" sz="2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2000" b="1" dirty="0">
                <a:solidFill>
                  <a:srgbClr val="FF0000"/>
                </a:solidFill>
              </a:rPr>
              <a:t>2</a:t>
            </a:r>
            <a:r>
              <a:rPr lang="ja-JP" altLang="en-US" sz="2000" b="1" dirty="0">
                <a:solidFill>
                  <a:srgbClr val="FF0000"/>
                </a:solidFill>
              </a:rPr>
              <a:t>　“寄付” ができる人の条件とは？</a:t>
            </a:r>
            <a:endParaRPr lang="en-US" altLang="ja-JP" sz="2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ja-JP" sz="2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2000" b="1" dirty="0">
                <a:solidFill>
                  <a:srgbClr val="FF0000"/>
                </a:solidFill>
              </a:rPr>
              <a:t>3</a:t>
            </a:r>
            <a:r>
              <a:rPr lang="ja-JP" altLang="en-US" sz="2000" b="1" dirty="0">
                <a:solidFill>
                  <a:srgbClr val="FF0000"/>
                </a:solidFill>
              </a:rPr>
              <a:t>　“ニコニコ</a:t>
            </a:r>
            <a:r>
              <a:rPr lang="en-US" altLang="ja-JP" sz="2000" b="1" dirty="0">
                <a:solidFill>
                  <a:srgbClr val="FF0000"/>
                </a:solidFill>
              </a:rPr>
              <a:t>BOX</a:t>
            </a:r>
            <a:r>
              <a:rPr lang="ja-JP" altLang="en-US" sz="2000" b="1" dirty="0">
                <a:solidFill>
                  <a:srgbClr val="FF0000"/>
                </a:solidFill>
              </a:rPr>
              <a:t>” ができる人の条件とは？</a:t>
            </a:r>
            <a:endParaRPr lang="en-US" altLang="ja-JP" sz="2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ja-JP" sz="2000" dirty="0"/>
          </a:p>
          <a:p>
            <a:pPr marL="0" indent="0">
              <a:buNone/>
            </a:pPr>
            <a:r>
              <a:rPr lang="ja-JP" altLang="en-US" sz="2000" dirty="0"/>
              <a:t>　</a:t>
            </a:r>
          </a:p>
        </p:txBody>
      </p:sp>
    </p:spTree>
    <p:extLst>
      <p:ext uri="{BB962C8B-B14F-4D97-AF65-F5344CB8AC3E}">
        <p14:creationId xmlns:p14="http://schemas.microsoft.com/office/powerpoint/2010/main" val="4057198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C427E33-83F8-BDF9-50D9-F89DE3249AA6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kumimoji="1" lang="en-US" altLang="ja-JP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游ゴシック Light" panose="020F0302020204030204"/>
                <a:ea typeface="游ゴシック Light" panose="020B0300000000000000" pitchFamily="50" charset="-128"/>
                <a:cs typeface="+mj-cs"/>
              </a:rPr>
              <a:t> Ⅳ</a:t>
            </a:r>
            <a:r>
              <a:rPr kumimoji="1" lang="ja-JP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游ゴシック Light" panose="020F0302020204030204"/>
                <a:ea typeface="游ゴシック Light" panose="020B0300000000000000" pitchFamily="50" charset="-128"/>
                <a:cs typeface="+mj-cs"/>
              </a:rPr>
              <a:t>　“奉　仕”　</a:t>
            </a:r>
            <a:r>
              <a:rPr kumimoji="1" lang="en-US" altLang="ja-JP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游ゴシック Light" panose="020F0302020204030204"/>
                <a:ea typeface="游ゴシック Light" panose="020B0300000000000000" pitchFamily="50" charset="-128"/>
                <a:cs typeface="+mj-cs"/>
              </a:rPr>
              <a:t>‥ </a:t>
            </a:r>
            <a:r>
              <a:rPr kumimoji="1" lang="ja-JP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游ゴシック Light" panose="020F0302020204030204"/>
                <a:ea typeface="游ゴシック Light" panose="020B0300000000000000" pitchFamily="50" charset="-128"/>
                <a:cs typeface="+mj-cs"/>
              </a:rPr>
              <a:t>仲間と共に（楽しいクラブを作ろう）</a:t>
            </a:r>
            <a:endParaRPr kumimoji="1" lang="ja-JP" alt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DE1B2E9-4E40-0BD5-A6D5-5B03D25906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en-US" altLang="ja-JP" sz="2000" b="1" dirty="0">
                <a:solidFill>
                  <a:srgbClr val="FF0000"/>
                </a:solidFill>
              </a:rPr>
              <a:t>1</a:t>
            </a:r>
            <a:r>
              <a:rPr lang="ja-JP" altLang="en-US" sz="2000" b="1" dirty="0">
                <a:solidFill>
                  <a:srgbClr val="FF0000"/>
                </a:solidFill>
              </a:rPr>
              <a:t>　“奉仕” ができる人の条件とは？</a:t>
            </a:r>
            <a:endParaRPr lang="en-US" altLang="ja-JP" sz="2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ja-JP" sz="2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2000" b="1" dirty="0">
                <a:solidFill>
                  <a:srgbClr val="FF0000"/>
                </a:solidFill>
              </a:rPr>
              <a:t>2</a:t>
            </a:r>
            <a:r>
              <a:rPr lang="ja-JP" altLang="en-US" sz="2000" b="1" dirty="0">
                <a:solidFill>
                  <a:srgbClr val="FF0000"/>
                </a:solidFill>
              </a:rPr>
              <a:t>　“寄付” ができる人の条件とは？</a:t>
            </a:r>
            <a:endParaRPr lang="en-US" altLang="ja-JP" sz="2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ja-JP" sz="2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2000" b="1" dirty="0">
                <a:solidFill>
                  <a:srgbClr val="FF0000"/>
                </a:solidFill>
              </a:rPr>
              <a:t>3</a:t>
            </a:r>
            <a:r>
              <a:rPr lang="ja-JP" altLang="en-US" sz="2000" b="1" dirty="0">
                <a:solidFill>
                  <a:srgbClr val="FF0000"/>
                </a:solidFill>
              </a:rPr>
              <a:t>　“ニコニコ</a:t>
            </a:r>
            <a:r>
              <a:rPr lang="en-US" altLang="ja-JP" sz="2000" b="1" dirty="0">
                <a:solidFill>
                  <a:srgbClr val="FF0000"/>
                </a:solidFill>
              </a:rPr>
              <a:t>BOX</a:t>
            </a:r>
            <a:r>
              <a:rPr lang="ja-JP" altLang="en-US" sz="2000" b="1" dirty="0">
                <a:solidFill>
                  <a:srgbClr val="FF0000"/>
                </a:solidFill>
              </a:rPr>
              <a:t>” ができる人の条件とは？</a:t>
            </a:r>
            <a:endParaRPr lang="en-US" altLang="ja-JP" sz="2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ja-JP" sz="2000" dirty="0"/>
          </a:p>
          <a:p>
            <a:pPr marL="0" indent="0">
              <a:buNone/>
            </a:pPr>
            <a:r>
              <a:rPr lang="ja-JP" altLang="en-US" sz="2000" dirty="0"/>
              <a:t>　　　</a:t>
            </a:r>
            <a:endParaRPr lang="en-US" altLang="ja-JP" sz="2000" dirty="0"/>
          </a:p>
          <a:p>
            <a:pPr marL="0" indent="0">
              <a:buNone/>
            </a:pPr>
            <a:endParaRPr lang="en-US" altLang="ja-JP" sz="2000" dirty="0"/>
          </a:p>
          <a:p>
            <a:pPr marL="0" indent="0">
              <a:buNone/>
            </a:pPr>
            <a:r>
              <a:rPr lang="ja-JP" altLang="en-US" sz="2000" dirty="0"/>
              <a:t>以上のすべてに当てはまらない人を</a:t>
            </a:r>
            <a:r>
              <a:rPr lang="ja-JP" altLang="en-US" sz="2000" b="1" dirty="0"/>
              <a:t>「老太狸暗」</a:t>
            </a:r>
            <a:r>
              <a:rPr lang="ja-JP" altLang="en-US" sz="2000" dirty="0"/>
              <a:t>と呼びます</a:t>
            </a:r>
          </a:p>
        </p:txBody>
      </p:sp>
      <p:sp>
        <p:nvSpPr>
          <p:cNvPr id="3" name="矢印: 下 2">
            <a:extLst>
              <a:ext uri="{FF2B5EF4-FFF2-40B4-BE49-F238E27FC236}">
                <a16:creationId xmlns:a16="http://schemas.microsoft.com/office/drawing/2014/main" id="{C05E5689-B88F-E203-433C-183CFDB00611}"/>
              </a:ext>
            </a:extLst>
          </p:cNvPr>
          <p:cNvSpPr/>
          <p:nvPr/>
        </p:nvSpPr>
        <p:spPr>
          <a:xfrm>
            <a:off x="1748247" y="4752704"/>
            <a:ext cx="472439" cy="4376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444454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84C8B33-57E9-6665-F464-8ED6C6425521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kumimoji="1" lang="ja-JP" altLang="en-US" sz="3200" b="1" dirty="0">
                <a:solidFill>
                  <a:srgbClr val="FF0000"/>
                </a:solidFill>
              </a:rPr>
              <a:t>  </a:t>
            </a:r>
            <a:r>
              <a:rPr kumimoji="1" lang="ja-JP" altLang="en-US" sz="2800" b="1" dirty="0">
                <a:solidFill>
                  <a:srgbClr val="FF0000"/>
                </a:solidFill>
              </a:rPr>
              <a:t>“奉 仕” ができる人 </a:t>
            </a:r>
            <a:r>
              <a:rPr kumimoji="1" lang="ja-JP" altLang="en-US" sz="2800" b="1" dirty="0"/>
              <a:t>とは</a:t>
            </a:r>
            <a:r>
              <a:rPr kumimoji="1" lang="en-US" altLang="ja-JP" sz="2800" b="1" dirty="0"/>
              <a:t>‥</a:t>
            </a:r>
            <a:endParaRPr kumimoji="1" lang="ja-JP" altLang="en-US" sz="2800" b="1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F3234A8-4FC8-619A-4E82-0B379E0D54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5322"/>
            <a:ext cx="10835936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2000" dirty="0">
                <a:latin typeface="+mn-ea"/>
              </a:rPr>
              <a:t>　最近聞いた一言</a:t>
            </a:r>
            <a:r>
              <a:rPr kumimoji="1" lang="en-US" altLang="ja-JP" sz="2000" dirty="0">
                <a:latin typeface="+mn-ea"/>
              </a:rPr>
              <a:t>‥</a:t>
            </a:r>
          </a:p>
          <a:p>
            <a:pPr marL="0" indent="0">
              <a:buNone/>
            </a:pPr>
            <a:endParaRPr lang="en-US" altLang="ja-JP" sz="2000" dirty="0">
              <a:latin typeface="+mn-ea"/>
            </a:endParaRPr>
          </a:p>
          <a:p>
            <a:pPr marL="0" indent="0">
              <a:buNone/>
            </a:pPr>
            <a:r>
              <a:rPr kumimoji="1" lang="ja-JP" altLang="en-US" sz="2000" dirty="0">
                <a:latin typeface="+mn-ea"/>
              </a:rPr>
              <a:t>　</a:t>
            </a:r>
            <a:r>
              <a:rPr kumimoji="1" lang="ja-JP" altLang="en-US" sz="2000" b="1" dirty="0">
                <a:solidFill>
                  <a:srgbClr val="0070C0"/>
                </a:solidFill>
                <a:latin typeface="+mn-ea"/>
              </a:rPr>
              <a:t>「奉仕（寄付）は </a:t>
            </a:r>
            <a:r>
              <a:rPr kumimoji="1" lang="ja-JP" altLang="en-US" sz="2000" b="1" dirty="0">
                <a:solidFill>
                  <a:srgbClr val="FF0000"/>
                </a:solidFill>
                <a:latin typeface="+mn-ea"/>
              </a:rPr>
              <a:t>お金のある人 </a:t>
            </a:r>
            <a:r>
              <a:rPr kumimoji="1" lang="ja-JP" altLang="en-US" sz="2000" b="1" dirty="0">
                <a:solidFill>
                  <a:srgbClr val="0070C0"/>
                </a:solidFill>
                <a:latin typeface="+mn-ea"/>
              </a:rPr>
              <a:t>がすることではなくて、</a:t>
            </a:r>
            <a:r>
              <a:rPr kumimoji="1" lang="ja-JP" altLang="en-US" sz="2000" b="1" dirty="0">
                <a:solidFill>
                  <a:srgbClr val="FF0000"/>
                </a:solidFill>
                <a:latin typeface="+mn-ea"/>
              </a:rPr>
              <a:t>心のある人 </a:t>
            </a:r>
            <a:r>
              <a:rPr kumimoji="1" lang="ja-JP" altLang="en-US" sz="2000" b="1" dirty="0">
                <a:solidFill>
                  <a:srgbClr val="0070C0"/>
                </a:solidFill>
                <a:latin typeface="+mn-ea"/>
              </a:rPr>
              <a:t>がすることなのです」</a:t>
            </a:r>
            <a:endParaRPr kumimoji="1" lang="en-US" altLang="ja-JP" sz="2000" b="1" dirty="0">
              <a:solidFill>
                <a:srgbClr val="0070C0"/>
              </a:solidFill>
              <a:latin typeface="+mn-ea"/>
            </a:endParaRPr>
          </a:p>
          <a:p>
            <a:pPr marL="0" indent="0">
              <a:buNone/>
            </a:pPr>
            <a:endParaRPr lang="en-US" altLang="ja-JP" sz="2000" b="1" dirty="0">
              <a:solidFill>
                <a:srgbClr val="FF0000"/>
              </a:solidFill>
              <a:latin typeface="+mn-ea"/>
            </a:endParaRPr>
          </a:p>
          <a:p>
            <a:pPr marL="0" indent="0">
              <a:buNone/>
            </a:pPr>
            <a:r>
              <a:rPr kumimoji="1" lang="ja-JP" altLang="en-US" sz="2000" dirty="0">
                <a:latin typeface="+mn-ea"/>
              </a:rPr>
              <a:t>　</a:t>
            </a:r>
            <a:endParaRPr kumimoji="1" lang="en-US" altLang="ja-JP" sz="2000" dirty="0">
              <a:latin typeface="+mn-ea"/>
            </a:endParaRPr>
          </a:p>
          <a:p>
            <a:pPr marL="0" indent="0">
              <a:buNone/>
            </a:pPr>
            <a:r>
              <a:rPr lang="ja-JP" altLang="en-US" sz="2000" dirty="0">
                <a:latin typeface="+mn-ea"/>
              </a:rPr>
              <a:t>　</a:t>
            </a:r>
            <a:r>
              <a:rPr kumimoji="1" lang="ja-JP" altLang="en-US" sz="2000" dirty="0">
                <a:latin typeface="+mn-ea"/>
              </a:rPr>
              <a:t>⇒　ロータリーに入会し、</a:t>
            </a:r>
            <a:r>
              <a:rPr kumimoji="1" lang="ja-JP" altLang="en-US" sz="2000" b="1" dirty="0">
                <a:latin typeface="+mn-ea"/>
              </a:rPr>
              <a:t>成長した「強い人」</a:t>
            </a:r>
            <a:r>
              <a:rPr kumimoji="1" lang="ja-JP" altLang="en-US" sz="2000" dirty="0">
                <a:latin typeface="+mn-ea"/>
              </a:rPr>
              <a:t>が次に行うべきことは、</a:t>
            </a:r>
            <a:endParaRPr kumimoji="1" lang="en-US" altLang="ja-JP" sz="2000" dirty="0">
              <a:latin typeface="+mn-ea"/>
            </a:endParaRPr>
          </a:p>
          <a:p>
            <a:pPr marL="0" indent="0">
              <a:buNone/>
            </a:pPr>
            <a:r>
              <a:rPr lang="ja-JP" altLang="en-US" sz="2000" dirty="0">
                <a:latin typeface="+mn-ea"/>
              </a:rPr>
              <a:t>　　　</a:t>
            </a:r>
            <a:r>
              <a:rPr kumimoji="1" lang="ja-JP" altLang="en-US" sz="2000" b="1" dirty="0">
                <a:latin typeface="+mn-ea"/>
              </a:rPr>
              <a:t>「弱い人」を助けること</a:t>
            </a:r>
            <a:r>
              <a:rPr kumimoji="1" lang="ja-JP" altLang="en-US" sz="2000" dirty="0">
                <a:latin typeface="+mn-ea"/>
              </a:rPr>
              <a:t>です ＝ これを</a:t>
            </a:r>
            <a:r>
              <a:rPr kumimoji="1" lang="ja-JP" altLang="en-US" sz="2000" dirty="0">
                <a:solidFill>
                  <a:srgbClr val="0070C0"/>
                </a:solidFill>
                <a:latin typeface="+mn-ea"/>
              </a:rPr>
              <a:t>本当の </a:t>
            </a:r>
            <a:r>
              <a:rPr kumimoji="1" lang="ja-JP" altLang="en-US" sz="2000" b="1" dirty="0">
                <a:solidFill>
                  <a:srgbClr val="0070C0"/>
                </a:solidFill>
                <a:latin typeface="+mn-ea"/>
              </a:rPr>
              <a:t>“成長” </a:t>
            </a:r>
            <a:r>
              <a:rPr kumimoji="1" lang="ja-JP" altLang="en-US" sz="2000" dirty="0">
                <a:latin typeface="+mn-ea"/>
              </a:rPr>
              <a:t>といいます</a:t>
            </a:r>
            <a:endParaRPr kumimoji="1" lang="en-US" altLang="ja-JP" sz="2000" dirty="0">
              <a:latin typeface="+mn-ea"/>
            </a:endParaRPr>
          </a:p>
          <a:p>
            <a:pPr marL="0" indent="0">
              <a:buNone/>
            </a:pPr>
            <a:endParaRPr lang="en-US" altLang="ja-JP" sz="2000" dirty="0">
              <a:latin typeface="+mn-ea"/>
            </a:endParaRPr>
          </a:p>
          <a:p>
            <a:pPr marL="0" indent="0">
              <a:buNone/>
            </a:pPr>
            <a:r>
              <a:rPr kumimoji="1" lang="ja-JP" altLang="en-US" sz="2000" dirty="0">
                <a:latin typeface="+mn-ea"/>
              </a:rPr>
              <a:t>　　　これこそが、真のロータリアンが持つべき </a:t>
            </a:r>
            <a:r>
              <a:rPr kumimoji="1" lang="ja-JP" altLang="en-US" sz="2000" b="1" dirty="0">
                <a:latin typeface="+mn-ea"/>
              </a:rPr>
              <a:t>“</a:t>
            </a:r>
            <a:r>
              <a:rPr kumimoji="1" lang="en-US" altLang="ja-JP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noblesse  oblige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” </a:t>
            </a:r>
            <a:r>
              <a:rPr kumimoji="1" lang="ja-JP" altLang="en-US" sz="2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の精神です</a:t>
            </a:r>
            <a:endParaRPr kumimoji="1" lang="en-US" altLang="ja-JP" sz="2000" dirty="0">
              <a:latin typeface="+mn-ea"/>
            </a:endParaRPr>
          </a:p>
          <a:p>
            <a:pPr marL="0" indent="0">
              <a:buNone/>
            </a:pPr>
            <a:endParaRPr lang="en-US" altLang="ja-JP" sz="2000" dirty="0">
              <a:latin typeface="+mn-ea"/>
            </a:endParaRPr>
          </a:p>
          <a:p>
            <a:pPr marL="0" indent="0">
              <a:buNone/>
            </a:pPr>
            <a:endParaRPr kumimoji="1" lang="en-US" altLang="ja-JP" sz="2000" dirty="0">
              <a:latin typeface="+mn-ea"/>
            </a:endParaRPr>
          </a:p>
          <a:p>
            <a:pPr marL="0" indent="0">
              <a:buNone/>
            </a:pP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59312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3559CDE-6C29-B921-AA90-11E66DCDB6B3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kumimoji="1" lang="ja-JP" altLang="en-US" sz="3200" b="1" dirty="0">
                <a:latin typeface="+mj-ea"/>
              </a:rPr>
              <a:t>  </a:t>
            </a:r>
            <a:r>
              <a:rPr kumimoji="1" lang="ja-JP" altLang="en-US" sz="2800" b="1" dirty="0">
                <a:latin typeface="+mj-ea"/>
              </a:rPr>
              <a:t>“寄 付” の必要性</a:t>
            </a:r>
            <a:r>
              <a:rPr kumimoji="1" lang="en-US" altLang="ja-JP" sz="2800" b="1" dirty="0">
                <a:latin typeface="+mj-ea"/>
              </a:rPr>
              <a:t>‥</a:t>
            </a:r>
            <a:endParaRPr kumimoji="1" lang="ja-JP" altLang="en-US" sz="2800" b="1" dirty="0">
              <a:latin typeface="+mj-ea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8FBEF1B-C90B-DBCE-0AA8-6B43C4A57C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1537"/>
            <a:ext cx="11353800" cy="4351338"/>
          </a:xfrm>
        </p:spPr>
        <p:txBody>
          <a:bodyPr>
            <a:normAutofit fontScale="85000" lnSpcReduction="20000"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SzPct val="80000"/>
              <a:buFont typeface="Wingdings 3" charset="2"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j-cs"/>
              </a:rPr>
              <a:t>作家 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cs typeface="+mj-cs"/>
              </a:rPr>
              <a:t>池波正太郎氏 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j-cs"/>
              </a:rPr>
              <a:t>に言わせると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j-cs"/>
              </a:rPr>
              <a:t>‥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SzPct val="80000"/>
              <a:buFont typeface="Wingdings 3" charset="2"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ea"/>
                <a:cs typeface="+mj-cs"/>
              </a:rPr>
              <a:t>　「身銭を切って初めてその人間のスケールが大きくなって行く。</a:t>
            </a: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ea"/>
              <a:cs typeface="+mj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SzPct val="80000"/>
              <a:buFont typeface="Wingdings 3" charset="2"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ea"/>
                <a:cs typeface="+mj-cs"/>
              </a:rPr>
              <a:t>　　知らず知らずのうちに、切った身銭はいつか何らかの形で必ず自分に返ってくるんですよ」</a:t>
            </a: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ea"/>
              <a:cs typeface="+mj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SzPct val="80000"/>
              <a:buFont typeface="Wingdings 3" charset="2"/>
              <a:buNone/>
              <a:tabLst/>
              <a:defRPr/>
            </a:pP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ea"/>
              <a:cs typeface="+mj-cs"/>
            </a:endParaRPr>
          </a:p>
          <a:p>
            <a:pPr marL="0" lvl="0" indent="0" defTabSz="457200">
              <a:lnSpc>
                <a:spcPct val="100000"/>
              </a:lnSpc>
              <a:buClr>
                <a:srgbClr val="1E5155">
                  <a:lumMod val="40000"/>
                  <a:lumOff val="60000"/>
                </a:srgbClr>
              </a:buClr>
              <a:buSzPct val="80000"/>
              <a:buNone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ea"/>
                <a:cs typeface="+mj-cs"/>
              </a:rPr>
              <a:t>　</a:t>
            </a:r>
            <a:r>
              <a:rPr lang="ja-JP" altLang="en-US" sz="2400" dirty="0">
                <a:solidFill>
                  <a:prstClr val="black"/>
                </a:solidFill>
                <a:latin typeface="游ゴシック" panose="020B0400000000000000" pitchFamily="50" charset="-128"/>
              </a:rPr>
              <a:t> ⇒　</a:t>
            </a:r>
            <a:r>
              <a:rPr lang="ja-JP" altLang="en-US" sz="2400" b="1" dirty="0">
                <a:solidFill>
                  <a:srgbClr val="FF0000"/>
                </a:solidFill>
                <a:latin typeface="游ゴシック" panose="020B0400000000000000" pitchFamily="50" charset="-128"/>
              </a:rPr>
              <a:t>松下幸之助氏</a:t>
            </a:r>
            <a:r>
              <a:rPr lang="ja-JP" altLang="en-US" sz="2400" b="1" dirty="0">
                <a:solidFill>
                  <a:prstClr val="black"/>
                </a:solidFill>
                <a:latin typeface="游ゴシック" panose="020B0400000000000000" pitchFamily="50" charset="-128"/>
              </a:rPr>
              <a:t>（大阪</a:t>
            </a:r>
            <a:r>
              <a:rPr lang="en-US" altLang="ja-JP" sz="2400" b="1" dirty="0">
                <a:solidFill>
                  <a:prstClr val="black"/>
                </a:solidFill>
                <a:latin typeface="游ゴシック" panose="020B0400000000000000" pitchFamily="50" charset="-128"/>
              </a:rPr>
              <a:t>RC</a:t>
            </a:r>
            <a:r>
              <a:rPr lang="ja-JP" altLang="en-US" sz="2400" b="1" dirty="0">
                <a:solidFill>
                  <a:prstClr val="black"/>
                </a:solidFill>
                <a:latin typeface="游ゴシック" panose="020B0400000000000000" pitchFamily="50" charset="-128"/>
              </a:rPr>
              <a:t>）</a:t>
            </a:r>
            <a:r>
              <a:rPr lang="ja-JP" altLang="en-US" sz="2400" dirty="0">
                <a:solidFill>
                  <a:prstClr val="black"/>
                </a:solidFill>
                <a:latin typeface="游ゴシック" panose="020B0400000000000000" pitchFamily="50" charset="-128"/>
              </a:rPr>
              <a:t>は、寄付を</a:t>
            </a:r>
            <a:r>
              <a:rPr lang="ja-JP" altLang="en-US" sz="2400" b="1" dirty="0">
                <a:solidFill>
                  <a:srgbClr val="0070C0"/>
                </a:solidFill>
                <a:latin typeface="游ゴシック" panose="020B0400000000000000" pitchFamily="50" charset="-128"/>
              </a:rPr>
              <a:t>「無形の契約」</a:t>
            </a:r>
            <a:r>
              <a:rPr lang="ja-JP" altLang="en-US" sz="2400" dirty="0">
                <a:solidFill>
                  <a:prstClr val="black"/>
                </a:solidFill>
                <a:latin typeface="游ゴシック" panose="020B0400000000000000" pitchFamily="50" charset="-128"/>
              </a:rPr>
              <a:t>と称しました</a:t>
            </a:r>
            <a:r>
              <a:rPr lang="en-US" altLang="ja-JP" sz="2400" dirty="0">
                <a:solidFill>
                  <a:prstClr val="white"/>
                </a:solidFill>
                <a:latin typeface="游ゴシック" panose="020B0400000000000000" pitchFamily="50" charset="-128"/>
              </a:rPr>
              <a:t>. 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ea"/>
                <a:cs typeface="+mj-cs"/>
              </a:rPr>
              <a:t>　</a:t>
            </a: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ea"/>
              <a:cs typeface="+mj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SzPct val="80000"/>
              <a:buFont typeface="Wingdings 3" charset="2"/>
              <a:buNone/>
              <a:tabLst/>
              <a:defRPr/>
            </a:pP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ea"/>
              <a:cs typeface="+mj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SzPct val="80000"/>
              <a:buFont typeface="Wingdings 3" charset="2"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ea"/>
                <a:cs typeface="+mj-cs"/>
              </a:rPr>
              <a:t>　　・・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ea"/>
                <a:cs typeface="+mj-cs"/>
              </a:rPr>
              <a:t>寄付は自分のためです</a:t>
            </a:r>
            <a:endParaRPr kumimoji="1" lang="en-US" altLang="ja-JP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ea"/>
              <a:cs typeface="+mj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SzPct val="80000"/>
              <a:buFont typeface="Wingdings 3" charset="2"/>
              <a:buNone/>
              <a:tabLst/>
              <a:defRPr/>
            </a:pPr>
            <a:r>
              <a:rPr lang="ja-JP" altLang="en-US" sz="2400" b="1" dirty="0">
                <a:latin typeface="+mn-ea"/>
                <a:cs typeface="+mj-cs"/>
              </a:rPr>
              <a:t>　　　　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ea"/>
                <a:cs typeface="+mj-cs"/>
              </a:rPr>
              <a:t>寄付に卒業はありません</a:t>
            </a:r>
            <a:endParaRPr kumimoji="1" lang="en-US" altLang="ja-JP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ea"/>
              <a:cs typeface="+mj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SzPct val="80000"/>
              <a:buFont typeface="Wingdings 3" charset="2"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ea"/>
                <a:cs typeface="+mj-cs"/>
              </a:rPr>
              <a:t>　　　　地区目標（ロータリー財団寄付、ポリオ寄付、米山奨学寄付）を知っていますか？</a:t>
            </a: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ea"/>
              <a:cs typeface="+mj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SzPct val="80000"/>
              <a:buFont typeface="Wingdings 3" charset="2"/>
              <a:buNone/>
              <a:tabLst/>
              <a:defRPr/>
            </a:pP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ea"/>
              <a:cs typeface="+mj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SzPct val="80000"/>
              <a:buFont typeface="Wingdings 3" charset="2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ea"/>
                <a:cs typeface="+mj-cs"/>
              </a:rPr>
              <a:t>　　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ea"/>
              <a:cs typeface="+mj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SzPct val="80000"/>
              <a:buFont typeface="Wingdings 3" charset="2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ea"/>
                <a:cs typeface="+mj-cs"/>
              </a:rPr>
              <a:t>　</a:t>
            </a:r>
            <a:r>
              <a:rPr lang="ja-JP" altLang="en-US" sz="2000" dirty="0">
                <a:solidFill>
                  <a:prstClr val="white"/>
                </a:solidFill>
                <a:latin typeface="+mn-ea"/>
                <a:cs typeface="+mj-cs"/>
              </a:rPr>
              <a:t>。</a:t>
            </a:r>
            <a:endParaRPr kumimoji="1" lang="ja-JP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ea"/>
              <a:cs typeface="+mj-cs"/>
            </a:endParaRPr>
          </a:p>
          <a:p>
            <a:pPr marL="0" indent="0">
              <a:buNone/>
            </a:pP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80283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B18029A-334A-B7B8-EA7B-53C96D40AE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33801"/>
            <a:ext cx="10515600" cy="1325563"/>
          </a:xfrm>
          <a:solidFill>
            <a:schemeClr val="bg1">
              <a:lumMod val="95000"/>
            </a:schemeClr>
          </a:solidFill>
        </p:spPr>
        <p:txBody>
          <a:bodyPr>
            <a:normAutofit fontScale="90000"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ea"/>
                <a:cs typeface="+mj-cs"/>
              </a:rPr>
            </a:b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ea"/>
                <a:cs typeface="+mj-cs"/>
              </a:rPr>
              <a:t> </a:t>
            </a:r>
            <a:r>
              <a:rPr kumimoji="1" lang="ja-JP" altLang="en-US" sz="3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ea"/>
                <a:cs typeface="+mj-cs"/>
              </a:rPr>
              <a:t>ストーリーは人に感動を呼ぶ  </a:t>
            </a:r>
            <a:r>
              <a:rPr kumimoji="1" lang="en-US" altLang="ja-JP" sz="3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ea"/>
                <a:cs typeface="+mj-cs"/>
              </a:rPr>
              <a:t>‥ </a:t>
            </a:r>
            <a:r>
              <a:rPr kumimoji="1" lang="ja-JP" altLang="en-US" sz="31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ea"/>
                <a:cs typeface="+mj-cs"/>
              </a:rPr>
              <a:t>ポリオの根絶</a:t>
            </a:r>
            <a:r>
              <a:rPr kumimoji="1" lang="ja-JP" altLang="en-US" sz="3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ea"/>
                <a:cs typeface="+mj-cs"/>
              </a:rPr>
              <a:t>に向けて</a:t>
            </a:r>
            <a:br>
              <a:rPr kumimoji="1" lang="en-US" altLang="ja-JP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ea"/>
                <a:cs typeface="+mj-cs"/>
              </a:rPr>
            </a:br>
            <a:r>
              <a:rPr kumimoji="1" lang="ja-JP" alt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ea"/>
                <a:cs typeface="+mj-cs"/>
              </a:rPr>
              <a:t>　 </a:t>
            </a:r>
            <a:r>
              <a:rPr kumimoji="1" lang="ja-JP" alt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ea"/>
                <a:cs typeface="+mj-cs"/>
              </a:rPr>
              <a:t>～</a:t>
            </a:r>
            <a:r>
              <a:rPr kumimoji="1" lang="ja-JP" alt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ea"/>
                <a:cs typeface="+mn-cs"/>
              </a:rPr>
              <a:t>ロータリー「最良の時」</a:t>
            </a:r>
            <a:r>
              <a:rPr kumimoji="1" lang="ja-JP" altLang="en-US" sz="27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ea"/>
                <a:cs typeface="+mn-cs"/>
              </a:rPr>
              <a:t>（</a:t>
            </a:r>
            <a:r>
              <a:rPr kumimoji="1" lang="en-US" altLang="ja-JP" sz="27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ea"/>
                <a:cs typeface="+mn-cs"/>
              </a:rPr>
              <a:t>R</a:t>
            </a:r>
            <a:r>
              <a:rPr kumimoji="1" lang="ja-JP" altLang="en-US" sz="27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ea"/>
                <a:cs typeface="+mn-cs"/>
              </a:rPr>
              <a:t>財団の冊子から）</a:t>
            </a:r>
            <a:br>
              <a:rPr kumimoji="1" lang="en-US" altLang="ja-JP" sz="27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rbel" panose="020B0503020204020204"/>
                <a:ea typeface="HGｺﾞｼｯｸM" panose="020B0609000000000000" pitchFamily="49" charset="-128"/>
                <a:cs typeface="+mn-cs"/>
              </a:rPr>
            </a:br>
            <a:endParaRPr kumimoji="1" lang="ja-JP" altLang="en-US" sz="2700" b="1" dirty="0">
              <a:latin typeface="+mj-ea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8D6289D-88AD-F294-3B33-59954242A7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78387"/>
            <a:ext cx="11102266" cy="4351338"/>
          </a:xfr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ea"/>
                <a:cs typeface="+mn-cs"/>
              </a:rPr>
              <a:t>　</a:t>
            </a:r>
            <a:r>
              <a:rPr kumimoji="1" lang="ja-JP" altLang="en-US" sz="20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ea"/>
                <a:cs typeface="+mn-cs"/>
              </a:rPr>
              <a:t>その先頭にいた母親が娘を手渡した先には、</a:t>
            </a:r>
            <a:r>
              <a:rPr kumimoji="1" lang="en-US" altLang="ja-JP" sz="20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ea"/>
                <a:cs typeface="+mn-cs"/>
              </a:rPr>
              <a:t>RI</a:t>
            </a:r>
            <a:r>
              <a:rPr kumimoji="1" lang="ja-JP" altLang="en-US" sz="20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ea"/>
                <a:cs typeface="+mn-cs"/>
              </a:rPr>
              <a:t>会長ジェームス・ボーマーの姿があった。</a:t>
            </a:r>
            <a:endParaRPr kumimoji="1" lang="en-US" altLang="ja-JP" sz="2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ea"/>
                <a:cs typeface="+mn-cs"/>
              </a:rPr>
              <a:t>　いたいけな赤ん坊の顔を見ながら、ボーマーはその子の舌にそっとワクチンを２滴垂らすと、</a:t>
            </a:r>
            <a:endParaRPr kumimoji="1" lang="en-US" altLang="ja-JP" sz="2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ea"/>
                <a:cs typeface="+mn-cs"/>
              </a:rPr>
              <a:t>　母親に返した。</a:t>
            </a:r>
            <a:endParaRPr kumimoji="1" lang="en-US" altLang="ja-JP" sz="2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ea"/>
                <a:cs typeface="+mn-cs"/>
              </a:rPr>
              <a:t>　その時、ボーマーは誰かが自分のズボンを引っ張るのを感じた。</a:t>
            </a:r>
            <a:endParaRPr kumimoji="1" lang="en-US" altLang="ja-JP" sz="2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ea"/>
                <a:cs typeface="+mn-cs"/>
              </a:rPr>
              <a:t>　見ると、そこには車イスに座った少年がおり、その腕と足はポリオによる麻痺で</a:t>
            </a:r>
            <a:endParaRPr kumimoji="1" lang="en-US" altLang="ja-JP" sz="2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ea"/>
                <a:cs typeface="+mn-cs"/>
              </a:rPr>
              <a:t>　完全に萎えている。</a:t>
            </a:r>
            <a:endParaRPr kumimoji="1" lang="en-US" altLang="ja-JP" sz="2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ea"/>
                <a:cs typeface="+mn-cs"/>
              </a:rPr>
              <a:t>　少年はボーマーにこう言った。</a:t>
            </a:r>
            <a:endParaRPr kumimoji="1" lang="en-US" altLang="ja-JP" sz="2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ea"/>
                <a:cs typeface="+mn-cs"/>
              </a:rPr>
              <a:t>　「ありがとう。ロータリー、ありがとう。その子は僕の妹なんだ」</a:t>
            </a:r>
            <a:endParaRPr kumimoji="1" lang="en-US" altLang="ja-JP" sz="2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ea"/>
                <a:cs typeface="+mn-cs"/>
              </a:rPr>
              <a:t>　思いもよらないこの少年の言葉が、ボーマーにそしてロータリー全体に最も深い影響を　</a:t>
            </a:r>
            <a:endParaRPr kumimoji="1" lang="en-US" altLang="ja-JP" sz="2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ea"/>
                <a:cs typeface="+mn-cs"/>
              </a:rPr>
              <a:t>　与えることになる。</a:t>
            </a:r>
          </a:p>
          <a:p>
            <a:pPr marL="0" indent="0">
              <a:buNone/>
            </a:pP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19021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C427E33-83F8-BDF9-50D9-F89DE3249AA6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kumimoji="1" lang="en-US" altLang="ja-JP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游ゴシック Light" panose="020F0302020204030204"/>
                <a:ea typeface="游ゴシック Light" panose="020B0300000000000000" pitchFamily="50" charset="-128"/>
                <a:cs typeface="+mj-cs"/>
              </a:rPr>
              <a:t> </a:t>
            </a:r>
            <a:r>
              <a:rPr kumimoji="1" lang="ja-JP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游ゴシック Light" panose="020F0302020204030204"/>
                <a:ea typeface="游ゴシック Light" panose="020B0300000000000000" pitchFamily="50" charset="-128"/>
                <a:cs typeface="+mj-cs"/>
              </a:rPr>
              <a:t>最終段階 ⇒ “自利”を超えて</a:t>
            </a:r>
            <a:r>
              <a:rPr kumimoji="1" lang="ja-JP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游ゴシック Light" panose="020F0302020204030204"/>
                <a:ea typeface="游ゴシック Light" panose="020B0300000000000000" pitchFamily="50" charset="-128"/>
                <a:cs typeface="+mj-cs"/>
              </a:rPr>
              <a:t>（４＋１）</a:t>
            </a:r>
            <a:endParaRPr kumimoji="1" lang="ja-JP" alt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DE1B2E9-4E40-0BD5-A6D5-5B03D25906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sz="2000" dirty="0"/>
          </a:p>
          <a:p>
            <a:pPr marL="0" indent="0">
              <a:buNone/>
            </a:pPr>
            <a:r>
              <a:rPr lang="ja-JP" altLang="en-US" sz="2000" dirty="0"/>
              <a:t>　</a:t>
            </a: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AD93A3C2-3DEB-D5E8-44E7-E1A96ACF36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0730" y="1825625"/>
            <a:ext cx="9800948" cy="4940936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6519528-2B45-AAAC-0811-B8481A05A1C1}"/>
              </a:ext>
            </a:extLst>
          </p:cNvPr>
          <p:cNvSpPr/>
          <p:nvPr/>
        </p:nvSpPr>
        <p:spPr>
          <a:xfrm>
            <a:off x="4110446" y="2838994"/>
            <a:ext cx="1985554" cy="383177"/>
          </a:xfrm>
          <a:prstGeom prst="rect">
            <a:avLst/>
          </a:prstGeom>
          <a:effectLst>
            <a:softEdge rad="127000"/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88B80FC-8BDE-7737-336D-6862B8BA190F}"/>
              </a:ext>
            </a:extLst>
          </p:cNvPr>
          <p:cNvSpPr/>
          <p:nvPr/>
        </p:nvSpPr>
        <p:spPr>
          <a:xfrm>
            <a:off x="8770191" y="2838994"/>
            <a:ext cx="1985554" cy="383177"/>
          </a:xfrm>
          <a:prstGeom prst="rect">
            <a:avLst/>
          </a:prstGeom>
          <a:effectLst>
            <a:softEdge rad="127000"/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矢印: 下 6">
            <a:extLst>
              <a:ext uri="{FF2B5EF4-FFF2-40B4-BE49-F238E27FC236}">
                <a16:creationId xmlns:a16="http://schemas.microsoft.com/office/drawing/2014/main" id="{52CCF95A-3033-D96D-DAE5-DE994F4B6E64}"/>
              </a:ext>
            </a:extLst>
          </p:cNvPr>
          <p:cNvSpPr/>
          <p:nvPr/>
        </p:nvSpPr>
        <p:spPr>
          <a:xfrm>
            <a:off x="8917223" y="1807352"/>
            <a:ext cx="1095097" cy="798245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FF0000"/>
              </a:solidFill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47C8681-FE91-8AC5-1DBF-220A9E8979FE}"/>
              </a:ext>
            </a:extLst>
          </p:cNvPr>
          <p:cNvSpPr txBox="1"/>
          <p:nvPr/>
        </p:nvSpPr>
        <p:spPr>
          <a:xfrm>
            <a:off x="7892601" y="1247661"/>
            <a:ext cx="3319156" cy="461665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/>
          <a:p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さらにもう１ステップ</a:t>
            </a:r>
            <a:endParaRPr lang="ja-JP" altLang="en-US" sz="2400" b="1" dirty="0">
              <a:solidFill>
                <a:schemeClr val="bg1"/>
              </a:solidFill>
            </a:endParaRPr>
          </a:p>
        </p:txBody>
      </p:sp>
      <p:sp>
        <p:nvSpPr>
          <p:cNvPr id="10" name="フレーム 9">
            <a:extLst>
              <a:ext uri="{FF2B5EF4-FFF2-40B4-BE49-F238E27FC236}">
                <a16:creationId xmlns:a16="http://schemas.microsoft.com/office/drawing/2014/main" id="{0EAB3243-64D0-BAAF-42CA-8DAAF1F37BB6}"/>
              </a:ext>
            </a:extLst>
          </p:cNvPr>
          <p:cNvSpPr/>
          <p:nvPr/>
        </p:nvSpPr>
        <p:spPr>
          <a:xfrm>
            <a:off x="2179680" y="2573382"/>
            <a:ext cx="931817" cy="914400"/>
          </a:xfrm>
          <a:prstGeom prst="fram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013878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C427E33-83F8-BDF9-50D9-F89DE3249AA6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ja-JP" altLang="en-US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 Light" panose="020F0302020204030204"/>
                <a:ea typeface="游ゴシック Light" panose="020B0300000000000000" pitchFamily="50" charset="-128"/>
              </a:rPr>
              <a:t> </a:t>
            </a:r>
            <a:r>
              <a:rPr kumimoji="1" lang="ja-JP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游ゴシック Light" panose="020F0302020204030204"/>
                <a:ea typeface="游ゴシック Light" panose="020B0300000000000000" pitchFamily="50" charset="-128"/>
                <a:cs typeface="+mj-cs"/>
              </a:rPr>
              <a:t>もう一度、マズローの法則の最上段（完成）には</a:t>
            </a:r>
            <a:r>
              <a:rPr kumimoji="1" lang="en-US" altLang="ja-JP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游ゴシック Light" panose="020F0302020204030204"/>
                <a:ea typeface="游ゴシック Light" panose="020B0300000000000000" pitchFamily="50" charset="-128"/>
              </a:rPr>
              <a:t>…</a:t>
            </a:r>
            <a:endParaRPr kumimoji="1" lang="ja-JP" alt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コンテンツ プレースホルダー 5">
            <a:extLst>
              <a:ext uri="{FF2B5EF4-FFF2-40B4-BE49-F238E27FC236}">
                <a16:creationId xmlns:a16="http://schemas.microsoft.com/office/drawing/2014/main" id="{9E35E191-D223-C66A-722B-3D576A0191F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49406" y="1785256"/>
            <a:ext cx="9472474" cy="5072744"/>
          </a:xfrm>
          <a:prstGeom prst="rect">
            <a:avLst/>
          </a:prstGeom>
        </p:spPr>
      </p:pic>
      <p:sp>
        <p:nvSpPr>
          <p:cNvPr id="3" name="矢印: 右 2">
            <a:extLst>
              <a:ext uri="{FF2B5EF4-FFF2-40B4-BE49-F238E27FC236}">
                <a16:creationId xmlns:a16="http://schemas.microsoft.com/office/drawing/2014/main" id="{0B0BB10B-5850-7BFE-7CA4-A4697EBADB84}"/>
              </a:ext>
            </a:extLst>
          </p:cNvPr>
          <p:cNvSpPr/>
          <p:nvPr/>
        </p:nvSpPr>
        <p:spPr>
          <a:xfrm rot="10800000">
            <a:off x="10068414" y="2744070"/>
            <a:ext cx="978408" cy="904821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73494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C427E33-83F8-BDF9-50D9-F89DE3249AA6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kumimoji="1" lang="en-US" altLang="ja-JP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游ゴシック Light" panose="020F0302020204030204"/>
                <a:ea typeface="游ゴシック Light" panose="020B0300000000000000" pitchFamily="50" charset="-128"/>
                <a:cs typeface="+mj-cs"/>
              </a:rPr>
              <a:t> </a:t>
            </a:r>
            <a:r>
              <a:rPr kumimoji="1" lang="ja-JP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游ゴシック Light" panose="020F0302020204030204"/>
                <a:ea typeface="游ゴシック Light" panose="020B0300000000000000" pitchFamily="50" charset="-128"/>
                <a:cs typeface="+mj-cs"/>
              </a:rPr>
              <a:t>最終段階 ⇒ “自利”を超えて</a:t>
            </a:r>
            <a:r>
              <a:rPr kumimoji="1" lang="ja-JP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游ゴシック Light" panose="020F0302020204030204"/>
                <a:ea typeface="游ゴシック Light" panose="020B0300000000000000" pitchFamily="50" charset="-128"/>
                <a:cs typeface="+mj-cs"/>
              </a:rPr>
              <a:t>（４＋１）</a:t>
            </a:r>
            <a:endParaRPr kumimoji="1" lang="ja-JP" alt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DE1B2E9-4E40-0BD5-A6D5-5B03D25906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sz="2000" dirty="0"/>
          </a:p>
          <a:p>
            <a:pPr marL="0" indent="0">
              <a:buNone/>
            </a:pPr>
            <a:r>
              <a:rPr lang="ja-JP" altLang="en-US" sz="2000" dirty="0"/>
              <a:t>　</a:t>
            </a: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AD93A3C2-3DEB-D5E8-44E7-E1A96ACF36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6442" y="1825625"/>
            <a:ext cx="9942991" cy="4940936"/>
          </a:xfrm>
          <a:prstGeom prst="rect">
            <a:avLst/>
          </a:prstGeom>
        </p:spPr>
      </p:pic>
      <p:sp>
        <p:nvSpPr>
          <p:cNvPr id="3" name="フレーム 2">
            <a:extLst>
              <a:ext uri="{FF2B5EF4-FFF2-40B4-BE49-F238E27FC236}">
                <a16:creationId xmlns:a16="http://schemas.microsoft.com/office/drawing/2014/main" id="{CCF226E3-628A-BAEA-1E34-2B2C2E7E2646}"/>
              </a:ext>
            </a:extLst>
          </p:cNvPr>
          <p:cNvSpPr/>
          <p:nvPr/>
        </p:nvSpPr>
        <p:spPr>
          <a:xfrm>
            <a:off x="2101640" y="2586446"/>
            <a:ext cx="931817" cy="914400"/>
          </a:xfrm>
          <a:prstGeom prst="fram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437614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90AB4C5-7965-C20E-17A5-B7C3E7319D12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>
              <a:lumMod val="65000"/>
              <a:lumOff val="35000"/>
            </a:schemeClr>
          </a:solidFill>
        </p:spPr>
        <p:txBody>
          <a:bodyPr/>
          <a:lstStyle/>
          <a:p>
            <a:r>
              <a:rPr kumimoji="1" lang="en-US" altLang="ja-JP" dirty="0"/>
              <a:t> </a:t>
            </a:r>
            <a:r>
              <a:rPr kumimoji="1" lang="ja-JP" altLang="en-US" sz="2800" b="1" dirty="0">
                <a:solidFill>
                  <a:schemeClr val="bg1"/>
                </a:solidFill>
              </a:rPr>
              <a:t>「豊か」であることの条件とは？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0F72188A-5211-F4AC-F92F-7D93298A6C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34631"/>
            <a:ext cx="10515600" cy="4351338"/>
          </a:xfrm>
        </p:spPr>
        <p:txBody>
          <a:bodyPr>
            <a:normAutofit lnSpcReduction="10000"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HGｺﾞｼｯｸM" panose="020B0609000000000000" pitchFamily="49" charset="-128"/>
                <a:cs typeface="+mn-cs"/>
              </a:rPr>
              <a:t>自分の「人生が豊かであったかどうか」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HGｺﾞｼｯｸM" panose="020B0609000000000000" pitchFamily="49" charset="-128"/>
                <a:cs typeface="+mn-cs"/>
              </a:rPr>
              <a:t>は、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HGｺﾞｼｯｸM" panose="020B0609000000000000" pitchFamily="49" charset="-128"/>
                <a:cs typeface="+mn-cs"/>
              </a:rPr>
              <a:t>死ぬ直前に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HGｺﾞｼｯｸM" panose="020B0609000000000000" pitchFamily="49" charset="-128"/>
                <a:cs typeface="+mn-cs"/>
              </a:rPr>
              <a:t>判断できることです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ea typeface="HGｺﾞｼｯｸM" panose="020B0609000000000000" pitchFamily="49" charset="-128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ea typeface="HGｺﾞｼｯｸM" panose="020B0609000000000000" pitchFamily="49" charset="-128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HGｺﾞｼｯｸM" panose="020B0609000000000000" pitchFamily="49" charset="-128"/>
                <a:cs typeface="+mn-cs"/>
              </a:rPr>
              <a:t>アメリカのポートランド州立大学心理学部ロバート・ビスワス・ディーナー教授が、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ea typeface="HGｺﾞｼｯｸM" panose="020B0609000000000000" pitchFamily="49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HGｺﾞｼｯｸM" panose="020B0609000000000000" pitchFamily="49" charset="-128"/>
                <a:cs typeface="+mn-cs"/>
              </a:rPr>
              <a:t>　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HGｺﾞｼｯｸM" panose="020B0609000000000000" pitchFamily="49" charset="-128"/>
              </a:rPr>
              <a:t>死の直前（２週間前）にある老人（</a:t>
            </a:r>
            <a:r>
              <a:rPr kumimoji="1" lang="en-US" altLang="ja-JP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Arial Unicode MS" panose="020B0604020202020204" pitchFamily="50" charset="-128"/>
                <a:cs typeface="Arial Unicode MS" panose="020B0604020202020204" pitchFamily="50" charset="-128"/>
              </a:rPr>
              <a:t>200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HGｺﾞｼｯｸM" panose="020B0609000000000000" pitchFamily="49" charset="-128"/>
              </a:rPr>
              <a:t>人）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HGｺﾞｼｯｸM" panose="020B0609000000000000" pitchFamily="49" charset="-128"/>
                <a:cs typeface="+mn-cs"/>
              </a:rPr>
              <a:t>にインタビューをして聞いた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HGｺﾞｼｯｸM" panose="020B0609000000000000" pitchFamily="49" charset="-128"/>
                <a:cs typeface="+mn-cs"/>
              </a:rPr>
              <a:t>「人生にお</a:t>
            </a: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ea typeface="HGｺﾞｼｯｸM" panose="020B0609000000000000" pitchFamily="49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HGｺﾞｼｯｸM" panose="020B0609000000000000" pitchFamily="49" charset="-128"/>
                <a:cs typeface="+mn-cs"/>
              </a:rPr>
              <a:t>　ける後悔」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HGｺﾞｼｯｸM" panose="020B0609000000000000" pitchFamily="49" charset="-128"/>
                <a:cs typeface="+mn-cs"/>
              </a:rPr>
              <a:t>に共通した代表的項目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HGｺﾞｼｯｸM" panose="020B0609000000000000" pitchFamily="49" charset="-128"/>
                <a:cs typeface="+mn-cs"/>
              </a:rPr>
              <a:t>（５つ）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HGｺﾞｼｯｸM" panose="020B0609000000000000" pitchFamily="49" charset="-128"/>
                <a:cs typeface="+mn-cs"/>
              </a:rPr>
              <a:t>をまとめた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ea typeface="HGｺﾞｼｯｸM" panose="020B0609000000000000" pitchFamily="49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HGｺﾞｼｯｸM" panose="020B0609000000000000" pitchFamily="49" charset="-128"/>
                <a:cs typeface="+mn-cs"/>
              </a:rPr>
              <a:t>　（以前、</a:t>
            </a: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HGｺﾞｼｯｸM" panose="020B0609000000000000" pitchFamily="49" charset="-128"/>
                <a:cs typeface="+mn-cs"/>
              </a:rPr>
              <a:t>NHK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HGｺﾞｼｯｸM" panose="020B0609000000000000" pitchFamily="49" charset="-128"/>
                <a:cs typeface="+mn-cs"/>
              </a:rPr>
              <a:t>の番組で紹介されました）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ea typeface="HGｺﾞｼｯｸM" panose="020B0609000000000000" pitchFamily="49" charset="-128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ea typeface="HGｺﾞｼｯｸM" panose="020B0609000000000000" pitchFamily="49" charset="-128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HGｺﾞｼｯｸM" panose="020B0609000000000000" pitchFamily="49" charset="-128"/>
                <a:cs typeface="+mn-cs"/>
              </a:rPr>
              <a:t>この５つを、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ea typeface="HGｺﾞｼｯｸM" panose="020B0609000000000000" pitchFamily="49" charset="-128"/>
                <a:cs typeface="+mn-cs"/>
              </a:rPr>
              <a:t>いま私たちが知っていれば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HGｺﾞｼｯｸM" panose="020B0609000000000000" pitchFamily="49" charset="-128"/>
                <a:cs typeface="+mn-cs"/>
              </a:rPr>
              <a:t>、そして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HGｺﾞｼｯｸM" panose="020B0609000000000000" pitchFamily="49" charset="-128"/>
                <a:cs typeface="+mn-cs"/>
              </a:rPr>
              <a:t>いまそれを実践していれば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HGｺﾞｼｯｸM" panose="020B0609000000000000" pitchFamily="49" charset="-128"/>
                <a:cs typeface="+mn-cs"/>
              </a:rPr>
              <a:t>「豊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HGｺﾞｼｯｸM" panose="020B0609000000000000" pitchFamily="49" charset="-128"/>
                <a:cs typeface="+mn-cs"/>
              </a:rPr>
              <a:t>か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HGｺﾞｼｯｸM" panose="020B0609000000000000" pitchFamily="49" charset="-128"/>
                <a:cs typeface="+mn-cs"/>
              </a:rPr>
              <a:t>」に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ea typeface="HGｺﾞｼｯｸM" panose="020B0609000000000000" pitchFamily="49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HGｺﾞｼｯｸM" panose="020B0609000000000000" pitchFamily="49" charset="-128"/>
                <a:cs typeface="+mn-cs"/>
              </a:rPr>
              <a:t>　なれるかも知れません</a:t>
            </a: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HGｺﾞｼｯｸM" panose="020B0609000000000000" pitchFamily="49" charset="-128"/>
                <a:cs typeface="+mn-cs"/>
              </a:rPr>
              <a:t>…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ea typeface="HGｺﾞｼｯｸM" panose="020B0609000000000000" pitchFamily="49" charset="-128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HGｺﾞｼｯｸM" panose="020B0609000000000000" pitchFamily="49" charset="-128"/>
                <a:cs typeface="+mn-cs"/>
              </a:rPr>
              <a:t>その５つ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HGｺﾞｼｯｸM" panose="020B0609000000000000" pitchFamily="49" charset="-128"/>
                <a:cs typeface="+mn-cs"/>
              </a:rPr>
              <a:t>とは</a:t>
            </a: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HGｺﾞｼｯｸM" panose="020B0609000000000000" pitchFamily="49" charset="-128"/>
                <a:cs typeface="+mn-cs"/>
              </a:rPr>
              <a:t>…</a:t>
            </a:r>
            <a:endParaRPr kumimoji="1" lang="ja-JP" altLang="en-US" sz="2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ea typeface="HGｺﾞｼｯｸM" panose="020B0609000000000000" pitchFamily="49" charset="-128"/>
              <a:cs typeface="+mn-cs"/>
            </a:endParaRPr>
          </a:p>
          <a:p>
            <a:pPr marL="0" indent="0">
              <a:buNone/>
            </a:pP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40400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FC3BAD9-6430-4441-9B9F-97587EE99978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>
              <a:lumMod val="65000"/>
              <a:lumOff val="35000"/>
            </a:schemeClr>
          </a:solidFill>
        </p:spPr>
        <p:txBody>
          <a:bodyPr/>
          <a:lstStyle/>
          <a:p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rbel" panose="020B0503020204020204"/>
                <a:ea typeface="HGｺﾞｼｯｸM" panose="020B0609000000000000" pitchFamily="49" charset="-128"/>
                <a:cs typeface="+mj-cs"/>
              </a:rPr>
              <a:t>  </a:t>
            </a: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j-ea"/>
                <a:cs typeface="+mj-cs"/>
              </a:rPr>
              <a:t>死の直前にある老人（</a:t>
            </a:r>
            <a:r>
              <a:rPr kumimoji="1" lang="en-US" altLang="ja-JP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j-ea"/>
                <a:cs typeface="Arial Unicode MS" panose="020B0604020202020204" pitchFamily="50" charset="-128"/>
              </a:rPr>
              <a:t>200</a:t>
            </a: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j-ea"/>
                <a:cs typeface="+mj-cs"/>
              </a:rPr>
              <a:t>人）からのメッセージ・・</a:t>
            </a:r>
            <a:endParaRPr kumimoji="1" lang="ja-JP" altLang="en-US" b="1" dirty="0">
              <a:latin typeface="+mj-ea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B927757-6248-186C-6578-4E85EEEFBD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8174"/>
            <a:ext cx="10515600" cy="4351338"/>
          </a:xfrm>
        </p:spPr>
        <p:txBody>
          <a:bodyPr>
            <a:normAutofit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ea"/>
                <a:cs typeface="+mn-cs"/>
              </a:rPr>
              <a:t>１　他人の期待に応える人生ではなく　自分に正直に生きる勇気が欲しかった</a:t>
            </a: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ea"/>
                <a:cs typeface="+mn-cs"/>
              </a:rPr>
              <a:t>２　あんなに働かなければ良かった</a:t>
            </a: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ea"/>
                <a:cs typeface="+mn-cs"/>
              </a:rPr>
              <a:t>３　勇気を出して自分の気持ちを伝えれば良かった</a:t>
            </a: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ea"/>
                <a:cs typeface="+mn-cs"/>
              </a:rPr>
              <a:t>４　友達と付き合い続ければ良かった</a:t>
            </a: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ea"/>
                <a:cs typeface="+mn-cs"/>
              </a:rPr>
              <a:t>５　自分が幸せになるのを許せば良かった</a:t>
            </a: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+mn-ea"/>
                <a:cs typeface="+mn-cs"/>
              </a:rPr>
              <a:t>　　　　　　　　　　　　　　　　　　</a:t>
            </a: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ea"/>
                <a:cs typeface="+mn-cs"/>
              </a:rPr>
              <a:t>…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ea"/>
                <a:cs typeface="+mn-cs"/>
              </a:rPr>
              <a:t>　以上です。深い話だと思いませんか？</a:t>
            </a:r>
          </a:p>
          <a:p>
            <a:pPr marL="0" indent="0">
              <a:buNone/>
            </a:pP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57427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C427E33-83F8-BDF9-50D9-F89DE3249AA6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kumimoji="1" lang="en-US" altLang="ja-JP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游ゴシック Light" panose="020F0302020204030204"/>
                <a:ea typeface="游ゴシック Light" panose="020B0300000000000000" pitchFamily="50" charset="-128"/>
                <a:cs typeface="+mj-cs"/>
              </a:rPr>
              <a:t> Ⅰ</a:t>
            </a:r>
            <a:r>
              <a:rPr kumimoji="1" lang="ja-JP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游ゴシック Light" panose="020F0302020204030204"/>
                <a:ea typeface="游ゴシック Light" panose="020B0300000000000000" pitchFamily="50" charset="-128"/>
                <a:cs typeface="+mj-cs"/>
              </a:rPr>
              <a:t>　“クラブの将来像”　を構想する　</a:t>
            </a:r>
            <a:endParaRPr kumimoji="1" lang="ja-JP" alt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CE71675-8D02-20E5-7B22-CFDAF73009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56444"/>
            <a:ext cx="10773792" cy="468399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2000" b="1" dirty="0">
                <a:solidFill>
                  <a:srgbClr val="FF0000"/>
                </a:solidFill>
              </a:rPr>
              <a:t>目標設定：</a:t>
            </a:r>
            <a:r>
              <a:rPr lang="ja-JP" altLang="en-US" sz="2000" dirty="0"/>
              <a:t>　</a:t>
            </a:r>
            <a:r>
              <a:rPr lang="ja-JP" altLang="en-US" sz="2000" b="1" dirty="0"/>
              <a:t>〇年後、どんなクラブになっていたいか</a:t>
            </a:r>
            <a:endParaRPr lang="en-US" altLang="ja-JP" sz="2000" b="1" dirty="0"/>
          </a:p>
          <a:p>
            <a:pPr marL="0" indent="0">
              <a:buNone/>
            </a:pPr>
            <a:endParaRPr lang="en-US" altLang="ja-JP" sz="2000" dirty="0"/>
          </a:p>
          <a:p>
            <a:pPr marL="0" indent="0">
              <a:buNone/>
            </a:pPr>
            <a:r>
              <a:rPr lang="ja-JP" altLang="en-US" sz="2000" dirty="0"/>
              <a:t>　</a:t>
            </a:r>
            <a:r>
              <a:rPr lang="ja-JP" altLang="en-US" sz="2000" b="1" dirty="0">
                <a:solidFill>
                  <a:srgbClr val="00B050"/>
                </a:solidFill>
              </a:rPr>
              <a:t>理論面：</a:t>
            </a:r>
            <a:r>
              <a:rPr lang="ja-JP" altLang="en-US" sz="2000" dirty="0"/>
              <a:t>　ロータリーの目的やモットーを重視したクラブ</a:t>
            </a:r>
            <a:endParaRPr lang="en-US" altLang="ja-JP" sz="2000" dirty="0"/>
          </a:p>
          <a:p>
            <a:pPr marL="0" indent="0">
              <a:buNone/>
            </a:pPr>
            <a:r>
              <a:rPr lang="ja-JP" altLang="en-US" sz="2000" dirty="0"/>
              <a:t>　　</a:t>
            </a:r>
            <a:endParaRPr lang="en-US" altLang="ja-JP" sz="2000" dirty="0"/>
          </a:p>
          <a:p>
            <a:pPr marL="0" indent="0">
              <a:buNone/>
            </a:pPr>
            <a:r>
              <a:rPr lang="ja-JP" altLang="en-US" sz="2000" dirty="0"/>
              <a:t>　</a:t>
            </a:r>
            <a:r>
              <a:rPr lang="ja-JP" altLang="en-US" sz="2000" b="1" dirty="0">
                <a:solidFill>
                  <a:srgbClr val="00B050"/>
                </a:solidFill>
              </a:rPr>
              <a:t>形式面：</a:t>
            </a:r>
            <a:r>
              <a:rPr lang="ja-JP" altLang="en-US" sz="2000" dirty="0">
                <a:solidFill>
                  <a:srgbClr val="00B050"/>
                </a:solidFill>
              </a:rPr>
              <a:t>　</a:t>
            </a:r>
            <a:r>
              <a:rPr lang="ja-JP" altLang="en-US" sz="2000" dirty="0"/>
              <a:t>① 会員数、② 平均年齢、③ 女性比率、④ 各種寄付・ニコニコ</a:t>
            </a:r>
            <a:r>
              <a:rPr lang="en-US" altLang="ja-JP" sz="2000" dirty="0"/>
              <a:t>BOX</a:t>
            </a:r>
            <a:r>
              <a:rPr lang="ja-JP" altLang="en-US" sz="2000" dirty="0"/>
              <a:t>目標　</a:t>
            </a:r>
            <a:r>
              <a:rPr lang="en-US" altLang="ja-JP" sz="2000" dirty="0"/>
              <a:t>etc.</a:t>
            </a:r>
          </a:p>
          <a:p>
            <a:pPr marL="0" indent="0">
              <a:buNone/>
            </a:pPr>
            <a:r>
              <a:rPr lang="ja-JP" altLang="en-US" sz="2000" dirty="0"/>
              <a:t>　　</a:t>
            </a:r>
            <a:endParaRPr lang="en-US" altLang="ja-JP" sz="2000" dirty="0"/>
          </a:p>
          <a:p>
            <a:pPr marL="0" indent="0">
              <a:buNone/>
            </a:pPr>
            <a:r>
              <a:rPr lang="ja-JP" altLang="en-US" sz="2000" dirty="0"/>
              <a:t>　</a:t>
            </a:r>
            <a:r>
              <a:rPr lang="ja-JP" altLang="en-US" sz="2000" b="1" dirty="0"/>
              <a:t>具体的行動</a:t>
            </a:r>
            <a:endParaRPr lang="en-US" altLang="ja-JP" sz="2000" b="1" dirty="0"/>
          </a:p>
          <a:p>
            <a:pPr marL="0" indent="0">
              <a:buNone/>
            </a:pPr>
            <a:r>
              <a:rPr lang="ja-JP" altLang="en-US" sz="2000" dirty="0"/>
              <a:t>　　</a:t>
            </a:r>
            <a:r>
              <a:rPr lang="en-US" altLang="ja-JP" sz="2000" dirty="0"/>
              <a:t>1</a:t>
            </a:r>
            <a:r>
              <a:rPr lang="ja-JP" altLang="en-US" sz="2000" dirty="0"/>
              <a:t>　現在ある特定の「理想のクラブ」を研究する</a:t>
            </a:r>
            <a:endParaRPr lang="en-US" altLang="ja-JP" sz="2000" dirty="0"/>
          </a:p>
          <a:p>
            <a:pPr marL="0" indent="0">
              <a:buNone/>
            </a:pPr>
            <a:r>
              <a:rPr lang="ja-JP" altLang="en-US" sz="2000" dirty="0"/>
              <a:t>　　</a:t>
            </a:r>
            <a:r>
              <a:rPr lang="en-US" altLang="ja-JP" sz="2000" dirty="0"/>
              <a:t>2</a:t>
            </a:r>
            <a:r>
              <a:rPr lang="ja-JP" altLang="en-US" sz="2000" dirty="0"/>
              <a:t>　そのクラブと比較して、自クラブの問題点（弊害・障壁）を探し出す</a:t>
            </a:r>
            <a:endParaRPr lang="en-US" altLang="ja-JP" sz="2000" dirty="0"/>
          </a:p>
          <a:p>
            <a:pPr marL="0" indent="0">
              <a:buNone/>
            </a:pPr>
            <a:r>
              <a:rPr lang="ja-JP" altLang="en-US" sz="2000" dirty="0"/>
              <a:t>　　</a:t>
            </a:r>
            <a:r>
              <a:rPr lang="en-US" altLang="ja-JP" sz="2000" dirty="0"/>
              <a:t>3</a:t>
            </a:r>
            <a:r>
              <a:rPr lang="ja-JP" altLang="en-US" sz="2000" dirty="0"/>
              <a:t>　他クラブの研究のため、他クラブへメークしたり、地区に人材を派遣する</a:t>
            </a:r>
            <a:endParaRPr lang="en-US" altLang="ja-JP" sz="2000" dirty="0"/>
          </a:p>
          <a:p>
            <a:pPr marL="0" indent="0">
              <a:buNone/>
            </a:pPr>
            <a:r>
              <a:rPr lang="ja-JP" altLang="en-US" sz="2000" dirty="0"/>
              <a:t>　　</a:t>
            </a:r>
            <a:r>
              <a:rPr lang="en-US" altLang="ja-JP" sz="2000" dirty="0"/>
              <a:t>4</a:t>
            </a:r>
            <a:r>
              <a:rPr lang="ja-JP" altLang="en-US" sz="2000" dirty="0"/>
              <a:t>　皆が参加するイベントをたくさん企画・実行する　　　</a:t>
            </a:r>
            <a:r>
              <a:rPr lang="en-US" altLang="ja-JP" sz="2000" dirty="0"/>
              <a:t>etc.</a:t>
            </a:r>
            <a:endParaRPr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074375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C286049-E423-5F87-7C34-D188A4874835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>
              <a:lumMod val="65000"/>
              <a:lumOff val="35000"/>
            </a:schemeClr>
          </a:solidFill>
        </p:spPr>
        <p:txBody>
          <a:bodyPr/>
          <a:lstStyle/>
          <a:p>
            <a:r>
              <a:rPr lang="ja-JP" altLang="en-US" sz="2800" dirty="0">
                <a:solidFill>
                  <a:schemeClr val="bg1"/>
                </a:solidFill>
                <a:latin typeface="Corbel" panose="020B0503020204020204"/>
                <a:ea typeface="HGｺﾞｼｯｸM" panose="020B0609000000000000" pitchFamily="49" charset="-128"/>
              </a:rPr>
              <a:t>  </a:t>
            </a: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ea typeface="HGｺﾞｼｯｸM" panose="020B0609000000000000" pitchFamily="49" charset="-128"/>
                <a:cs typeface="+mj-cs"/>
              </a:rPr>
              <a:t>言い換えると、「幸せに生きるヒント」とは・・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A7DE30D-BC25-1F2D-0B5F-1FCE153516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757"/>
            <a:ext cx="10515600" cy="4351338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HGｺﾞｼｯｸM" panose="020B0609000000000000" pitchFamily="49" charset="-128"/>
                <a:cs typeface="+mn-cs"/>
              </a:rPr>
              <a:t>１　自分の好きなように生きよう</a:t>
            </a: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ea typeface="HGｺﾞｼｯｸM" panose="020B0609000000000000" pitchFamily="49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HGｺﾞｼｯｸM" panose="020B0609000000000000" pitchFamily="49" charset="-128"/>
                <a:cs typeface="+mn-cs"/>
              </a:rPr>
              <a:t>２　仕事は程々にして　他に楽しむモノを持とう</a:t>
            </a: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ea typeface="HGｺﾞｼｯｸM" panose="020B0609000000000000" pitchFamily="49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HGｺﾞｼｯｸM" panose="020B0609000000000000" pitchFamily="49" charset="-128"/>
                <a:cs typeface="+mn-cs"/>
              </a:rPr>
              <a:t>３　自分の気持ちをまっすぐ伝えよう</a:t>
            </a: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ea typeface="HGｺﾞｼｯｸM" panose="020B0609000000000000" pitchFamily="49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HGｺﾞｼｯｸM" panose="020B0609000000000000" pitchFamily="49" charset="-128"/>
                <a:cs typeface="+mn-cs"/>
              </a:rPr>
              <a:t>４　友達を大切にしよう</a:t>
            </a: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ea typeface="HGｺﾞｼｯｸM" panose="020B0609000000000000" pitchFamily="49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HGｺﾞｼｯｸM" panose="020B0609000000000000" pitchFamily="49" charset="-128"/>
                <a:cs typeface="+mn-cs"/>
              </a:rPr>
              <a:t>５　他人に遠慮せず　自分の幸せを追求しよう</a:t>
            </a: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ea typeface="HGｺﾞｼｯｸM" panose="020B0609000000000000" pitchFamily="49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ea typeface="HGｺﾞｼｯｸM" panose="020B0609000000000000" pitchFamily="49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HGｺﾞｼｯｸM" panose="020B0609000000000000" pitchFamily="49" charset="-128"/>
                <a:cs typeface="+mn-cs"/>
              </a:rPr>
              <a:t>この５つの項目の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HGｺﾞｼｯｸM" panose="020B0609000000000000" pitchFamily="49" charset="-128"/>
                <a:cs typeface="+mn-cs"/>
              </a:rPr>
              <a:t>何処にも「お金」の話は出てきません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ea typeface="HGｺﾞｼｯｸM" panose="020B0609000000000000" pitchFamily="49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HGｺﾞｼｯｸM" panose="020B0609000000000000" pitchFamily="49" charset="-128"/>
                <a:cs typeface="+mn-cs"/>
              </a:rPr>
              <a:t>そうです。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HGｺﾞｼｯｸM" panose="020B0609000000000000" pitchFamily="49" charset="-128"/>
                <a:cs typeface="+mn-cs"/>
              </a:rPr>
              <a:t>人生の本当の豊かさには「お金」はあまり関係がないのです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ea typeface="HGｺﾞｼｯｸM" panose="020B0609000000000000" pitchFamily="49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ea typeface="HGｺﾞｼｯｸM" panose="020B0609000000000000" pitchFamily="49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HGｺﾞｼｯｸM" panose="020B0609000000000000" pitchFamily="49" charset="-128"/>
                <a:cs typeface="+mn-cs"/>
              </a:rPr>
              <a:t>果たして、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HGｺﾞｼｯｸM" panose="020B0609000000000000" pitchFamily="49" charset="-128"/>
                <a:cs typeface="+mn-cs"/>
              </a:rPr>
              <a:t>究極の「人生の目的」とは何なのでしょうか</a:t>
            </a:r>
            <a:r>
              <a:rPr kumimoji="1" lang="en-US" altLang="ja-JP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HGｺﾞｼｯｸM" panose="020B0609000000000000" pitchFamily="49" charset="-128"/>
                <a:cs typeface="+mn-cs"/>
              </a:rPr>
              <a:t>…</a:t>
            </a:r>
            <a:endParaRPr kumimoji="1" lang="ja-JP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ea typeface="HGｺﾞｼｯｸM" panose="020B0609000000000000" pitchFamily="49" charset="-128"/>
              <a:cs typeface="+mn-cs"/>
            </a:endParaRPr>
          </a:p>
          <a:p>
            <a:pPr marL="0" indent="0">
              <a:buNone/>
            </a:pP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26484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FD2B2A0-B4E5-EAF4-EA48-995569FEB620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tabLst/>
              <a:defRPr/>
            </a:pPr>
            <a:br>
              <a:rPr kumimoji="1" lang="en-US" altLang="ja-JP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ea"/>
                <a:cs typeface="+mn-cs"/>
              </a:rPr>
            </a:br>
            <a:r>
              <a:rPr kumimoji="1" lang="en-US" altLang="ja-JP" sz="31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ea"/>
                <a:cs typeface="+mn-cs"/>
              </a:rPr>
              <a:t>【</a:t>
            </a:r>
            <a:r>
              <a:rPr kumimoji="1" lang="ja-JP" altLang="en-US" sz="31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ea"/>
                <a:cs typeface="+mn-cs"/>
              </a:rPr>
              <a:t>問 題</a:t>
            </a:r>
            <a:r>
              <a:rPr kumimoji="1" lang="en-US" altLang="ja-JP" sz="31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ea"/>
                <a:cs typeface="+mn-cs"/>
              </a:rPr>
              <a:t>】</a:t>
            </a:r>
            <a:r>
              <a:rPr kumimoji="1" lang="ja-JP" altLang="en-US" sz="3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ea"/>
                <a:cs typeface="+mn-cs"/>
              </a:rPr>
              <a:t>　</a:t>
            </a:r>
            <a:r>
              <a:rPr kumimoji="1" lang="ja-JP" altLang="en-US" sz="3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ea"/>
                <a:cs typeface="+mn-cs"/>
              </a:rPr>
              <a:t>「老 太 狸 暗」</a:t>
            </a:r>
            <a:r>
              <a:rPr kumimoji="1" lang="ja-JP" altLang="en-US" sz="3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ea"/>
                <a:cs typeface="+mn-cs"/>
              </a:rPr>
              <a:t>という漢字が読めますか？</a:t>
            </a:r>
            <a:br>
              <a:rPr kumimoji="1" lang="en-US" altLang="ja-JP" sz="3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</a:br>
            <a:endParaRPr kumimoji="1" lang="ja-JP" altLang="en-US" sz="3100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418D669-CCE5-D04B-A978-C07798E383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7213"/>
            <a:ext cx="11137777" cy="4779361"/>
          </a:xfr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ja-JP" altLang="en-US" sz="2000" b="1" dirty="0">
                <a:solidFill>
                  <a:srgbClr val="FF0000"/>
                </a:solidFill>
                <a:latin typeface="+mn-ea"/>
              </a:rPr>
              <a:t> </a:t>
            </a:r>
            <a:r>
              <a:rPr kumimoji="1" lang="en-US" altLang="ja-JP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cs typeface="+mn-cs"/>
              </a:rPr>
              <a:t>【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cs typeface="+mn-cs"/>
              </a:rPr>
              <a:t>解 答</a:t>
            </a:r>
            <a:r>
              <a:rPr kumimoji="1" lang="en-US" altLang="ja-JP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cs typeface="+mn-cs"/>
              </a:rPr>
              <a:t>】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　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「ロータリアン」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と読みます　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ea"/>
                <a:cs typeface="+mn-cs"/>
              </a:rPr>
              <a:t>そのココロは、</a:t>
            </a: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　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「老」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：　クラブの将来にはまったく関心がなく、自分のことだけに執着している人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　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「太」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：　自分が得をすることだけに腐心していて、まるで行動（寄付等）が伴わない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　　　　　　口先だけの人、ジコチュー（自己中心）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　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「狸」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：　クラブ・地区等の活動には参加せず、ただ汗をかかないようにふるまう狡猾な人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　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「暗」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：　その人がいるだけで周囲が暗くなるような負のオーラを持った人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　このような人が好んで集まるクラブには将来はありません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　このような人をクラブの中枢に据えてはいけません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　皆さんは、自クラブを良い方向に導いていく水先案内人です　　責任を果たしましょう！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indent="0">
              <a:buNone/>
            </a:pP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98178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972462" cy="1020975"/>
          </a:xfrm>
        </p:spPr>
        <p:txBody>
          <a:bodyPr>
            <a:normAutofit fontScale="90000"/>
          </a:bodyPr>
          <a:lstStyle/>
          <a:p>
            <a:r>
              <a:rPr lang="en-US" altLang="ja-JP" sz="4000" dirty="0">
                <a:latin typeface="+mj-ea"/>
              </a:rPr>
              <a:t>2021</a:t>
            </a:r>
            <a:r>
              <a:rPr lang="ja-JP" altLang="en-US" sz="4000" dirty="0">
                <a:latin typeface="+mj-ea"/>
              </a:rPr>
              <a:t>年</a:t>
            </a:r>
            <a:r>
              <a:rPr lang="en-US" altLang="ja-JP" sz="4000" dirty="0">
                <a:latin typeface="+mj-ea"/>
              </a:rPr>
              <a:t>6</a:t>
            </a:r>
            <a:r>
              <a:rPr lang="ja-JP" altLang="en-US" sz="4000" dirty="0">
                <a:latin typeface="+mj-ea"/>
              </a:rPr>
              <a:t>月に本を出版しました　</a:t>
            </a:r>
            <a:br>
              <a:rPr lang="en-US" altLang="ja-JP" sz="3200" dirty="0"/>
            </a:br>
            <a:br>
              <a:rPr lang="en-US" altLang="ja-JP" sz="2000" dirty="0"/>
            </a:br>
            <a:endParaRPr kumimoji="1" lang="ja-JP" altLang="en-US" sz="2000" dirty="0">
              <a:solidFill>
                <a:srgbClr val="FFFF00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972409" y="2052916"/>
            <a:ext cx="6675093" cy="4195481"/>
          </a:xfrm>
        </p:spPr>
        <p:txBody>
          <a:bodyPr/>
          <a:lstStyle/>
          <a:p>
            <a:pPr marL="0" indent="0">
              <a:buNone/>
            </a:pPr>
            <a:r>
              <a:rPr lang="ja-JP" altLang="en-US" sz="2800" dirty="0">
                <a:solidFill>
                  <a:srgbClr val="FF0000"/>
                </a:solidFill>
              </a:rPr>
              <a:t>幻冬舎ルネッサンス新書</a:t>
            </a:r>
            <a:endParaRPr lang="en-US" altLang="ja-JP" sz="28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『</a:t>
            </a:r>
            <a:r>
              <a:rPr lang="ja-JP" alt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ロータリークラブに入ろう！</a:t>
            </a:r>
            <a:r>
              <a:rPr lang="en-US" altLang="ja-JP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』</a:t>
            </a:r>
          </a:p>
          <a:p>
            <a:pPr marL="0" indent="0">
              <a:buNone/>
            </a:pPr>
            <a:r>
              <a:rPr lang="ja-JP" altLang="en-US" sz="2800" dirty="0">
                <a:solidFill>
                  <a:srgbClr val="FF0000"/>
                </a:solidFill>
              </a:rPr>
              <a:t>　　　　　　</a:t>
            </a:r>
            <a:r>
              <a:rPr lang="ja-JP" altLang="en-US" dirty="0">
                <a:solidFill>
                  <a:srgbClr val="FF0000"/>
                </a:solidFill>
              </a:rPr>
              <a:t>田中久夫著　８８０円（税込み）</a:t>
            </a:r>
            <a:endParaRPr lang="en-US" altLang="ja-JP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ja-JP" sz="2800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en-US" altLang="ja-JP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00B0F0"/>
                </a:solidFill>
              </a:rPr>
              <a:t>あなたの</a:t>
            </a:r>
            <a:r>
              <a:rPr lang="ja-JP" altLang="en-US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「愛読書」</a:t>
            </a:r>
            <a:r>
              <a:rPr lang="ja-JP" altLang="en-US" dirty="0">
                <a:solidFill>
                  <a:srgbClr val="00B0F0"/>
                </a:solidFill>
              </a:rPr>
              <a:t>に</a:t>
            </a:r>
            <a:r>
              <a:rPr lang="ja-JP" altLang="en-US">
                <a:solidFill>
                  <a:srgbClr val="00B0F0"/>
                </a:solidFill>
              </a:rPr>
              <a:t>加えて欲しい</a:t>
            </a:r>
            <a:endParaRPr lang="en-US" altLang="ja-JP" sz="2800" dirty="0">
              <a:solidFill>
                <a:srgbClr val="00B0F0"/>
              </a:solidFill>
            </a:endParaRPr>
          </a:p>
        </p:txBody>
      </p:sp>
      <p:pic>
        <p:nvPicPr>
          <p:cNvPr id="4" name="コンテンツ プレースホルダー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45718" y="2173835"/>
            <a:ext cx="4664786" cy="3264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038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CADA8C2-BF55-0F0D-D790-8AB6BD25A4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5008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kumimoji="1" lang="ja-JP" altLang="en-US" sz="4800" dirty="0"/>
              <a:t>ご清聴ありがとうございました。</a:t>
            </a:r>
            <a:endParaRPr kumimoji="1" lang="en-US" altLang="ja-JP" sz="4800" dirty="0"/>
          </a:p>
          <a:p>
            <a:pPr marL="0" indent="0" algn="ctr">
              <a:buNone/>
            </a:pPr>
            <a:r>
              <a:rPr kumimoji="1" lang="ja-JP" altLang="en-US" sz="4800" dirty="0"/>
              <a:t>また、お会いしましょう。</a:t>
            </a:r>
            <a:endParaRPr kumimoji="1" lang="en-US" altLang="ja-JP" sz="4800" dirty="0"/>
          </a:p>
          <a:p>
            <a:pPr marL="0" indent="0" algn="ctr">
              <a:buNone/>
            </a:pPr>
            <a:endParaRPr lang="en-US" altLang="ja-JP" sz="4800" dirty="0"/>
          </a:p>
          <a:p>
            <a:pPr marL="0" indent="0" algn="ctr">
              <a:buNone/>
            </a:pPr>
            <a:r>
              <a:rPr kumimoji="1" lang="ja-JP" altLang="en-US" sz="4800" dirty="0"/>
              <a:t>田中久夫</a:t>
            </a:r>
            <a:endParaRPr kumimoji="1" lang="en-US" altLang="ja-JP" sz="4800" dirty="0"/>
          </a:p>
          <a:p>
            <a:pPr marL="0" indent="0" algn="ctr">
              <a:buNone/>
            </a:pPr>
            <a:r>
              <a:rPr lang="en-US" altLang="ja-JP" sz="3200" dirty="0"/>
              <a:t>tanaka@r</a:t>
            </a:r>
            <a:r>
              <a:rPr kumimoji="1" lang="en-US" altLang="ja-JP" sz="3200" dirty="0"/>
              <a:t>id2840.org</a:t>
            </a:r>
            <a:endParaRPr kumimoji="1" lang="ja-JP" altLang="en-US" sz="3200" dirty="0"/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DF9DA275-EBA9-70C2-A942-F01BC5BB64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1806" y="3223099"/>
            <a:ext cx="2030144" cy="335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11549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69229A3-DA95-BFEF-1AFE-1FD7EC9C6AF9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kumimoji="1" lang="ja-JP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ea"/>
                <a:cs typeface="+mn-cs"/>
              </a:rPr>
              <a:t> </a:t>
            </a: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ea"/>
                <a:cs typeface="+mn-cs"/>
              </a:rPr>
              <a:t>「</a:t>
            </a:r>
            <a:r>
              <a:rPr kumimoji="1" lang="ja-JP" altLang="ja-JP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ea"/>
                <a:cs typeface="+mn-cs"/>
              </a:rPr>
              <a:t>新会員</a:t>
            </a: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ea"/>
                <a:cs typeface="+mn-cs"/>
              </a:rPr>
              <a:t>」</a:t>
            </a: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ea"/>
                <a:cs typeface="+mn-cs"/>
              </a:rPr>
              <a:t>が感じてきたロータリーの</a:t>
            </a: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ea"/>
                <a:cs typeface="+mn-cs"/>
              </a:rPr>
              <a:t>イメージ</a:t>
            </a:r>
            <a:endParaRPr kumimoji="1" lang="ja-JP" altLang="en-US" sz="2800" b="1" dirty="0">
              <a:solidFill>
                <a:srgbClr val="FF0000"/>
              </a:solidFill>
              <a:latin typeface="+mj-ea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D546064-098D-8F94-ECB5-914C7FD80D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1537"/>
            <a:ext cx="11040122" cy="4351338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orbel" panose="020B0503020204020204"/>
                <a:ea typeface="HGｺﾞｼｯｸM" panose="020B0609000000000000" pitchFamily="49" charset="-128"/>
                <a:cs typeface="+mn-cs"/>
              </a:rPr>
              <a:t>　</a:t>
            </a:r>
            <a:r>
              <a:rPr kumimoji="1" lang="ja-JP" altLang="ja-JP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ea"/>
                <a:cs typeface="+mn-cs"/>
              </a:rPr>
              <a:t>１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ea"/>
                <a:cs typeface="+mn-cs"/>
              </a:rPr>
              <a:t>　</a:t>
            </a:r>
            <a:r>
              <a:rPr kumimoji="1" lang="ja-JP" altLang="ja-JP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ea"/>
                <a:cs typeface="+mn-cs"/>
              </a:rPr>
              <a:t>クラブへの入会のキッカケは知人や取引先から</a:t>
            </a:r>
            <a:r>
              <a:rPr kumimoji="1" lang="ja-JP" altLang="ja-JP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cs typeface="+mn-cs"/>
              </a:rPr>
              <a:t>勧誘</a:t>
            </a:r>
            <a:r>
              <a:rPr kumimoji="1" lang="ja-JP" altLang="ja-JP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ea"/>
                <a:cs typeface="+mn-cs"/>
              </a:rPr>
              <a:t>されたから、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ea"/>
                <a:cs typeface="+mn-cs"/>
              </a:rPr>
              <a:t>　</a:t>
            </a:r>
            <a:r>
              <a:rPr kumimoji="1" lang="ja-JP" altLang="ja-JP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ea"/>
                <a:cs typeface="+mn-cs"/>
              </a:rPr>
              <a:t>２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ea"/>
                <a:cs typeface="+mn-cs"/>
              </a:rPr>
              <a:t>　</a:t>
            </a:r>
            <a:r>
              <a:rPr kumimoji="1" lang="ja-JP" altLang="ja-JP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ea"/>
                <a:cs typeface="+mn-cs"/>
              </a:rPr>
              <a:t>入会前は地元の有力者やお金持ちの集まりで</a:t>
            </a:r>
            <a:r>
              <a:rPr kumimoji="1" lang="ja-JP" altLang="ja-JP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cs typeface="+mn-cs"/>
              </a:rPr>
              <a:t>敷居が高い</a:t>
            </a:r>
            <a:r>
              <a:rPr kumimoji="1" lang="ja-JP" altLang="ja-JP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ea"/>
                <a:cs typeface="+mn-cs"/>
              </a:rPr>
              <a:t>ところだと思っていたが、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ea"/>
                <a:cs typeface="+mn-cs"/>
              </a:rPr>
              <a:t>　</a:t>
            </a:r>
            <a:r>
              <a:rPr kumimoji="1" lang="ja-JP" altLang="ja-JP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ea"/>
                <a:cs typeface="+mn-cs"/>
              </a:rPr>
              <a:t>３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ea"/>
                <a:cs typeface="+mn-cs"/>
              </a:rPr>
              <a:t>　</a:t>
            </a:r>
            <a:r>
              <a:rPr kumimoji="1" lang="ja-JP" altLang="ja-JP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ea"/>
                <a:cs typeface="+mn-cs"/>
              </a:rPr>
              <a:t>入ってみると楽しいし、皆が</a:t>
            </a:r>
            <a:r>
              <a:rPr kumimoji="1" lang="ja-JP" altLang="ja-JP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cs typeface="+mn-cs"/>
              </a:rPr>
              <a:t>仲良く接して</a:t>
            </a:r>
            <a:r>
              <a:rPr kumimoji="1" lang="ja-JP" altLang="ja-JP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ea"/>
                <a:cs typeface="+mn-cs"/>
              </a:rPr>
              <a:t>くれるので、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ea"/>
                <a:cs typeface="+mn-cs"/>
              </a:rPr>
              <a:t>　</a:t>
            </a:r>
            <a:r>
              <a:rPr kumimoji="1" lang="ja-JP" altLang="ja-JP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ea"/>
                <a:cs typeface="+mn-cs"/>
              </a:rPr>
              <a:t>４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ea"/>
                <a:cs typeface="+mn-cs"/>
              </a:rPr>
              <a:t>　</a:t>
            </a:r>
            <a:r>
              <a:rPr kumimoji="1" lang="ja-JP" altLang="ja-JP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ea"/>
                <a:cs typeface="+mn-cs"/>
              </a:rPr>
              <a:t>多くの</a:t>
            </a:r>
            <a:r>
              <a:rPr kumimoji="1" lang="ja-JP" altLang="ja-JP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cs typeface="+mn-cs"/>
              </a:rPr>
              <a:t>友人・知人</a:t>
            </a:r>
            <a:r>
              <a:rPr kumimoji="1" lang="ja-JP" altLang="ja-JP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ea"/>
                <a:cs typeface="+mn-cs"/>
              </a:rPr>
              <a:t>が出来た、また</a:t>
            </a:r>
            <a:r>
              <a:rPr kumimoji="1" lang="ja-JP" altLang="ja-JP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cs typeface="+mn-cs"/>
              </a:rPr>
              <a:t>異業種の仲間</a:t>
            </a:r>
            <a:r>
              <a:rPr kumimoji="1" lang="ja-JP" altLang="ja-JP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ea"/>
                <a:cs typeface="+mn-cs"/>
              </a:rPr>
              <a:t>も拡がった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ea"/>
                <a:cs typeface="+mn-cs"/>
              </a:rPr>
              <a:t>　</a:t>
            </a:r>
            <a:r>
              <a:rPr kumimoji="1" lang="ja-JP" altLang="ja-JP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ea"/>
                <a:cs typeface="+mn-cs"/>
              </a:rPr>
              <a:t>５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ea"/>
                <a:cs typeface="+mn-cs"/>
              </a:rPr>
              <a:t>　</a:t>
            </a:r>
            <a:r>
              <a:rPr kumimoji="1" lang="ja-JP" altLang="ja-JP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ea"/>
                <a:cs typeface="+mn-cs"/>
              </a:rPr>
              <a:t>でも、</a:t>
            </a:r>
            <a:r>
              <a:rPr kumimoji="1" lang="ja-JP" altLang="ja-JP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cs typeface="+mn-cs"/>
              </a:rPr>
              <a:t>若手の会員や女性会員は少ない</a:t>
            </a:r>
            <a:r>
              <a:rPr kumimoji="1" lang="ja-JP" altLang="ja-JP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ea"/>
                <a:cs typeface="+mn-cs"/>
              </a:rPr>
              <a:t>し、会費やそれ以外の</a:t>
            </a:r>
            <a:r>
              <a:rPr kumimoji="1" lang="ja-JP" altLang="ja-JP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cs typeface="+mn-cs"/>
              </a:rPr>
              <a:t>金銭的負担も重い</a:t>
            </a:r>
            <a:endParaRPr kumimoji="1" lang="ja-JP" altLang="ja-JP" sz="2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ea"/>
                <a:cs typeface="+mn-cs"/>
              </a:rPr>
              <a:t>　</a:t>
            </a:r>
            <a:r>
              <a:rPr kumimoji="1" lang="ja-JP" altLang="ja-JP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ea"/>
                <a:cs typeface="+mn-cs"/>
              </a:rPr>
              <a:t>６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ea"/>
                <a:cs typeface="+mn-cs"/>
              </a:rPr>
              <a:t>　</a:t>
            </a:r>
            <a:r>
              <a:rPr kumimoji="1" lang="ja-JP" altLang="ja-JP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ea"/>
                <a:cs typeface="+mn-cs"/>
              </a:rPr>
              <a:t>今後は、</a:t>
            </a:r>
            <a:r>
              <a:rPr kumimoji="1" lang="ja-JP" altLang="ja-JP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cs typeface="+mn-cs"/>
              </a:rPr>
              <a:t>例会の回数</a:t>
            </a:r>
            <a:r>
              <a:rPr kumimoji="1" lang="ja-JP" altLang="ja-JP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ea"/>
                <a:cs typeface="+mn-cs"/>
              </a:rPr>
              <a:t>を見直したり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ea"/>
                <a:cs typeface="+mn-cs"/>
              </a:rPr>
              <a:t>、</a:t>
            </a:r>
            <a:r>
              <a:rPr kumimoji="1" lang="ja-JP" altLang="ja-JP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cs typeface="+mn-cs"/>
              </a:rPr>
              <a:t>夜間例会</a:t>
            </a:r>
            <a:r>
              <a:rPr kumimoji="1" lang="ja-JP" altLang="ja-JP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ea"/>
                <a:cs typeface="+mn-cs"/>
              </a:rPr>
              <a:t>を開いたりして、若い会員を増やし、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ea"/>
                <a:cs typeface="+mn-cs"/>
              </a:rPr>
              <a:t>　　   </a:t>
            </a:r>
            <a:r>
              <a:rPr kumimoji="1" lang="ja-JP" altLang="ja-JP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ea"/>
                <a:cs typeface="+mn-cs"/>
              </a:rPr>
              <a:t>ロータリーの広報の充実、活動をアピールする</a:t>
            </a:r>
            <a:r>
              <a:rPr kumimoji="1" lang="ja-JP" altLang="ja-JP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cs typeface="+mn-cs"/>
              </a:rPr>
              <a:t>イベント</a:t>
            </a:r>
            <a:r>
              <a:rPr kumimoji="1" lang="ja-JP" altLang="ja-JP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ea"/>
                <a:cs typeface="+mn-cs"/>
              </a:rPr>
              <a:t>を開催することが必要だと思う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ea"/>
                <a:cs typeface="+mn-cs"/>
              </a:rPr>
              <a:t> </a:t>
            </a:r>
            <a:endParaRPr kumimoji="1" lang="ja-JP" altLang="ja-JP" sz="2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ea"/>
                <a:cs typeface="+mn-cs"/>
              </a:rPr>
              <a:t>　＊</a:t>
            </a:r>
            <a:r>
              <a:rPr kumimoji="1" lang="ja-JP" altLang="ja-JP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ea"/>
                <a:cs typeface="+mn-cs"/>
              </a:rPr>
              <a:t>こ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ea"/>
                <a:cs typeface="+mn-cs"/>
              </a:rPr>
              <a:t>れを分析・解消することに</a:t>
            </a:r>
            <a:r>
              <a:rPr kumimoji="1" lang="ja-JP" altLang="ja-JP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ea"/>
                <a:cs typeface="+mn-cs"/>
              </a:rPr>
              <a:t>、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ea"/>
                <a:cs typeface="+mn-cs"/>
              </a:rPr>
              <a:t>ロータリーやクラブの将来</a:t>
            </a:r>
            <a:r>
              <a:rPr kumimoji="1" lang="ja-JP" altLang="ja-JP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ea"/>
                <a:cs typeface="+mn-cs"/>
              </a:rPr>
              <a:t>があるように思います</a:t>
            </a:r>
          </a:p>
          <a:p>
            <a:pPr marL="0" indent="0">
              <a:buNone/>
            </a:pP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8969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E77EEA2-D238-B424-F80F-26106AA6DD09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kumimoji="1" lang="en-US" altLang="ja-JP" sz="3200" dirty="0"/>
              <a:t>  </a:t>
            </a:r>
            <a:r>
              <a:rPr kumimoji="1" lang="ja-JP" altLang="en-US" sz="2800" b="1" dirty="0"/>
              <a:t>生きていくうえで欠かしてはならない</a:t>
            </a:r>
            <a:r>
              <a:rPr lang="ja-JP" altLang="en-US" sz="2800" b="1" dirty="0">
                <a:solidFill>
                  <a:srgbClr val="FF0000"/>
                </a:solidFill>
              </a:rPr>
              <a:t>３つのもの</a:t>
            </a:r>
            <a:endParaRPr kumimoji="1" lang="ja-JP" altLang="en-US" sz="2800" b="1" dirty="0">
              <a:solidFill>
                <a:srgbClr val="FF0000"/>
              </a:solidFill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0E3B60A-92A1-5FB0-8ACA-9310061A63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1952" y="2141537"/>
            <a:ext cx="10261847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kumimoji="1" lang="ja-JP" altLang="en-US" sz="2000" b="1" dirty="0">
                <a:solidFill>
                  <a:srgbClr val="0070C0"/>
                </a:solidFill>
              </a:rPr>
              <a:t>お釈迦様 </a:t>
            </a:r>
            <a:r>
              <a:rPr kumimoji="1" lang="ja-JP" altLang="en-US" sz="2000" dirty="0"/>
              <a:t>は、人が生きていくうえで欠かしてはならない大切なものは、</a:t>
            </a:r>
            <a:endParaRPr kumimoji="1" lang="en-US" altLang="ja-JP" sz="2000" dirty="0"/>
          </a:p>
          <a:p>
            <a:pPr marL="0" indent="0">
              <a:buNone/>
            </a:pPr>
            <a:r>
              <a:rPr lang="ja-JP" altLang="en-US" sz="2000" dirty="0"/>
              <a:t>　</a:t>
            </a:r>
            <a:endParaRPr lang="en-US" altLang="ja-JP" sz="2000" dirty="0"/>
          </a:p>
          <a:p>
            <a:pPr marL="0" indent="0">
              <a:buNone/>
            </a:pPr>
            <a:r>
              <a:rPr kumimoji="1" lang="ja-JP" altLang="en-US" sz="2000" dirty="0"/>
              <a:t>　１つは　</a:t>
            </a:r>
            <a:r>
              <a:rPr kumimoji="1" lang="ja-JP" altLang="en-US" sz="2000" b="1" dirty="0">
                <a:solidFill>
                  <a:srgbClr val="FF0000"/>
                </a:solidFill>
              </a:rPr>
              <a:t>人生の「師」</a:t>
            </a:r>
            <a:endParaRPr kumimoji="1" lang="en-US" altLang="ja-JP" sz="2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ja-JP" sz="2000" dirty="0"/>
          </a:p>
          <a:p>
            <a:pPr marL="0" indent="0">
              <a:buNone/>
            </a:pPr>
            <a:r>
              <a:rPr kumimoji="1" lang="ja-JP" altLang="en-US" sz="2000" dirty="0"/>
              <a:t>　２つは　</a:t>
            </a:r>
            <a:r>
              <a:rPr kumimoji="1" lang="ja-JP" altLang="en-US" sz="2000" b="1" dirty="0">
                <a:solidFill>
                  <a:srgbClr val="FF0000"/>
                </a:solidFill>
              </a:rPr>
              <a:t>人生の「教え」</a:t>
            </a:r>
            <a:endParaRPr kumimoji="1" lang="en-US" altLang="ja-JP" sz="2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ja-JP" sz="2000" dirty="0"/>
          </a:p>
          <a:p>
            <a:pPr marL="0" indent="0">
              <a:buNone/>
            </a:pPr>
            <a:r>
              <a:rPr kumimoji="1" lang="ja-JP" altLang="en-US" sz="2000" dirty="0"/>
              <a:t>　３つは　</a:t>
            </a:r>
            <a:r>
              <a:rPr kumimoji="1" lang="ja-JP" altLang="en-US" sz="2000" b="1" dirty="0">
                <a:solidFill>
                  <a:srgbClr val="FF0000"/>
                </a:solidFill>
              </a:rPr>
              <a:t>人生を共に語り合える「友」</a:t>
            </a:r>
            <a:endParaRPr kumimoji="1" lang="en-US" altLang="ja-JP" sz="2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ja-JP" sz="2000" dirty="0"/>
          </a:p>
          <a:p>
            <a:pPr marL="0" indent="0">
              <a:buNone/>
            </a:pPr>
            <a:r>
              <a:rPr kumimoji="1" lang="ja-JP" altLang="en-US" sz="2000" dirty="0"/>
              <a:t>だと説諭されました</a:t>
            </a:r>
            <a:endParaRPr kumimoji="1" lang="en-US" altLang="ja-JP" sz="2000" dirty="0"/>
          </a:p>
          <a:p>
            <a:pPr marL="0" indent="0">
              <a:buNone/>
            </a:pPr>
            <a:endParaRPr lang="en-US" altLang="ja-JP" sz="2000" dirty="0"/>
          </a:p>
          <a:p>
            <a:pPr marL="0" indent="0">
              <a:buNone/>
            </a:pPr>
            <a:r>
              <a:rPr kumimoji="1" lang="ja-JP" altLang="en-US" sz="2000" dirty="0"/>
              <a:t>すべて、</a:t>
            </a:r>
            <a:r>
              <a:rPr kumimoji="1" lang="ja-JP" altLang="en-US" sz="2000" b="1" dirty="0"/>
              <a:t>ロータリーによって見つけられるもの</a:t>
            </a:r>
            <a:r>
              <a:rPr kumimoji="1" lang="ja-JP" altLang="en-US" sz="2000" dirty="0"/>
              <a:t>です</a:t>
            </a:r>
          </a:p>
        </p:txBody>
      </p:sp>
    </p:spTree>
    <p:extLst>
      <p:ext uri="{BB962C8B-B14F-4D97-AF65-F5344CB8AC3E}">
        <p14:creationId xmlns:p14="http://schemas.microsoft.com/office/powerpoint/2010/main" val="3273012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8EF63CD-48A4-0F3C-43C1-D2CCCE414BC3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ja-JP" altLang="en-US" sz="3200" b="1" dirty="0">
                <a:solidFill>
                  <a:srgbClr val="FF0000"/>
                </a:solidFill>
              </a:rPr>
              <a:t>  </a:t>
            </a:r>
            <a:r>
              <a:rPr lang="ja-JP" altLang="en-US" sz="2800" b="1" dirty="0">
                <a:solidFill>
                  <a:srgbClr val="FF0000"/>
                </a:solidFill>
              </a:rPr>
              <a:t>孔子 「知好楽」</a:t>
            </a:r>
            <a:r>
              <a:rPr lang="ja-JP" altLang="en-US" sz="2800" b="1" dirty="0"/>
              <a:t>の教え </a:t>
            </a:r>
            <a:r>
              <a:rPr lang="en-US" altLang="ja-JP" sz="2800" b="1" dirty="0"/>
              <a:t>‥</a:t>
            </a:r>
            <a:r>
              <a:rPr lang="ja-JP" altLang="en-US" sz="2800" b="1" dirty="0"/>
              <a:t>言行集</a:t>
            </a:r>
            <a:r>
              <a:rPr lang="en-US" altLang="ja-JP" sz="2800" b="1" dirty="0"/>
              <a:t>『</a:t>
            </a:r>
            <a:r>
              <a:rPr lang="ja-JP" altLang="en-US" sz="2800" b="1" dirty="0"/>
              <a:t>論語</a:t>
            </a:r>
            <a:r>
              <a:rPr lang="en-US" altLang="ja-JP" sz="2800" b="1" dirty="0"/>
              <a:t>』</a:t>
            </a:r>
            <a:r>
              <a:rPr lang="ja-JP" altLang="en-US" sz="2800" b="1" dirty="0"/>
              <a:t>より</a:t>
            </a:r>
            <a:endParaRPr kumimoji="1" lang="ja-JP" altLang="en-US" sz="2800" b="1" dirty="0"/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036BD100-7FE2-0403-4967-63D425009D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772358"/>
            <a:ext cx="11120021" cy="493028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ja-JP" sz="2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ja-JP" altLang="en-US" sz="2000" b="1" dirty="0">
                <a:solidFill>
                  <a:srgbClr val="FF0000"/>
                </a:solidFill>
              </a:rPr>
              <a:t>「知・好・楽」</a:t>
            </a:r>
            <a:r>
              <a:rPr lang="ja-JP" altLang="en-US" sz="2000" dirty="0"/>
              <a:t>　⇒</a:t>
            </a:r>
            <a:r>
              <a:rPr kumimoji="1" lang="ja-JP" altLang="en-US" sz="2000" dirty="0"/>
              <a:t>　</a:t>
            </a:r>
            <a:r>
              <a:rPr kumimoji="1" lang="ja-JP" altLang="en-US" sz="2000" b="1" dirty="0">
                <a:solidFill>
                  <a:srgbClr val="0070C0"/>
                </a:solidFill>
              </a:rPr>
              <a:t>知ること　＜　好きになること　＜　楽しむこと</a:t>
            </a:r>
            <a:endParaRPr kumimoji="1" lang="en-US" altLang="ja-JP" sz="2000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kumimoji="1" lang="ja-JP" altLang="en-US" sz="2000" b="1" dirty="0">
                <a:solidFill>
                  <a:srgbClr val="0070C0"/>
                </a:solidFill>
              </a:rPr>
              <a:t>　</a:t>
            </a:r>
            <a:endParaRPr lang="en-US" altLang="ja-JP" sz="2000" dirty="0"/>
          </a:p>
          <a:p>
            <a:pPr marL="0" indent="0">
              <a:buNone/>
            </a:pPr>
            <a:r>
              <a:rPr kumimoji="1" lang="ja-JP" altLang="en-US" sz="2000" dirty="0"/>
              <a:t>　⇒　</a:t>
            </a:r>
            <a:r>
              <a:rPr kumimoji="1" lang="en-US" altLang="ja-JP" sz="2000" dirty="0"/>
              <a:t>ⅰ </a:t>
            </a:r>
            <a:r>
              <a:rPr kumimoji="1" lang="ja-JP" altLang="en-US" sz="2000" dirty="0"/>
              <a:t>ロータリーをただ</a:t>
            </a:r>
            <a:r>
              <a:rPr kumimoji="1" lang="ja-JP" altLang="en-US" sz="2000" b="1" dirty="0"/>
              <a:t>知る</a:t>
            </a:r>
            <a:r>
              <a:rPr kumimoji="1" lang="ja-JP" altLang="en-US" sz="2000" dirty="0"/>
              <a:t>（勉強する、知識を持つ）だけではなく、</a:t>
            </a:r>
            <a:endParaRPr kumimoji="1" lang="en-US" altLang="ja-JP" sz="2000" dirty="0"/>
          </a:p>
          <a:p>
            <a:pPr marL="0" indent="0">
              <a:buNone/>
            </a:pPr>
            <a:r>
              <a:rPr lang="ja-JP" altLang="en-US" sz="2000" dirty="0"/>
              <a:t>　　　</a:t>
            </a:r>
            <a:r>
              <a:rPr lang="en-US" altLang="ja-JP" sz="2000" dirty="0"/>
              <a:t>ⅱ </a:t>
            </a:r>
            <a:r>
              <a:rPr lang="ja-JP" altLang="en-US" sz="2000" dirty="0"/>
              <a:t>ロータリーを</a:t>
            </a:r>
            <a:r>
              <a:rPr lang="ja-JP" altLang="en-US" sz="2000" b="1" dirty="0"/>
              <a:t>好き</a:t>
            </a:r>
            <a:r>
              <a:rPr lang="ja-JP" altLang="en-US" sz="2000" dirty="0"/>
              <a:t>になり、</a:t>
            </a:r>
            <a:endParaRPr lang="en-US" altLang="ja-JP" sz="2000" dirty="0"/>
          </a:p>
          <a:p>
            <a:pPr marL="0" indent="0">
              <a:buNone/>
            </a:pPr>
            <a:r>
              <a:rPr kumimoji="1" lang="ja-JP" altLang="en-US" sz="2000" dirty="0"/>
              <a:t>　　　</a:t>
            </a:r>
            <a:r>
              <a:rPr kumimoji="1" lang="en-US" altLang="ja-JP" sz="2000" dirty="0"/>
              <a:t>ⅲ </a:t>
            </a:r>
            <a:r>
              <a:rPr kumimoji="1" lang="ja-JP" altLang="en-US" sz="2000" dirty="0"/>
              <a:t>さらには</a:t>
            </a:r>
            <a:r>
              <a:rPr kumimoji="1" lang="ja-JP" altLang="en-US" sz="2000" b="1" dirty="0">
                <a:solidFill>
                  <a:srgbClr val="FF0000"/>
                </a:solidFill>
              </a:rPr>
              <a:t>楽しむ</a:t>
            </a:r>
            <a:r>
              <a:rPr kumimoji="1" lang="ja-JP" altLang="en-US" sz="2000" dirty="0"/>
              <a:t>までに至ってこそ、本物のロータリアンになれる</a:t>
            </a:r>
            <a:endParaRPr kumimoji="1" lang="en-US" altLang="ja-JP" sz="2000" dirty="0"/>
          </a:p>
          <a:p>
            <a:pPr marL="0" indent="0">
              <a:buNone/>
            </a:pPr>
            <a:endParaRPr lang="en-US" altLang="ja-JP" sz="2000" dirty="0"/>
          </a:p>
          <a:p>
            <a:pPr marL="0" indent="0">
              <a:buNone/>
            </a:pPr>
            <a:r>
              <a:rPr kumimoji="1" lang="ja-JP" altLang="en-US" sz="2000" dirty="0"/>
              <a:t>　⇒　</a:t>
            </a:r>
            <a:r>
              <a:rPr kumimoji="1" lang="ja-JP" altLang="en-US" sz="2000" b="1" dirty="0">
                <a:solidFill>
                  <a:schemeClr val="accent1"/>
                </a:solidFill>
              </a:rPr>
              <a:t>「ロータリー精神」</a:t>
            </a:r>
            <a:r>
              <a:rPr kumimoji="1" lang="ja-JP" altLang="en-US" sz="2000" dirty="0">
                <a:solidFill>
                  <a:schemeClr val="accent1"/>
                </a:solidFill>
              </a:rPr>
              <a:t>とは何か？　</a:t>
            </a:r>
            <a:r>
              <a:rPr kumimoji="1" lang="ja-JP" altLang="en-US" sz="2000" dirty="0"/>
              <a:t>⇒　</a:t>
            </a:r>
            <a:r>
              <a:rPr kumimoji="1" lang="ja-JP" altLang="en-US" sz="2000" b="1" dirty="0"/>
              <a:t>「超我の奉仕」</a:t>
            </a:r>
            <a:r>
              <a:rPr kumimoji="1" lang="ja-JP" altLang="en-US" sz="2000" dirty="0"/>
              <a:t>（</a:t>
            </a:r>
            <a:r>
              <a:rPr kumimoji="1" lang="en-US" altLang="ja-JP" sz="2000" dirty="0"/>
              <a:t>Service Above Self</a:t>
            </a:r>
            <a:r>
              <a:rPr kumimoji="1" lang="ja-JP" altLang="en-US" sz="2000" dirty="0"/>
              <a:t>）</a:t>
            </a:r>
            <a:endParaRPr kumimoji="1" lang="en-US" altLang="ja-JP" sz="2000" dirty="0"/>
          </a:p>
          <a:p>
            <a:pPr marL="0" indent="0">
              <a:buNone/>
            </a:pPr>
            <a:r>
              <a:rPr lang="ja-JP" altLang="en-US" sz="2000" dirty="0"/>
              <a:t>　　　・「私たちは社会において善良でなければならない」</a:t>
            </a:r>
            <a:endParaRPr lang="en-US" altLang="ja-JP" sz="2000" dirty="0"/>
          </a:p>
          <a:p>
            <a:pPr marL="0" indent="0">
              <a:buNone/>
            </a:pPr>
            <a:r>
              <a:rPr kumimoji="1" lang="ja-JP" altLang="en-US" sz="2000" dirty="0"/>
              <a:t>　　　・「自分の有利に振る舞わない、他人を大切にする」</a:t>
            </a:r>
            <a:endParaRPr kumimoji="1" lang="en-US" altLang="ja-JP" sz="2000" dirty="0"/>
          </a:p>
          <a:p>
            <a:pPr marL="0" indent="0">
              <a:buNone/>
            </a:pPr>
            <a:endParaRPr lang="en-US" altLang="ja-JP" sz="2000" dirty="0"/>
          </a:p>
          <a:p>
            <a:pPr marL="0" indent="0">
              <a:buNone/>
            </a:pPr>
            <a:r>
              <a:rPr kumimoji="1" lang="ja-JP" altLang="en-US" sz="2000" dirty="0"/>
              <a:t>　</a:t>
            </a:r>
          </a:p>
        </p:txBody>
      </p:sp>
    </p:spTree>
    <p:extLst>
      <p:ext uri="{BB962C8B-B14F-4D97-AF65-F5344CB8AC3E}">
        <p14:creationId xmlns:p14="http://schemas.microsoft.com/office/powerpoint/2010/main" val="3101625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8EF63CD-48A4-0F3C-43C1-D2CCCE414BC3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ja-JP" altLang="en-US" sz="3200" b="1" dirty="0">
                <a:solidFill>
                  <a:srgbClr val="FF0000"/>
                </a:solidFill>
              </a:rPr>
              <a:t>  </a:t>
            </a:r>
            <a:r>
              <a:rPr lang="ja-JP" altLang="en-US" sz="2800" b="1" dirty="0">
                <a:solidFill>
                  <a:srgbClr val="FF0000"/>
                </a:solidFill>
              </a:rPr>
              <a:t>孔子 「知好楽」</a:t>
            </a:r>
            <a:r>
              <a:rPr lang="ja-JP" altLang="en-US" sz="2800" b="1" dirty="0"/>
              <a:t>の教え </a:t>
            </a:r>
            <a:r>
              <a:rPr lang="en-US" altLang="ja-JP" sz="2800" b="1" dirty="0"/>
              <a:t>‥</a:t>
            </a:r>
            <a:r>
              <a:rPr lang="ja-JP" altLang="en-US" sz="2800" b="1" dirty="0"/>
              <a:t>言行集</a:t>
            </a:r>
            <a:r>
              <a:rPr lang="en-US" altLang="ja-JP" sz="2800" b="1" dirty="0"/>
              <a:t>『</a:t>
            </a:r>
            <a:r>
              <a:rPr lang="ja-JP" altLang="en-US" sz="2800" b="1" dirty="0"/>
              <a:t>論語</a:t>
            </a:r>
            <a:r>
              <a:rPr lang="en-US" altLang="ja-JP" sz="2800" b="1" dirty="0"/>
              <a:t>』</a:t>
            </a:r>
            <a:r>
              <a:rPr lang="ja-JP" altLang="en-US" sz="2800" b="1" dirty="0"/>
              <a:t>より</a:t>
            </a:r>
            <a:endParaRPr kumimoji="1" lang="ja-JP" altLang="en-US" sz="2800" b="1" dirty="0"/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036BD100-7FE2-0403-4967-63D425009D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772358"/>
            <a:ext cx="11120021" cy="493028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ja-JP" sz="2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ja-JP" altLang="en-US" sz="2000" b="1" dirty="0">
                <a:solidFill>
                  <a:srgbClr val="FF0000"/>
                </a:solidFill>
              </a:rPr>
              <a:t>「知・好・楽」</a:t>
            </a:r>
            <a:r>
              <a:rPr lang="ja-JP" altLang="en-US" sz="2000" dirty="0"/>
              <a:t>　⇒</a:t>
            </a:r>
            <a:r>
              <a:rPr kumimoji="1" lang="ja-JP" altLang="en-US" sz="2000" dirty="0"/>
              <a:t>　</a:t>
            </a:r>
            <a:r>
              <a:rPr kumimoji="1" lang="ja-JP" altLang="en-US" sz="2000" b="1" dirty="0">
                <a:solidFill>
                  <a:srgbClr val="0070C0"/>
                </a:solidFill>
              </a:rPr>
              <a:t>知ること　＜　好きになること　＜　楽しむこと</a:t>
            </a:r>
            <a:endParaRPr kumimoji="1" lang="en-US" altLang="ja-JP" sz="2000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kumimoji="1" lang="ja-JP" altLang="en-US" sz="2000" b="1" dirty="0">
                <a:solidFill>
                  <a:srgbClr val="0070C0"/>
                </a:solidFill>
              </a:rPr>
              <a:t>　</a:t>
            </a:r>
            <a:endParaRPr lang="en-US" altLang="ja-JP" sz="2000" dirty="0"/>
          </a:p>
          <a:p>
            <a:pPr marL="0" indent="0">
              <a:buNone/>
            </a:pPr>
            <a:r>
              <a:rPr kumimoji="1" lang="ja-JP" altLang="en-US" sz="2000" dirty="0"/>
              <a:t>　⇒　</a:t>
            </a:r>
            <a:r>
              <a:rPr kumimoji="1" lang="en-US" altLang="ja-JP" sz="2000" dirty="0"/>
              <a:t>ⅰ </a:t>
            </a:r>
            <a:r>
              <a:rPr kumimoji="1" lang="ja-JP" altLang="en-US" sz="2000" dirty="0"/>
              <a:t>ロータリーをただ</a:t>
            </a:r>
            <a:r>
              <a:rPr kumimoji="1" lang="ja-JP" altLang="en-US" sz="2000" b="1" dirty="0"/>
              <a:t>知る</a:t>
            </a:r>
            <a:r>
              <a:rPr kumimoji="1" lang="ja-JP" altLang="en-US" sz="2000" dirty="0"/>
              <a:t>（勉強する、知識を持つ）だけではなく、</a:t>
            </a:r>
            <a:endParaRPr kumimoji="1" lang="en-US" altLang="ja-JP" sz="2000" dirty="0"/>
          </a:p>
          <a:p>
            <a:pPr marL="0" indent="0">
              <a:buNone/>
            </a:pPr>
            <a:r>
              <a:rPr lang="ja-JP" altLang="en-US" sz="2000" dirty="0"/>
              <a:t>　　　</a:t>
            </a:r>
            <a:r>
              <a:rPr lang="en-US" altLang="ja-JP" sz="2000" dirty="0"/>
              <a:t>ⅱ </a:t>
            </a:r>
            <a:r>
              <a:rPr lang="ja-JP" altLang="en-US" sz="2000" dirty="0"/>
              <a:t>ロータリーを</a:t>
            </a:r>
            <a:r>
              <a:rPr lang="ja-JP" altLang="en-US" sz="2000" b="1" dirty="0"/>
              <a:t>好き</a:t>
            </a:r>
            <a:r>
              <a:rPr lang="ja-JP" altLang="en-US" sz="2000" dirty="0"/>
              <a:t>になり、</a:t>
            </a:r>
            <a:endParaRPr lang="en-US" altLang="ja-JP" sz="2000" dirty="0"/>
          </a:p>
          <a:p>
            <a:pPr marL="0" indent="0">
              <a:buNone/>
            </a:pPr>
            <a:r>
              <a:rPr kumimoji="1" lang="ja-JP" altLang="en-US" sz="2000" dirty="0"/>
              <a:t>　　　</a:t>
            </a:r>
            <a:r>
              <a:rPr kumimoji="1" lang="en-US" altLang="ja-JP" sz="2000" dirty="0"/>
              <a:t>ⅲ </a:t>
            </a:r>
            <a:r>
              <a:rPr kumimoji="1" lang="ja-JP" altLang="en-US" sz="2000" dirty="0"/>
              <a:t>さらには</a:t>
            </a:r>
            <a:r>
              <a:rPr kumimoji="1" lang="ja-JP" altLang="en-US" sz="2000" b="1" dirty="0">
                <a:solidFill>
                  <a:srgbClr val="FF0000"/>
                </a:solidFill>
              </a:rPr>
              <a:t>楽しむ</a:t>
            </a:r>
            <a:r>
              <a:rPr kumimoji="1" lang="ja-JP" altLang="en-US" sz="2000" dirty="0"/>
              <a:t>までに至ってこそ、本物のロータリアンになれる</a:t>
            </a:r>
            <a:endParaRPr kumimoji="1" lang="en-US" altLang="ja-JP" sz="2000" dirty="0"/>
          </a:p>
          <a:p>
            <a:pPr marL="0" indent="0">
              <a:buNone/>
            </a:pPr>
            <a:endParaRPr lang="en-US" altLang="ja-JP" sz="2000" dirty="0"/>
          </a:p>
          <a:p>
            <a:pPr marL="0" indent="0">
              <a:buNone/>
            </a:pPr>
            <a:r>
              <a:rPr kumimoji="1" lang="ja-JP" altLang="en-US" sz="2000" dirty="0"/>
              <a:t>　⇒　</a:t>
            </a:r>
            <a:r>
              <a:rPr kumimoji="1" lang="ja-JP" altLang="en-US" sz="2000" b="1" dirty="0">
                <a:solidFill>
                  <a:schemeClr val="accent1"/>
                </a:solidFill>
              </a:rPr>
              <a:t>「ロータリー精神」</a:t>
            </a:r>
            <a:r>
              <a:rPr kumimoji="1" lang="ja-JP" altLang="en-US" sz="2000" dirty="0">
                <a:solidFill>
                  <a:schemeClr val="accent1"/>
                </a:solidFill>
              </a:rPr>
              <a:t>とは何か？　</a:t>
            </a:r>
            <a:r>
              <a:rPr kumimoji="1" lang="ja-JP" altLang="en-US" sz="2000" dirty="0"/>
              <a:t>⇒　</a:t>
            </a:r>
            <a:r>
              <a:rPr kumimoji="1" lang="ja-JP" altLang="en-US" sz="2000" b="1" dirty="0"/>
              <a:t>「超我の奉仕」</a:t>
            </a:r>
            <a:r>
              <a:rPr kumimoji="1" lang="ja-JP" altLang="en-US" sz="2000" dirty="0"/>
              <a:t>（</a:t>
            </a:r>
            <a:r>
              <a:rPr kumimoji="1" lang="en-US" altLang="ja-JP" sz="2000" dirty="0"/>
              <a:t>Service Above Self</a:t>
            </a:r>
            <a:r>
              <a:rPr kumimoji="1" lang="ja-JP" altLang="en-US" sz="2000" dirty="0"/>
              <a:t>）</a:t>
            </a:r>
            <a:endParaRPr kumimoji="1" lang="en-US" altLang="ja-JP" sz="2000" dirty="0"/>
          </a:p>
          <a:p>
            <a:pPr marL="0" indent="0">
              <a:buNone/>
            </a:pPr>
            <a:r>
              <a:rPr lang="ja-JP" altLang="en-US" sz="2000" dirty="0"/>
              <a:t>　　　・「私たちは社会において善良でなければならない」</a:t>
            </a:r>
            <a:endParaRPr lang="en-US" altLang="ja-JP" sz="2000" dirty="0"/>
          </a:p>
          <a:p>
            <a:pPr marL="0" indent="0">
              <a:buNone/>
            </a:pPr>
            <a:r>
              <a:rPr kumimoji="1" lang="ja-JP" altLang="en-US" sz="2000" dirty="0"/>
              <a:t>　　　・「自分の有利に振る舞わない、他人を大切にする」</a:t>
            </a:r>
            <a:endParaRPr kumimoji="1" lang="en-US" altLang="ja-JP" sz="2000" dirty="0"/>
          </a:p>
          <a:p>
            <a:pPr marL="0" indent="0">
              <a:buNone/>
            </a:pPr>
            <a:endParaRPr lang="en-US" altLang="ja-JP" sz="2000" dirty="0"/>
          </a:p>
          <a:p>
            <a:pPr marL="0" indent="0">
              <a:buNone/>
            </a:pPr>
            <a:r>
              <a:rPr kumimoji="1" lang="ja-JP" altLang="en-US" sz="2000" dirty="0"/>
              <a:t>　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EF1B8AB-C5EB-A45D-44E3-67996DAF996D}"/>
              </a:ext>
            </a:extLst>
          </p:cNvPr>
          <p:cNvSpPr txBox="1"/>
          <p:nvPr/>
        </p:nvSpPr>
        <p:spPr>
          <a:xfrm>
            <a:off x="7965489" y="5168254"/>
            <a:ext cx="3193742" cy="3994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まるでゴルフの精神？</a:t>
            </a:r>
            <a:endParaRPr kumimoji="1" lang="en-US" altLang="ja-JP" sz="2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93179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1305</TotalTime>
  <Words>4952</Words>
  <Application>Microsoft Office PowerPoint</Application>
  <PresentationFormat>ワイド画面</PresentationFormat>
  <Paragraphs>492</Paragraphs>
  <Slides>53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2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53</vt:i4>
      </vt:variant>
    </vt:vector>
  </HeadingPairs>
  <TitlesOfParts>
    <vt:vector size="64" baseType="lpstr">
      <vt:lpstr>ＭＳ Ｐゴシック</vt:lpstr>
      <vt:lpstr>游ゴシック</vt:lpstr>
      <vt:lpstr>游ゴシック Light</vt:lpstr>
      <vt:lpstr>Arial</vt:lpstr>
      <vt:lpstr>Calibri</vt:lpstr>
      <vt:lpstr>Calibri Light</vt:lpstr>
      <vt:lpstr>Corbel</vt:lpstr>
      <vt:lpstr>Wingdings 3</vt:lpstr>
      <vt:lpstr>Office テーマ</vt:lpstr>
      <vt:lpstr>1_Office テーマ</vt:lpstr>
      <vt:lpstr>Worksheet</vt:lpstr>
      <vt:lpstr>ロータリーの会員増強と公共イメージ ～クラブとロータリアンの成長を図るための4＋1ステップ～  RI2510　クラブ活性化ワークショップ（第1部） 2023.7.15</vt:lpstr>
      <vt:lpstr>　マズローの法則では？</vt:lpstr>
      <vt:lpstr> クラブとロータリアン成長までの４ステップ</vt:lpstr>
      <vt:lpstr> クラブとロータリアン成長までの４ステップ</vt:lpstr>
      <vt:lpstr> Ⅰ　“クラブの将来像”　を構想する　</vt:lpstr>
      <vt:lpstr> 「新会員」が感じてきたロータリーのイメージ</vt:lpstr>
      <vt:lpstr>  生きていくうえで欠かしてはならない３つのもの</vt:lpstr>
      <vt:lpstr>  孔子 「知好楽」の教え ‥言行集『論語』より</vt:lpstr>
      <vt:lpstr>  孔子 「知好楽」の教え ‥言行集『論語』より</vt:lpstr>
      <vt:lpstr>  孔子 「知好楽」の教え ‥言行集『論語』より</vt:lpstr>
      <vt:lpstr>    ロータリーを知るための「勉強会」を開催する 　　 </vt:lpstr>
      <vt:lpstr>  準備した回答</vt:lpstr>
      <vt:lpstr>  1　これだけは知っておきたい「ロータリーの目的」…</vt:lpstr>
      <vt:lpstr>  2　もう一つ知っておきたい「ロータリーのモットー」…</vt:lpstr>
      <vt:lpstr>  3　ロータリーに入ったら得られるもの‥ 　“A Talking Knowledge of Rotary”『ﾛｰﾀﾘｰ通解』 1916年 ｶﾞｲ・ｶﾞﾝﾃﾞｲｶｰ（元RI会長）著</vt:lpstr>
      <vt:lpstr>  4　他の奉仕団体との違い‥</vt:lpstr>
      <vt:lpstr> さらに、皆で「イベント」を作り上げよう</vt:lpstr>
      <vt:lpstr> クラブとロータリアン成長までの４ステップ</vt:lpstr>
      <vt:lpstr> Ⅱ　“弊害・障壁”　を取り去る勇気を出せ！</vt:lpstr>
      <vt:lpstr> １　シニア会員の自覚・立ち位置 　　～シニア会員自らが自覚するべきことを正しく認識していないこと </vt:lpstr>
      <vt:lpstr>   2　新会員へのフォローの不足 </vt:lpstr>
      <vt:lpstr>  ３　クラブ会長ほか幹部のヤル気の不足 　　～その年度の会長、幹事などにヤル気がないこと（特に会員増強に対して） </vt:lpstr>
      <vt:lpstr>  組織を率いる人 に必要な３つの大前提‥</vt:lpstr>
      <vt:lpstr>  ４　日本版 “DEI” の存在 　　～女性・若手会員を入れられないこと 　　</vt:lpstr>
      <vt:lpstr> 「ロータリー」の魅力とは？ ⇒ ロータリー活動の基本</vt:lpstr>
      <vt:lpstr> 「例会」の効用（もっとも大切な行事）</vt:lpstr>
      <vt:lpstr>   そのためには「例会」の充実が何にも増して重要だ </vt:lpstr>
      <vt:lpstr> クラブとロータリアン成長までの４ステップ</vt:lpstr>
      <vt:lpstr> Ⅲ　“クラブの居心地”　‥ 会員増強・維持の絶対法則</vt:lpstr>
      <vt:lpstr> Ⅲ　“クラブの居心地”　‥ 会員増強・維持の絶対法則</vt:lpstr>
      <vt:lpstr> Ⅲ　“クラブの居心地”　‥ 会員増強・維持の絶対法則</vt:lpstr>
      <vt:lpstr> Ⅲ　“クラブの居心地”　‥ 会員増強・維持の絶対法則</vt:lpstr>
      <vt:lpstr> Ⅲ　“クラブの居心地”　‥ 会員増強・維持の絶対法則</vt:lpstr>
      <vt:lpstr>  クラブが INCLUSIVE であることの重要性</vt:lpstr>
      <vt:lpstr>  INCLUSIVE ⇒ 「クラブの活性化」に繋がる</vt:lpstr>
      <vt:lpstr>  INCLUSION のキーワード＝「クラブの文化」</vt:lpstr>
      <vt:lpstr>  クラブが “DEI” を取り入れることの意味</vt:lpstr>
      <vt:lpstr>PowerPoint プレゼンテーション</vt:lpstr>
      <vt:lpstr> クラブとロータリアン成長までの４ステップ</vt:lpstr>
      <vt:lpstr> Ⅳ　“奉　仕”　‥ 仲間と共に（楽しいクラブを作ろう）</vt:lpstr>
      <vt:lpstr> Ⅳ　“奉　仕”　‥ 仲間と共に（楽しいクラブを作ろう）</vt:lpstr>
      <vt:lpstr>  “奉 仕” ができる人 とは‥</vt:lpstr>
      <vt:lpstr>  “寄 付” の必要性‥</vt:lpstr>
      <vt:lpstr>  ストーリーは人に感動を呼ぶ  ‥ ポリオの根絶に向けて 　 ～ロータリー「最良の時」（R財団の冊子から） </vt:lpstr>
      <vt:lpstr> 最終段階 ⇒ “自利”を超えて（４＋１）</vt:lpstr>
      <vt:lpstr> もう一度、マズローの法則の最上段（完成）には…</vt:lpstr>
      <vt:lpstr> 最終段階 ⇒ “自利”を超えて（４＋１）</vt:lpstr>
      <vt:lpstr> 「豊か」であることの条件とは？</vt:lpstr>
      <vt:lpstr>  死の直前にある老人（200人）からのメッセージ・・</vt:lpstr>
      <vt:lpstr>  言い換えると、「幸せに生きるヒント」とは・・</vt:lpstr>
      <vt:lpstr> 【問 題】　「老 太 狸 暗」という漢字が読めますか？ </vt:lpstr>
      <vt:lpstr>2021年6月に本を出版しました　  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ロータリアン完成のための４ステップ</dc:title>
  <dc:creator>田中 久夫</dc:creator>
  <cp:lastModifiedBy>田中 久夫</cp:lastModifiedBy>
  <cp:revision>147</cp:revision>
  <cp:lastPrinted>2023-05-11T02:04:27Z</cp:lastPrinted>
  <dcterms:created xsi:type="dcterms:W3CDTF">2023-03-24T00:30:43Z</dcterms:created>
  <dcterms:modified xsi:type="dcterms:W3CDTF">2023-07-04T08:19:55Z</dcterms:modified>
</cp:coreProperties>
</file>