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260" r:id="rId3"/>
    <p:sldId id="257" r:id="rId4"/>
    <p:sldId id="261" r:id="rId5"/>
    <p:sldId id="316" r:id="rId6"/>
    <p:sldId id="315" r:id="rId7"/>
    <p:sldId id="317" r:id="rId8"/>
    <p:sldId id="319" r:id="rId9"/>
    <p:sldId id="328" r:id="rId10"/>
    <p:sldId id="329" r:id="rId11"/>
    <p:sldId id="327" r:id="rId12"/>
    <p:sldId id="320" r:id="rId13"/>
    <p:sldId id="321" r:id="rId14"/>
    <p:sldId id="291" r:id="rId15"/>
    <p:sldId id="322" r:id="rId16"/>
    <p:sldId id="326" r:id="rId17"/>
    <p:sldId id="323" r:id="rId18"/>
    <p:sldId id="324" r:id="rId19"/>
    <p:sldId id="325" r:id="rId20"/>
    <p:sldId id="332" r:id="rId21"/>
    <p:sldId id="310" r:id="rId22"/>
    <p:sldId id="311" r:id="rId23"/>
    <p:sldId id="312" r:id="rId24"/>
    <p:sldId id="313" r:id="rId25"/>
    <p:sldId id="314" r:id="rId26"/>
    <p:sldId id="258" r:id="rId27"/>
    <p:sldId id="330" r:id="rId28"/>
  </p:sldIdLst>
  <p:sldSz cx="12192000" cy="6858000"/>
  <p:notesSz cx="9939338" cy="68072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6737" cy="3413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630284" y="0"/>
            <a:ext cx="4306737" cy="3413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596384-CF1A-40D6-94DB-2CD19B1E97CD}" type="datetimeFigureOut">
              <a:rPr kumimoji="1" lang="ja-JP" altLang="en-US" smtClean="0"/>
              <a:t>2022/7/8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6465807"/>
            <a:ext cx="4306737" cy="3413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630284" y="6465807"/>
            <a:ext cx="4306737" cy="3413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D4E595-7351-4E33-AC4C-15536ED74A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24615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7047" cy="34154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29992" y="0"/>
            <a:ext cx="4307047" cy="34154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C12533-89BF-4A30-83DF-5185E2B929B5}" type="datetimeFigureOut">
              <a:rPr kumimoji="1" lang="ja-JP" altLang="en-US" smtClean="0"/>
              <a:t>2022/7/8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927350" y="850900"/>
            <a:ext cx="4084638" cy="2297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3934" y="3275965"/>
            <a:ext cx="7951470" cy="268033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6465659"/>
            <a:ext cx="4307047" cy="34154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29992" y="6465659"/>
            <a:ext cx="4307047" cy="34154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CBED18-63D4-4FD2-950C-95AA5401EE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6386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F2760-C668-4505-933C-726C81923CAB}" type="datetimeFigureOut">
              <a:rPr kumimoji="1" lang="ja-JP" altLang="en-US" smtClean="0"/>
              <a:t>2022/7/8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8C8DA-FC9D-44E6-83C9-CD7690159B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3622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F2760-C668-4505-933C-726C81923CAB}" type="datetimeFigureOut">
              <a:rPr kumimoji="1" lang="ja-JP" altLang="en-US" smtClean="0"/>
              <a:t>2022/7/8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8C8DA-FC9D-44E6-83C9-CD7690159B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0735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F2760-C668-4505-933C-726C81923CAB}" type="datetimeFigureOut">
              <a:rPr kumimoji="1" lang="ja-JP" altLang="en-US" smtClean="0"/>
              <a:t>2022/7/8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8C8DA-FC9D-44E6-83C9-CD7690159B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2897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F2760-C668-4505-933C-726C81923CAB}" type="datetimeFigureOut">
              <a:rPr kumimoji="1" lang="ja-JP" altLang="en-US" smtClean="0"/>
              <a:t>2022/7/8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8C8DA-FC9D-44E6-83C9-CD7690159B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7596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F2760-C668-4505-933C-726C81923CAB}" type="datetimeFigureOut">
              <a:rPr kumimoji="1" lang="ja-JP" altLang="en-US" smtClean="0"/>
              <a:t>2022/7/8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8C8DA-FC9D-44E6-83C9-CD7690159B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1940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F2760-C668-4505-933C-726C81923CAB}" type="datetimeFigureOut">
              <a:rPr kumimoji="1" lang="ja-JP" altLang="en-US" smtClean="0"/>
              <a:t>2022/7/8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8C8DA-FC9D-44E6-83C9-CD7690159B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1109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F2760-C668-4505-933C-726C81923CAB}" type="datetimeFigureOut">
              <a:rPr kumimoji="1" lang="ja-JP" altLang="en-US" smtClean="0"/>
              <a:t>2022/7/8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8C8DA-FC9D-44E6-83C9-CD7690159B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0350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F2760-C668-4505-933C-726C81923CAB}" type="datetimeFigureOut">
              <a:rPr kumimoji="1" lang="ja-JP" altLang="en-US" smtClean="0"/>
              <a:t>2022/7/8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8C8DA-FC9D-44E6-83C9-CD7690159B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55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F2760-C668-4505-933C-726C81923CAB}" type="datetimeFigureOut">
              <a:rPr kumimoji="1" lang="ja-JP" altLang="en-US" smtClean="0"/>
              <a:t>2022/7/8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8C8DA-FC9D-44E6-83C9-CD7690159B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933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F2760-C668-4505-933C-726C81923CAB}" type="datetimeFigureOut">
              <a:rPr kumimoji="1" lang="ja-JP" altLang="en-US" smtClean="0"/>
              <a:t>2022/7/8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8C8DA-FC9D-44E6-83C9-CD7690159B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4896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F2760-C668-4505-933C-726C81923CAB}" type="datetimeFigureOut">
              <a:rPr kumimoji="1" lang="ja-JP" altLang="en-US" smtClean="0"/>
              <a:t>2022/7/8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8C8DA-FC9D-44E6-83C9-CD7690159B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8313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F2760-C668-4505-933C-726C81923CAB}" type="datetimeFigureOut">
              <a:rPr kumimoji="1" lang="ja-JP" altLang="en-US" smtClean="0"/>
              <a:t>2022/7/8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88C8DA-FC9D-44E6-83C9-CD7690159B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9848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516466"/>
            <a:ext cx="12192000" cy="1417823"/>
          </a:xfrm>
          <a:solidFill>
            <a:schemeClr val="accent1"/>
          </a:solidFill>
        </p:spPr>
        <p:txBody>
          <a:bodyPr>
            <a:normAutofit/>
          </a:bodyPr>
          <a:lstStyle/>
          <a:p>
            <a:r>
              <a:rPr kumimoji="1" lang="ja-JP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クラブのコア・リーダーに求められるリーダーシップ</a:t>
            </a:r>
            <a:br>
              <a:rPr kumimoji="1" lang="en-US" altLang="ja-JP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kumimoji="1" lang="ja-JP" alt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13253" y="2928553"/>
            <a:ext cx="10165493" cy="3731740"/>
          </a:xfrm>
        </p:spPr>
        <p:txBody>
          <a:bodyPr>
            <a:normAutofit/>
          </a:bodyPr>
          <a:lstStyle/>
          <a:p>
            <a:r>
              <a:rPr kumimoji="1" lang="ja-JP" altLang="en-US" dirty="0">
                <a:solidFill>
                  <a:schemeClr val="accent6">
                    <a:lumMod val="75000"/>
                  </a:schemeClr>
                </a:solidFill>
              </a:rPr>
              <a:t>国際ロータリー第</a:t>
            </a:r>
            <a:r>
              <a:rPr kumimoji="1" lang="en-US" altLang="ja-JP" dirty="0">
                <a:solidFill>
                  <a:schemeClr val="accent6">
                    <a:lumMod val="75000"/>
                  </a:schemeClr>
                </a:solidFill>
              </a:rPr>
              <a:t>2510</a:t>
            </a:r>
            <a:r>
              <a:rPr kumimoji="1" lang="ja-JP" altLang="en-US" dirty="0">
                <a:solidFill>
                  <a:schemeClr val="accent6">
                    <a:lumMod val="75000"/>
                  </a:schemeClr>
                </a:solidFill>
              </a:rPr>
              <a:t>地区</a:t>
            </a:r>
            <a:endParaRPr kumimoji="1" lang="en-US" altLang="ja-JP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ja-JP" altLang="en-US" sz="3200" dirty="0">
                <a:solidFill>
                  <a:srgbClr val="FF0000"/>
                </a:solidFill>
              </a:rPr>
              <a:t>「地区会員増強セミナー」</a:t>
            </a:r>
            <a:endParaRPr lang="en-US" altLang="ja-JP" sz="3200" dirty="0">
              <a:solidFill>
                <a:srgbClr val="FF0000"/>
              </a:solidFill>
            </a:endParaRPr>
          </a:p>
          <a:p>
            <a:r>
              <a:rPr lang="ja-JP" altLang="en-US" dirty="0">
                <a:solidFill>
                  <a:srgbClr val="0070C0"/>
                </a:solidFill>
              </a:rPr>
              <a:t>　</a:t>
            </a:r>
            <a:r>
              <a:rPr lang="en-US" altLang="ja-JP" sz="2000" dirty="0">
                <a:solidFill>
                  <a:srgbClr val="0070C0"/>
                </a:solidFill>
              </a:rPr>
              <a:t>2022.7.16</a:t>
            </a:r>
            <a:r>
              <a:rPr lang="ja-JP" altLang="en-US" sz="2000" dirty="0">
                <a:solidFill>
                  <a:srgbClr val="0070C0"/>
                </a:solidFill>
              </a:rPr>
              <a:t>　江別市民会館</a:t>
            </a:r>
            <a:endParaRPr lang="en-US" altLang="ja-JP" sz="2000" dirty="0">
              <a:solidFill>
                <a:srgbClr val="0070C0"/>
              </a:solidFill>
            </a:endParaRPr>
          </a:p>
          <a:p>
            <a:endParaRPr lang="en-US" altLang="ja-JP" dirty="0">
              <a:solidFill>
                <a:srgbClr val="0070C0"/>
              </a:solidFill>
            </a:endParaRPr>
          </a:p>
          <a:p>
            <a:endParaRPr lang="en-US" altLang="ja-JP" dirty="0">
              <a:solidFill>
                <a:srgbClr val="0070C0"/>
              </a:solidFill>
            </a:endParaRPr>
          </a:p>
          <a:p>
            <a:r>
              <a:rPr lang="ja-JP" altLang="en-US" sz="1800" dirty="0"/>
              <a:t>国際ロータリー第</a:t>
            </a:r>
            <a:r>
              <a:rPr lang="en-US" altLang="ja-JP" sz="1800" dirty="0">
                <a:latin typeface="+mj-ea"/>
                <a:ea typeface="+mj-ea"/>
              </a:rPr>
              <a:t>2840</a:t>
            </a:r>
            <a:r>
              <a:rPr lang="ja-JP" altLang="en-US" sz="1800" dirty="0"/>
              <a:t>地区パストガバナー</a:t>
            </a:r>
            <a:r>
              <a:rPr lang="ja-JP" altLang="en-US" dirty="0"/>
              <a:t>　  田中  久夫  </a:t>
            </a:r>
            <a:r>
              <a:rPr lang="ja-JP" altLang="en-US" sz="1800" dirty="0"/>
              <a:t>（高崎</a:t>
            </a:r>
            <a:r>
              <a:rPr lang="en-US" altLang="ja-JP" sz="1800" dirty="0"/>
              <a:t>RC</a:t>
            </a:r>
            <a:r>
              <a:rPr lang="ja-JP" altLang="en-US" sz="1800" dirty="0"/>
              <a:t>）</a:t>
            </a:r>
            <a:endParaRPr lang="en-US" altLang="ja-JP" sz="1800" dirty="0"/>
          </a:p>
          <a:p>
            <a:pPr algn="l"/>
            <a:r>
              <a:rPr lang="ja-JP" altLang="en-US" sz="1800" dirty="0"/>
              <a:t>　　　　　　　　　　  </a:t>
            </a:r>
            <a:endParaRPr lang="en-US" altLang="ja-JP" sz="1800" dirty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0" y="5823096"/>
            <a:ext cx="1320114" cy="1034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69016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2800" dirty="0">
                <a:solidFill>
                  <a:schemeClr val="accent2">
                    <a:lumMod val="75000"/>
                  </a:schemeClr>
                </a:solidFill>
              </a:rPr>
              <a:t>反対に、「嫌われるリーダー」とは・・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120000" y="1878227"/>
            <a:ext cx="10233800" cy="47551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solidFill>
                  <a:schemeClr val="accent2">
                    <a:lumMod val="75000"/>
                  </a:schemeClr>
                </a:solidFill>
              </a:rPr>
              <a:t>●ブスの２５箇条（他人から嫌われる人とは・・）</a:t>
            </a:r>
            <a:br>
              <a:rPr lang="en-US" altLang="ja-JP" sz="1800" dirty="0">
                <a:solidFill>
                  <a:schemeClr val="accent2">
                    <a:lumMod val="75000"/>
                  </a:schemeClr>
                </a:solidFill>
              </a:rPr>
            </a:br>
            <a:endParaRPr lang="en-US" altLang="ja-JP" sz="1800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br>
              <a:rPr lang="en-US" altLang="ja-JP" sz="18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ja-JP" altLang="en-US" sz="1800" dirty="0">
                <a:solidFill>
                  <a:schemeClr val="tx1"/>
                </a:solidFill>
              </a:rPr>
              <a:t>　１　笑顔がない　　　　　　　　　　　　　　　　　　　　　　   ２　お礼を言わない</a:t>
            </a:r>
            <a:br>
              <a:rPr lang="en-US" altLang="ja-JP" sz="1800" dirty="0">
                <a:solidFill>
                  <a:schemeClr val="tx1"/>
                </a:solidFill>
              </a:rPr>
            </a:br>
            <a:r>
              <a:rPr lang="ja-JP" altLang="en-US" sz="1800" dirty="0">
                <a:solidFill>
                  <a:schemeClr val="tx1"/>
                </a:solidFill>
              </a:rPr>
              <a:t>　３　おいしいと言わない　　　　　　　　　　　　　　　　　   ４　精気がない</a:t>
            </a:r>
            <a:br>
              <a:rPr lang="en-US" altLang="ja-JP" sz="1800" dirty="0">
                <a:solidFill>
                  <a:schemeClr val="tx1"/>
                </a:solidFill>
              </a:rPr>
            </a:br>
            <a:r>
              <a:rPr lang="ja-JP" altLang="en-US" sz="1800" dirty="0">
                <a:solidFill>
                  <a:schemeClr val="tx1"/>
                </a:solidFill>
              </a:rPr>
              <a:t>　５　自信がない　　　　　　　　　　　　　　　　　　　　　　   ６　グチをこぼす</a:t>
            </a:r>
            <a:br>
              <a:rPr lang="en-US" altLang="ja-JP" sz="1800" dirty="0">
                <a:solidFill>
                  <a:schemeClr val="tx1"/>
                </a:solidFill>
              </a:rPr>
            </a:br>
            <a:r>
              <a:rPr lang="ja-JP" altLang="en-US" sz="1800" dirty="0">
                <a:solidFill>
                  <a:schemeClr val="tx1"/>
                </a:solidFill>
              </a:rPr>
              <a:t>　７　希望や信念がない　　　　　　　　　　　　　　</a:t>
            </a:r>
            <a:r>
              <a:rPr lang="ja-JP" altLang="en-US" sz="1800" dirty="0"/>
              <a:t>             </a:t>
            </a:r>
            <a:r>
              <a:rPr lang="ja-JP" altLang="en-US" sz="1800" dirty="0">
                <a:solidFill>
                  <a:schemeClr val="tx1"/>
                </a:solidFill>
              </a:rPr>
              <a:t>８　いつも周囲が悪いと思っている</a:t>
            </a:r>
            <a:br>
              <a:rPr lang="en-US" altLang="ja-JP" sz="1800" dirty="0">
                <a:solidFill>
                  <a:schemeClr val="tx1"/>
                </a:solidFill>
              </a:rPr>
            </a:br>
            <a:r>
              <a:rPr lang="ja-JP" altLang="en-US" sz="1800" dirty="0">
                <a:solidFill>
                  <a:schemeClr val="tx1"/>
                </a:solidFill>
              </a:rPr>
              <a:t>　９　自分がブスであることを知らない　　　　　　         １０　声が小さくいじけている</a:t>
            </a:r>
            <a:br>
              <a:rPr lang="en-US" altLang="ja-JP" sz="1800" dirty="0">
                <a:solidFill>
                  <a:schemeClr val="tx1"/>
                </a:solidFill>
              </a:rPr>
            </a:br>
            <a:r>
              <a:rPr lang="ja-JP" altLang="en-US" sz="1800" dirty="0">
                <a:solidFill>
                  <a:schemeClr val="tx1"/>
                </a:solidFill>
              </a:rPr>
              <a:t>１１　何でもないことにキズつく　　　　　　　　　             １２　他人に嫉妬する</a:t>
            </a:r>
            <a:br>
              <a:rPr lang="en-US" altLang="ja-JP" sz="1800" dirty="0">
                <a:solidFill>
                  <a:schemeClr val="tx1"/>
                </a:solidFill>
              </a:rPr>
            </a:br>
            <a:r>
              <a:rPr lang="ja-JP" altLang="en-US" sz="1800" dirty="0">
                <a:solidFill>
                  <a:schemeClr val="tx1"/>
                </a:solidFill>
              </a:rPr>
              <a:t>１３　目が輝いていない　　　　　　　　　　　　　              １４　責任転嫁がうまい</a:t>
            </a:r>
            <a:br>
              <a:rPr lang="en-US" altLang="ja-JP" sz="1800" dirty="0">
                <a:solidFill>
                  <a:schemeClr val="tx1"/>
                </a:solidFill>
              </a:rPr>
            </a:br>
            <a:r>
              <a:rPr lang="ja-JP" altLang="en-US" sz="1800" dirty="0">
                <a:solidFill>
                  <a:schemeClr val="tx1"/>
                </a:solidFill>
              </a:rPr>
              <a:t>１５　いつも口が</a:t>
            </a:r>
            <a:r>
              <a:rPr lang="ja-JP" altLang="en-US" sz="1800" dirty="0" err="1">
                <a:solidFill>
                  <a:schemeClr val="tx1"/>
                </a:solidFill>
              </a:rPr>
              <a:t>への</a:t>
            </a:r>
            <a:r>
              <a:rPr lang="ja-JP" altLang="en-US" sz="1800" dirty="0">
                <a:solidFill>
                  <a:schemeClr val="tx1"/>
                </a:solidFill>
              </a:rPr>
              <a:t>字の形をしている　　　　　　      １６　他人を恨む</a:t>
            </a:r>
            <a:br>
              <a:rPr lang="en-US" altLang="ja-JP" sz="1800" dirty="0">
                <a:solidFill>
                  <a:schemeClr val="tx1"/>
                </a:solidFill>
              </a:rPr>
            </a:br>
            <a:r>
              <a:rPr lang="ja-JP" altLang="en-US" sz="1800" dirty="0">
                <a:solidFill>
                  <a:schemeClr val="tx1"/>
                </a:solidFill>
              </a:rPr>
              <a:t>１７　悲観的に物事を考える　　　　　　　　　　　           １８　問題意識を持っていない</a:t>
            </a:r>
            <a:br>
              <a:rPr lang="en-US" altLang="ja-JP" sz="1800" dirty="0">
                <a:solidFill>
                  <a:schemeClr val="tx1"/>
                </a:solidFill>
              </a:rPr>
            </a:br>
            <a:r>
              <a:rPr lang="ja-JP" altLang="en-US" sz="1800" dirty="0">
                <a:solidFill>
                  <a:schemeClr val="tx1"/>
                </a:solidFill>
              </a:rPr>
              <a:t>１９　他人に尽くさない　　　　　　　　　　　　　                ２０　他人を信じない</a:t>
            </a:r>
            <a:br>
              <a:rPr lang="en-US" altLang="ja-JP" sz="1800" dirty="0">
                <a:solidFill>
                  <a:schemeClr val="tx1"/>
                </a:solidFill>
              </a:rPr>
            </a:br>
            <a:r>
              <a:rPr lang="ja-JP" altLang="en-US" sz="1800" dirty="0">
                <a:solidFill>
                  <a:schemeClr val="tx1"/>
                </a:solidFill>
              </a:rPr>
              <a:t>２１　人生においても仕事においても意欲がない　    ２２　謙虚さがなく傲慢である</a:t>
            </a:r>
            <a:br>
              <a:rPr lang="en-US" altLang="ja-JP" sz="1800" dirty="0">
                <a:solidFill>
                  <a:schemeClr val="tx1"/>
                </a:solidFill>
              </a:rPr>
            </a:br>
            <a:r>
              <a:rPr lang="ja-JP" altLang="en-US" sz="1800" dirty="0">
                <a:solidFill>
                  <a:schemeClr val="tx1"/>
                </a:solidFill>
              </a:rPr>
              <a:t>２３　人のｱﾄﾞﾊﾞｲｽや忠告を受け入れない　　　　　</a:t>
            </a:r>
            <a:r>
              <a:rPr lang="ja-JP" altLang="en-US" sz="1800" dirty="0">
                <a:solidFill>
                  <a:srgbClr val="FF0000"/>
                </a:solidFill>
              </a:rPr>
              <a:t>     ２４　自分が最も正しいと信じている</a:t>
            </a:r>
            <a:br>
              <a:rPr lang="en-US" altLang="ja-JP" sz="1800" dirty="0">
                <a:solidFill>
                  <a:srgbClr val="FF0000"/>
                </a:solidFill>
              </a:rPr>
            </a:br>
            <a:r>
              <a:rPr lang="ja-JP" altLang="en-US" sz="1800" dirty="0">
                <a:solidFill>
                  <a:srgbClr val="FF0000"/>
                </a:solidFill>
              </a:rPr>
              <a:t>２５　存在自体が周囲を暗くする</a:t>
            </a:r>
            <a:endParaRPr kumimoji="1" lang="ja-JP" altLang="en-US" sz="1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4220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2800" dirty="0">
                <a:solidFill>
                  <a:schemeClr val="accent2">
                    <a:lumMod val="75000"/>
                  </a:schemeClr>
                </a:solidFill>
              </a:rPr>
              <a:t>クラブを成功に導くために必要な４要素・・</a:t>
            </a:r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ja-JP" sz="2000" dirty="0">
                <a:solidFill>
                  <a:schemeClr val="tx1"/>
                </a:solidFill>
              </a:rPr>
              <a:t>1</a:t>
            </a:r>
            <a:r>
              <a:rPr lang="ja-JP" altLang="en-US" sz="2000" dirty="0">
                <a:solidFill>
                  <a:schemeClr val="tx1"/>
                </a:solidFill>
              </a:rPr>
              <a:t>　</a:t>
            </a:r>
            <a:r>
              <a:rPr lang="ja-JP" altLang="en-US" sz="2000" dirty="0">
                <a:solidFill>
                  <a:schemeClr val="accent5"/>
                </a:solidFill>
              </a:rPr>
              <a:t>「仕事力」</a:t>
            </a:r>
            <a:r>
              <a:rPr lang="ja-JP" altLang="en-US" sz="2000" dirty="0">
                <a:solidFill>
                  <a:schemeClr val="tx1"/>
                </a:solidFill>
              </a:rPr>
              <a:t>・・・業務遂行能力：　自分の強み、他者との差別化を知っていること</a:t>
            </a:r>
            <a:endParaRPr lang="en-US" altLang="ja-JP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ja-JP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ja-JP" sz="2000" dirty="0">
                <a:solidFill>
                  <a:schemeClr val="tx1"/>
                </a:solidFill>
              </a:rPr>
              <a:t>2</a:t>
            </a:r>
            <a:r>
              <a:rPr lang="ja-JP" altLang="en-US" sz="2000" dirty="0">
                <a:solidFill>
                  <a:schemeClr val="tx1"/>
                </a:solidFill>
              </a:rPr>
              <a:t>　</a:t>
            </a:r>
            <a:r>
              <a:rPr lang="ja-JP" altLang="en-US" sz="2000" dirty="0">
                <a:solidFill>
                  <a:srgbClr val="FF0000"/>
                </a:solidFill>
              </a:rPr>
              <a:t>「人間力」</a:t>
            </a:r>
            <a:r>
              <a:rPr lang="ja-JP" altLang="en-US" sz="2000" dirty="0">
                <a:solidFill>
                  <a:schemeClr val="tx1"/>
                </a:solidFill>
              </a:rPr>
              <a:t>・・・人間的魅力、明朗：　営業力、他者を味方に出来ること</a:t>
            </a:r>
            <a:endParaRPr lang="en-US" altLang="ja-JP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ja-JP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ja-JP" sz="2000" dirty="0">
                <a:solidFill>
                  <a:schemeClr val="tx1"/>
                </a:solidFill>
              </a:rPr>
              <a:t>3</a:t>
            </a:r>
            <a:r>
              <a:rPr lang="ja-JP" altLang="en-US" sz="2000" dirty="0">
                <a:solidFill>
                  <a:schemeClr val="tx1"/>
                </a:solidFill>
              </a:rPr>
              <a:t>　</a:t>
            </a:r>
            <a:r>
              <a:rPr lang="ja-JP" altLang="en-US" sz="2000" dirty="0">
                <a:solidFill>
                  <a:schemeClr val="accent6">
                    <a:lumMod val="50000"/>
                  </a:schemeClr>
                </a:solidFill>
              </a:rPr>
              <a:t>「経験値」</a:t>
            </a:r>
            <a:r>
              <a:rPr lang="ja-JP" altLang="en-US" sz="2000" dirty="0">
                <a:solidFill>
                  <a:schemeClr val="tx1"/>
                </a:solidFill>
              </a:rPr>
              <a:t>・・・仕事の経験量、困難克服、成功経験、失敗経験：　時間に比例する部分</a:t>
            </a:r>
            <a:endParaRPr lang="en-US" altLang="ja-JP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ja-JP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ja-JP" sz="2000" dirty="0">
                <a:solidFill>
                  <a:schemeClr val="tx1"/>
                </a:solidFill>
              </a:rPr>
              <a:t>4</a:t>
            </a:r>
            <a:r>
              <a:rPr lang="ja-JP" altLang="en-US" sz="2000" dirty="0">
                <a:solidFill>
                  <a:schemeClr val="tx1"/>
                </a:solidFill>
              </a:rPr>
              <a:t>　</a:t>
            </a:r>
            <a:r>
              <a:rPr lang="ja-JP" altLang="en-US" sz="2000" dirty="0">
                <a:solidFill>
                  <a:schemeClr val="accent2">
                    <a:lumMod val="50000"/>
                  </a:schemeClr>
                </a:solidFill>
              </a:rPr>
              <a:t>「夢」　 </a:t>
            </a:r>
            <a:r>
              <a:rPr lang="ja-JP" altLang="en-US" sz="2000" dirty="0">
                <a:solidFill>
                  <a:schemeClr val="tx1"/>
                </a:solidFill>
              </a:rPr>
              <a:t>・・・・・強く願うこと、諦めないこと：　成功してきた人の共通項（「成功哲学」：</a:t>
            </a:r>
            <a:r>
              <a:rPr lang="en-US" altLang="ja-JP" sz="2000" dirty="0">
                <a:solidFill>
                  <a:schemeClr val="tx1"/>
                </a:solidFill>
              </a:rPr>
              <a:t>N.</a:t>
            </a:r>
            <a:r>
              <a:rPr lang="ja-JP" altLang="en-US" sz="2000" dirty="0">
                <a:solidFill>
                  <a:schemeClr val="tx1"/>
                </a:solidFill>
              </a:rPr>
              <a:t>ヒル著）</a:t>
            </a:r>
            <a:endParaRPr lang="en-US" altLang="ja-JP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ja-JP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ja-JP" altLang="en-US" sz="2000" dirty="0">
                <a:solidFill>
                  <a:schemeClr val="tx1"/>
                </a:solidFill>
              </a:rPr>
              <a:t>この４つに目途が立ったときこそが</a:t>
            </a:r>
            <a:r>
              <a:rPr lang="ja-JP" altLang="en-US" sz="2000" dirty="0">
                <a:solidFill>
                  <a:srgbClr val="FF0000"/>
                </a:solidFill>
              </a:rPr>
              <a:t>リーダーになるタイミング</a:t>
            </a:r>
            <a:r>
              <a:rPr lang="ja-JP" altLang="en-US" sz="2000" dirty="0">
                <a:solidFill>
                  <a:schemeClr val="tx1"/>
                </a:solidFill>
              </a:rPr>
              <a:t>です。</a:t>
            </a:r>
          </a:p>
          <a:p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633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825625"/>
            <a:ext cx="113538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dirty="0"/>
              <a:t>「問題リーダー」が抱える</a:t>
            </a:r>
            <a:r>
              <a:rPr lang="ja-JP" altLang="en-US" dirty="0">
                <a:solidFill>
                  <a:srgbClr val="FF0000"/>
                </a:solidFill>
              </a:rPr>
              <a:t>４つの共通点</a:t>
            </a:r>
            <a:r>
              <a:rPr lang="ja-JP" altLang="en-US" dirty="0"/>
              <a:t>とは、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sz="2400" dirty="0"/>
              <a:t>１　</a:t>
            </a:r>
            <a:r>
              <a:rPr lang="ja-JP" altLang="en-US" sz="2400" dirty="0">
                <a:solidFill>
                  <a:srgbClr val="FF0000"/>
                </a:solidFill>
              </a:rPr>
              <a:t>シニア会員の顔色を窺い、従っていれば安全だと、改革から逃げていること</a:t>
            </a:r>
            <a:endParaRPr lang="en-US" altLang="ja-JP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sz="2400" dirty="0">
                <a:solidFill>
                  <a:srgbClr val="FF0000"/>
                </a:solidFill>
              </a:rPr>
              <a:t>　</a:t>
            </a:r>
            <a:r>
              <a:rPr lang="ja-JP" altLang="en-US" sz="2400" dirty="0"/>
              <a:t>・・目標がない、　計画がない、　実行がない、　時間の浪費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　　　</a:t>
            </a:r>
            <a:r>
              <a:rPr lang="ja-JP" altLang="en-US" sz="2400" dirty="0">
                <a:solidFill>
                  <a:srgbClr val="00B0F0"/>
                </a:solidFill>
              </a:rPr>
              <a:t>→</a:t>
            </a:r>
            <a:r>
              <a:rPr lang="ja-JP" altLang="en-US" sz="2400" dirty="0"/>
              <a:t>　誰もついてこない、　協力者を捜すのに一苦労　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　・・誰からの意見も聞く必要はない、　独裁者で結構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　　　</a:t>
            </a:r>
            <a:r>
              <a:rPr lang="ja-JP" altLang="en-US" sz="2400" dirty="0">
                <a:solidFill>
                  <a:srgbClr val="00B0F0"/>
                </a:solidFill>
              </a:rPr>
              <a:t>→</a:t>
            </a:r>
            <a:r>
              <a:rPr lang="ja-JP" altLang="en-US" sz="2400" dirty="0"/>
              <a:t> 　評価は後日に任せよう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dirty="0">
                <a:solidFill>
                  <a:srgbClr val="FF0000"/>
                </a:solidFill>
              </a:rPr>
              <a:t>　</a:t>
            </a:r>
            <a:endParaRPr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4" name="タイトル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845837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ctr"/>
            <a:r>
              <a:rPr lang="ja-JP" altLang="en-US" sz="2800" dirty="0">
                <a:solidFill>
                  <a:schemeClr val="bg1"/>
                </a:solidFill>
              </a:rPr>
              <a:t>一方、多くの「問題リーダー」には共通点がある</a:t>
            </a:r>
            <a:r>
              <a:rPr lang="en-US" altLang="ja-JP" sz="2800" dirty="0">
                <a:solidFill>
                  <a:schemeClr val="bg1"/>
                </a:solidFill>
              </a:rPr>
              <a:t>…</a:t>
            </a:r>
            <a:endParaRPr kumimoji="1" lang="ja-JP" altLang="en-US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0" y="5823096"/>
            <a:ext cx="1320114" cy="1034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3250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825625"/>
            <a:ext cx="1114991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400" dirty="0"/>
              <a:t>２　</a:t>
            </a:r>
            <a:r>
              <a:rPr lang="ja-JP" altLang="en-US" sz="2400" dirty="0">
                <a:solidFill>
                  <a:srgbClr val="FF0000"/>
                </a:solidFill>
              </a:rPr>
              <a:t>せっかく入ってきた新会員へのフォローが不足していること、</a:t>
            </a:r>
            <a:endParaRPr lang="en-US" altLang="ja-JP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sz="2400" dirty="0">
                <a:solidFill>
                  <a:srgbClr val="FF0000"/>
                </a:solidFill>
              </a:rPr>
              <a:t>　　ロータリーへの理解浸透（教育）について前向きに取り組んでいないこと</a:t>
            </a:r>
            <a:endParaRPr lang="en-US" altLang="ja-JP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dirty="0"/>
              <a:t>　　</a:t>
            </a:r>
            <a:r>
              <a:rPr lang="ja-JP" altLang="en-US" sz="2400" dirty="0"/>
              <a:t>・・誰かがやるだろ、俺もよく知らないし、そのうち解るさ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　　　　</a:t>
            </a:r>
            <a:r>
              <a:rPr lang="ja-JP" altLang="en-US" sz="2400" dirty="0">
                <a:solidFill>
                  <a:srgbClr val="00B0F0"/>
                </a:solidFill>
              </a:rPr>
              <a:t>→</a:t>
            </a:r>
            <a:r>
              <a:rPr lang="ja-JP" altLang="en-US" sz="2400" dirty="0"/>
              <a:t>　リーダー失格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　　・・「会長の日・会長卓話」を大事にしていない、　人前で話すのが苦手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　　・・モノ（物）よりコト（事）が大切　を知ろう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　　　　（物そのものの価値　＜　物を得ることによって体験できる事）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　　・・新会員の退会は、周りのターゲット層をガッポリ喪失すること</a:t>
            </a:r>
            <a:endParaRPr lang="en-US" altLang="ja-JP" sz="2400" dirty="0"/>
          </a:p>
          <a:p>
            <a:pPr marL="0" indent="0">
              <a:buNone/>
            </a:pPr>
            <a:endParaRPr kumimoji="1" lang="ja-JP" altLang="en-US" dirty="0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0" y="5823096"/>
            <a:ext cx="1320114" cy="1034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6210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825625"/>
            <a:ext cx="113538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400" dirty="0"/>
              <a:t>１　例会場での着席場所を毎回</a:t>
            </a:r>
            <a:r>
              <a:rPr lang="ja-JP" altLang="en-US" sz="2400" dirty="0">
                <a:solidFill>
                  <a:srgbClr val="FF0000"/>
                </a:solidFill>
              </a:rPr>
              <a:t>「抽選」</a:t>
            </a:r>
            <a:r>
              <a:rPr lang="ja-JP" altLang="en-US" sz="2400" dirty="0"/>
              <a:t>にした：　シニア会員からの反発が起きた</a:t>
            </a:r>
            <a:endParaRPr lang="en-US" altLang="ja-JP" sz="2400" dirty="0"/>
          </a:p>
          <a:p>
            <a:pPr marL="0" indent="0">
              <a:buNone/>
            </a:pPr>
            <a:r>
              <a:rPr kumimoji="1" lang="ja-JP" altLang="en-US" sz="2400" dirty="0"/>
              <a:t>２　点鐘前に</a:t>
            </a:r>
            <a:r>
              <a:rPr kumimoji="1" lang="en-US" altLang="ja-JP" sz="2400" dirty="0"/>
              <a:t>30</a:t>
            </a:r>
            <a:r>
              <a:rPr kumimoji="1" lang="ja-JP" altLang="en-US" sz="2400" dirty="0"/>
              <a:t>秒間の</a:t>
            </a:r>
            <a:r>
              <a:rPr kumimoji="1" lang="ja-JP" altLang="en-US" sz="2400" dirty="0">
                <a:solidFill>
                  <a:srgbClr val="FF0000"/>
                </a:solidFill>
              </a:rPr>
              <a:t>「握手タイム」</a:t>
            </a:r>
            <a:r>
              <a:rPr kumimoji="1" lang="ja-JP" altLang="en-US" sz="2400" dirty="0"/>
              <a:t>を設けた：　新会員・女性会員が喜んだ</a:t>
            </a:r>
            <a:endParaRPr kumimoji="1"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３　</a:t>
            </a:r>
            <a:r>
              <a:rPr lang="ja-JP" altLang="en-US" sz="2400" dirty="0">
                <a:solidFill>
                  <a:srgbClr val="FF0000"/>
                </a:solidFill>
              </a:rPr>
              <a:t>他クラブとの夜間例会</a:t>
            </a:r>
            <a:r>
              <a:rPr lang="ja-JP" altLang="en-US" sz="2400" dirty="0"/>
              <a:t>を積極的に開催した：　若手会員が自クラブの自慢をしていた</a:t>
            </a:r>
            <a:endParaRPr lang="en-US" altLang="ja-JP" sz="2400" dirty="0"/>
          </a:p>
          <a:p>
            <a:pPr marL="0" indent="0">
              <a:buNone/>
            </a:pPr>
            <a:r>
              <a:rPr kumimoji="1" lang="ja-JP" altLang="en-US" sz="2400" dirty="0"/>
              <a:t>４　</a:t>
            </a:r>
            <a:r>
              <a:rPr kumimoji="1" lang="ja-JP" altLang="en-US" sz="2400" dirty="0">
                <a:solidFill>
                  <a:srgbClr val="FF0000"/>
                </a:solidFill>
              </a:rPr>
              <a:t>クラブを超えて集う</a:t>
            </a:r>
            <a:r>
              <a:rPr kumimoji="1" lang="ja-JP" altLang="en-US" sz="2400" dirty="0"/>
              <a:t>グループ（飲み会）を作った：　会員を選別してブランド化した</a:t>
            </a:r>
            <a:endParaRPr kumimoji="1"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　　</a:t>
            </a:r>
            <a:r>
              <a:rPr lang="en-US" altLang="ja-JP" sz="2400" dirty="0"/>
              <a:t>ⅰ </a:t>
            </a:r>
            <a:r>
              <a:rPr kumimoji="1" lang="ja-JP" altLang="en-US" sz="2400" dirty="0"/>
              <a:t>クラブは違ってもロータリアンであることの誇りが若手会員に芽生えた</a:t>
            </a:r>
            <a:endParaRPr kumimoji="1"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　　</a:t>
            </a:r>
            <a:r>
              <a:rPr lang="en-US" altLang="ja-JP" sz="2400" dirty="0"/>
              <a:t>ⅱ </a:t>
            </a:r>
            <a:r>
              <a:rPr lang="ja-JP" altLang="en-US" sz="2400" dirty="0"/>
              <a:t>入りたいけど入れないという焦燥感が生まれ、ロータリーへの知好楽が広まった</a:t>
            </a:r>
            <a:endParaRPr kumimoji="1"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５　若手会員を</a:t>
            </a:r>
            <a:r>
              <a:rPr lang="ja-JP" altLang="en-US" sz="2400" dirty="0">
                <a:solidFill>
                  <a:srgbClr val="FF0000"/>
                </a:solidFill>
              </a:rPr>
              <a:t>メーク</a:t>
            </a:r>
            <a:r>
              <a:rPr lang="ja-JP" altLang="en-US" sz="2400" dirty="0"/>
              <a:t>に連れていった：　メーク・ツアーを定着させた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６　新会員こそ</a:t>
            </a:r>
            <a:r>
              <a:rPr lang="ja-JP" altLang="en-US" sz="2400" dirty="0">
                <a:solidFill>
                  <a:srgbClr val="FF0000"/>
                </a:solidFill>
              </a:rPr>
              <a:t>役職</a:t>
            </a:r>
            <a:r>
              <a:rPr lang="ja-JP" altLang="en-US" sz="2400" dirty="0"/>
              <a:t>に就けた：　本人とクラブの将来を考えた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７　若手会員を</a:t>
            </a:r>
            <a:r>
              <a:rPr lang="ja-JP" altLang="en-US" sz="2400" dirty="0">
                <a:solidFill>
                  <a:srgbClr val="FF0000"/>
                </a:solidFill>
              </a:rPr>
              <a:t>地区</a:t>
            </a:r>
            <a:r>
              <a:rPr lang="ja-JP" altLang="en-US" sz="2400" dirty="0"/>
              <a:t>に積極的に出向させた：　若手の地区デビューを促した</a:t>
            </a:r>
            <a:endParaRPr lang="en-US" altLang="ja-JP" sz="2400" dirty="0"/>
          </a:p>
          <a:p>
            <a:pPr marL="0" indent="0">
              <a:buNone/>
            </a:pPr>
            <a:endParaRPr kumimoji="1" lang="ja-JP" altLang="en-US" sz="2400" dirty="0"/>
          </a:p>
        </p:txBody>
      </p:sp>
      <p:sp>
        <p:nvSpPr>
          <p:cNvPr id="4" name="タイトル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845837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kumimoji="1" lang="ja-JP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高崎クラブ・田中が行った新会員を迎える「例会」等の工夫</a:t>
            </a: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0" y="5823096"/>
            <a:ext cx="1320114" cy="1034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3518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2600" dirty="0"/>
              <a:t>３　</a:t>
            </a:r>
            <a:r>
              <a:rPr lang="ja-JP" altLang="en-US" sz="2600" dirty="0">
                <a:solidFill>
                  <a:srgbClr val="FF0000"/>
                </a:solidFill>
              </a:rPr>
              <a:t>その年度のクラブ・リーダーにヤル気がない</a:t>
            </a:r>
            <a:endParaRPr lang="en-US" altLang="ja-JP" sz="26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FF0000"/>
                </a:solidFill>
              </a:rPr>
              <a:t>　</a:t>
            </a:r>
            <a:endParaRPr lang="en-US" altLang="ja-JP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sz="2400" dirty="0">
                <a:solidFill>
                  <a:srgbClr val="FF0000"/>
                </a:solidFill>
              </a:rPr>
              <a:t>　　</a:t>
            </a:r>
            <a:r>
              <a:rPr lang="ja-JP" altLang="en-US" sz="2400" dirty="0"/>
              <a:t>・・無理せず、１年を無事・無難にやり過ごせればいいさ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　　・・会員増強なんて子供のやることだ（ただ出来ないだけ</a:t>
            </a:r>
            <a:r>
              <a:rPr lang="en-US" altLang="ja-JP" sz="2400" dirty="0"/>
              <a:t>…</a:t>
            </a:r>
            <a:r>
              <a:rPr lang="ja-JP" altLang="en-US" sz="2400" dirty="0"/>
              <a:t>）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　　・・クラブは俺が居る間だけ楽しければいい、あとは</a:t>
            </a:r>
            <a:r>
              <a:rPr lang="ja-JP" altLang="en-US" sz="2400" dirty="0" err="1"/>
              <a:t>知ったこっちゃあ</a:t>
            </a:r>
            <a:r>
              <a:rPr lang="ja-JP" altLang="en-US" sz="2400" dirty="0"/>
              <a:t>ない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　　・・誰か知らないヤツが入ってきたら、この楽しい和・輪を乱すかも知れない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　　　　</a:t>
            </a:r>
            <a:r>
              <a:rPr lang="ja-JP" altLang="en-US" sz="2400" dirty="0">
                <a:solidFill>
                  <a:srgbClr val="00B0F0"/>
                </a:solidFill>
              </a:rPr>
              <a:t>→</a:t>
            </a:r>
            <a:r>
              <a:rPr lang="ja-JP" altLang="en-US" sz="2400" dirty="0"/>
              <a:t>　だから会員増強活動はしない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　　</a:t>
            </a:r>
            <a:endParaRPr kumimoji="1" lang="ja-JP" altLang="en-US" dirty="0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0" y="5823096"/>
            <a:ext cx="1320114" cy="1034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5907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8261352"/>
              </p:ext>
            </p:extLst>
          </p:nvPr>
        </p:nvGraphicFramePr>
        <p:xfrm>
          <a:off x="354228" y="362463"/>
          <a:ext cx="11532972" cy="6077177"/>
        </p:xfrm>
        <a:graphic>
          <a:graphicData uri="http://schemas.openxmlformats.org/drawingml/2006/table">
            <a:tbl>
              <a:tblPr/>
              <a:tblGrid>
                <a:gridCol w="16030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438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30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830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74359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ja-JP" altLang="en-US" sz="2800" b="1" i="0" u="none" strike="noStrike" dirty="0">
                          <a:solidFill>
                            <a:srgbClr val="FFFFFF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　　質問：　会員を“クラブ”に引き寄せ、定着させるには ・・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3803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ja-JP" alt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　　回答：　会員に</a:t>
                      </a:r>
                      <a:r>
                        <a:rPr lang="ja-JP" altLang="en-US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“段階的な欲求”</a:t>
                      </a:r>
                      <a:r>
                        <a:rPr lang="ja-JP" alt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を実現させること ・・　</a:t>
                      </a:r>
                      <a:r>
                        <a:rPr lang="ja-JP" alt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（マズロー法則の応用）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3803">
                <a:tc rowSpan="5"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自分らしく（自己実現欲求）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→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クラブ内の地位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（目標</a:t>
                      </a:r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を叶えたい）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380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特別でいたい（承認欲求）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→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クラブ内の友情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（仲間に認められたい）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8380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歓迎されたい（社会的欲求）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→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クラブに所属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（どこかに所属したい）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8380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安全に暮らしたい（安全欲求）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→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日常生活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（普通の生活がしたい）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8380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食べたい・休みたい（生理的欲求）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上矢印 4"/>
          <p:cNvSpPr/>
          <p:nvPr/>
        </p:nvSpPr>
        <p:spPr>
          <a:xfrm>
            <a:off x="947351" y="2548796"/>
            <a:ext cx="560173" cy="342363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</p:spTree>
    <p:extLst>
      <p:ext uri="{BB962C8B-B14F-4D97-AF65-F5344CB8AC3E}">
        <p14:creationId xmlns:p14="http://schemas.microsoft.com/office/powerpoint/2010/main" val="21772794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kumimoji="1" lang="ja-JP" altLang="en-US" sz="2600" dirty="0"/>
              <a:t>４　</a:t>
            </a:r>
            <a:r>
              <a:rPr lang="ja-JP" altLang="en-US" sz="2600" dirty="0">
                <a:solidFill>
                  <a:srgbClr val="FF0000"/>
                </a:solidFill>
              </a:rPr>
              <a:t>若手・女性を入れようという気持ちがない</a:t>
            </a:r>
            <a:endParaRPr lang="en-US" altLang="ja-JP" sz="26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FF0000"/>
                </a:solidFill>
              </a:rPr>
              <a:t>　</a:t>
            </a:r>
            <a:endParaRPr lang="en-US" altLang="ja-JP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sz="2400" dirty="0"/>
              <a:t>　　・・クラブに魅力がない、新しい人を惹き付ける魅力に乏しい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　　・・何故、うちのクラブには若手が入ってこないんだろう？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　　　  </a:t>
            </a:r>
            <a:r>
              <a:rPr lang="ja-JP" altLang="en-US" sz="2400" dirty="0">
                <a:solidFill>
                  <a:srgbClr val="00B0F0"/>
                </a:solidFill>
              </a:rPr>
              <a:t>→</a:t>
            </a:r>
            <a:r>
              <a:rPr lang="ja-JP" altLang="en-US" sz="2400" dirty="0"/>
              <a:t>　その原因は？　解っているなら行動に！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　　・・何故、うちのクラブには女性が入ってこないんだろう？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　　　  </a:t>
            </a:r>
            <a:r>
              <a:rPr lang="ja-JP" altLang="en-US" sz="2400" dirty="0">
                <a:solidFill>
                  <a:srgbClr val="00B0F0"/>
                </a:solidFill>
              </a:rPr>
              <a:t>→</a:t>
            </a:r>
            <a:r>
              <a:rPr lang="ja-JP" altLang="en-US" sz="2400" dirty="0"/>
              <a:t>　その原因は？　解っているなら行動に！</a:t>
            </a:r>
            <a:endParaRPr lang="en-US" altLang="ja-JP" sz="2400" dirty="0"/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　　　　　</a:t>
            </a:r>
            <a:r>
              <a:rPr lang="ja-JP" altLang="en-US" sz="2400" dirty="0">
                <a:solidFill>
                  <a:srgbClr val="0070C0"/>
                </a:solidFill>
              </a:rPr>
              <a:t>↓</a:t>
            </a:r>
            <a:endParaRPr lang="en-US" altLang="ja-JP" sz="24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ja-JP" altLang="en-US" sz="2400" dirty="0"/>
              <a:t>　　答えは分かっているはずです。行動するのが恐いだけです。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　　誰に遠慮しているのですか？　障壁は排除しないと発展できません</a:t>
            </a:r>
            <a:r>
              <a:rPr lang="en-US" altLang="ja-JP" sz="2400" dirty="0"/>
              <a:t>…</a:t>
            </a:r>
          </a:p>
          <a:p>
            <a:pPr marL="0" indent="0">
              <a:buNone/>
            </a:pPr>
            <a:endParaRPr kumimoji="1" lang="ja-JP" altLang="en-US" dirty="0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0" y="5823096"/>
            <a:ext cx="1320114" cy="1034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7785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5649" y="118812"/>
            <a:ext cx="6163962" cy="128162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kumimoji="1" lang="ja-JP" altLang="en-US" sz="3600" dirty="0">
                <a:solidFill>
                  <a:srgbClr val="FF0000"/>
                </a:solidFill>
              </a:rPr>
              <a:t>　</a:t>
            </a:r>
            <a:r>
              <a:rPr kumimoji="1" lang="en-US" altLang="ja-JP" sz="4800" dirty="0">
                <a:solidFill>
                  <a:srgbClr val="FF0000"/>
                </a:solidFill>
              </a:rPr>
              <a:t>RI</a:t>
            </a:r>
            <a:r>
              <a:rPr kumimoji="1" lang="ja-JP" altLang="en-US" sz="4000" dirty="0">
                <a:solidFill>
                  <a:srgbClr val="FF0000"/>
                </a:solidFill>
              </a:rPr>
              <a:t>における</a:t>
            </a:r>
            <a:r>
              <a:rPr kumimoji="1" lang="en-US" altLang="ja-JP" sz="4800" b="1" dirty="0">
                <a:solidFill>
                  <a:srgbClr val="0070C0"/>
                </a:solidFill>
              </a:rPr>
              <a:t>DEI</a:t>
            </a:r>
            <a:r>
              <a:rPr kumimoji="1" lang="ja-JP" altLang="en-US" sz="4000" dirty="0">
                <a:solidFill>
                  <a:srgbClr val="FF0000"/>
                </a:solidFill>
              </a:rPr>
              <a:t>の主張・・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984" y="2067697"/>
            <a:ext cx="11528925" cy="41092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en-US" altLang="ja-JP" sz="3600" b="1" dirty="0">
                <a:solidFill>
                  <a:srgbClr val="00B0F0"/>
                </a:solidFill>
              </a:rPr>
              <a:t>Rotary  Diversity, Equity, and Inclusion  Policy Statement</a:t>
            </a:r>
          </a:p>
          <a:p>
            <a:pPr marL="0" indent="0">
              <a:buNone/>
            </a:pPr>
            <a:r>
              <a:rPr lang="ja-JP" altLang="en-US" sz="3600" dirty="0">
                <a:solidFill>
                  <a:srgbClr val="00B050"/>
                </a:solidFill>
              </a:rPr>
              <a:t>（ﾛｰﾀﾘｰの多様性、公平性、解放性の方針）</a:t>
            </a:r>
            <a:endParaRPr lang="en-US" altLang="ja-JP" sz="3600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kumimoji="1" lang="en-US" altLang="ja-JP" sz="2400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sz="2400" dirty="0"/>
              <a:t>・</a:t>
            </a:r>
            <a:r>
              <a:rPr lang="en-US" altLang="ja-JP" sz="2400" dirty="0"/>
              <a:t>2018</a:t>
            </a:r>
            <a:r>
              <a:rPr lang="ja-JP" altLang="en-US" sz="2400" dirty="0"/>
              <a:t>年</a:t>
            </a:r>
            <a:r>
              <a:rPr lang="en-US" altLang="ja-JP" sz="2400" dirty="0"/>
              <a:t>10</a:t>
            </a:r>
            <a:r>
              <a:rPr lang="ja-JP" altLang="en-US" sz="2400" dirty="0"/>
              <a:t>月  理事会会合決定</a:t>
            </a:r>
            <a:r>
              <a:rPr lang="en-US" altLang="ja-JP" sz="2400" dirty="0"/>
              <a:t>31</a:t>
            </a:r>
            <a:r>
              <a:rPr lang="ja-JP" altLang="en-US" sz="2400" dirty="0"/>
              <a:t>号　同方針の研究、</a:t>
            </a:r>
            <a:r>
              <a:rPr lang="en-US" altLang="ja-JP" sz="2400" dirty="0"/>
              <a:t>RI</a:t>
            </a:r>
            <a:r>
              <a:rPr lang="ja-JP" altLang="en-US" sz="2400" dirty="0"/>
              <a:t>理事会に推奨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・</a:t>
            </a:r>
            <a:r>
              <a:rPr lang="en-US" altLang="ja-JP" sz="2400" dirty="0"/>
              <a:t>2019</a:t>
            </a:r>
            <a:r>
              <a:rPr lang="ja-JP" altLang="en-US" sz="2400" dirty="0"/>
              <a:t>年  </a:t>
            </a:r>
            <a:r>
              <a:rPr lang="en-US" altLang="ja-JP" sz="2400" dirty="0"/>
              <a:t>1</a:t>
            </a:r>
            <a:r>
              <a:rPr lang="ja-JP" altLang="en-US" sz="2400" dirty="0"/>
              <a:t>月   </a:t>
            </a:r>
            <a:r>
              <a:rPr lang="en-US" altLang="ja-JP" sz="2400" dirty="0">
                <a:solidFill>
                  <a:srgbClr val="00B050"/>
                </a:solidFill>
              </a:rPr>
              <a:t>RI</a:t>
            </a:r>
            <a:r>
              <a:rPr lang="ja-JP" altLang="en-US" sz="2400" dirty="0">
                <a:solidFill>
                  <a:srgbClr val="00B050"/>
                </a:solidFill>
              </a:rPr>
              <a:t>理事会　同方針を承認</a:t>
            </a:r>
            <a:endParaRPr lang="en-US" altLang="ja-JP" sz="2400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kumimoji="1" lang="ja-JP" altLang="en-US" sz="2400" dirty="0"/>
              <a:t>・</a:t>
            </a:r>
            <a:r>
              <a:rPr kumimoji="1" lang="en-US" altLang="ja-JP" sz="2400" dirty="0"/>
              <a:t>2020</a:t>
            </a:r>
            <a:r>
              <a:rPr kumimoji="1" lang="ja-JP" altLang="en-US" sz="2400" dirty="0"/>
              <a:t>年  </a:t>
            </a:r>
            <a:r>
              <a:rPr kumimoji="1" lang="en-US" altLang="ja-JP" sz="2400" dirty="0"/>
              <a:t>6</a:t>
            </a:r>
            <a:r>
              <a:rPr kumimoji="1" lang="ja-JP" altLang="en-US" sz="2400" dirty="0"/>
              <a:t>月　</a:t>
            </a:r>
            <a:r>
              <a:rPr kumimoji="1" lang="en-US" altLang="ja-JP" sz="2400" dirty="0"/>
              <a:t>RI</a:t>
            </a:r>
            <a:r>
              <a:rPr kumimoji="1" lang="ja-JP" altLang="en-US" sz="2400" dirty="0"/>
              <a:t>理事会　同方針への取り組みを強化（分科会設置）</a:t>
            </a:r>
            <a:endParaRPr kumimoji="1"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・最近では、</a:t>
            </a:r>
            <a:r>
              <a:rPr lang="ja-JP" altLang="en-US" sz="2400" dirty="0">
                <a:solidFill>
                  <a:srgbClr val="FF0000"/>
                </a:solidFill>
              </a:rPr>
              <a:t>「多様性、公平さ、インクリュージョン」</a:t>
            </a:r>
            <a:r>
              <a:rPr lang="ja-JP" altLang="en-US" sz="2400" dirty="0"/>
              <a:t>と訳しています。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85357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7984" y="174043"/>
            <a:ext cx="8231659" cy="1209913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kumimoji="1" lang="ja-JP" altLang="en-US" b="1" dirty="0">
                <a:solidFill>
                  <a:srgbClr val="0070C0"/>
                </a:solidFill>
              </a:rPr>
              <a:t>　</a:t>
            </a:r>
            <a:r>
              <a:rPr kumimoji="1" lang="en-US" altLang="ja-JP" b="1" dirty="0">
                <a:solidFill>
                  <a:srgbClr val="0070C0"/>
                </a:solidFill>
              </a:rPr>
              <a:t>Diversity,  Equity,  Inclusion </a:t>
            </a:r>
            <a:r>
              <a:rPr kumimoji="1" lang="ja-JP" altLang="en-US" sz="3600" dirty="0">
                <a:solidFill>
                  <a:srgbClr val="0070C0"/>
                </a:solidFill>
              </a:rPr>
              <a:t>とは？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 dirty="0"/>
              <a:t>持続可能な良い変化を生むために、</a:t>
            </a:r>
            <a:r>
              <a:rPr lang="ja-JP" altLang="en-US" dirty="0">
                <a:solidFill>
                  <a:srgbClr val="00B050"/>
                </a:solidFill>
              </a:rPr>
              <a:t>人々が手を取り合って行動する</a:t>
            </a:r>
            <a:endParaRPr lang="en-US" altLang="ja-JP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B050"/>
                </a:solidFill>
              </a:rPr>
              <a:t>（</a:t>
            </a:r>
            <a:r>
              <a:rPr lang="en-US" altLang="ja-JP" dirty="0">
                <a:solidFill>
                  <a:srgbClr val="00B050"/>
                </a:solidFill>
              </a:rPr>
              <a:t>together, we</a:t>
            </a:r>
            <a:r>
              <a:rPr lang="ja-JP" altLang="en-US" dirty="0">
                <a:solidFill>
                  <a:srgbClr val="00B050"/>
                </a:solidFill>
              </a:rPr>
              <a:t>）</a:t>
            </a:r>
            <a:r>
              <a:rPr lang="ja-JP" altLang="en-US" dirty="0"/>
              <a:t>世界を創ろうと努力する世界的なネットワークとして、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ロータリーは多様性を尊重し、年齢、民族性、人種、肌の色、能力、宗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教、性的志向、性同一性などに拘わらず、どんなバックグランドの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人々の貢献も称えます。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ロータリーは、過小評価されたグループの人々がそのメンバーや指導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者として参加できるより多くの機会を持てるような文化、すなわち</a:t>
            </a:r>
            <a:r>
              <a:rPr lang="ja-JP" altLang="en-US" dirty="0">
                <a:solidFill>
                  <a:srgbClr val="FF0000"/>
                </a:solidFill>
              </a:rPr>
              <a:t>多様</a:t>
            </a:r>
            <a:endParaRPr lang="en-US" altLang="ja-JP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FF0000"/>
                </a:solidFill>
              </a:rPr>
              <a:t>的で、平等で、包容力のある</a:t>
            </a:r>
            <a:r>
              <a:rPr lang="ja-JP" altLang="en-US" dirty="0"/>
              <a:t>文化を醸成します。</a:t>
            </a:r>
            <a:endParaRPr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62565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825625"/>
            <a:ext cx="1114991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dirty="0">
                <a:solidFill>
                  <a:srgbClr val="FF0000"/>
                </a:solidFill>
              </a:rPr>
              <a:t>●「</a:t>
            </a:r>
            <a:r>
              <a:rPr lang="ja-JP" altLang="en-US" dirty="0">
                <a:solidFill>
                  <a:srgbClr val="FF0000"/>
                </a:solidFill>
              </a:rPr>
              <a:t>３人の石工」</a:t>
            </a:r>
            <a:r>
              <a:rPr lang="ja-JP" altLang="en-US" dirty="0"/>
              <a:t>の話：　３人の石工に何をしているかを尋ねると？</a:t>
            </a:r>
            <a:endParaRPr lang="en-US" altLang="ja-JP" dirty="0"/>
          </a:p>
          <a:p>
            <a:pPr marL="0" indent="0">
              <a:buNone/>
            </a:pPr>
            <a:r>
              <a:rPr kumimoji="1" lang="ja-JP" altLang="en-US" sz="2400" dirty="0"/>
              <a:t>　① 「生活のために仕事をしている</a:t>
            </a:r>
            <a:r>
              <a:rPr lang="ja-JP" altLang="en-US" sz="2400" dirty="0"/>
              <a:t>」</a:t>
            </a:r>
            <a:endParaRPr lang="en-US" altLang="ja-JP" sz="2400" dirty="0"/>
          </a:p>
          <a:p>
            <a:pPr marL="0" indent="0">
              <a:buNone/>
            </a:pPr>
            <a:r>
              <a:rPr kumimoji="1" lang="ja-JP" altLang="en-US" sz="2400" dirty="0"/>
              <a:t>　② 「石切りの最高の仕事をしている」</a:t>
            </a:r>
            <a:endParaRPr kumimoji="1"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　③ 「教会を建てている」</a:t>
            </a:r>
            <a:endParaRPr lang="en-US" altLang="ja-JP" sz="2400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●貴方が</a:t>
            </a:r>
            <a:r>
              <a:rPr kumimoji="1" lang="ja-JP" altLang="en-US" dirty="0">
                <a:solidFill>
                  <a:srgbClr val="FF0000"/>
                </a:solidFill>
              </a:rPr>
              <a:t>クラブ･リーダー</a:t>
            </a:r>
            <a:r>
              <a:rPr kumimoji="1" lang="ja-JP" altLang="en-US" dirty="0"/>
              <a:t>である場合、この話を自分に置き換えると</a:t>
            </a:r>
            <a:r>
              <a:rPr kumimoji="1" lang="en-US" altLang="ja-JP" dirty="0"/>
              <a:t>…</a:t>
            </a:r>
          </a:p>
          <a:p>
            <a:pPr marL="0" indent="0">
              <a:buNone/>
            </a:pPr>
            <a:r>
              <a:rPr lang="ja-JP" altLang="en-US" sz="2400" dirty="0"/>
              <a:t>　① リーダーとしての役割を果たしている</a:t>
            </a:r>
            <a:r>
              <a:rPr lang="en-US" altLang="ja-JP" sz="2400" dirty="0"/>
              <a:t>…</a:t>
            </a:r>
          </a:p>
          <a:p>
            <a:pPr marL="0" indent="0">
              <a:buNone/>
            </a:pPr>
            <a:r>
              <a:rPr kumimoji="1" lang="ja-JP" altLang="en-US" sz="2400" dirty="0"/>
              <a:t>　② リーダーになって好きなことが出来て楽しい</a:t>
            </a:r>
            <a:r>
              <a:rPr kumimoji="1" lang="en-US" altLang="ja-JP" sz="2400" dirty="0"/>
              <a:t>…</a:t>
            </a:r>
          </a:p>
          <a:p>
            <a:pPr marL="0" indent="0">
              <a:buNone/>
            </a:pPr>
            <a:r>
              <a:rPr lang="ja-JP" altLang="en-US" sz="2400" dirty="0"/>
              <a:t>　③ クラブの将来のためにリーダーをしている</a:t>
            </a:r>
            <a:r>
              <a:rPr lang="en-US" altLang="ja-JP" sz="2400" dirty="0"/>
              <a:t>…</a:t>
            </a:r>
            <a:r>
              <a:rPr lang="ja-JP" altLang="en-US" sz="2400" dirty="0"/>
              <a:t>　</a:t>
            </a:r>
            <a:r>
              <a:rPr lang="ja-JP" altLang="en-US" dirty="0"/>
              <a:t>　　　　　    となります。</a:t>
            </a:r>
            <a:endParaRPr kumimoji="1" lang="en-US" altLang="ja-JP" dirty="0"/>
          </a:p>
        </p:txBody>
      </p:sp>
      <p:sp>
        <p:nvSpPr>
          <p:cNvPr id="4" name="タイトル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845837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ctr"/>
            <a:r>
              <a:rPr kumimoji="1" lang="ja-JP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リーダーが理解すべきこととは？</a:t>
            </a: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0" y="5823096"/>
            <a:ext cx="1320114" cy="1034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94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7984" y="174043"/>
            <a:ext cx="8231659" cy="1209913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kumimoji="1" lang="ja-JP" altLang="en-US" b="1" dirty="0">
                <a:solidFill>
                  <a:srgbClr val="0070C0"/>
                </a:solidFill>
              </a:rPr>
              <a:t>　</a:t>
            </a:r>
            <a:r>
              <a:rPr kumimoji="1" lang="en-US" altLang="ja-JP" b="1" dirty="0">
                <a:solidFill>
                  <a:srgbClr val="0070C0"/>
                </a:solidFill>
              </a:rPr>
              <a:t>Diversity,  Equity,  Inclusion </a:t>
            </a:r>
            <a:r>
              <a:rPr kumimoji="1" lang="ja-JP" altLang="en-US" b="1" dirty="0">
                <a:solidFill>
                  <a:srgbClr val="0070C0"/>
                </a:solidFill>
              </a:rPr>
              <a:t>の意味</a:t>
            </a:r>
            <a:endParaRPr kumimoji="1" lang="ja-JP" altLang="en-US" sz="3600" dirty="0">
              <a:solidFill>
                <a:srgbClr val="0070C0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ja-JP" altLang="en-US" dirty="0"/>
              <a:t>さらに付け加えると</a:t>
            </a:r>
            <a:r>
              <a:rPr kumimoji="1" lang="en-US" altLang="ja-JP" dirty="0"/>
              <a:t>…</a:t>
            </a:r>
          </a:p>
          <a:p>
            <a:pPr marL="0" indent="0">
              <a:buNone/>
            </a:pPr>
            <a:r>
              <a:rPr lang="en-US" altLang="ja-JP" dirty="0">
                <a:solidFill>
                  <a:srgbClr val="FF0000"/>
                </a:solidFill>
              </a:rPr>
              <a:t>Diversity</a:t>
            </a:r>
            <a:r>
              <a:rPr lang="ja-JP" altLang="en-US" dirty="0"/>
              <a:t>とは</a:t>
            </a: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lang="en-US" altLang="ja-JP" dirty="0">
                <a:solidFill>
                  <a:srgbClr val="FF0000"/>
                </a:solidFill>
              </a:rPr>
              <a:t>Equity</a:t>
            </a:r>
            <a:r>
              <a:rPr lang="ja-JP" altLang="en-US" dirty="0"/>
              <a:t>とは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</a:t>
            </a:r>
            <a:r>
              <a:rPr lang="en-US" altLang="ja-JP" dirty="0"/>
              <a:t>Equality</a:t>
            </a:r>
            <a:r>
              <a:rPr lang="ja-JP" altLang="en-US" dirty="0"/>
              <a:t>（イコール・平等）との違い</a:t>
            </a: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lang="en-US" altLang="ja-JP" dirty="0">
                <a:solidFill>
                  <a:srgbClr val="FF0000"/>
                </a:solidFill>
              </a:rPr>
              <a:t>Inclusion</a:t>
            </a:r>
            <a:r>
              <a:rPr lang="ja-JP" altLang="en-US" dirty="0"/>
              <a:t>とは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01773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845837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ctr"/>
            <a:r>
              <a:rPr kumimoji="1" lang="ja-JP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日本のロータリーが置かれている現状は？</a:t>
            </a: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0" y="5823096"/>
            <a:ext cx="1320114" cy="1034904"/>
          </a:xfrm>
          <a:prstGeom prst="rect">
            <a:avLst/>
          </a:prstGeom>
        </p:spPr>
      </p:pic>
      <p:sp>
        <p:nvSpPr>
          <p:cNvPr id="2" name="コンテンツ プレースホルダー 1"/>
          <p:cNvSpPr>
            <a:spLocks noGrp="1"/>
          </p:cNvSpPr>
          <p:nvPr>
            <p:ph idx="1"/>
          </p:nvPr>
        </p:nvSpPr>
        <p:spPr>
          <a:xfrm>
            <a:off x="1840127" y="2896543"/>
            <a:ext cx="8511745" cy="917575"/>
          </a:xfrm>
        </p:spPr>
        <p:txBody>
          <a:bodyPr>
            <a:normAutofit/>
          </a:bodyPr>
          <a:lstStyle/>
          <a:p>
            <a:r>
              <a:rPr kumimoji="1" lang="ja-JP" altLang="en-US" sz="3600" dirty="0"/>
              <a:t>ここ</a:t>
            </a:r>
            <a:r>
              <a:rPr kumimoji="1" lang="en-US" altLang="ja-JP" sz="3600" dirty="0"/>
              <a:t>5</a:t>
            </a:r>
            <a:r>
              <a:rPr kumimoji="1" lang="ja-JP" altLang="en-US" sz="3600" dirty="0"/>
              <a:t>年間の会員数の推移をひも</a:t>
            </a:r>
            <a:r>
              <a:rPr lang="ja-JP" altLang="en-US" sz="3600" dirty="0"/>
              <a:t>解くと</a:t>
            </a:r>
            <a:r>
              <a:rPr lang="en-US" altLang="ja-JP" sz="3600" dirty="0"/>
              <a:t>…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6085323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62698" y="272096"/>
            <a:ext cx="10703010" cy="1325563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kumimoji="1" lang="en-US" altLang="ja-JP" sz="2800" dirty="0">
                <a:solidFill>
                  <a:srgbClr val="0070C0"/>
                </a:solidFill>
              </a:rPr>
              <a:t>5</a:t>
            </a:r>
            <a:r>
              <a:rPr kumimoji="1" lang="ja-JP" altLang="en-US" sz="2800" dirty="0">
                <a:solidFill>
                  <a:srgbClr val="0070C0"/>
                </a:solidFill>
              </a:rPr>
              <a:t>年度前</a:t>
            </a:r>
            <a:r>
              <a:rPr kumimoji="1" lang="en-US" altLang="ja-JP" sz="2400" dirty="0">
                <a:solidFill>
                  <a:srgbClr val="0070C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(2017-2018</a:t>
            </a:r>
            <a:r>
              <a:rPr kumimoji="1" lang="ja-JP" altLang="en-US" sz="2400" dirty="0">
                <a:solidFill>
                  <a:srgbClr val="0070C0"/>
                </a:solidFill>
                <a:latin typeface="+mj-ea"/>
                <a:cs typeface="Ebrima" panose="02000000000000000000" pitchFamily="2" charset="0"/>
              </a:rPr>
              <a:t>年度</a:t>
            </a:r>
            <a:r>
              <a:rPr kumimoji="1" lang="en-US" altLang="ja-JP" sz="2400" dirty="0">
                <a:solidFill>
                  <a:srgbClr val="0070C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)</a:t>
            </a:r>
            <a:r>
              <a:rPr kumimoji="1" lang="ja-JP" altLang="en-US" sz="2800" dirty="0">
                <a:solidFill>
                  <a:srgbClr val="0070C0"/>
                </a:solidFill>
              </a:rPr>
              <a:t>　日本の全３４地区の会員数の推移・・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160104" y="2109537"/>
            <a:ext cx="10791263" cy="4203031"/>
          </a:xfrm>
        </p:spPr>
        <p:txBody>
          <a:bodyPr>
            <a:normAutofit fontScale="92500" lnSpcReduction="20000"/>
          </a:bodyPr>
          <a:lstStyle/>
          <a:p>
            <a:r>
              <a:rPr kumimoji="1" lang="ja-JP" altLang="en-US" dirty="0"/>
              <a:t>増加地区　１９　　　　増加会員数　＋ ５１８人</a:t>
            </a: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r>
              <a:rPr kumimoji="1" lang="ja-JP" altLang="en-US" dirty="0"/>
              <a:t>減少地区　１３　　　　減少会員数　－ ３６７人</a:t>
            </a:r>
            <a:endParaRPr kumimoji="1" lang="en-US" altLang="ja-JP" dirty="0"/>
          </a:p>
          <a:p>
            <a:endParaRPr lang="en-US" altLang="ja-JP" dirty="0"/>
          </a:p>
          <a:p>
            <a:r>
              <a:rPr kumimoji="1" lang="en-US" altLang="ja-JP" dirty="0"/>
              <a:t>±</a:t>
            </a:r>
            <a:r>
              <a:rPr kumimoji="1" lang="ja-JP" altLang="en-US" dirty="0"/>
              <a:t>０地区　</a:t>
            </a:r>
            <a:r>
              <a:rPr kumimoji="1" lang="ja-JP" altLang="en-US" u="sng" dirty="0"/>
              <a:t>　 ２</a:t>
            </a:r>
            <a:r>
              <a:rPr kumimoji="1" lang="ja-JP" altLang="en-US" dirty="0"/>
              <a:t>　　　　　　</a:t>
            </a:r>
            <a:endParaRPr kumimoji="1" lang="en-US" altLang="ja-JP" dirty="0"/>
          </a:p>
          <a:p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　　計　　</a:t>
            </a:r>
            <a:r>
              <a:rPr lang="ja-JP" altLang="en-US" dirty="0"/>
              <a:t>       </a:t>
            </a:r>
            <a:r>
              <a:rPr kumimoji="1" lang="ja-JP" altLang="en-US" dirty="0"/>
              <a:t>３４　　　　</a:t>
            </a:r>
            <a:r>
              <a:rPr kumimoji="1" lang="ja-JP" altLang="en-US" dirty="0">
                <a:solidFill>
                  <a:srgbClr val="00B0F0"/>
                </a:solidFill>
              </a:rPr>
              <a:t>純増会員数　</a:t>
            </a:r>
            <a:r>
              <a:rPr kumimoji="1" lang="ja-JP" altLang="en-US" dirty="0">
                <a:solidFill>
                  <a:srgbClr val="0070C0"/>
                </a:solidFill>
              </a:rPr>
              <a:t>＋ １５１人</a:t>
            </a:r>
            <a:r>
              <a:rPr kumimoji="1" lang="ja-JP" altLang="en-US" dirty="0">
                <a:solidFill>
                  <a:srgbClr val="00B0F0"/>
                </a:solidFill>
              </a:rPr>
              <a:t>（１地区平均 ４</a:t>
            </a:r>
            <a:r>
              <a:rPr kumimoji="1" lang="en-US" altLang="ja-JP" dirty="0">
                <a:solidFill>
                  <a:srgbClr val="00B0F0"/>
                </a:solidFill>
              </a:rPr>
              <a:t>.</a:t>
            </a:r>
            <a:r>
              <a:rPr kumimoji="1" lang="ja-JP" altLang="en-US" dirty="0">
                <a:solidFill>
                  <a:srgbClr val="00B0F0"/>
                </a:solidFill>
              </a:rPr>
              <a:t>４人増）</a:t>
            </a:r>
            <a:endParaRPr kumimoji="1" lang="en-US" altLang="ja-JP" dirty="0">
              <a:solidFill>
                <a:srgbClr val="00B0F0"/>
              </a:solidFill>
            </a:endParaRPr>
          </a:p>
          <a:p>
            <a:endParaRPr lang="en-US" altLang="ja-JP" dirty="0"/>
          </a:p>
          <a:p>
            <a:r>
              <a:rPr kumimoji="1" lang="ja-JP" altLang="en-US" dirty="0"/>
              <a:t>会員数　　年度当初　</a:t>
            </a:r>
            <a:r>
              <a:rPr kumimoji="1" lang="en-US" altLang="ja-JP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87,936</a:t>
            </a:r>
            <a:r>
              <a:rPr kumimoji="1" lang="ja-JP" altLang="en-US" dirty="0"/>
              <a:t>人　→　</a:t>
            </a:r>
            <a:r>
              <a:rPr kumimoji="1" lang="ja-JP" altLang="en-US" dirty="0">
                <a:solidFill>
                  <a:srgbClr val="0070C0"/>
                </a:solidFill>
              </a:rPr>
              <a:t>年度末　</a:t>
            </a:r>
            <a:r>
              <a:rPr kumimoji="1" lang="en-US" altLang="ja-JP" dirty="0">
                <a:solidFill>
                  <a:srgbClr val="0070C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88,087</a:t>
            </a:r>
            <a:r>
              <a:rPr kumimoji="1" lang="ja-JP" altLang="en-US" dirty="0">
                <a:solidFill>
                  <a:srgbClr val="0070C0"/>
                </a:solidFill>
              </a:rPr>
              <a:t>人</a:t>
            </a:r>
            <a:endParaRPr kumimoji="1" lang="en-US" altLang="ja-JP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B0F0"/>
                </a:solidFill>
              </a:rPr>
              <a:t>　　　　　　　　　　　　　　　　　　　　　　 　（国内 </a:t>
            </a:r>
            <a:r>
              <a:rPr lang="en-US" altLang="ja-JP" dirty="0">
                <a:solidFill>
                  <a:srgbClr val="00B0F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2,267</a:t>
            </a:r>
            <a:r>
              <a:rPr lang="ja-JP" altLang="en-US" dirty="0">
                <a:solidFill>
                  <a:srgbClr val="00B0F0"/>
                </a:solidFill>
              </a:rPr>
              <a:t>クラブ（平均 </a:t>
            </a:r>
            <a:r>
              <a:rPr lang="en-US" altLang="ja-JP" dirty="0">
                <a:solidFill>
                  <a:srgbClr val="00B0F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38.8</a:t>
            </a:r>
            <a:r>
              <a:rPr lang="ja-JP" altLang="en-US" dirty="0">
                <a:solidFill>
                  <a:srgbClr val="00B0F0"/>
                </a:solidFill>
              </a:rPr>
              <a:t>人））</a:t>
            </a:r>
            <a:r>
              <a:rPr kumimoji="1" lang="ja-JP" altLang="en-US" dirty="0">
                <a:solidFill>
                  <a:srgbClr val="00B0F0"/>
                </a:solidFill>
              </a:rPr>
              <a:t>　</a:t>
            </a:r>
            <a:r>
              <a:rPr kumimoji="1" lang="ja-JP" altLang="en-US" dirty="0"/>
              <a:t>　　　</a:t>
            </a:r>
          </a:p>
        </p:txBody>
      </p:sp>
      <p:sp>
        <p:nvSpPr>
          <p:cNvPr id="5" name="下矢印 4"/>
          <p:cNvSpPr/>
          <p:nvPr/>
        </p:nvSpPr>
        <p:spPr>
          <a:xfrm>
            <a:off x="5438273" y="3785936"/>
            <a:ext cx="316191" cy="4491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45371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7410" y="272096"/>
            <a:ext cx="10694774" cy="1325563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kumimoji="1" lang="en-US" altLang="ja-JP" sz="2800" dirty="0">
                <a:solidFill>
                  <a:srgbClr val="0070C0"/>
                </a:solidFill>
              </a:rPr>
              <a:t>4</a:t>
            </a:r>
            <a:r>
              <a:rPr kumimoji="1" lang="ja-JP" altLang="en-US" sz="2800" dirty="0">
                <a:solidFill>
                  <a:srgbClr val="0070C0"/>
                </a:solidFill>
              </a:rPr>
              <a:t>年度前</a:t>
            </a:r>
            <a:r>
              <a:rPr kumimoji="1" lang="en-US" altLang="ja-JP" sz="2400" dirty="0">
                <a:solidFill>
                  <a:srgbClr val="0070C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(2018-2019</a:t>
            </a:r>
            <a:r>
              <a:rPr kumimoji="1" lang="ja-JP" altLang="en-US" sz="2400" dirty="0">
                <a:solidFill>
                  <a:srgbClr val="0070C0"/>
                </a:solidFill>
                <a:latin typeface="+mj-ea"/>
                <a:cs typeface="Ebrima" panose="02000000000000000000" pitchFamily="2" charset="0"/>
              </a:rPr>
              <a:t>年度</a:t>
            </a:r>
            <a:r>
              <a:rPr kumimoji="1" lang="en-US" altLang="ja-JP" sz="2400" dirty="0">
                <a:solidFill>
                  <a:srgbClr val="0070C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)</a:t>
            </a:r>
            <a:r>
              <a:rPr kumimoji="1" lang="ja-JP" altLang="en-US" sz="2800" dirty="0">
                <a:solidFill>
                  <a:srgbClr val="0070C0"/>
                </a:solidFill>
              </a:rPr>
              <a:t>　日本の全３４地区の会員数の推移・・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160104" y="2109537"/>
            <a:ext cx="10791263" cy="4203031"/>
          </a:xfrm>
        </p:spPr>
        <p:txBody>
          <a:bodyPr>
            <a:normAutofit fontScale="92500" lnSpcReduction="20000"/>
          </a:bodyPr>
          <a:lstStyle/>
          <a:p>
            <a:r>
              <a:rPr kumimoji="1" lang="ja-JP" altLang="en-US" dirty="0"/>
              <a:t>増加地区　１１　　　　増加会員数　＋ ２７７人</a:t>
            </a: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r>
              <a:rPr kumimoji="1" lang="ja-JP" altLang="en-US" dirty="0"/>
              <a:t>減少地区　２３　　　　減少会員数　－ ５４４人</a:t>
            </a:r>
            <a:endParaRPr kumimoji="1" lang="en-US" altLang="ja-JP" dirty="0"/>
          </a:p>
          <a:p>
            <a:endParaRPr lang="en-US" altLang="ja-JP" dirty="0"/>
          </a:p>
          <a:p>
            <a:r>
              <a:rPr kumimoji="1" lang="en-US" altLang="ja-JP" dirty="0"/>
              <a:t>±</a:t>
            </a:r>
            <a:r>
              <a:rPr kumimoji="1" lang="ja-JP" altLang="en-US" dirty="0"/>
              <a:t>０地区　</a:t>
            </a:r>
            <a:r>
              <a:rPr kumimoji="1" lang="ja-JP" altLang="en-US" u="sng" dirty="0"/>
              <a:t>　 ０</a:t>
            </a:r>
            <a:r>
              <a:rPr kumimoji="1" lang="ja-JP" altLang="en-US" dirty="0"/>
              <a:t>　　　　　　</a:t>
            </a:r>
            <a:endParaRPr kumimoji="1" lang="en-US" altLang="ja-JP" dirty="0"/>
          </a:p>
          <a:p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　　計　　</a:t>
            </a:r>
            <a:r>
              <a:rPr lang="ja-JP" altLang="en-US" dirty="0"/>
              <a:t>       </a:t>
            </a:r>
            <a:r>
              <a:rPr kumimoji="1" lang="ja-JP" altLang="en-US" dirty="0"/>
              <a:t>３４　　　　</a:t>
            </a:r>
            <a:r>
              <a:rPr kumimoji="1" lang="ja-JP" altLang="en-US" dirty="0">
                <a:solidFill>
                  <a:srgbClr val="00B0F0"/>
                </a:solidFill>
              </a:rPr>
              <a:t>純増会員数　</a:t>
            </a:r>
            <a:r>
              <a:rPr kumimoji="1" lang="ja-JP" altLang="en-US" dirty="0">
                <a:solidFill>
                  <a:srgbClr val="FF0000"/>
                </a:solidFill>
              </a:rPr>
              <a:t>－ ２５７人（１地区平均 ７</a:t>
            </a:r>
            <a:r>
              <a:rPr kumimoji="1" lang="en-US" altLang="ja-JP" dirty="0">
                <a:solidFill>
                  <a:srgbClr val="FF0000"/>
                </a:solidFill>
              </a:rPr>
              <a:t>.</a:t>
            </a:r>
            <a:r>
              <a:rPr kumimoji="1" lang="ja-JP" altLang="en-US" dirty="0">
                <a:solidFill>
                  <a:srgbClr val="FF0000"/>
                </a:solidFill>
              </a:rPr>
              <a:t>５人減）</a:t>
            </a:r>
            <a:endParaRPr kumimoji="1" lang="en-US" altLang="ja-JP" dirty="0">
              <a:solidFill>
                <a:srgbClr val="FF0000"/>
              </a:solidFill>
            </a:endParaRPr>
          </a:p>
          <a:p>
            <a:endParaRPr lang="en-US" altLang="ja-JP" dirty="0"/>
          </a:p>
          <a:p>
            <a:r>
              <a:rPr kumimoji="1" lang="ja-JP" altLang="en-US" dirty="0"/>
              <a:t>会員数　　年度当初　</a:t>
            </a:r>
            <a:r>
              <a:rPr kumimoji="1" lang="en-US" altLang="ja-JP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88,087</a:t>
            </a:r>
            <a:r>
              <a:rPr kumimoji="1" lang="ja-JP" altLang="en-US" dirty="0"/>
              <a:t>人　→　</a:t>
            </a:r>
            <a:r>
              <a:rPr kumimoji="1" lang="ja-JP" altLang="en-US" dirty="0">
                <a:solidFill>
                  <a:srgbClr val="FF0000"/>
                </a:solidFill>
              </a:rPr>
              <a:t>年度末　</a:t>
            </a:r>
            <a:r>
              <a:rPr kumimoji="1" lang="en-US" altLang="ja-JP" dirty="0">
                <a:solidFill>
                  <a:srgbClr val="FF000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87,799</a:t>
            </a:r>
            <a:r>
              <a:rPr kumimoji="1" lang="ja-JP" altLang="en-US" dirty="0">
                <a:solidFill>
                  <a:srgbClr val="FF0000"/>
                </a:solidFill>
              </a:rPr>
              <a:t>人</a:t>
            </a:r>
            <a:endParaRPr kumimoji="1" lang="en-US" altLang="ja-JP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B0F0"/>
                </a:solidFill>
              </a:rPr>
              <a:t>　　　　　　　　　　　　　　　　　　　　　　 　（国内 </a:t>
            </a:r>
            <a:r>
              <a:rPr lang="en-US" altLang="ja-JP" dirty="0">
                <a:solidFill>
                  <a:srgbClr val="00B0F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2,254</a:t>
            </a:r>
            <a:r>
              <a:rPr lang="ja-JP" altLang="en-US" dirty="0">
                <a:solidFill>
                  <a:srgbClr val="00B0F0"/>
                </a:solidFill>
              </a:rPr>
              <a:t>クラブ（平均 </a:t>
            </a:r>
            <a:r>
              <a:rPr lang="en-US" altLang="ja-JP" dirty="0">
                <a:solidFill>
                  <a:srgbClr val="00B0F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38.9</a:t>
            </a:r>
            <a:r>
              <a:rPr lang="ja-JP" altLang="en-US" dirty="0">
                <a:solidFill>
                  <a:srgbClr val="00B0F0"/>
                </a:solidFill>
              </a:rPr>
              <a:t>人））</a:t>
            </a:r>
            <a:r>
              <a:rPr kumimoji="1" lang="ja-JP" altLang="en-US" dirty="0">
                <a:solidFill>
                  <a:srgbClr val="00B0F0"/>
                </a:solidFill>
              </a:rPr>
              <a:t>　</a:t>
            </a:r>
            <a:r>
              <a:rPr kumimoji="1" lang="ja-JP" altLang="en-US" dirty="0"/>
              <a:t>　　　</a:t>
            </a:r>
          </a:p>
        </p:txBody>
      </p:sp>
      <p:sp>
        <p:nvSpPr>
          <p:cNvPr id="5" name="下矢印 4"/>
          <p:cNvSpPr/>
          <p:nvPr/>
        </p:nvSpPr>
        <p:spPr>
          <a:xfrm>
            <a:off x="5438273" y="3785936"/>
            <a:ext cx="316191" cy="4491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66297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03886" y="272096"/>
            <a:ext cx="10719487" cy="1325563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kumimoji="1" lang="en-US" altLang="ja-JP" sz="2800" dirty="0">
                <a:solidFill>
                  <a:srgbClr val="0070C0"/>
                </a:solidFill>
              </a:rPr>
              <a:t>3</a:t>
            </a:r>
            <a:r>
              <a:rPr kumimoji="1" lang="ja-JP" altLang="en-US" sz="2800" dirty="0">
                <a:solidFill>
                  <a:srgbClr val="0070C0"/>
                </a:solidFill>
              </a:rPr>
              <a:t>年度前</a:t>
            </a:r>
            <a:r>
              <a:rPr kumimoji="1" lang="en-US" altLang="ja-JP" sz="2400" dirty="0">
                <a:solidFill>
                  <a:srgbClr val="0070C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(2019-2020</a:t>
            </a:r>
            <a:r>
              <a:rPr kumimoji="1" lang="ja-JP" altLang="en-US" sz="2400" dirty="0">
                <a:solidFill>
                  <a:srgbClr val="0070C0"/>
                </a:solidFill>
                <a:latin typeface="+mj-ea"/>
                <a:cs typeface="Ebrima" panose="02000000000000000000" pitchFamily="2" charset="0"/>
              </a:rPr>
              <a:t>年度</a:t>
            </a:r>
            <a:r>
              <a:rPr kumimoji="1" lang="en-US" altLang="ja-JP" sz="2400" dirty="0">
                <a:solidFill>
                  <a:srgbClr val="0070C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)</a:t>
            </a:r>
            <a:r>
              <a:rPr kumimoji="1" lang="ja-JP" altLang="en-US" sz="2800" dirty="0">
                <a:solidFill>
                  <a:srgbClr val="0070C0"/>
                </a:solidFill>
              </a:rPr>
              <a:t>　日本の全３４地区の会員数の推移・・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160104" y="2109537"/>
            <a:ext cx="11176275" cy="4203031"/>
          </a:xfrm>
        </p:spPr>
        <p:txBody>
          <a:bodyPr>
            <a:normAutofit fontScale="92500" lnSpcReduction="20000"/>
          </a:bodyPr>
          <a:lstStyle/>
          <a:p>
            <a:r>
              <a:rPr kumimoji="1" lang="ja-JP" altLang="en-US" dirty="0"/>
              <a:t>増加地区　　２　　　　増加会員数　＋　　４３人</a:t>
            </a: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r>
              <a:rPr kumimoji="1" lang="ja-JP" altLang="en-US" dirty="0"/>
              <a:t>減少地区　３２　　　　減少会員数　－ ２３３２人</a:t>
            </a:r>
            <a:endParaRPr kumimoji="1" lang="en-US" altLang="ja-JP" dirty="0"/>
          </a:p>
          <a:p>
            <a:endParaRPr lang="en-US" altLang="ja-JP" dirty="0"/>
          </a:p>
          <a:p>
            <a:r>
              <a:rPr kumimoji="1" lang="en-US" altLang="ja-JP" dirty="0"/>
              <a:t>±</a:t>
            </a:r>
            <a:r>
              <a:rPr kumimoji="1" lang="ja-JP" altLang="en-US" dirty="0"/>
              <a:t>０地区　</a:t>
            </a:r>
            <a:r>
              <a:rPr kumimoji="1" lang="ja-JP" altLang="en-US" u="sng" dirty="0"/>
              <a:t>　 ０</a:t>
            </a:r>
            <a:r>
              <a:rPr kumimoji="1" lang="ja-JP" altLang="en-US" dirty="0"/>
              <a:t>　　　　　　</a:t>
            </a:r>
            <a:endParaRPr kumimoji="1" lang="en-US" altLang="ja-JP" dirty="0"/>
          </a:p>
          <a:p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　　計　　</a:t>
            </a:r>
            <a:r>
              <a:rPr lang="ja-JP" altLang="en-US" dirty="0"/>
              <a:t>       </a:t>
            </a:r>
            <a:r>
              <a:rPr kumimoji="1" lang="ja-JP" altLang="en-US" dirty="0"/>
              <a:t>３４　　　　</a:t>
            </a:r>
            <a:r>
              <a:rPr kumimoji="1" lang="ja-JP" altLang="en-US" dirty="0">
                <a:solidFill>
                  <a:srgbClr val="00B0F0"/>
                </a:solidFill>
              </a:rPr>
              <a:t>純増会員数　</a:t>
            </a:r>
            <a:r>
              <a:rPr kumimoji="1" lang="ja-JP" altLang="en-US" dirty="0">
                <a:solidFill>
                  <a:srgbClr val="FF0000"/>
                </a:solidFill>
              </a:rPr>
              <a:t>－ ２２８９人（１地区平均 ６７</a:t>
            </a:r>
            <a:r>
              <a:rPr kumimoji="1" lang="en-US" altLang="ja-JP" dirty="0">
                <a:solidFill>
                  <a:srgbClr val="FF0000"/>
                </a:solidFill>
              </a:rPr>
              <a:t>.</a:t>
            </a:r>
            <a:r>
              <a:rPr kumimoji="1" lang="ja-JP" altLang="en-US" dirty="0">
                <a:solidFill>
                  <a:srgbClr val="FF0000"/>
                </a:solidFill>
              </a:rPr>
              <a:t>３人減）</a:t>
            </a:r>
            <a:endParaRPr kumimoji="1" lang="en-US" altLang="ja-JP" dirty="0">
              <a:solidFill>
                <a:srgbClr val="FF0000"/>
              </a:solidFill>
            </a:endParaRPr>
          </a:p>
          <a:p>
            <a:endParaRPr lang="en-US" altLang="ja-JP" dirty="0">
              <a:solidFill>
                <a:srgbClr val="FF0000"/>
              </a:solidFill>
            </a:endParaRPr>
          </a:p>
          <a:p>
            <a:r>
              <a:rPr kumimoji="1" lang="ja-JP" altLang="en-US" dirty="0"/>
              <a:t>会員数　　年度当初　</a:t>
            </a:r>
            <a:r>
              <a:rPr kumimoji="1" lang="en-US" altLang="ja-JP" dirty="0">
                <a:latin typeface="+mj-ea"/>
                <a:ea typeface="+mj-ea"/>
              </a:rPr>
              <a:t>87,799</a:t>
            </a:r>
            <a:r>
              <a:rPr kumimoji="1" lang="ja-JP" altLang="en-US" dirty="0"/>
              <a:t>人　 →　</a:t>
            </a:r>
            <a:r>
              <a:rPr kumimoji="1" lang="ja-JP" altLang="en-US" dirty="0">
                <a:solidFill>
                  <a:srgbClr val="FF0000"/>
                </a:solidFill>
              </a:rPr>
              <a:t>年度末　</a:t>
            </a:r>
            <a:r>
              <a:rPr kumimoji="1" lang="en-US" altLang="ja-JP" dirty="0">
                <a:solidFill>
                  <a:srgbClr val="FF0000"/>
                </a:solidFill>
                <a:latin typeface="+mj-ea"/>
                <a:ea typeface="+mj-ea"/>
              </a:rPr>
              <a:t>85,510</a:t>
            </a:r>
            <a:r>
              <a:rPr kumimoji="1" lang="ja-JP" altLang="en-US" dirty="0">
                <a:solidFill>
                  <a:srgbClr val="FF0000"/>
                </a:solidFill>
              </a:rPr>
              <a:t>人</a:t>
            </a:r>
            <a:endParaRPr kumimoji="1" lang="en-US" altLang="ja-JP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B0F0"/>
                </a:solidFill>
              </a:rPr>
              <a:t>　　　　　　　　　　　　　　　　　　　　　　　（国内 </a:t>
            </a:r>
            <a:r>
              <a:rPr lang="en-US" altLang="ja-JP" dirty="0">
                <a:solidFill>
                  <a:srgbClr val="00B0F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2,247</a:t>
            </a:r>
            <a:r>
              <a:rPr lang="ja-JP" altLang="en-US" dirty="0">
                <a:solidFill>
                  <a:srgbClr val="00B0F0"/>
                </a:solidFill>
              </a:rPr>
              <a:t>クラブ（平均 </a:t>
            </a:r>
            <a:r>
              <a:rPr lang="en-US" altLang="ja-JP" dirty="0">
                <a:solidFill>
                  <a:srgbClr val="00B0F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38.05</a:t>
            </a:r>
            <a:r>
              <a:rPr lang="ja-JP" altLang="en-US" dirty="0">
                <a:solidFill>
                  <a:srgbClr val="00B0F0"/>
                </a:solidFill>
              </a:rPr>
              <a:t>人））</a:t>
            </a:r>
            <a:r>
              <a:rPr kumimoji="1" lang="ja-JP" altLang="en-US" dirty="0">
                <a:solidFill>
                  <a:srgbClr val="00B0F0"/>
                </a:solidFill>
              </a:rPr>
              <a:t>　</a:t>
            </a:r>
            <a:r>
              <a:rPr kumimoji="1" lang="ja-JP" altLang="en-US" dirty="0"/>
              <a:t>　　　</a:t>
            </a:r>
          </a:p>
        </p:txBody>
      </p:sp>
      <p:sp>
        <p:nvSpPr>
          <p:cNvPr id="5" name="下矢印 4"/>
          <p:cNvSpPr/>
          <p:nvPr/>
        </p:nvSpPr>
        <p:spPr>
          <a:xfrm>
            <a:off x="5438273" y="3785936"/>
            <a:ext cx="316191" cy="4491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38737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03886" y="272096"/>
            <a:ext cx="10735963" cy="1325563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altLang="ja-JP" sz="2800" dirty="0">
                <a:solidFill>
                  <a:srgbClr val="0070C0"/>
                </a:solidFill>
              </a:rPr>
              <a:t>2</a:t>
            </a:r>
            <a:r>
              <a:rPr kumimoji="1" lang="ja-JP" altLang="en-US" sz="2800" dirty="0">
                <a:solidFill>
                  <a:srgbClr val="0070C0"/>
                </a:solidFill>
              </a:rPr>
              <a:t>年度前</a:t>
            </a:r>
            <a:r>
              <a:rPr kumimoji="1" lang="en-US" altLang="ja-JP" sz="2400" dirty="0">
                <a:solidFill>
                  <a:srgbClr val="0070C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(2020-2021</a:t>
            </a:r>
            <a:r>
              <a:rPr kumimoji="1" lang="ja-JP" altLang="en-US" sz="2400" dirty="0">
                <a:solidFill>
                  <a:srgbClr val="0070C0"/>
                </a:solidFill>
                <a:latin typeface="+mj-ea"/>
                <a:cs typeface="Ebrima" panose="02000000000000000000" pitchFamily="2" charset="0"/>
              </a:rPr>
              <a:t>年度</a:t>
            </a:r>
            <a:r>
              <a:rPr kumimoji="1" lang="en-US" altLang="ja-JP" sz="2400" dirty="0">
                <a:solidFill>
                  <a:srgbClr val="0070C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)</a:t>
            </a:r>
            <a:r>
              <a:rPr kumimoji="1" lang="ja-JP" altLang="en-US" sz="2800" dirty="0">
                <a:solidFill>
                  <a:srgbClr val="0070C0"/>
                </a:solidFill>
              </a:rPr>
              <a:t>　日本の全３４地区の会員数の推移・・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160104" y="2109537"/>
            <a:ext cx="11176275" cy="4203031"/>
          </a:xfrm>
        </p:spPr>
        <p:txBody>
          <a:bodyPr>
            <a:normAutofit fontScale="92500" lnSpcReduction="20000"/>
          </a:bodyPr>
          <a:lstStyle/>
          <a:p>
            <a:r>
              <a:rPr kumimoji="1" lang="ja-JP" altLang="en-US" dirty="0"/>
              <a:t>増加地区　　２　　　　増加会員数　＋　　５２人</a:t>
            </a: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r>
              <a:rPr kumimoji="1" lang="ja-JP" altLang="en-US" dirty="0"/>
              <a:t>減少地区　３２　　　　減少会員数　－ １８５２人</a:t>
            </a:r>
            <a:endParaRPr kumimoji="1" lang="en-US" altLang="ja-JP" dirty="0"/>
          </a:p>
          <a:p>
            <a:endParaRPr lang="en-US" altLang="ja-JP" dirty="0"/>
          </a:p>
          <a:p>
            <a:r>
              <a:rPr kumimoji="1" lang="en-US" altLang="ja-JP" dirty="0"/>
              <a:t>±</a:t>
            </a:r>
            <a:r>
              <a:rPr kumimoji="1" lang="ja-JP" altLang="en-US" dirty="0"/>
              <a:t>０地区　</a:t>
            </a:r>
            <a:r>
              <a:rPr kumimoji="1" lang="ja-JP" altLang="en-US" u="sng" dirty="0"/>
              <a:t>　 ０</a:t>
            </a:r>
            <a:r>
              <a:rPr kumimoji="1" lang="ja-JP" altLang="en-US" dirty="0"/>
              <a:t>　　　　　　</a:t>
            </a:r>
            <a:endParaRPr kumimoji="1" lang="en-US" altLang="ja-JP" dirty="0"/>
          </a:p>
          <a:p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　　計　　</a:t>
            </a:r>
            <a:r>
              <a:rPr lang="ja-JP" altLang="en-US" dirty="0"/>
              <a:t>       </a:t>
            </a:r>
            <a:r>
              <a:rPr kumimoji="1" lang="ja-JP" altLang="en-US" dirty="0"/>
              <a:t>３４　　　　</a:t>
            </a:r>
            <a:r>
              <a:rPr kumimoji="1" lang="ja-JP" altLang="en-US" dirty="0">
                <a:solidFill>
                  <a:srgbClr val="00B0F0"/>
                </a:solidFill>
              </a:rPr>
              <a:t>純増会員数　</a:t>
            </a:r>
            <a:r>
              <a:rPr kumimoji="1" lang="ja-JP" altLang="en-US" dirty="0">
                <a:solidFill>
                  <a:srgbClr val="FF0000"/>
                </a:solidFill>
              </a:rPr>
              <a:t>－ １８００人（１地区平均 ５２</a:t>
            </a:r>
            <a:r>
              <a:rPr kumimoji="1" lang="en-US" altLang="ja-JP" dirty="0">
                <a:solidFill>
                  <a:srgbClr val="FF0000"/>
                </a:solidFill>
              </a:rPr>
              <a:t>.</a:t>
            </a:r>
            <a:r>
              <a:rPr kumimoji="1" lang="ja-JP" altLang="en-US" dirty="0">
                <a:solidFill>
                  <a:srgbClr val="FF0000"/>
                </a:solidFill>
              </a:rPr>
              <a:t>９人減）</a:t>
            </a:r>
            <a:endParaRPr kumimoji="1" lang="en-US" altLang="ja-JP" dirty="0">
              <a:solidFill>
                <a:srgbClr val="FF0000"/>
              </a:solidFill>
            </a:endParaRPr>
          </a:p>
          <a:p>
            <a:endParaRPr lang="en-US" altLang="ja-JP" dirty="0">
              <a:solidFill>
                <a:srgbClr val="FF0000"/>
              </a:solidFill>
            </a:endParaRPr>
          </a:p>
          <a:p>
            <a:r>
              <a:rPr kumimoji="1" lang="ja-JP" altLang="en-US" dirty="0"/>
              <a:t>会員数　　年度当初　</a:t>
            </a:r>
            <a:r>
              <a:rPr kumimoji="1" lang="en-US" altLang="ja-JP" dirty="0">
                <a:latin typeface="+mj-ea"/>
                <a:ea typeface="+mj-ea"/>
              </a:rPr>
              <a:t>85,510</a:t>
            </a:r>
            <a:r>
              <a:rPr kumimoji="1" lang="ja-JP" altLang="en-US" dirty="0"/>
              <a:t>人　 →　</a:t>
            </a:r>
            <a:r>
              <a:rPr kumimoji="1" lang="ja-JP" altLang="en-US" dirty="0">
                <a:solidFill>
                  <a:srgbClr val="FF0000"/>
                </a:solidFill>
              </a:rPr>
              <a:t>年度末　</a:t>
            </a:r>
            <a:r>
              <a:rPr kumimoji="1" lang="en-US" altLang="ja-JP" dirty="0">
                <a:solidFill>
                  <a:srgbClr val="FF0000"/>
                </a:solidFill>
                <a:latin typeface="+mj-ea"/>
                <a:ea typeface="+mj-ea"/>
              </a:rPr>
              <a:t>83,658</a:t>
            </a:r>
            <a:r>
              <a:rPr kumimoji="1" lang="ja-JP" altLang="en-US" dirty="0">
                <a:solidFill>
                  <a:srgbClr val="FF0000"/>
                </a:solidFill>
              </a:rPr>
              <a:t>人</a:t>
            </a:r>
            <a:endParaRPr kumimoji="1" lang="en-US" altLang="ja-JP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B0F0"/>
                </a:solidFill>
              </a:rPr>
              <a:t>　　　　　　　　　　　　　　　　　　　　　　　（国内 </a:t>
            </a:r>
            <a:r>
              <a:rPr lang="en-US" altLang="ja-JP" dirty="0">
                <a:solidFill>
                  <a:srgbClr val="00B0F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2,232</a:t>
            </a:r>
            <a:r>
              <a:rPr lang="ja-JP" altLang="en-US" dirty="0">
                <a:solidFill>
                  <a:srgbClr val="00B0F0"/>
                </a:solidFill>
              </a:rPr>
              <a:t>クラブ（平均 </a:t>
            </a:r>
            <a:r>
              <a:rPr lang="en-US" altLang="ja-JP" dirty="0">
                <a:solidFill>
                  <a:srgbClr val="00B0F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38.31</a:t>
            </a:r>
            <a:r>
              <a:rPr lang="ja-JP" altLang="en-US" dirty="0">
                <a:solidFill>
                  <a:srgbClr val="00B0F0"/>
                </a:solidFill>
              </a:rPr>
              <a:t>人））</a:t>
            </a:r>
            <a:r>
              <a:rPr kumimoji="1" lang="ja-JP" altLang="en-US" dirty="0">
                <a:solidFill>
                  <a:srgbClr val="00B0F0"/>
                </a:solidFill>
              </a:rPr>
              <a:t>　</a:t>
            </a:r>
            <a:r>
              <a:rPr kumimoji="1" lang="ja-JP" altLang="en-US" dirty="0"/>
              <a:t>　　　</a:t>
            </a:r>
          </a:p>
        </p:txBody>
      </p:sp>
      <p:sp>
        <p:nvSpPr>
          <p:cNvPr id="5" name="下矢印 4"/>
          <p:cNvSpPr/>
          <p:nvPr/>
        </p:nvSpPr>
        <p:spPr>
          <a:xfrm>
            <a:off x="5438273" y="3785936"/>
            <a:ext cx="316191" cy="4491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15418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825625"/>
            <a:ext cx="10958384" cy="4351338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dirty="0"/>
              <a:t>１</a:t>
            </a:r>
            <a:r>
              <a:rPr kumimoji="1" lang="ja-JP" altLang="en-US" dirty="0">
                <a:solidFill>
                  <a:srgbClr val="FF0000"/>
                </a:solidFill>
              </a:rPr>
              <a:t>　「ロータリーに入ることがどれだけ</a:t>
            </a:r>
            <a:r>
              <a:rPr kumimoji="1" lang="ja-JP" altLang="en-US" u="sng" dirty="0">
                <a:solidFill>
                  <a:srgbClr val="0070C0"/>
                </a:solidFill>
              </a:rPr>
              <a:t>本人の為</a:t>
            </a:r>
            <a:r>
              <a:rPr kumimoji="1" lang="ja-JP" altLang="en-US" dirty="0">
                <a:solidFill>
                  <a:srgbClr val="FF0000"/>
                </a:solidFill>
              </a:rPr>
              <a:t>になるのか」　</a:t>
            </a:r>
            <a:r>
              <a:rPr kumimoji="1" lang="ja-JP" altLang="en-US" dirty="0"/>
              <a:t>を</a:t>
            </a: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２　</a:t>
            </a:r>
            <a:r>
              <a:rPr kumimoji="1" lang="ja-JP" altLang="en-US" dirty="0">
                <a:solidFill>
                  <a:srgbClr val="FF0000"/>
                </a:solidFill>
              </a:rPr>
              <a:t>「その</a:t>
            </a:r>
            <a:r>
              <a:rPr kumimoji="1" lang="ja-JP" altLang="en-US" u="sng" dirty="0">
                <a:solidFill>
                  <a:srgbClr val="0070C0"/>
                </a:solidFill>
              </a:rPr>
              <a:t>本人自身が理解</a:t>
            </a:r>
            <a:r>
              <a:rPr kumimoji="1" lang="ja-JP" altLang="en-US" dirty="0">
                <a:solidFill>
                  <a:srgbClr val="FF0000"/>
                </a:solidFill>
              </a:rPr>
              <a:t>して</a:t>
            </a:r>
            <a:r>
              <a:rPr kumimoji="1" lang="ja-JP" altLang="en-US" u="sng" dirty="0">
                <a:solidFill>
                  <a:srgbClr val="0070C0"/>
                </a:solidFill>
              </a:rPr>
              <a:t>喜んで</a:t>
            </a:r>
            <a:r>
              <a:rPr kumimoji="1" lang="ja-JP" altLang="en-US" dirty="0">
                <a:solidFill>
                  <a:srgbClr val="FF0000"/>
                </a:solidFill>
              </a:rPr>
              <a:t>くれること」　</a:t>
            </a:r>
            <a:r>
              <a:rPr kumimoji="1" lang="ja-JP" altLang="en-US" dirty="0"/>
              <a:t>が大切です。</a:t>
            </a: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kumimoji="1" lang="en-US" altLang="ja-JP" sz="2400" dirty="0"/>
          </a:p>
          <a:p>
            <a:pPr marL="0" indent="0">
              <a:buNone/>
            </a:pPr>
            <a:r>
              <a:rPr kumimoji="1" lang="ja-JP" altLang="en-US" sz="2400" dirty="0"/>
              <a:t>これこそが、その人への奉仕、クラブへの奉仕、地域社会への</a:t>
            </a:r>
            <a:r>
              <a:rPr lang="ja-JP" altLang="en-US" sz="2400" dirty="0"/>
              <a:t>奉仕になるはずです。</a:t>
            </a:r>
            <a:endParaRPr lang="en-US" altLang="ja-JP" sz="2400" dirty="0"/>
          </a:p>
          <a:p>
            <a:pPr marL="0" indent="0">
              <a:buNone/>
            </a:pPr>
            <a:r>
              <a:rPr kumimoji="1" lang="ja-JP" altLang="en-US" sz="2400" dirty="0"/>
              <a:t>　　　</a:t>
            </a:r>
            <a:r>
              <a:rPr kumimoji="1" lang="ja-JP" altLang="en-US" sz="2400" dirty="0">
                <a:solidFill>
                  <a:srgbClr val="00B0F0"/>
                </a:solidFill>
              </a:rPr>
              <a:t>↓</a:t>
            </a:r>
            <a:endParaRPr kumimoji="1" lang="en-US" altLang="ja-JP" sz="2400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ja-JP" altLang="en-US" sz="2400" dirty="0"/>
              <a:t>そのためには、自分たちがロータリーと自クラブの特徴をよく知ることです。</a:t>
            </a:r>
            <a:endParaRPr kumimoji="1" lang="ja-JP" altLang="en-US" sz="2400" dirty="0"/>
          </a:p>
        </p:txBody>
      </p:sp>
      <p:sp>
        <p:nvSpPr>
          <p:cNvPr id="4" name="タイトル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845837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ctr"/>
            <a:r>
              <a:rPr kumimoji="1" lang="ja-JP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「会員増強」の本当の目的とは？</a:t>
            </a: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0" y="5823096"/>
            <a:ext cx="1320114" cy="1034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695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972462" cy="1400530"/>
          </a:xfrm>
        </p:spPr>
        <p:txBody>
          <a:bodyPr/>
          <a:lstStyle/>
          <a:p>
            <a:r>
              <a:rPr lang="ja-JP" altLang="en-US" sz="3200" dirty="0"/>
              <a:t>昨年６月に本を出版しました。　</a:t>
            </a:r>
            <a:br>
              <a:rPr lang="en-US" altLang="ja-JP" sz="3200" dirty="0"/>
            </a:br>
            <a:br>
              <a:rPr lang="en-US" altLang="ja-JP" sz="2000" dirty="0"/>
            </a:br>
            <a:endParaRPr kumimoji="1" lang="ja-JP" altLang="en-US" sz="2000" dirty="0">
              <a:solidFill>
                <a:srgbClr val="FFFF00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049238" y="2364214"/>
            <a:ext cx="6217178" cy="4195481"/>
          </a:xfrm>
        </p:spPr>
        <p:txBody>
          <a:bodyPr/>
          <a:lstStyle/>
          <a:p>
            <a:pPr marL="0" indent="0">
              <a:buNone/>
            </a:pPr>
            <a:r>
              <a:rPr lang="ja-JP" altLang="en-US" sz="2800" dirty="0">
                <a:solidFill>
                  <a:srgbClr val="FF0000"/>
                </a:solidFill>
              </a:rPr>
              <a:t>幻冬舎ルネッサンス新書</a:t>
            </a:r>
            <a:endParaRPr lang="en-US" altLang="ja-JP" sz="2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『</a:t>
            </a:r>
            <a:r>
              <a:rPr lang="ja-JP" alt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ロータリークラブに入ろう！</a:t>
            </a:r>
            <a:r>
              <a:rPr lang="en-US" altLang="ja-JP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』</a:t>
            </a:r>
          </a:p>
          <a:p>
            <a:pPr marL="0" indent="0">
              <a:buNone/>
            </a:pPr>
            <a:r>
              <a:rPr lang="ja-JP" altLang="en-US" sz="2800" dirty="0">
                <a:solidFill>
                  <a:srgbClr val="FF0000"/>
                </a:solidFill>
              </a:rPr>
              <a:t>　　　　　　</a:t>
            </a:r>
            <a:r>
              <a:rPr lang="ja-JP" altLang="en-US" dirty="0">
                <a:solidFill>
                  <a:srgbClr val="FF0000"/>
                </a:solidFill>
              </a:rPr>
              <a:t>田中久夫著　８８０円（税込み）</a:t>
            </a:r>
            <a:endParaRPr lang="en-US" altLang="ja-JP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sz="2800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altLang="ja-JP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B0F0"/>
                </a:solidFill>
              </a:rPr>
              <a:t>あなたの</a:t>
            </a:r>
            <a:r>
              <a:rPr lang="ja-JP" altLang="en-US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「愛読書」</a:t>
            </a:r>
            <a:r>
              <a:rPr lang="ja-JP" altLang="en-US" dirty="0">
                <a:solidFill>
                  <a:srgbClr val="00B0F0"/>
                </a:solidFill>
              </a:rPr>
              <a:t>にして欲しい。</a:t>
            </a:r>
            <a:endParaRPr lang="en-US" altLang="ja-JP" sz="2800" dirty="0">
              <a:solidFill>
                <a:srgbClr val="00B0F0"/>
              </a:solidFill>
            </a:endParaRPr>
          </a:p>
        </p:txBody>
      </p:sp>
      <p:pic>
        <p:nvPicPr>
          <p:cNvPr id="4" name="コンテンツ プレースホルダー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58249" y="2646813"/>
            <a:ext cx="4297816" cy="3007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038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825625"/>
            <a:ext cx="11149914" cy="475134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kumimoji="1" lang="ja-JP" altLang="en-US" dirty="0"/>
              <a:t>この質問は、「何のためにその仕事をしているのか」という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モノの本質を捉えて</a:t>
            </a:r>
            <a:r>
              <a:rPr lang="ja-JP" altLang="en-US" dirty="0"/>
              <a:t>いるかを試しているものです</a:t>
            </a:r>
            <a:r>
              <a:rPr lang="en-US" altLang="ja-JP" dirty="0"/>
              <a:t>…</a:t>
            </a: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① と ② は、</a:t>
            </a:r>
            <a:r>
              <a:rPr kumimoji="1" lang="ja-JP" altLang="en-US" dirty="0">
                <a:solidFill>
                  <a:srgbClr val="FF0000"/>
                </a:solidFill>
              </a:rPr>
              <a:t>自分のことが優先</a:t>
            </a:r>
            <a:r>
              <a:rPr kumimoji="1" lang="ja-JP" altLang="en-US" dirty="0"/>
              <a:t>している人です。</a:t>
            </a: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③ は、</a:t>
            </a:r>
            <a:r>
              <a:rPr kumimoji="1" lang="ja-JP" altLang="en-US" dirty="0">
                <a:solidFill>
                  <a:srgbClr val="FF0000"/>
                </a:solidFill>
              </a:rPr>
              <a:t>マネジメントの出来る人（クラブの現状を理解している人）</a:t>
            </a:r>
            <a:r>
              <a:rPr kumimoji="1" lang="ja-JP" altLang="en-US" dirty="0"/>
              <a:t>です。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sz="2400" dirty="0"/>
              <a:t>　・「何のためにその仕事をしているのか？」 という</a:t>
            </a:r>
            <a:r>
              <a:rPr lang="ja-JP" altLang="en-US" sz="2400" dirty="0">
                <a:solidFill>
                  <a:srgbClr val="FF0000"/>
                </a:solidFill>
              </a:rPr>
              <a:t>「本質」</a:t>
            </a:r>
            <a:r>
              <a:rPr lang="ja-JP" altLang="en-US" sz="2400" dirty="0"/>
              <a:t>を理解している</a:t>
            </a:r>
            <a:endParaRPr lang="en-US" altLang="ja-JP" sz="2400" dirty="0"/>
          </a:p>
          <a:p>
            <a:pPr marL="0" indent="0">
              <a:buNone/>
            </a:pPr>
            <a:r>
              <a:rPr kumimoji="1" lang="ja-JP" altLang="en-US" sz="2400" dirty="0"/>
              <a:t>　　　　　　　</a:t>
            </a:r>
            <a:r>
              <a:rPr kumimoji="1" lang="ja-JP" altLang="en-US" sz="2400" dirty="0">
                <a:solidFill>
                  <a:srgbClr val="00B0F0"/>
                </a:solidFill>
              </a:rPr>
              <a:t>↓</a:t>
            </a:r>
            <a:endParaRPr kumimoji="1" lang="en-US" altLang="ja-JP" sz="2400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ja-JP" altLang="en-US" sz="2400" dirty="0"/>
              <a:t>　・「リーダーはどう行動すべきなのか？」 という</a:t>
            </a:r>
            <a:r>
              <a:rPr lang="ja-JP" altLang="en-US" sz="2400" dirty="0">
                <a:solidFill>
                  <a:srgbClr val="FF0000"/>
                </a:solidFill>
              </a:rPr>
              <a:t>「目的」</a:t>
            </a:r>
            <a:r>
              <a:rPr lang="ja-JP" altLang="en-US" sz="2400" dirty="0"/>
              <a:t>を理解している</a:t>
            </a:r>
            <a:endParaRPr lang="en-US" altLang="ja-JP" sz="2400" dirty="0"/>
          </a:p>
          <a:p>
            <a:pPr marL="0" indent="0">
              <a:buNone/>
            </a:pPr>
            <a:r>
              <a:rPr kumimoji="1" lang="ja-JP" altLang="en-US" sz="2400" dirty="0"/>
              <a:t>　　　　　　　</a:t>
            </a:r>
            <a:r>
              <a:rPr kumimoji="1" lang="ja-JP" altLang="en-US" sz="2400" dirty="0">
                <a:solidFill>
                  <a:srgbClr val="00B0F0"/>
                </a:solidFill>
              </a:rPr>
              <a:t>↓</a:t>
            </a:r>
            <a:endParaRPr kumimoji="1" lang="en-US" altLang="ja-JP" sz="2400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kumimoji="1" lang="ja-JP" altLang="en-US" sz="2400" dirty="0"/>
              <a:t>　・リーダーとしての「評価」は後から付いてくる</a:t>
            </a:r>
          </a:p>
        </p:txBody>
      </p:sp>
      <p:sp>
        <p:nvSpPr>
          <p:cNvPr id="4" name="タイトル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845837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ctr"/>
            <a:r>
              <a:rPr kumimoji="1" lang="ja-JP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Ｐ・ドラッカー著　</a:t>
            </a:r>
            <a:r>
              <a:rPr kumimoji="1" lang="en-US" altLang="ja-JP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『</a:t>
            </a:r>
            <a:r>
              <a:rPr kumimoji="1" lang="ja-JP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マネジメント</a:t>
            </a:r>
            <a:r>
              <a:rPr kumimoji="1" lang="en-US" altLang="ja-JP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』</a:t>
            </a:r>
            <a:r>
              <a:rPr kumimoji="1" lang="ja-JP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　から</a:t>
            </a:r>
            <a:r>
              <a:rPr kumimoji="1" lang="en-US" altLang="ja-JP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  <a:endParaRPr kumimoji="1" lang="ja-JP" altLang="en-US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0" y="5823096"/>
            <a:ext cx="1320114" cy="1034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5353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199" y="1825625"/>
            <a:ext cx="10909151" cy="4351338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dirty="0"/>
              <a:t>中国の思想家　</a:t>
            </a:r>
            <a:r>
              <a:rPr kumimoji="1" lang="ja-JP" altLang="en-US" dirty="0">
                <a:solidFill>
                  <a:srgbClr val="FF0000"/>
                </a:solidFill>
              </a:rPr>
              <a:t>孔子　</a:t>
            </a:r>
            <a:r>
              <a:rPr kumimoji="1" lang="en-US" altLang="ja-JP" dirty="0">
                <a:solidFill>
                  <a:srgbClr val="FF0000"/>
                </a:solidFill>
              </a:rPr>
              <a:t>『</a:t>
            </a:r>
            <a:r>
              <a:rPr kumimoji="1" lang="ja-JP" altLang="en-US" dirty="0">
                <a:solidFill>
                  <a:srgbClr val="FF0000"/>
                </a:solidFill>
              </a:rPr>
              <a:t>論語</a:t>
            </a:r>
            <a:r>
              <a:rPr kumimoji="1" lang="en-US" altLang="ja-JP" dirty="0">
                <a:solidFill>
                  <a:srgbClr val="FF0000"/>
                </a:solidFill>
              </a:rPr>
              <a:t>』</a:t>
            </a:r>
            <a:r>
              <a:rPr kumimoji="1" lang="ja-JP" altLang="en-US" dirty="0">
                <a:solidFill>
                  <a:srgbClr val="FF0000"/>
                </a:solidFill>
              </a:rPr>
              <a:t>　</a:t>
            </a:r>
            <a:r>
              <a:rPr kumimoji="1" lang="ja-JP" altLang="en-US" dirty="0"/>
              <a:t>：　</a:t>
            </a:r>
            <a:r>
              <a:rPr kumimoji="1" lang="ja-JP" altLang="en-US" dirty="0">
                <a:solidFill>
                  <a:srgbClr val="FF0000"/>
                </a:solidFill>
              </a:rPr>
              <a:t>「知好楽」の教え</a:t>
            </a:r>
            <a:endParaRPr kumimoji="1" lang="en-US" altLang="ja-JP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ja-JP" sz="2400" dirty="0"/>
              <a:t>「子曰く、</a:t>
            </a:r>
            <a:r>
              <a:rPr lang="ja-JP" altLang="ja-JP" sz="2400" dirty="0" err="1"/>
              <a:t>之れを</a:t>
            </a:r>
            <a:r>
              <a:rPr lang="ja-JP" altLang="ja-JP" sz="2400" dirty="0"/>
              <a:t>知る者は之れを好む者に如かず、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  　　　　　　　　　　　　　　　</a:t>
            </a:r>
            <a:r>
              <a:rPr lang="ja-JP" altLang="ja-JP" sz="2400" dirty="0" err="1"/>
              <a:t>之れを</a:t>
            </a:r>
            <a:r>
              <a:rPr lang="ja-JP" altLang="ja-JP" sz="2400" dirty="0"/>
              <a:t>好む者は</a:t>
            </a:r>
            <a:r>
              <a:rPr lang="ja-JP" altLang="en-US" sz="2400" dirty="0"/>
              <a:t>、</a:t>
            </a:r>
            <a:r>
              <a:rPr lang="ja-JP" altLang="ja-JP" sz="2400" dirty="0"/>
              <a:t>之れを楽しむ者に如かず」　</a:t>
            </a:r>
            <a:endParaRPr lang="en-US" altLang="ja-JP" sz="2400" dirty="0"/>
          </a:p>
          <a:p>
            <a:pPr marL="0" indent="0">
              <a:buNone/>
            </a:pPr>
            <a:endParaRPr lang="en-US" altLang="ja-JP" sz="24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ja-JP" altLang="ja-JP" sz="2400" dirty="0">
                <a:solidFill>
                  <a:srgbClr val="0070C0"/>
                </a:solidFill>
              </a:rPr>
              <a:t>（原文）「知之者、不如好之者　好之者、不如楽之者」</a:t>
            </a:r>
            <a:endParaRPr lang="en-US" altLang="ja-JP" sz="24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sz="3200" dirty="0">
                <a:solidFill>
                  <a:srgbClr val="FF0000"/>
                </a:solidFill>
              </a:rPr>
              <a:t>知ること　＜　好きになること　＜　楽しむこと　　　</a:t>
            </a:r>
            <a:r>
              <a:rPr lang="ja-JP" altLang="en-US" sz="3200" dirty="0"/>
              <a:t>が大切です。</a:t>
            </a:r>
            <a:endParaRPr lang="ja-JP" altLang="ja-JP" sz="3200" dirty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4" name="タイトル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845837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ctr"/>
            <a:r>
              <a:rPr kumimoji="1" lang="ja-JP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モノゴトを深く知るには</a:t>
            </a:r>
            <a:r>
              <a:rPr kumimoji="1" lang="en-US" altLang="ja-JP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  <a:endParaRPr kumimoji="1" lang="ja-JP" altLang="en-US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0" y="5823096"/>
            <a:ext cx="1320114" cy="1034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0583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ja-JP" altLang="en-US" sz="5100" dirty="0"/>
              <a:t>日本を代表する思想家・哲学者  安岡正篤（まさひろ）著</a:t>
            </a:r>
            <a:endParaRPr lang="en-US" altLang="ja-JP" sz="5100" dirty="0"/>
          </a:p>
          <a:p>
            <a:pPr marL="0" indent="0">
              <a:buNone/>
            </a:pPr>
            <a:r>
              <a:rPr lang="ja-JP" altLang="en-US" sz="5900" dirty="0"/>
              <a:t>　　　　　　　　</a:t>
            </a:r>
            <a:r>
              <a:rPr lang="en-US" altLang="ja-JP" sz="5900" dirty="0"/>
              <a:t>『</a:t>
            </a:r>
            <a:r>
              <a:rPr lang="ja-JP" altLang="en-US" sz="5900" dirty="0"/>
              <a:t>経世瑣言（けいせいさげん）</a:t>
            </a:r>
            <a:r>
              <a:rPr lang="en-US" altLang="ja-JP" sz="5900" dirty="0"/>
              <a:t>』</a:t>
            </a:r>
            <a:r>
              <a:rPr lang="ja-JP" altLang="en-US" sz="5100" dirty="0"/>
              <a:t>（</a:t>
            </a:r>
            <a:r>
              <a:rPr lang="en-US" altLang="ja-JP" sz="5100" dirty="0"/>
              <a:t>1933</a:t>
            </a:r>
            <a:r>
              <a:rPr lang="ja-JP" altLang="en-US" sz="5100" dirty="0"/>
              <a:t>年）から</a:t>
            </a:r>
            <a:r>
              <a:rPr lang="en-US" altLang="ja-JP" sz="5100" dirty="0"/>
              <a:t>…</a:t>
            </a:r>
          </a:p>
          <a:p>
            <a:pPr marL="0" indent="0">
              <a:buNone/>
            </a:pPr>
            <a:endParaRPr lang="en-US" altLang="ja-JP" sz="4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sz="5800" dirty="0">
                <a:solidFill>
                  <a:srgbClr val="FF0000"/>
                </a:solidFill>
              </a:rPr>
              <a:t>リーダーの条件</a:t>
            </a:r>
            <a:r>
              <a:rPr lang="en-US" altLang="ja-JP" sz="7300" dirty="0">
                <a:solidFill>
                  <a:srgbClr val="FF0000"/>
                </a:solidFill>
              </a:rPr>
              <a:t>3</a:t>
            </a:r>
            <a:r>
              <a:rPr lang="ja-JP" altLang="en-US" sz="5800" dirty="0">
                <a:solidFill>
                  <a:srgbClr val="FF0000"/>
                </a:solidFill>
              </a:rPr>
              <a:t>つ</a:t>
            </a:r>
            <a:endParaRPr lang="en-US" altLang="ja-JP" sz="58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sz="3200" dirty="0">
                <a:solidFill>
                  <a:srgbClr val="FF0000"/>
                </a:solidFill>
              </a:rPr>
              <a:t>　　　　  </a:t>
            </a:r>
            <a:r>
              <a:rPr lang="ja-JP" altLang="en-US" sz="5100" dirty="0">
                <a:solidFill>
                  <a:srgbClr val="FF0000"/>
                </a:solidFill>
              </a:rPr>
              <a:t>１　バイタリティ（情熱を持て）</a:t>
            </a:r>
            <a:endParaRPr lang="en-US" altLang="ja-JP" sz="51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sz="5100" dirty="0">
                <a:solidFill>
                  <a:srgbClr val="FF0000"/>
                </a:solidFill>
              </a:rPr>
              <a:t>　　　２　楽天性（暗いのはダメ）</a:t>
            </a:r>
            <a:endParaRPr lang="en-US" altLang="ja-JP" sz="51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sz="5100" dirty="0">
                <a:solidFill>
                  <a:srgbClr val="FF0000"/>
                </a:solidFill>
              </a:rPr>
              <a:t>　　　３　自己修練（毎日頑張れ）</a:t>
            </a:r>
            <a:endParaRPr lang="en-US" altLang="ja-JP" sz="51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sz="36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sz="3600" dirty="0">
                <a:solidFill>
                  <a:srgbClr val="FF0000"/>
                </a:solidFill>
              </a:rPr>
              <a:t>　</a:t>
            </a:r>
            <a:endParaRPr lang="ja-JP" altLang="ja-JP" sz="36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4" name="タイトル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845837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ctr"/>
            <a:r>
              <a:rPr kumimoji="1" lang="ja-JP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先覚者のいう「リーダーの器量」とは？</a:t>
            </a: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0" y="5823096"/>
            <a:ext cx="1320114" cy="1034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5482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293341"/>
            <a:ext cx="10515600" cy="48836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3200" dirty="0"/>
              <a:t>そのために必要なこと</a:t>
            </a:r>
            <a:r>
              <a:rPr lang="en-US" altLang="ja-JP" sz="3200" dirty="0"/>
              <a:t>…</a:t>
            </a:r>
            <a:r>
              <a:rPr lang="ja-JP" altLang="en-US" sz="3600" dirty="0">
                <a:solidFill>
                  <a:srgbClr val="FF0000"/>
                </a:solidFill>
              </a:rPr>
              <a:t>　</a:t>
            </a:r>
            <a:endParaRPr lang="en-US" altLang="ja-JP" sz="36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sz="36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sz="3200" dirty="0">
                <a:solidFill>
                  <a:srgbClr val="FF0000"/>
                </a:solidFill>
              </a:rPr>
              <a:t>１　古今のすぐれた人物に学ぶこと　</a:t>
            </a:r>
            <a:r>
              <a:rPr lang="ja-JP" altLang="en-US" sz="3200" dirty="0"/>
              <a:t>→　「愛読書」を持て＊</a:t>
            </a:r>
            <a:endParaRPr lang="en-US" altLang="ja-JP" sz="3200" dirty="0"/>
          </a:p>
          <a:p>
            <a:pPr marL="0" indent="0">
              <a:buNone/>
            </a:pPr>
            <a:endParaRPr lang="en-US" altLang="ja-JP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sz="3200" dirty="0">
                <a:solidFill>
                  <a:srgbClr val="FF0000"/>
                </a:solidFill>
              </a:rPr>
              <a:t>２　あらゆる人生の経験を嘗め尽くすこと　</a:t>
            </a:r>
            <a:endParaRPr lang="ja-JP" altLang="ja-JP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lang="ja-JP" altLang="en-US" sz="2400" dirty="0">
                <a:solidFill>
                  <a:srgbClr val="0070C0"/>
                </a:solidFill>
              </a:rPr>
              <a:t>＊</a:t>
            </a:r>
            <a:r>
              <a:rPr lang="en-US" altLang="ja-JP" sz="2400" dirty="0">
                <a:solidFill>
                  <a:srgbClr val="0070C0"/>
                </a:solidFill>
              </a:rPr>
              <a:t>『</a:t>
            </a:r>
            <a:r>
              <a:rPr lang="ja-JP" altLang="en-US" sz="2400" dirty="0">
                <a:solidFill>
                  <a:srgbClr val="0070C0"/>
                </a:solidFill>
              </a:rPr>
              <a:t>ロータリークラブに入ろう！</a:t>
            </a:r>
            <a:r>
              <a:rPr lang="en-US" altLang="ja-JP" sz="2400" dirty="0">
                <a:solidFill>
                  <a:srgbClr val="0070C0"/>
                </a:solidFill>
              </a:rPr>
              <a:t>』</a:t>
            </a:r>
            <a:r>
              <a:rPr lang="ja-JP" altLang="en-US" sz="2400" dirty="0">
                <a:solidFill>
                  <a:srgbClr val="0070C0"/>
                </a:solidFill>
              </a:rPr>
              <a:t>（田中久夫著・幻冬舎）が最適！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0" y="5823096"/>
            <a:ext cx="1320114" cy="1034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305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140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dirty="0"/>
              <a:t>１　</a:t>
            </a:r>
            <a:r>
              <a:rPr kumimoji="1" lang="ja-JP" altLang="en-US" dirty="0">
                <a:solidFill>
                  <a:srgbClr val="FF0000"/>
                </a:solidFill>
              </a:rPr>
              <a:t>信任力</a:t>
            </a:r>
            <a:r>
              <a:rPr kumimoji="1" lang="ja-JP" altLang="en-US" dirty="0"/>
              <a:t>　</a:t>
            </a:r>
            <a:r>
              <a:rPr kumimoji="1" lang="ja-JP" altLang="en-US" dirty="0">
                <a:solidFill>
                  <a:srgbClr val="00B0F0"/>
                </a:solidFill>
              </a:rPr>
              <a:t>→</a:t>
            </a:r>
            <a:r>
              <a:rPr kumimoji="1" lang="ja-JP" altLang="en-US" dirty="0"/>
              <a:t>　「大概（テゲ）」の器量</a:t>
            </a: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２　</a:t>
            </a:r>
            <a:r>
              <a:rPr lang="ja-JP" altLang="en-US" dirty="0">
                <a:solidFill>
                  <a:srgbClr val="FF0000"/>
                </a:solidFill>
              </a:rPr>
              <a:t>余裕力</a:t>
            </a:r>
            <a:r>
              <a:rPr lang="ja-JP" altLang="en-US" dirty="0"/>
              <a:t>　</a:t>
            </a:r>
            <a:r>
              <a:rPr lang="ja-JP" altLang="en-US" dirty="0">
                <a:solidFill>
                  <a:srgbClr val="00B0F0"/>
                </a:solidFill>
              </a:rPr>
              <a:t>→</a:t>
            </a:r>
            <a:r>
              <a:rPr lang="ja-JP" altLang="en-US" dirty="0"/>
              <a:t>　生きていくコトへの覚悟、ケ・セラ・セラの思考</a:t>
            </a: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３　</a:t>
            </a:r>
            <a:r>
              <a:rPr kumimoji="1" lang="ja-JP" altLang="en-US" dirty="0">
                <a:solidFill>
                  <a:srgbClr val="FF0000"/>
                </a:solidFill>
              </a:rPr>
              <a:t>柔軟力</a:t>
            </a:r>
            <a:r>
              <a:rPr kumimoji="1" lang="ja-JP" altLang="en-US" dirty="0"/>
              <a:t>　</a:t>
            </a:r>
            <a:r>
              <a:rPr kumimoji="1" lang="ja-JP" altLang="en-US" dirty="0">
                <a:solidFill>
                  <a:srgbClr val="00B0F0"/>
                </a:solidFill>
              </a:rPr>
              <a:t>→</a:t>
            </a:r>
            <a:r>
              <a:rPr kumimoji="1" lang="ja-JP" altLang="en-US" dirty="0"/>
              <a:t>　頑固・偏屈からの離脱</a:t>
            </a: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４　</a:t>
            </a:r>
            <a:r>
              <a:rPr lang="ja-JP" altLang="en-US" dirty="0">
                <a:solidFill>
                  <a:srgbClr val="FF0000"/>
                </a:solidFill>
              </a:rPr>
              <a:t>知名度</a:t>
            </a:r>
            <a:r>
              <a:rPr lang="ja-JP" altLang="en-US" dirty="0"/>
              <a:t>　</a:t>
            </a:r>
            <a:r>
              <a:rPr lang="ja-JP" altLang="en-US" dirty="0">
                <a:solidFill>
                  <a:srgbClr val="00B0F0"/>
                </a:solidFill>
              </a:rPr>
              <a:t>→</a:t>
            </a:r>
            <a:r>
              <a:rPr lang="ja-JP" altLang="en-US" dirty="0"/>
              <a:t>　組織の外側からの認知度</a:t>
            </a: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５　</a:t>
            </a:r>
            <a:r>
              <a:rPr kumimoji="1" lang="ja-JP" altLang="en-US" dirty="0">
                <a:solidFill>
                  <a:srgbClr val="FF0000"/>
                </a:solidFill>
              </a:rPr>
              <a:t>健康と性格明朗</a:t>
            </a:r>
            <a:endParaRPr kumimoji="1" lang="en-US" altLang="ja-JP" dirty="0">
              <a:solidFill>
                <a:srgbClr val="FF0000"/>
              </a:solidFill>
            </a:endParaRPr>
          </a:p>
        </p:txBody>
      </p:sp>
      <p:sp>
        <p:nvSpPr>
          <p:cNvPr id="4" name="タイトル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845837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ctr"/>
            <a:r>
              <a:rPr kumimoji="1" lang="ja-JP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若きロータリアン達から聞いた「クラブ会長の十訓」とは？</a:t>
            </a: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3743" y="1308173"/>
            <a:ext cx="1320114" cy="1034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4202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140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dirty="0"/>
              <a:t>６　</a:t>
            </a:r>
            <a:r>
              <a:rPr lang="ja-JP" altLang="en-US" dirty="0">
                <a:solidFill>
                  <a:srgbClr val="FF0000"/>
                </a:solidFill>
              </a:rPr>
              <a:t>清廉性</a:t>
            </a:r>
            <a:r>
              <a:rPr lang="ja-JP" altLang="en-US" dirty="0"/>
              <a:t>　</a:t>
            </a:r>
            <a:r>
              <a:rPr lang="ja-JP" altLang="en-US" dirty="0">
                <a:solidFill>
                  <a:srgbClr val="00B0F0"/>
                </a:solidFill>
              </a:rPr>
              <a:t>→</a:t>
            </a:r>
            <a:r>
              <a:rPr lang="ja-JP" altLang="en-US" dirty="0"/>
              <a:t>　一部のグループの傀儡になるな</a:t>
            </a: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７　</a:t>
            </a:r>
            <a:r>
              <a:rPr kumimoji="1" lang="ja-JP" altLang="en-US" dirty="0">
                <a:solidFill>
                  <a:srgbClr val="FF0000"/>
                </a:solidFill>
              </a:rPr>
              <a:t>高潔性</a:t>
            </a:r>
            <a:r>
              <a:rPr kumimoji="1" lang="ja-JP" altLang="en-US" dirty="0"/>
              <a:t>　</a:t>
            </a:r>
            <a:r>
              <a:rPr kumimoji="1" lang="ja-JP" altLang="en-US" dirty="0">
                <a:solidFill>
                  <a:srgbClr val="00B0F0"/>
                </a:solidFill>
              </a:rPr>
              <a:t>→</a:t>
            </a:r>
            <a:r>
              <a:rPr kumimoji="1" lang="ja-JP" altLang="en-US" dirty="0"/>
              <a:t>　政治や駆け引きは無用</a:t>
            </a: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８　</a:t>
            </a:r>
            <a:r>
              <a:rPr lang="ja-JP" altLang="en-US" dirty="0">
                <a:solidFill>
                  <a:srgbClr val="FF0000"/>
                </a:solidFill>
              </a:rPr>
              <a:t>自主性・自立性・自律性</a:t>
            </a:r>
            <a:r>
              <a:rPr lang="ja-JP" altLang="en-US" dirty="0"/>
              <a:t>　</a:t>
            </a:r>
            <a:r>
              <a:rPr lang="ja-JP" altLang="en-US" dirty="0">
                <a:solidFill>
                  <a:srgbClr val="00B0F0"/>
                </a:solidFill>
              </a:rPr>
              <a:t>→</a:t>
            </a:r>
            <a:r>
              <a:rPr lang="ja-JP" altLang="en-US" dirty="0"/>
              <a:t>　ご意見番（シニア）の小言を聞くな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９　</a:t>
            </a:r>
            <a:r>
              <a:rPr lang="ja-JP" altLang="en-US" dirty="0">
                <a:solidFill>
                  <a:srgbClr val="FF0000"/>
                </a:solidFill>
              </a:rPr>
              <a:t>包容力　</a:t>
            </a:r>
            <a:r>
              <a:rPr lang="ja-JP" altLang="en-US" dirty="0">
                <a:solidFill>
                  <a:srgbClr val="00B0F0"/>
                </a:solidFill>
              </a:rPr>
              <a:t>→</a:t>
            </a:r>
            <a:r>
              <a:rPr lang="ja-JP" altLang="en-US" dirty="0"/>
              <a:t>　牛久保ＰＧの思い出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１０</a:t>
            </a:r>
            <a:r>
              <a:rPr kumimoji="1" lang="ja-JP" altLang="en-US" dirty="0"/>
              <a:t>　</a:t>
            </a:r>
            <a:r>
              <a:rPr kumimoji="1" lang="ja-JP" altLang="en-US" dirty="0">
                <a:solidFill>
                  <a:srgbClr val="FF0000"/>
                </a:solidFill>
              </a:rPr>
              <a:t>先進（革新）性</a:t>
            </a:r>
            <a:r>
              <a:rPr kumimoji="1" lang="ja-JP" altLang="en-US" dirty="0"/>
              <a:t>　</a:t>
            </a:r>
            <a:r>
              <a:rPr kumimoji="1" lang="ja-JP" altLang="en-US" dirty="0">
                <a:solidFill>
                  <a:srgbClr val="00B0F0"/>
                </a:solidFill>
              </a:rPr>
              <a:t>→</a:t>
            </a:r>
            <a:r>
              <a:rPr kumimoji="1" lang="ja-JP" altLang="en-US" dirty="0"/>
              <a:t>　何か新しいコトをやってくれそうだ、期待感</a:t>
            </a:r>
          </a:p>
        </p:txBody>
      </p:sp>
    </p:spTree>
    <p:extLst>
      <p:ext uri="{BB962C8B-B14F-4D97-AF65-F5344CB8AC3E}">
        <p14:creationId xmlns:p14="http://schemas.microsoft.com/office/powerpoint/2010/main" val="2415623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2800" dirty="0">
                <a:solidFill>
                  <a:schemeClr val="accent2">
                    <a:lumMod val="75000"/>
                  </a:schemeClr>
                </a:solidFill>
              </a:rPr>
              <a:t>“女性雑誌</a:t>
            </a:r>
            <a:r>
              <a:rPr kumimoji="1" lang="en-US" altLang="ja-JP" sz="4800" b="1" i="1" dirty="0" err="1">
                <a:solidFill>
                  <a:schemeClr val="accent2">
                    <a:lumMod val="75000"/>
                  </a:schemeClr>
                </a:solidFill>
              </a:rPr>
              <a:t>anan</a:t>
            </a:r>
            <a:r>
              <a:rPr kumimoji="1" lang="ja-JP" altLang="en-US" sz="2800" dirty="0">
                <a:solidFill>
                  <a:schemeClr val="accent2">
                    <a:lumMod val="75000"/>
                  </a:schemeClr>
                </a:solidFill>
              </a:rPr>
              <a:t>”にいう「尊敬されるリーダー」の条件は・・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 sz="2400" dirty="0">
                <a:solidFill>
                  <a:schemeClr val="tx1"/>
                </a:solidFill>
              </a:rPr>
              <a:t>１　人間的魅力、明るい、他人の悪口を言わない</a:t>
            </a:r>
            <a:endParaRPr lang="en-US" altLang="ja-JP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ja-JP" altLang="en-US" sz="2400" dirty="0">
                <a:solidFill>
                  <a:schemeClr val="tx1"/>
                </a:solidFill>
              </a:rPr>
              <a:t>２　元気、精神的にタフ、決して諦めない</a:t>
            </a:r>
            <a:endParaRPr lang="en-US" altLang="ja-JP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ja-JP" altLang="en-US" sz="2400" dirty="0">
                <a:solidFill>
                  <a:schemeClr val="tx1"/>
                </a:solidFill>
              </a:rPr>
              <a:t>３　目配りが利く、頭の回転がすこぶる良い</a:t>
            </a:r>
            <a:endParaRPr lang="en-US" altLang="ja-JP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ja-JP" altLang="en-US" sz="2400" dirty="0">
                <a:solidFill>
                  <a:schemeClr val="tx1"/>
                </a:solidFill>
              </a:rPr>
              <a:t>４　同性の友達が多い、その連中が皆ステキ</a:t>
            </a:r>
            <a:endParaRPr lang="en-US" altLang="ja-JP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ja-JP" altLang="en-US" sz="2400" dirty="0">
                <a:solidFill>
                  <a:schemeClr val="tx1"/>
                </a:solidFill>
              </a:rPr>
              <a:t>５　異性にモテル（色気がある）</a:t>
            </a:r>
            <a:endParaRPr lang="en-US" altLang="ja-JP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ja-JP" altLang="en-US" sz="2400" dirty="0">
                <a:solidFill>
                  <a:schemeClr val="tx1"/>
                </a:solidFill>
              </a:rPr>
              <a:t>６　オーラ（自信）がある</a:t>
            </a:r>
            <a:endParaRPr lang="en-US" altLang="ja-JP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ja-JP" altLang="en-US" sz="2400" dirty="0">
                <a:solidFill>
                  <a:schemeClr val="tx1"/>
                </a:solidFill>
              </a:rPr>
              <a:t>７　自利を求めない、人情がある（優しい）</a:t>
            </a:r>
            <a:endParaRPr lang="en-US" altLang="ja-JP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ja-JP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ja-JP" altLang="en-US" sz="2400" dirty="0">
                <a:solidFill>
                  <a:schemeClr val="tx1"/>
                </a:solidFill>
              </a:rPr>
              <a:t>こういう人物に</a:t>
            </a:r>
            <a:r>
              <a:rPr lang="ja-JP" altLang="en-US" sz="2400" dirty="0">
                <a:solidFill>
                  <a:srgbClr val="FF0000"/>
                </a:solidFill>
              </a:rPr>
              <a:t>なりたい</a:t>
            </a:r>
            <a:r>
              <a:rPr lang="ja-JP" altLang="en-US" sz="2400" dirty="0">
                <a:solidFill>
                  <a:schemeClr val="tx1"/>
                </a:solidFill>
              </a:rPr>
              <a:t>・・　</a:t>
            </a: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55926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854</TotalTime>
  <Words>2452</Words>
  <Application>Microsoft Office PowerPoint</Application>
  <PresentationFormat>ワイド画面</PresentationFormat>
  <Paragraphs>256</Paragraphs>
  <Slides>27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27</vt:i4>
      </vt:variant>
    </vt:vector>
  </HeadingPairs>
  <TitlesOfParts>
    <vt:vector size="33" baseType="lpstr">
      <vt:lpstr>ＭＳ Ｐゴシック</vt:lpstr>
      <vt:lpstr>Arial</vt:lpstr>
      <vt:lpstr>Calibri</vt:lpstr>
      <vt:lpstr>Calibri Light</vt:lpstr>
      <vt:lpstr>Ebrima</vt:lpstr>
      <vt:lpstr>Office テーマ</vt:lpstr>
      <vt:lpstr>クラブのコア・リーダーに求められるリーダーシップ </vt:lpstr>
      <vt:lpstr>リーダーが理解すべきこととは？</vt:lpstr>
      <vt:lpstr>Ｐ・ドラッカー著　『マネジメント』　から…</vt:lpstr>
      <vt:lpstr>モノゴトを深く知るには…</vt:lpstr>
      <vt:lpstr>先覚者のいう「リーダーの器量」とは？</vt:lpstr>
      <vt:lpstr>PowerPoint プレゼンテーション</vt:lpstr>
      <vt:lpstr>若きロータリアン達から聞いた「クラブ会長の十訓」とは？</vt:lpstr>
      <vt:lpstr>PowerPoint プレゼンテーション</vt:lpstr>
      <vt:lpstr>“女性雑誌anan”にいう「尊敬されるリーダー」の条件は・・</vt:lpstr>
      <vt:lpstr>反対に、「嫌われるリーダー」とは・・</vt:lpstr>
      <vt:lpstr>クラブを成功に導くために必要な４要素・・</vt:lpstr>
      <vt:lpstr>一方、多くの「問題リーダー」には共通点がある…</vt:lpstr>
      <vt:lpstr>PowerPoint プレゼンテーション</vt:lpstr>
      <vt:lpstr>高崎クラブ・田中が行った新会員を迎える「例会」等の工夫</vt:lpstr>
      <vt:lpstr>PowerPoint プレゼンテーション</vt:lpstr>
      <vt:lpstr>PowerPoint プレゼンテーション</vt:lpstr>
      <vt:lpstr>PowerPoint プレゼンテーション</vt:lpstr>
      <vt:lpstr>　RIにおけるDEIの主張・・</vt:lpstr>
      <vt:lpstr>　Diversity,  Equity,  Inclusion とは？</vt:lpstr>
      <vt:lpstr>　Diversity,  Equity,  Inclusion の意味</vt:lpstr>
      <vt:lpstr>日本のロータリーが置かれている現状は？</vt:lpstr>
      <vt:lpstr>5年度前(2017-2018年度)　日本の全３４地区の会員数の推移・・</vt:lpstr>
      <vt:lpstr>4年度前(2018-2019年度)　日本の全３４地区の会員数の推移・・</vt:lpstr>
      <vt:lpstr>3年度前(2019-2020年度)　日本の全３４地区の会員数の推移・・</vt:lpstr>
      <vt:lpstr>2年度前(2020-2021年度)　日本の全３４地区の会員数の推移・・</vt:lpstr>
      <vt:lpstr>「会員増強」の本当の目的とは？</vt:lpstr>
      <vt:lpstr>昨年６月に本を出版しました。　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会員増強はクラブの将来を左右する</dc:title>
  <dc:creator>TANAKA1</dc:creator>
  <cp:lastModifiedBy>user01</cp:lastModifiedBy>
  <cp:revision>135</cp:revision>
  <cp:lastPrinted>2021-08-23T00:46:39Z</cp:lastPrinted>
  <dcterms:created xsi:type="dcterms:W3CDTF">2021-04-29T06:01:49Z</dcterms:created>
  <dcterms:modified xsi:type="dcterms:W3CDTF">2022-07-08T06:13:00Z</dcterms:modified>
</cp:coreProperties>
</file>