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2" r:id="rId3"/>
    <p:sldId id="262" r:id="rId4"/>
    <p:sldId id="263" r:id="rId5"/>
    <p:sldId id="278" r:id="rId6"/>
    <p:sldId id="292" r:id="rId7"/>
    <p:sldId id="266" r:id="rId8"/>
    <p:sldId id="293" r:id="rId9"/>
    <p:sldId id="295" r:id="rId10"/>
    <p:sldId id="267" r:id="rId11"/>
    <p:sldId id="279" r:id="rId12"/>
    <p:sldId id="282" r:id="rId13"/>
    <p:sldId id="284" r:id="rId14"/>
    <p:sldId id="283" r:id="rId15"/>
    <p:sldId id="285" r:id="rId16"/>
    <p:sldId id="268" r:id="rId17"/>
    <p:sldId id="277" r:id="rId18"/>
    <p:sldId id="304" r:id="rId19"/>
    <p:sldId id="289" r:id="rId20"/>
    <p:sldId id="296" r:id="rId21"/>
    <p:sldId id="301" r:id="rId22"/>
    <p:sldId id="299" r:id="rId23"/>
    <p:sldId id="298" r:id="rId24"/>
    <p:sldId id="286" r:id="rId25"/>
    <p:sldId id="30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13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81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186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2140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81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793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277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810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75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19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63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11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21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35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474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88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02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815E43-283D-4368-9E11-3A01A45F09F3}" type="datetimeFigureOut">
              <a:rPr kumimoji="1" lang="ja-JP" altLang="en-US" smtClean="0"/>
              <a:t>2021/9/14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8248AE6-8708-45F0-B84A-37D04EB395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810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o.wikipedia.org/wiki/Evanston,_Illinois?level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teemu08/8114980051/" TargetMode="External"/><Relationship Id="rId3" Type="http://schemas.openxmlformats.org/officeDocument/2006/relationships/hyperlink" Target="http://commons.wikimedia.org/wiki/File:Frances_Willard_House,_Evanston,_IL.JPG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ikitravel.org/en/Evanston" TargetMode="External"/><Relationship Id="rId5" Type="http://schemas.openxmlformats.org/officeDocument/2006/relationships/image" Target="../media/image4.jpg"/><Relationship Id="rId10" Type="http://schemas.openxmlformats.org/officeDocument/2006/relationships/image" Target="../media/image6.jp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-sa/2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EFB000-FB27-4423-9C3A-2B4EC1AA2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774" y="2256549"/>
            <a:ext cx="9003265" cy="1440807"/>
          </a:xfrm>
        </p:spPr>
        <p:txBody>
          <a:bodyPr>
            <a:noAutofit/>
          </a:bodyPr>
          <a:lstStyle/>
          <a:p>
            <a:br>
              <a:rPr lang="en-US" altLang="ja-JP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altLang="ja-JP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kumimoji="1" lang="en-US" altLang="ja-JP" sz="4000" dirty="0"/>
            </a:br>
            <a:r>
              <a:rPr kumimoji="1" lang="ja-JP" altLang="en-US" sz="4000" dirty="0">
                <a:solidFill>
                  <a:schemeClr val="accent5">
                    <a:lumMod val="75000"/>
                  </a:schemeClr>
                </a:solidFill>
              </a:rPr>
              <a:t>第１部</a:t>
            </a:r>
            <a:br>
              <a:rPr kumimoji="1" lang="en-US" altLang="ja-JP" sz="4000" dirty="0"/>
            </a:br>
            <a:br>
              <a:rPr kumimoji="1" lang="en-US" altLang="ja-JP" sz="4000" dirty="0"/>
            </a:br>
            <a:r>
              <a:rPr kumimoji="1" lang="ja-JP" alt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アーチ・クランフ・ソサエティ</a:t>
            </a:r>
            <a:r>
              <a:rPr kumimoji="1" lang="en-US" altLang="ja-JP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AKS</a:t>
            </a:r>
            <a:r>
              <a:rPr kumimoji="1" lang="ja-JP" alt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とは</a:t>
            </a:r>
            <a:br>
              <a:rPr kumimoji="1" lang="en-US" altLang="ja-JP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kumimoji="1" lang="ja-JP" alt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1D9F694F-D7A5-4B3F-9C1E-C7B1476C5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4812" y="4601450"/>
            <a:ext cx="6400800" cy="2544417"/>
          </a:xfrm>
        </p:spPr>
        <p:txBody>
          <a:bodyPr>
            <a:normAutofit/>
          </a:bodyPr>
          <a:lstStyle/>
          <a:p>
            <a:pPr algn="r"/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第</a:t>
            </a:r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2510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地区財団資金推進委員会</a:t>
            </a:r>
            <a:endParaRPr lang="en-US" altLang="ja-JP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dobe Arabic" panose="02040503050201020203" pitchFamily="18" charset="-78"/>
            </a:endParaRPr>
          </a:p>
          <a:p>
            <a:pPr algn="r"/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委員長　札幌東</a:t>
            </a:r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RC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米谷龍三</a:t>
            </a:r>
            <a:endParaRPr lang="en-US" altLang="ja-JP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dobe Arabic" panose="02040503050201020203" pitchFamily="18" charset="-78"/>
            </a:endParaRPr>
          </a:p>
          <a:p>
            <a:pPr algn="r"/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2021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年９月</a:t>
            </a:r>
            <a:endParaRPr lang="en-US" altLang="ja-JP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dobe Arabic" panose="02040503050201020203" pitchFamily="18" charset="-78"/>
            </a:endParaRPr>
          </a:p>
          <a:p>
            <a:pPr algn="r"/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（</a:t>
            </a:r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2018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年</a:t>
            </a:r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2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月</a:t>
            </a:r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8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日札幌東</a:t>
            </a:r>
            <a:r>
              <a:rPr lang="en-US" altLang="ja-JP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RC</a:t>
            </a:r>
            <a:r>
              <a:rPr lang="ja-JP" alt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にて放映済み）</a:t>
            </a:r>
            <a:endParaRPr lang="en-US" altLang="ja-JP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dobe Arabic" panose="02040503050201020203" pitchFamily="18" charset="-78"/>
            </a:endParaRPr>
          </a:p>
          <a:p>
            <a:pPr algn="r"/>
            <a:endParaRPr lang="en-US" altLang="ja-JP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dobe Arabic" panose="02040503050201020203" pitchFamily="18" charset="-78"/>
            </a:endParaRPr>
          </a:p>
        </p:txBody>
      </p:sp>
      <p:pic>
        <p:nvPicPr>
          <p:cNvPr id="5" name="図 4" descr="猫, 立つ, テーブル, ペア が含まれている画像&#10;&#10;自動的に生成された説明">
            <a:extLst>
              <a:ext uri="{FF2B5EF4-FFF2-40B4-BE49-F238E27FC236}">
                <a16:creationId xmlns:a16="http://schemas.microsoft.com/office/drawing/2014/main" id="{D12D82E8-69AA-4F4F-87B4-36601ABB0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6571" y="3651471"/>
            <a:ext cx="3183835" cy="27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05B878-7155-4B99-9035-6E9651E5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31" y="5350933"/>
            <a:ext cx="8534400" cy="1507067"/>
          </a:xfrm>
        </p:spPr>
        <p:txBody>
          <a:bodyPr/>
          <a:lstStyle/>
          <a:p>
            <a:r>
              <a:rPr kumimoji="1" lang="en-US" altLang="ja-JP" sz="3600" b="1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2012-2013(</a:t>
            </a:r>
            <a:r>
              <a:rPr kumimoji="1" lang="ja-JP" altLang="en-US" sz="3600" b="1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平成</a:t>
            </a:r>
            <a:r>
              <a:rPr kumimoji="1" lang="en-US" altLang="ja-JP" sz="3600" b="1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24</a:t>
            </a:r>
            <a:r>
              <a:rPr kumimoji="1" lang="ja-JP" altLang="en-US" sz="3600" b="1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年～</a:t>
            </a:r>
            <a:r>
              <a:rPr kumimoji="1" lang="en-US" altLang="ja-JP" sz="3600" b="1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25</a:t>
            </a:r>
            <a:r>
              <a:rPr lang="ja-JP" altLang="en-US" b="1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年）田中ＲＩ</a:t>
            </a:r>
            <a:r>
              <a:rPr lang="ja-JP" altLang="en-US" dirty="0">
                <a:solidFill>
                  <a:srgbClr val="FFC000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Adobe Arabic" panose="02040503050201020203" pitchFamily="18" charset="-78"/>
              </a:rPr>
              <a:t>会長始め理事のメンバー</a:t>
            </a:r>
            <a:endParaRPr kumimoji="1" lang="ja-JP" altLang="en-US" sz="3600" dirty="0">
              <a:solidFill>
                <a:srgbClr val="FFC000"/>
              </a:solidFill>
              <a:latin typeface="Adobe Ming Std L" panose="02020300000000000000" pitchFamily="18" charset="-128"/>
              <a:ea typeface="Adobe Ming Std L" panose="02020300000000000000" pitchFamily="18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67F4D32-3FD5-48F9-8FAB-D11A6C728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69" y="312517"/>
            <a:ext cx="8763675" cy="5172911"/>
          </a:xfrm>
        </p:spPr>
      </p:pic>
    </p:spTree>
    <p:extLst>
      <p:ext uri="{BB962C8B-B14F-4D97-AF65-F5344CB8AC3E}">
        <p14:creationId xmlns:p14="http://schemas.microsoft.com/office/powerpoint/2010/main" val="22514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5EE8A2-C2A7-4F8E-9905-9774986EA2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4487" y="1480343"/>
            <a:ext cx="9112250" cy="38973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3600" dirty="0">
                <a:solidFill>
                  <a:schemeClr val="tx1">
                    <a:lumMod val="95000"/>
                  </a:schemeClr>
                </a:solidFill>
              </a:rPr>
              <a:t>　</a:t>
            </a:r>
            <a:endParaRPr lang="en-US" altLang="ja-JP" sz="36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3200" dirty="0">
                <a:solidFill>
                  <a:schemeClr val="tx1">
                    <a:lumMod val="95000"/>
                  </a:schemeClr>
                </a:solidFill>
              </a:rPr>
              <a:t>　アーチ・クランフ・ソサエティの歴史 </a:t>
            </a:r>
            <a:endParaRPr kumimoji="1" lang="en-US" altLang="ja-JP" sz="3200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ja-JP" altLang="en-US" sz="3200" dirty="0"/>
              <a:t>アーチ</a:t>
            </a:r>
            <a:r>
              <a:rPr lang="en-US" altLang="ja-JP" sz="3200" dirty="0"/>
              <a:t>C</a:t>
            </a:r>
            <a:r>
              <a:rPr lang="ja-JP" altLang="en-US" sz="3200" dirty="0"/>
              <a:t>クランフは</a:t>
            </a:r>
            <a:r>
              <a:rPr lang="en-US" altLang="ja-JP" sz="3200" dirty="0"/>
              <a:t>1916</a:t>
            </a:r>
            <a:r>
              <a:rPr lang="ja-JP" altLang="en-US" sz="3200" dirty="0"/>
              <a:t>－</a:t>
            </a:r>
            <a:r>
              <a:rPr lang="en-US" altLang="ja-JP" sz="3200" dirty="0"/>
              <a:t>1917</a:t>
            </a:r>
            <a:r>
              <a:rPr lang="ja-JP" altLang="en-US" sz="3200" dirty="0"/>
              <a:t>年度の会長の名前</a:t>
            </a:r>
            <a:endParaRPr lang="en-US" altLang="ja-JP" sz="3200" dirty="0"/>
          </a:p>
          <a:p>
            <a:pPr>
              <a:buFont typeface="Wingdings" panose="05000000000000000000" pitchFamily="2" charset="2"/>
              <a:buChar char="u"/>
            </a:pPr>
            <a:r>
              <a:rPr kumimoji="1" lang="ja-JP" altLang="en-US" sz="3200" dirty="0"/>
              <a:t>アトランタ大会で同年度</a:t>
            </a:r>
            <a:r>
              <a:rPr lang="ja-JP" altLang="en-US" sz="3200" dirty="0"/>
              <a:t>に彼は</a:t>
            </a:r>
            <a:r>
              <a:rPr lang="en-US" altLang="ja-JP" sz="3200" dirty="0"/>
              <a:t>RF(</a:t>
            </a:r>
            <a:r>
              <a:rPr lang="ja-JP" altLang="en-US" sz="3200" dirty="0"/>
              <a:t>ロータリー財団）</a:t>
            </a:r>
            <a:r>
              <a:rPr kumimoji="1" lang="ja-JP" altLang="en-US" sz="3200" dirty="0"/>
              <a:t>の設立を提案</a:t>
            </a:r>
            <a:endParaRPr kumimoji="1" lang="en-US" altLang="ja-JP" sz="3200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sz="3200" dirty="0"/>
              <a:t>2</a:t>
            </a:r>
            <a:r>
              <a:rPr lang="ja-JP" altLang="en-US" sz="3200" dirty="0"/>
              <a:t>度目のアトランタ大会（</a:t>
            </a:r>
            <a:r>
              <a:rPr lang="en-US" altLang="ja-JP" sz="3200" dirty="0"/>
              <a:t>2016</a:t>
            </a:r>
            <a:r>
              <a:rPr lang="ja-JP" altLang="en-US" sz="3200" dirty="0"/>
              <a:t>－</a:t>
            </a:r>
            <a:r>
              <a:rPr lang="en-US" altLang="ja-JP" sz="3200" dirty="0"/>
              <a:t>2017</a:t>
            </a:r>
            <a:r>
              <a:rPr lang="ja-JP" altLang="en-US" sz="3200" dirty="0"/>
              <a:t>）で</a:t>
            </a:r>
            <a:r>
              <a:rPr lang="en-US" altLang="ja-JP" sz="3200" dirty="0"/>
              <a:t>TRF(</a:t>
            </a:r>
            <a:r>
              <a:rPr lang="ja-JP" altLang="en-US" sz="3200" dirty="0"/>
              <a:t>ロータリー財団）の</a:t>
            </a:r>
            <a:r>
              <a:rPr lang="en-US" altLang="ja-JP" sz="3200" dirty="0"/>
              <a:t>100</a:t>
            </a:r>
            <a:r>
              <a:rPr lang="ja-JP" altLang="en-US" sz="3200" dirty="0"/>
              <a:t>周年を祝う</a:t>
            </a:r>
            <a:endParaRPr lang="en-US" altLang="ja-JP" sz="3200" dirty="0"/>
          </a:p>
          <a:p>
            <a:pPr>
              <a:buFont typeface="Wingdings" panose="05000000000000000000" pitchFamily="2" charset="2"/>
              <a:buChar char="u"/>
            </a:pPr>
            <a:endParaRPr lang="en-US" altLang="ja-JP" dirty="0"/>
          </a:p>
          <a:p>
            <a:pPr>
              <a:buFont typeface="Wingdings" panose="05000000000000000000" pitchFamily="2" charset="2"/>
              <a:buChar char="u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4895305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0A71AB-9CE7-4938-A80C-61959C5D8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8226" y="999228"/>
            <a:ext cx="10323444" cy="513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>
                <a:solidFill>
                  <a:schemeClr val="tx1">
                    <a:lumMod val="95000"/>
                  </a:schemeClr>
                </a:solidFill>
              </a:rPr>
              <a:t>　</a:t>
            </a:r>
            <a:r>
              <a:rPr lang="ja-JP" altLang="en-US" sz="3900" dirty="0">
                <a:solidFill>
                  <a:schemeClr val="tx1">
                    <a:lumMod val="95000"/>
                  </a:schemeClr>
                </a:solidFill>
              </a:rPr>
              <a:t>アーチ・クランフ・ソサエティの設立</a:t>
            </a:r>
            <a:endParaRPr lang="en-US" altLang="ja-JP" sz="39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altLang="ja-JP" sz="39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altLang="ja-JP" sz="3200" dirty="0"/>
              <a:t>Arch </a:t>
            </a:r>
            <a:r>
              <a:rPr lang="en-US" altLang="ja-JP" sz="3200" dirty="0" err="1"/>
              <a:t>Klumph</a:t>
            </a:r>
            <a:r>
              <a:rPr lang="en-US" altLang="ja-JP" sz="3200" dirty="0"/>
              <a:t> Society</a:t>
            </a:r>
            <a:r>
              <a:rPr lang="ja-JP" altLang="en-US" sz="3200" dirty="0"/>
              <a:t>の頭文字を取り、略して</a:t>
            </a:r>
            <a:r>
              <a:rPr lang="en-US" altLang="ja-JP" sz="3200" dirty="0"/>
              <a:t>AKS</a:t>
            </a:r>
            <a:r>
              <a:rPr lang="ja-JP" altLang="en-US" sz="3200" dirty="0"/>
              <a:t>と称する</a:t>
            </a:r>
            <a:endParaRPr lang="en-US" altLang="ja-JP" sz="3200" dirty="0"/>
          </a:p>
          <a:p>
            <a:r>
              <a:rPr lang="ja-JP" altLang="en-US" sz="3200" dirty="0"/>
              <a:t>アーチ・クランフが</a:t>
            </a:r>
            <a:r>
              <a:rPr lang="en-US" altLang="ja-JP" sz="3200" dirty="0"/>
              <a:t>1917</a:t>
            </a:r>
            <a:r>
              <a:rPr lang="ja-JP" altLang="en-US" sz="3200" dirty="0"/>
              <a:t>年にロータリー財団</a:t>
            </a:r>
            <a:r>
              <a:rPr lang="en-US" altLang="ja-JP" sz="3200" dirty="0"/>
              <a:t>(TRF)</a:t>
            </a:r>
            <a:r>
              <a:rPr lang="ja-JP" altLang="en-US" sz="3200" dirty="0"/>
              <a:t>を創設後、</a:t>
            </a:r>
            <a:r>
              <a:rPr lang="en-US" altLang="ja-JP" sz="3200" dirty="0"/>
              <a:t>2004-2005</a:t>
            </a:r>
            <a:r>
              <a:rPr lang="ja-JP" altLang="en-US" sz="3200" dirty="0"/>
              <a:t>年度に最初に設立された比較的新しい寄付プログラム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>
              <a:buFont typeface="Wingdings" panose="05000000000000000000" pitchFamily="2" charset="2"/>
              <a:buChar char="u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428085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16D6E4-24B6-4CED-8B3E-77368E62A2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43270" y="1202635"/>
            <a:ext cx="8534400" cy="3614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dirty="0">
                <a:solidFill>
                  <a:schemeClr val="tx1">
                    <a:lumMod val="95000"/>
                  </a:schemeClr>
                </a:solidFill>
              </a:rPr>
              <a:t>アーチ・クランフ・ソサイエティに入会について</a:t>
            </a:r>
            <a:endParaRPr kumimoji="1" lang="en-US" altLang="ja-JP" sz="2800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altLang="ja-JP" sz="3200" dirty="0"/>
          </a:p>
          <a:p>
            <a:r>
              <a:rPr kumimoji="1" lang="en-US" altLang="ja-JP" sz="3200" dirty="0"/>
              <a:t>25</a:t>
            </a:r>
            <a:r>
              <a:rPr lang="en-US" altLang="ja-JP" sz="3200" dirty="0"/>
              <a:t>0,000</a:t>
            </a:r>
            <a:r>
              <a:rPr lang="ja-JP" altLang="en-US" sz="3200" dirty="0"/>
              <a:t>米ドル</a:t>
            </a:r>
            <a:r>
              <a:rPr lang="en-US" altLang="ja-JP" sz="3200" dirty="0"/>
              <a:t>(2017</a:t>
            </a:r>
            <a:r>
              <a:rPr lang="ja-JP" altLang="en-US" sz="3200" dirty="0"/>
              <a:t>年末現在の邦貨で約</a:t>
            </a:r>
            <a:r>
              <a:rPr lang="en-US" altLang="ja-JP" sz="3200" dirty="0"/>
              <a:t>2800</a:t>
            </a:r>
            <a:r>
              <a:rPr lang="ja-JP" altLang="en-US" sz="3200" dirty="0"/>
              <a:t>万円</a:t>
            </a:r>
            <a:r>
              <a:rPr lang="en-US" altLang="ja-JP" sz="3200" dirty="0"/>
              <a:t>)</a:t>
            </a:r>
            <a:r>
              <a:rPr lang="ja-JP" altLang="en-US" sz="3200" dirty="0"/>
              <a:t>以上寄付を行うことで、入会資格を得ることができます。</a:t>
            </a:r>
            <a:endParaRPr lang="en-US" altLang="ja-JP" sz="3200" dirty="0"/>
          </a:p>
          <a:p>
            <a:r>
              <a:rPr lang="ja-JP" altLang="en-US" sz="3200" dirty="0"/>
              <a:t>会員は恒久冠名基金を設立でき、元金は確保され、その投資金から得られた利息のみが活動に当てられます。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4791711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ED047-921D-4B2D-9A16-FACDF466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70" y="291548"/>
            <a:ext cx="9939130" cy="656645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　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シェアシステム</a:t>
            </a:r>
            <a:br>
              <a:rPr lang="en-US" altLang="ja-JP" sz="3100" dirty="0"/>
            </a:br>
            <a:br>
              <a:rPr lang="en-US" altLang="ja-JP" sz="3100" dirty="0"/>
            </a:br>
            <a:r>
              <a:rPr lang="ja-JP" altLang="en-US" sz="3100" dirty="0"/>
              <a:t>財団へ寄付された資金は、シェアシステムとして、</a:t>
            </a:r>
            <a:br>
              <a:rPr lang="en-US" altLang="ja-JP" sz="3100" dirty="0"/>
            </a:br>
            <a:br>
              <a:rPr lang="en-US" altLang="ja-JP" sz="3100" dirty="0"/>
            </a:br>
            <a:r>
              <a:rPr lang="en-US" altLang="ja-JP" sz="3100" dirty="0"/>
              <a:t>1</a:t>
            </a:r>
            <a:r>
              <a:rPr lang="ja-JP" altLang="en-US" sz="3100" dirty="0"/>
              <a:t>．各地区（</a:t>
            </a:r>
            <a:r>
              <a:rPr lang="en-US" altLang="ja-JP" sz="3100" dirty="0"/>
              <a:t>2051</a:t>
            </a:r>
            <a:r>
              <a:rPr lang="ja-JP" altLang="en-US" sz="3100" dirty="0"/>
              <a:t>地区等）の活動資金</a:t>
            </a:r>
            <a:r>
              <a:rPr lang="en-US" altLang="ja-JP" sz="3100" dirty="0"/>
              <a:t>(DDF)</a:t>
            </a:r>
            <a:br>
              <a:rPr lang="en-US" altLang="ja-JP" sz="3100" dirty="0"/>
            </a:br>
            <a:br>
              <a:rPr lang="en-US" altLang="ja-JP" sz="3100" dirty="0"/>
            </a:br>
            <a:r>
              <a:rPr lang="en-US" altLang="ja-JP" sz="3100" dirty="0"/>
              <a:t>2.   </a:t>
            </a:r>
            <a:r>
              <a:rPr lang="ja-JP" altLang="en-US" sz="3100" dirty="0"/>
              <a:t>財団の国際的なプログラムの活動資金</a:t>
            </a:r>
            <a:r>
              <a:rPr lang="en-US" altLang="ja-JP" sz="3100" dirty="0"/>
              <a:t>(WF)</a:t>
            </a:r>
            <a:br>
              <a:rPr lang="en-US" altLang="ja-JP" sz="3100" dirty="0"/>
            </a:br>
            <a:br>
              <a:rPr lang="en-US" altLang="ja-JP" sz="3100" dirty="0"/>
            </a:br>
            <a:r>
              <a:rPr lang="ja-JP" altLang="en-US" sz="3100" dirty="0"/>
              <a:t>に分けられます。</a:t>
            </a:r>
            <a:br>
              <a:rPr lang="en-US" altLang="ja-JP" sz="3100" dirty="0"/>
            </a:br>
            <a:br>
              <a:rPr lang="en-US" altLang="ja-JP" sz="3100" dirty="0"/>
            </a:br>
            <a:br>
              <a:rPr kumimoji="1" lang="en-US" altLang="ja-JP" sz="3100" dirty="0"/>
            </a:br>
            <a:br>
              <a:rPr kumimoji="1" lang="en-US" altLang="ja-JP" sz="3100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63A8EB-8D8C-449D-B4B0-A3FF71FDC87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42122" y="3574774"/>
            <a:ext cx="834887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>
                <a:solidFill>
                  <a:schemeClr val="tx1">
                    <a:lumMod val="95000"/>
                  </a:schemeClr>
                </a:solidFill>
              </a:rPr>
              <a:t>　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　            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940403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578010C-06B3-4DA3-8654-9D41A973F8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6522" y="1096617"/>
            <a:ext cx="8534400" cy="36147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ja-JP" sz="12800" dirty="0"/>
          </a:p>
          <a:p>
            <a:pPr marL="0" indent="0">
              <a:buNone/>
            </a:pPr>
            <a:r>
              <a:rPr lang="ja-JP" altLang="en-US" sz="12800" dirty="0">
                <a:solidFill>
                  <a:schemeClr val="tx1"/>
                </a:solidFill>
              </a:rPr>
              <a:t>　</a:t>
            </a:r>
            <a:r>
              <a:rPr kumimoji="1" lang="en-US" altLang="ja-JP" sz="12800" dirty="0">
                <a:solidFill>
                  <a:schemeClr val="tx1"/>
                </a:solidFill>
              </a:rPr>
              <a:t>AKS </a:t>
            </a:r>
            <a:r>
              <a:rPr kumimoji="1" lang="ja-JP" altLang="en-US" sz="12800" dirty="0">
                <a:solidFill>
                  <a:schemeClr val="tx1"/>
                </a:solidFill>
              </a:rPr>
              <a:t>世界メンバー上位</a:t>
            </a:r>
            <a:r>
              <a:rPr lang="ja-JP" altLang="en-US" sz="12800" dirty="0">
                <a:solidFill>
                  <a:schemeClr val="tx1"/>
                </a:solidFill>
              </a:rPr>
              <a:t>７カ国</a:t>
            </a:r>
            <a:endParaRPr lang="en-US" altLang="ja-JP" sz="1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kumimoji="1" lang="en-US" altLang="ja-JP" sz="12800" dirty="0">
              <a:solidFill>
                <a:schemeClr val="tx1"/>
              </a:solidFill>
            </a:endParaRPr>
          </a:p>
          <a:p>
            <a:r>
              <a:rPr lang="ja-JP" altLang="en-US" sz="9600" dirty="0"/>
              <a:t>１</a:t>
            </a:r>
            <a:r>
              <a:rPr lang="en-US" altLang="ja-JP" sz="9600" dirty="0"/>
              <a:t>.</a:t>
            </a:r>
            <a:r>
              <a:rPr lang="ja-JP" altLang="en-US" sz="9600" dirty="0"/>
              <a:t>米国　　４２７名　　　　　　　１</a:t>
            </a:r>
            <a:r>
              <a:rPr lang="en-US" altLang="ja-JP" sz="9600" dirty="0"/>
              <a:t>.</a:t>
            </a:r>
            <a:r>
              <a:rPr lang="ja-JP" altLang="en-US" sz="9600" dirty="0"/>
              <a:t>米国　　５１１</a:t>
            </a:r>
            <a:endParaRPr lang="en-US" altLang="ja-JP" sz="9600" dirty="0"/>
          </a:p>
          <a:p>
            <a:r>
              <a:rPr kumimoji="1" lang="ja-JP" altLang="en-US" sz="9600" dirty="0"/>
              <a:t>２</a:t>
            </a:r>
            <a:r>
              <a:rPr kumimoji="1" lang="en-US" altLang="ja-JP" sz="9600" dirty="0"/>
              <a:t>.</a:t>
            </a:r>
            <a:r>
              <a:rPr kumimoji="1" lang="ja-JP" altLang="en-US" sz="9600" dirty="0"/>
              <a:t>台湾　　　</a:t>
            </a:r>
            <a:r>
              <a:rPr lang="ja-JP" altLang="en-US" sz="9600" dirty="0"/>
              <a:t>８６　　　　　　　　２</a:t>
            </a:r>
            <a:r>
              <a:rPr lang="en-US" altLang="ja-JP" sz="9600" dirty="0"/>
              <a:t>.</a:t>
            </a:r>
            <a:r>
              <a:rPr lang="ja-JP" altLang="en-US" sz="9600" dirty="0"/>
              <a:t>台湾　　１１１</a:t>
            </a:r>
            <a:endParaRPr kumimoji="1" lang="en-US" altLang="ja-JP" sz="9600" dirty="0"/>
          </a:p>
          <a:p>
            <a:r>
              <a:rPr kumimoji="1" lang="ja-JP" altLang="en-US" sz="9600" dirty="0"/>
              <a:t>３</a:t>
            </a:r>
            <a:r>
              <a:rPr kumimoji="1" lang="en-US" altLang="ja-JP" sz="9600" dirty="0"/>
              <a:t>.</a:t>
            </a:r>
            <a:r>
              <a:rPr kumimoji="1" lang="ja-JP" altLang="en-US" sz="9600" dirty="0"/>
              <a:t>インド　　</a:t>
            </a:r>
            <a:r>
              <a:rPr lang="ja-JP" altLang="en-US" sz="9600" dirty="0"/>
              <a:t>７１　　　　　　　　３</a:t>
            </a:r>
            <a:r>
              <a:rPr lang="en-US" altLang="ja-JP" sz="9600" dirty="0"/>
              <a:t>.</a:t>
            </a:r>
            <a:r>
              <a:rPr lang="ja-JP" altLang="en-US" sz="9600" dirty="0"/>
              <a:t>インド　１０６</a:t>
            </a:r>
            <a:endParaRPr kumimoji="1" lang="en-US" altLang="ja-JP" sz="9600" dirty="0"/>
          </a:p>
          <a:p>
            <a:r>
              <a:rPr lang="ja-JP" altLang="en-US" sz="9600" dirty="0"/>
              <a:t>４</a:t>
            </a:r>
            <a:r>
              <a:rPr lang="en-US" altLang="ja-JP" sz="9600" dirty="0"/>
              <a:t>.</a:t>
            </a:r>
            <a:r>
              <a:rPr lang="ja-JP" altLang="en-US" sz="9600" dirty="0"/>
              <a:t>韓国　　　４９　　　　　　　　４</a:t>
            </a:r>
            <a:r>
              <a:rPr lang="en-US" altLang="ja-JP" sz="9600" dirty="0"/>
              <a:t>.</a:t>
            </a:r>
            <a:r>
              <a:rPr lang="ja-JP" altLang="en-US" sz="9600" dirty="0"/>
              <a:t>韓国　　　９６</a:t>
            </a:r>
            <a:endParaRPr lang="en-US" altLang="ja-JP" sz="9600" dirty="0"/>
          </a:p>
          <a:p>
            <a:r>
              <a:rPr lang="ja-JP" altLang="en-US" sz="9600" dirty="0"/>
              <a:t>５</a:t>
            </a:r>
            <a:r>
              <a:rPr lang="en-US" altLang="ja-JP" sz="9600" dirty="0"/>
              <a:t>.</a:t>
            </a:r>
            <a:r>
              <a:rPr lang="ja-JP" altLang="en-US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カナダ　　３７　　　　　　　　</a:t>
            </a:r>
            <a:r>
              <a:rPr lang="ja-JP" altLang="en-US" sz="9600" dirty="0">
                <a:solidFill>
                  <a:schemeClr val="tx1"/>
                </a:solidFill>
              </a:rPr>
              <a:t>５</a:t>
            </a:r>
            <a:r>
              <a:rPr lang="en-US" altLang="ja-JP" sz="9600" dirty="0">
                <a:solidFill>
                  <a:schemeClr val="tx1"/>
                </a:solidFill>
              </a:rPr>
              <a:t>.</a:t>
            </a:r>
            <a:r>
              <a:rPr lang="ja-JP" altLang="en-US" sz="9600" dirty="0">
                <a:solidFill>
                  <a:srgbClr val="FFFF00"/>
                </a:solidFill>
              </a:rPr>
              <a:t>日本　　　４８</a:t>
            </a:r>
            <a:endParaRPr lang="en-US" altLang="ja-JP" sz="9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9600" dirty="0">
                <a:solidFill>
                  <a:srgbClr val="FFFF00"/>
                </a:solidFill>
              </a:rPr>
              <a:t>６</a:t>
            </a:r>
            <a:r>
              <a:rPr lang="en-US" altLang="ja-JP" sz="9600" dirty="0">
                <a:solidFill>
                  <a:srgbClr val="FFFF00"/>
                </a:solidFill>
              </a:rPr>
              <a:t>.</a:t>
            </a:r>
            <a:r>
              <a:rPr lang="ja-JP" altLang="en-US" sz="9600" dirty="0">
                <a:solidFill>
                  <a:srgbClr val="FFFF00"/>
                </a:solidFill>
              </a:rPr>
              <a:t>日本　　　３４　　　　　　　　</a:t>
            </a:r>
            <a:r>
              <a:rPr lang="ja-JP" altLang="en-US" sz="9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６</a:t>
            </a:r>
            <a:r>
              <a:rPr lang="en-US" altLang="ja-JP" sz="9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r>
              <a:rPr lang="ja-JP" altLang="en-US" sz="9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カナダ　　４０</a:t>
            </a:r>
            <a:endParaRPr lang="en-US" altLang="ja-JP" sz="9600" dirty="0">
              <a:solidFill>
                <a:srgbClr val="FFFF00"/>
              </a:solidFill>
            </a:endParaRPr>
          </a:p>
          <a:p>
            <a:r>
              <a:rPr lang="ja-JP" altLang="en-US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７</a:t>
            </a:r>
            <a:r>
              <a:rPr lang="en-US" altLang="ja-JP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r>
              <a:rPr lang="ja-JP" altLang="en-US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豪州　　　１７　　　　　　　　７</a:t>
            </a:r>
            <a:r>
              <a:rPr lang="en-US" altLang="ja-JP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r>
              <a:rPr lang="ja-JP" altLang="en-US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フイリッピン２９　　</a:t>
            </a:r>
            <a:endParaRPr lang="en-US" altLang="ja-JP" sz="9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9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　　　　　　　</a:t>
            </a:r>
            <a:endParaRPr lang="en-US" altLang="ja-JP" sz="9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altLang="ja-JP" sz="9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(2018/6/30</a:t>
            </a:r>
            <a:r>
              <a:rPr lang="ja-JP" altLang="en-US" sz="9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現在）　　　　　　　　　　（</a:t>
            </a:r>
            <a:r>
              <a:rPr lang="en-US" altLang="ja-JP" sz="9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2020/6/30</a:t>
            </a:r>
            <a:r>
              <a:rPr lang="ja-JP" altLang="en-US" sz="9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現在）</a:t>
            </a:r>
            <a:endParaRPr lang="en-US" altLang="ja-JP" sz="9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en-US" altLang="ja-JP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6BC0B2-E0F5-416D-99A0-75C40951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022" y="5350933"/>
            <a:ext cx="9681685" cy="1507067"/>
          </a:xfrm>
        </p:spPr>
        <p:txBody>
          <a:bodyPr/>
          <a:lstStyle/>
          <a:p>
            <a:r>
              <a:rPr kumimoji="1" lang="ja-JP" altLang="en-US" sz="36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アーチ・クランフギャラリーのエントランス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DB19030-F0F8-4C76-B5DD-208025A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48" y="322912"/>
            <a:ext cx="6870138" cy="5243639"/>
          </a:xfrm>
        </p:spPr>
      </p:pic>
    </p:spTree>
    <p:extLst>
      <p:ext uri="{BB962C8B-B14F-4D97-AF65-F5344CB8AC3E}">
        <p14:creationId xmlns:p14="http://schemas.microsoft.com/office/powerpoint/2010/main" val="8875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40C20F-7ED9-41D4-93A8-2A689F5C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602" y="5577509"/>
            <a:ext cx="8534400" cy="1507067"/>
          </a:xfrm>
        </p:spPr>
        <p:txBody>
          <a:bodyPr/>
          <a:lstStyle/>
          <a:p>
            <a:r>
              <a:rPr kumimoji="1" lang="en-US" altLang="ja-JP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AKS</a:t>
            </a:r>
            <a:r>
              <a:rPr kumimoji="1" lang="ja-JP" alt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の会員の肖像写真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146E575-BAA3-46C9-BD46-EEEC8AEBE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50" y="477398"/>
            <a:ext cx="7554350" cy="5037590"/>
          </a:xfrm>
        </p:spPr>
      </p:pic>
    </p:spTree>
    <p:extLst>
      <p:ext uri="{BB962C8B-B14F-4D97-AF65-F5344CB8AC3E}">
        <p14:creationId xmlns:p14="http://schemas.microsoft.com/office/powerpoint/2010/main" val="20449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E0EABF-56C2-4279-A407-6394B6D7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43" y="5610578"/>
            <a:ext cx="9438925" cy="89362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ギャラリーの内部  向かって右側奥にメンバーの肖像写真が飾られている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F3BAB37-0CEB-4B65-88F4-C1BEA827B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9" y="145656"/>
            <a:ext cx="9104090" cy="5160122"/>
          </a:xfrm>
        </p:spPr>
      </p:pic>
    </p:spTree>
    <p:extLst>
      <p:ext uri="{BB962C8B-B14F-4D97-AF65-F5344CB8AC3E}">
        <p14:creationId xmlns:p14="http://schemas.microsoft.com/office/powerpoint/2010/main" val="10257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F5D346-D150-4B24-94BA-43639758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753" y="4713909"/>
            <a:ext cx="8534400" cy="1507067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米谷龍三</a:t>
            </a:r>
            <a:r>
              <a:rPr lang="ja-JP" altLang="en-US" sz="3200" dirty="0">
                <a:solidFill>
                  <a:srgbClr val="FFC000"/>
                </a:solidFill>
              </a:rPr>
              <a:t>平和</a:t>
            </a:r>
            <a:r>
              <a:rPr lang="ja-JP" altLang="en-US" sz="3200" dirty="0"/>
              <a:t>基金の証書</a:t>
            </a:r>
            <a:br>
              <a:rPr lang="en-US" altLang="ja-JP" sz="3200" dirty="0"/>
            </a:br>
            <a:endParaRPr kumimoji="1" lang="ja-JP" altLang="en-US" sz="32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4A51F68-BBF5-44EE-9EBF-93540D4A6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15" y="434838"/>
            <a:ext cx="7242372" cy="3936396"/>
          </a:xfrm>
        </p:spPr>
      </p:pic>
    </p:spTree>
    <p:extLst>
      <p:ext uri="{BB962C8B-B14F-4D97-AF65-F5344CB8AC3E}">
        <p14:creationId xmlns:p14="http://schemas.microsoft.com/office/powerpoint/2010/main" val="373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251C41-59E8-4F25-8343-FB83149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05" y="5538828"/>
            <a:ext cx="8534400" cy="150706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FFC000"/>
                </a:solidFill>
              </a:rPr>
              <a:t>米国・イリノイ州　エバンストン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2718FDE-D2D6-4378-8C8B-92B7E93D1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69990" y="398875"/>
            <a:ext cx="7819072" cy="4933775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CCD256-7C16-47C6-84D1-A12468168CD0}"/>
              </a:ext>
            </a:extLst>
          </p:cNvPr>
          <p:cNvSpPr txBox="1"/>
          <p:nvPr/>
        </p:nvSpPr>
        <p:spPr>
          <a:xfrm>
            <a:off x="3570288" y="3350419"/>
            <a:ext cx="7819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hlinkClick r:id="rId3" tooltip="http://ro.wikipedia.org/wiki/Evanston,_Illinois?level=1"/>
              </a:rPr>
              <a:t>この写真</a:t>
            </a:r>
            <a:r>
              <a:rPr lang="ja-JP" altLang="en-US" sz="900" dirty="0"/>
              <a:t> の作成者 不明な作成者 は </a:t>
            </a:r>
            <a:r>
              <a:rPr lang="ja-JP" altLang="en-US" sz="900" dirty="0">
                <a:hlinkClick r:id="rId4" tooltip="https://creativecommons.org/licenses/by-sa/3.0/"/>
              </a:rPr>
              <a:t>CC BY-SA</a:t>
            </a:r>
            <a:r>
              <a:rPr lang="ja-JP" altLang="en-US" sz="900" dirty="0"/>
              <a:t> のライセンスを許諾されています</a:t>
            </a:r>
          </a:p>
        </p:txBody>
      </p:sp>
    </p:spTree>
    <p:extLst>
      <p:ext uri="{BB962C8B-B14F-4D97-AF65-F5344CB8AC3E}">
        <p14:creationId xmlns:p14="http://schemas.microsoft.com/office/powerpoint/2010/main" val="3519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4F5F0E-C14A-4402-9EBD-523C05A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527981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ja-JP" altLang="en-US" sz="3200" dirty="0"/>
              <a:t>ロータリー財団・メジャードナー午餐会と</a:t>
            </a:r>
            <a:r>
              <a:rPr lang="en-US" altLang="ja-JP" sz="3200" dirty="0"/>
              <a:t>AKS</a:t>
            </a:r>
            <a:r>
              <a:rPr lang="ja-JP" altLang="en-US" sz="3200" dirty="0"/>
              <a:t>入会式</a:t>
            </a:r>
            <a:br>
              <a:rPr lang="en-US" altLang="ja-JP" sz="3200" dirty="0"/>
            </a:br>
            <a:r>
              <a:rPr lang="ja-JP" altLang="en-US" sz="3200" dirty="0"/>
              <a:t>（　</a:t>
            </a:r>
            <a:r>
              <a:rPr lang="en-US" altLang="ja-JP" sz="3200" dirty="0"/>
              <a:t>201</a:t>
            </a:r>
            <a:r>
              <a:rPr lang="ja-JP" altLang="en-US" sz="3200" dirty="0"/>
              <a:t>７年</a:t>
            </a:r>
            <a:r>
              <a:rPr lang="ja-JP" altLang="en-US" sz="2800" dirty="0"/>
              <a:t>・</a:t>
            </a:r>
            <a:r>
              <a:rPr lang="ja-JP" altLang="en-US" sz="2700" dirty="0"/>
              <a:t>グランドニッコー東京台場）</a:t>
            </a:r>
            <a:br>
              <a:rPr lang="en-US" altLang="ja-JP" sz="2700" dirty="0"/>
            </a:br>
            <a:endParaRPr kumimoji="1" lang="ja-JP" altLang="en-US" sz="27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AED9587-0514-46B7-B74A-BFB8B0C6D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13" y="455847"/>
            <a:ext cx="9049615" cy="4658360"/>
          </a:xfrm>
        </p:spPr>
      </p:pic>
    </p:spTree>
    <p:extLst>
      <p:ext uri="{BB962C8B-B14F-4D97-AF65-F5344CB8AC3E}">
        <p14:creationId xmlns:p14="http://schemas.microsoft.com/office/powerpoint/2010/main" val="4591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D50D56-1712-4A9F-9BE8-17661942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982" y="5741299"/>
            <a:ext cx="8534400" cy="1116701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/>
              <a:t>全国（第一、第二、第三ゾーン）から参加されたロータリアンの方々</a:t>
            </a:r>
            <a:br>
              <a:rPr kumimoji="1" lang="en-US" altLang="ja-JP" sz="2800" dirty="0"/>
            </a:br>
            <a:endParaRPr kumimoji="1" lang="ja-JP" altLang="en-US" sz="28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CE6EDFD-6A88-4784-A31E-CADA35EF2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35" y="368187"/>
            <a:ext cx="8132495" cy="5231503"/>
          </a:xfrm>
        </p:spPr>
      </p:pic>
    </p:spTree>
    <p:extLst>
      <p:ext uri="{BB962C8B-B14F-4D97-AF65-F5344CB8AC3E}">
        <p14:creationId xmlns:p14="http://schemas.microsoft.com/office/powerpoint/2010/main" val="8124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A4C29A-215E-42A1-AB35-9C285172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43" y="5057175"/>
            <a:ext cx="8534400" cy="150706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2017-2018</a:t>
            </a:r>
            <a:r>
              <a:rPr kumimoji="1" lang="ja-JP" altLang="en-US" dirty="0"/>
              <a:t>年度</a:t>
            </a:r>
            <a:r>
              <a:rPr kumimoji="1" lang="en-US" altLang="ja-JP" dirty="0"/>
              <a:t>R</a:t>
            </a:r>
            <a:r>
              <a:rPr lang="en-US" altLang="ja-JP" dirty="0"/>
              <a:t>i</a:t>
            </a:r>
            <a:r>
              <a:rPr lang="ja-JP" altLang="en-US" dirty="0"/>
              <a:t>会長</a:t>
            </a:r>
            <a:br>
              <a:rPr lang="en-US" altLang="ja-JP" dirty="0"/>
            </a:br>
            <a:r>
              <a:rPr lang="en-US" altLang="ja-JP" dirty="0"/>
              <a:t>Ian</a:t>
            </a:r>
            <a:r>
              <a:rPr lang="ja-JP" altLang="en-US" dirty="0"/>
              <a:t>・</a:t>
            </a:r>
            <a:r>
              <a:rPr lang="en-US" altLang="ja-JP" dirty="0" err="1"/>
              <a:t>riseley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sz="2200" dirty="0"/>
              <a:t>Hotel Nikko </a:t>
            </a:r>
            <a:r>
              <a:rPr lang="en-US" altLang="ja-JP" sz="2200" dirty="0" err="1"/>
              <a:t>odaiba</a:t>
            </a:r>
            <a:br>
              <a:rPr kumimoji="1" lang="en-US" altLang="ja-JP" sz="2200" dirty="0"/>
            </a:br>
            <a:endParaRPr kumimoji="1" lang="ja-JP" altLang="en-US" sz="22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7FA68FE-5205-4A85-8B7B-E8E979E8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7090" y="723761"/>
            <a:ext cx="6516436" cy="5410477"/>
          </a:xfrm>
        </p:spPr>
      </p:pic>
    </p:spTree>
    <p:extLst>
      <p:ext uri="{BB962C8B-B14F-4D97-AF65-F5344CB8AC3E}">
        <p14:creationId xmlns:p14="http://schemas.microsoft.com/office/powerpoint/2010/main" val="8266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618E25-8280-4BA6-A047-49773495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34" y="6175512"/>
            <a:ext cx="9389165" cy="448807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　ＲＩ会長</a:t>
            </a:r>
            <a:r>
              <a:rPr lang="en-US" altLang="ja-JP" dirty="0"/>
              <a:t>Ian </a:t>
            </a:r>
            <a:r>
              <a:rPr lang="ja-JP" altLang="en-US" dirty="0"/>
              <a:t>・</a:t>
            </a:r>
            <a:r>
              <a:rPr lang="en-US" altLang="ja-JP" dirty="0" err="1"/>
              <a:t>Riseley</a:t>
            </a:r>
            <a:r>
              <a:rPr lang="ja-JP" altLang="en-US" dirty="0"/>
              <a:t>と田中元</a:t>
            </a:r>
            <a:r>
              <a:rPr lang="en-US" altLang="ja-JP" dirty="0"/>
              <a:t>RI</a:t>
            </a:r>
            <a:r>
              <a:rPr lang="ja-JP" altLang="en-US" dirty="0"/>
              <a:t>会長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A1B2A47-6DEB-4E13-9D2A-0C0EB288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199814"/>
            <a:ext cx="9733280" cy="5636542"/>
          </a:xfrm>
        </p:spPr>
      </p:pic>
    </p:spTree>
    <p:extLst>
      <p:ext uri="{BB962C8B-B14F-4D97-AF65-F5344CB8AC3E}">
        <p14:creationId xmlns:p14="http://schemas.microsoft.com/office/powerpoint/2010/main" val="27998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CE4500-3F1B-4DEB-AF1B-E6ABEFEFCD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1257" y="4020792"/>
            <a:ext cx="8107363" cy="2028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200" dirty="0">
                <a:solidFill>
                  <a:schemeClr val="tx1">
                    <a:lumMod val="95000"/>
                  </a:schemeClr>
                </a:solidFill>
              </a:rPr>
              <a:t>　まとめ</a:t>
            </a:r>
            <a:endParaRPr lang="en-US" altLang="ja-JP" sz="32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１．アーチ・クランク・ソサイエティ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RI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会長のアーチ・Ｃ・クランクの名前に由来するソサイエティで、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略して「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AKS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」と呼ばれる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２．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AKS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への入会資格はロータリー財団への累積寄付が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25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万ドル以上で、寄付は現金、不動産、計画寄付などで行う事が出来ます。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３．恒久冠名基金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①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　地区財団活動資金 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DDF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（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District Designated Fund)</a:t>
            </a: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②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国際財団活動資金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WF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（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World Fund)</a:t>
            </a: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４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 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基金の配分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①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　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50% 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が　地区（例えば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2510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地区）に奨学資金、補助金として費やされる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②</a:t>
            </a:r>
            <a:r>
              <a:rPr lang="en-US" altLang="ja-JP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50%  </a:t>
            </a:r>
            <a:r>
              <a:rPr lang="ja-JP" alt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ロータリー世界平和活動として費やされる　</a:t>
            </a:r>
            <a:endParaRPr lang="en-US" altLang="ja-JP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altLang="ja-JP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15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EC6B3F66-0E1D-4454-9757-0D8015DB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59" y="2769704"/>
            <a:ext cx="8534400" cy="662610"/>
          </a:xfrm>
        </p:spPr>
        <p:txBody>
          <a:bodyPr>
            <a:noAutofit/>
          </a:bodyPr>
          <a:lstStyle/>
          <a:p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これで</a:t>
            </a:r>
            <a:r>
              <a:rPr lang="ja-JP" altLang="en-US" dirty="0">
                <a:solidFill>
                  <a:srgbClr val="C00000"/>
                </a:solidFill>
              </a:rPr>
              <a:t>第１部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を終了いたします</a:t>
            </a:r>
            <a:b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altLang="ja-JP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　　　　　　　　　　　　　　　　　　　　　　　　　</a:t>
            </a:r>
            <a:br>
              <a:rPr lang="en-US" altLang="ja-JP" dirty="0"/>
            </a:br>
            <a:r>
              <a:rPr lang="ja-JP" altLang="en-US" sz="2800" dirty="0"/>
              <a:t>引き続き第</a:t>
            </a:r>
            <a:r>
              <a:rPr lang="en-US" altLang="ja-JP" sz="2800" dirty="0"/>
              <a:t>2</a:t>
            </a:r>
            <a:r>
              <a:rPr lang="ja-JP" altLang="en-US" sz="2800" dirty="0"/>
              <a:t>部の「</a:t>
            </a:r>
            <a:r>
              <a:rPr lang="en-US" altLang="ja-JP" sz="2800" dirty="0"/>
              <a:t>AKS</a:t>
            </a:r>
            <a:r>
              <a:rPr lang="ja-JP" altLang="en-US" sz="2800" dirty="0"/>
              <a:t>の入会式に参列して」のスライドをご覧ください。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B0FBCB-E96F-46D1-8C9F-B326F404EC4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11933" y="795129"/>
            <a:ext cx="8534400" cy="1934818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1812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DCA13B-6B37-4ADF-8BF9-5FC67EA6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25" y="138896"/>
            <a:ext cx="9404723" cy="1639322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accent4">
                    <a:lumMod val="50000"/>
                  </a:schemeClr>
                </a:solidFill>
              </a:rPr>
              <a:t>エバンストンの町の風景</a:t>
            </a:r>
            <a:endParaRPr kumimoji="1" lang="ja-JP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268A79C-DD95-4045-9644-A93E75804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47128" y="1573089"/>
            <a:ext cx="6232688" cy="4906143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E9FC89-BB3A-422C-AC01-47F4299D9B42}"/>
              </a:ext>
            </a:extLst>
          </p:cNvPr>
          <p:cNvSpPr txBox="1"/>
          <p:nvPr/>
        </p:nvSpPr>
        <p:spPr>
          <a:xfrm>
            <a:off x="2779713" y="6248400"/>
            <a:ext cx="5594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hlinkClick r:id="rId3" tooltip="http://commons.wikimedia.org/wiki/File:Frances_Willard_House,_Evanston,_IL.JPG"/>
              </a:rPr>
              <a:t>この写真</a:t>
            </a:r>
            <a:r>
              <a:rPr lang="ja-JP" altLang="en-US" sz="900"/>
              <a:t> の作成者 不明な作成者 は </a:t>
            </a:r>
            <a:r>
              <a:rPr lang="ja-JP" altLang="en-US" sz="900">
                <a:hlinkClick r:id="rId4" tooltip="https://creativecommons.org/licenses/by-sa/3.0/"/>
              </a:rPr>
              <a:t>CC BY-SA</a:t>
            </a:r>
            <a:r>
              <a:rPr lang="ja-JP" altLang="en-US" sz="900"/>
              <a:t> のライセンスを許諾されています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3D7D49-9C52-452E-8CB5-C30022355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501" y="4516203"/>
            <a:ext cx="6660859" cy="16652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353671-A608-4174-A7FB-00B1B84D859E}"/>
              </a:ext>
            </a:extLst>
          </p:cNvPr>
          <p:cNvSpPr txBox="1"/>
          <p:nvPr/>
        </p:nvSpPr>
        <p:spPr>
          <a:xfrm>
            <a:off x="-1800740" y="711410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hlinkClick r:id="rId6" tooltip="http://wikitravel.org/en/Evanston"/>
              </a:rPr>
              <a:t>この写真</a:t>
            </a:r>
            <a:r>
              <a:rPr lang="ja-JP" altLang="en-US" sz="900"/>
              <a:t> の作成者 不明な作成者 は </a:t>
            </a:r>
            <a:r>
              <a:rPr lang="ja-JP" altLang="en-US" sz="900">
                <a:hlinkClick r:id="rId4" tooltip="https://creativecommons.org/licenses/by-sa/3.0/"/>
              </a:rPr>
              <a:t>CC BY-SA</a:t>
            </a:r>
            <a:r>
              <a:rPr lang="ja-JP" altLang="en-US" sz="900"/>
              <a:t> のライセンスを許諾されています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68BE73D-7CFE-41F6-A463-541D77251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8781" y="1432292"/>
            <a:ext cx="5351497" cy="314984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4FEBA4-57ED-4CE0-9F14-14D3572D00C5}"/>
              </a:ext>
            </a:extLst>
          </p:cNvPr>
          <p:cNvSpPr txBox="1"/>
          <p:nvPr/>
        </p:nvSpPr>
        <p:spPr>
          <a:xfrm>
            <a:off x="1924528" y="6249480"/>
            <a:ext cx="5201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hlinkClick r:id="rId8" tooltip="https://www.flickr.com/photos/teemu08/8114980051/"/>
              </a:rPr>
              <a:t>この写真</a:t>
            </a:r>
            <a:r>
              <a:rPr lang="ja-JP" altLang="en-US" sz="900"/>
              <a:t> の作成者 不明な作成者 は </a:t>
            </a:r>
            <a:r>
              <a:rPr lang="ja-JP" altLang="en-US" sz="900">
                <a:hlinkClick r:id="rId9" tooltip="https://creativecommons.org/licenses/by-sa/2.0/"/>
              </a:rPr>
              <a:t>CC BY-SA</a:t>
            </a:r>
            <a:r>
              <a:rPr lang="ja-JP" altLang="en-US" sz="900"/>
              <a:t> のライセンスを許諾されています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4C30F1D-4038-47D9-8B7B-047AC6666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" y="4210367"/>
            <a:ext cx="6912528" cy="24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258A2A-D064-4838-86F9-B3D3A8E1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9" y="1456567"/>
            <a:ext cx="8534400" cy="4237701"/>
          </a:xfrm>
        </p:spPr>
        <p:txBody>
          <a:bodyPr>
            <a:normAutofit fontScale="90000"/>
          </a:bodyPr>
          <a:lstStyle/>
          <a:p>
            <a:r>
              <a:rPr kumimoji="1" lang="en-US" altLang="ja-JP" sz="5300" dirty="0">
                <a:solidFill>
                  <a:srgbClr val="FFC000"/>
                </a:solidFill>
              </a:rPr>
              <a:t>RI </a:t>
            </a:r>
            <a:r>
              <a:rPr kumimoji="1" lang="ja-JP" altLang="en-US" sz="5300" dirty="0">
                <a:solidFill>
                  <a:srgbClr val="FFC000"/>
                </a:solidFill>
              </a:rPr>
              <a:t>本部</a:t>
            </a:r>
            <a:br>
              <a:rPr kumimoji="1" lang="en-US" altLang="ja-JP" sz="4800" dirty="0"/>
            </a:br>
            <a:br>
              <a:rPr kumimoji="1" lang="en-US" altLang="ja-JP" sz="4400" dirty="0"/>
            </a:br>
            <a:r>
              <a:rPr kumimoji="1" lang="en-US" altLang="ja-JP" sz="4800" dirty="0"/>
              <a:t>One  rotary  center</a:t>
            </a:r>
            <a:br>
              <a:rPr lang="en-US" altLang="ja-JP" sz="4800" dirty="0"/>
            </a:br>
            <a:br>
              <a:rPr lang="en-US" altLang="ja-JP" sz="4800" dirty="0"/>
            </a:br>
            <a:r>
              <a:rPr lang="en-US" altLang="ja-JP" sz="3100" dirty="0"/>
              <a:t>(</a:t>
            </a:r>
            <a:r>
              <a:rPr lang="ja-JP" altLang="en-US" sz="3100" dirty="0"/>
              <a:t>エバンストン・イリノイ州）</a:t>
            </a:r>
            <a:br>
              <a:rPr kumimoji="1" lang="en-US" altLang="ja-JP" sz="3100" dirty="0">
                <a:solidFill>
                  <a:srgbClr val="FFFF00"/>
                </a:solidFill>
              </a:rPr>
            </a:br>
            <a:br>
              <a:rPr kumimoji="1" lang="en-US" altLang="ja-JP" sz="4800" dirty="0"/>
            </a:br>
            <a:endParaRPr kumimoji="1" lang="ja-JP" altLang="en-US" sz="48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5798EA7-20A0-4C1A-BFA3-107EE5374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1868" y="937905"/>
            <a:ext cx="5896980" cy="5069911"/>
          </a:xfrm>
        </p:spPr>
      </p:pic>
    </p:spTree>
    <p:extLst>
      <p:ext uri="{BB962C8B-B14F-4D97-AF65-F5344CB8AC3E}">
        <p14:creationId xmlns:p14="http://schemas.microsoft.com/office/powerpoint/2010/main" val="36741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A5ACB8-3C25-43B9-ABED-B28C5B2E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5302518"/>
            <a:ext cx="8534400" cy="1427946"/>
          </a:xfrm>
        </p:spPr>
        <p:txBody>
          <a:bodyPr>
            <a:normAutofit fontScale="90000"/>
          </a:bodyPr>
          <a:lstStyle/>
          <a:p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kumimoji="1" lang="en-US" altLang="ja-JP" sz="2800" dirty="0"/>
            </a:br>
            <a:r>
              <a:rPr lang="ja-JP" altLang="en-US" sz="2000" dirty="0"/>
              <a:t>ポールハリスをはじ</a:t>
            </a:r>
            <a:r>
              <a:rPr lang="ja-JP" altLang="en-US" sz="2200" dirty="0"/>
              <a:t>め</a:t>
            </a:r>
            <a:r>
              <a:rPr lang="en-US" altLang="ja-JP" sz="2200" dirty="0"/>
              <a:t>4</a:t>
            </a:r>
            <a:r>
              <a:rPr lang="ja-JP" altLang="en-US" sz="2200" dirty="0"/>
              <a:t>名が初めて会合を</a:t>
            </a:r>
            <a:br>
              <a:rPr lang="en-US" altLang="ja-JP" sz="2200" dirty="0"/>
            </a:br>
            <a:r>
              <a:rPr lang="ja-JP" altLang="en-US" sz="2200" dirty="0"/>
              <a:t>開いた、シカゴの</a:t>
            </a:r>
            <a:r>
              <a:rPr lang="ja-JP" altLang="en-US" sz="1800" dirty="0"/>
              <a:t>部屋。</a:t>
            </a:r>
            <a:br>
              <a:rPr lang="en-US" altLang="ja-JP" sz="1800" dirty="0"/>
            </a:br>
            <a:r>
              <a:rPr lang="ja-JP" altLang="en-US" sz="1800" dirty="0"/>
              <a:t>パネルの冒頭には、</a:t>
            </a:r>
            <a:r>
              <a:rPr lang="en-US" altLang="ja-JP" sz="1800" dirty="0"/>
              <a:t>1905</a:t>
            </a:r>
            <a:r>
              <a:rPr lang="ja-JP" altLang="en-US" sz="1800" dirty="0"/>
              <a:t>年</a:t>
            </a:r>
            <a:r>
              <a:rPr lang="en-US" altLang="ja-JP" sz="1800" dirty="0"/>
              <a:t>2</a:t>
            </a:r>
            <a:r>
              <a:rPr lang="ja-JP" altLang="en-US" sz="1800" dirty="0"/>
              <a:t>月</a:t>
            </a:r>
            <a:r>
              <a:rPr lang="en-US" altLang="ja-JP" sz="1800" dirty="0"/>
              <a:t>23</a:t>
            </a:r>
            <a:r>
              <a:rPr lang="ja-JP" altLang="en-US" sz="1800" dirty="0"/>
              <a:t>日と書かれている。</a:t>
            </a:r>
            <a:br>
              <a:rPr lang="en-US" altLang="ja-JP" sz="1800" dirty="0"/>
            </a:br>
            <a:br>
              <a:rPr lang="en-US" altLang="ja-JP" sz="1800" dirty="0"/>
            </a:br>
            <a:r>
              <a:rPr lang="ja-JP" altLang="en-US" sz="1800" dirty="0"/>
              <a:t>その後シカゴのユニティビルからエバンストン</a:t>
            </a:r>
            <a:br>
              <a:rPr lang="en-US" altLang="ja-JP" sz="1800" dirty="0"/>
            </a:br>
            <a:r>
              <a:rPr lang="ja-JP" altLang="en-US" sz="1800" dirty="0"/>
              <a:t>の</a:t>
            </a:r>
            <a:r>
              <a:rPr lang="en-US" altLang="ja-JP" sz="1800" dirty="0"/>
              <a:t>one rotary center</a:t>
            </a:r>
            <a:r>
              <a:rPr lang="ja-JP" altLang="en-US" sz="1800" dirty="0"/>
              <a:t>に移設されました</a:t>
            </a:r>
            <a:r>
              <a:rPr lang="ja-JP" altLang="en-US" sz="2000" dirty="0"/>
              <a:t>。</a:t>
            </a:r>
            <a:br>
              <a:rPr lang="en-US" altLang="ja-JP" sz="2000" dirty="0"/>
            </a:br>
            <a:br>
              <a:rPr kumimoji="1" lang="en-US" altLang="ja-JP" sz="2700" dirty="0"/>
            </a:br>
            <a:br>
              <a:rPr kumimoji="1" lang="en-US" altLang="ja-JP" sz="4800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B92B926-7946-4A15-9102-92B6D5CAF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4292" y="722242"/>
            <a:ext cx="6489642" cy="5392398"/>
          </a:xfr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035E57B-554C-468F-AFA8-92E64849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980"/>
            <a:ext cx="3615638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F1D95E-4198-4A7C-9B22-EFE226EF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676014" y="5932143"/>
            <a:ext cx="8318643" cy="703326"/>
          </a:xfrm>
        </p:spPr>
        <p:txBody>
          <a:bodyPr>
            <a:normAutofit fontScale="90000"/>
          </a:bodyPr>
          <a:lstStyle/>
          <a:p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lang="en-US" altLang="ja-JP" sz="4400" dirty="0">
                <a:solidFill>
                  <a:srgbClr val="FFC000"/>
                </a:solidFill>
              </a:rPr>
            </a:br>
            <a:br>
              <a:rPr lang="en-US" altLang="ja-JP" sz="4400" dirty="0">
                <a:solidFill>
                  <a:srgbClr val="FFC000"/>
                </a:solidFill>
              </a:rPr>
            </a:br>
            <a:br>
              <a:rPr lang="en-US" altLang="ja-JP" dirty="0">
                <a:solidFill>
                  <a:srgbClr val="FFC000"/>
                </a:solidFill>
              </a:rPr>
            </a:br>
            <a:br>
              <a:rPr lang="en-US" altLang="ja-JP" dirty="0">
                <a:solidFill>
                  <a:srgbClr val="FFC000"/>
                </a:solidFill>
              </a:rPr>
            </a:br>
            <a:br>
              <a:rPr lang="en-US" altLang="ja-JP" dirty="0">
                <a:solidFill>
                  <a:srgbClr val="FFC000"/>
                </a:solidFill>
              </a:rPr>
            </a:br>
            <a:br>
              <a:rPr lang="en-US" altLang="ja-JP" dirty="0">
                <a:solidFill>
                  <a:srgbClr val="FFC000"/>
                </a:solidFill>
              </a:rPr>
            </a:br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kumimoji="1" lang="en-US" altLang="ja-JP" sz="4400" dirty="0">
                <a:solidFill>
                  <a:srgbClr val="FFC000"/>
                </a:solidFill>
              </a:rPr>
            </a:br>
            <a:br>
              <a:rPr lang="en-US" altLang="ja-JP" sz="4400" dirty="0">
                <a:solidFill>
                  <a:schemeClr val="tx1">
                    <a:lumMod val="95000"/>
                  </a:schemeClr>
                </a:solidFill>
              </a:rPr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sz="31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724D5DE-96C1-42FE-ADD5-55F8BC8FF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91708"/>
            <a:ext cx="9190769" cy="5634032"/>
          </a:xfrm>
        </p:spPr>
      </p:pic>
    </p:spTree>
    <p:extLst>
      <p:ext uri="{BB962C8B-B14F-4D97-AF65-F5344CB8AC3E}">
        <p14:creationId xmlns:p14="http://schemas.microsoft.com/office/powerpoint/2010/main" val="179037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D2E2E0-A8AB-4ACB-BE9F-D319AFD2D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132" y="6134583"/>
            <a:ext cx="8534400" cy="91301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rgbClr val="FFC000"/>
                </a:solidFill>
              </a:rPr>
              <a:t>ＲＩ会長の執務室</a:t>
            </a:r>
            <a:r>
              <a:rPr lang="ja-JP" altLang="en-US" dirty="0">
                <a:solidFill>
                  <a:srgbClr val="FFC000"/>
                </a:solidFill>
              </a:rPr>
              <a:t>（１）</a:t>
            </a:r>
            <a:br>
              <a:rPr kumimoji="1" lang="en-US" altLang="ja-JP" dirty="0">
                <a:solidFill>
                  <a:srgbClr val="FFC000"/>
                </a:solidFill>
              </a:rPr>
            </a:br>
            <a:endParaRPr kumimoji="1" lang="ja-JP" altLang="en-US" sz="2800" dirty="0">
              <a:solidFill>
                <a:srgbClr val="FFC000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73E4431-16FC-4A00-A63C-364C5D1C6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3" y="312516"/>
            <a:ext cx="8912506" cy="5648446"/>
          </a:xfrm>
        </p:spPr>
      </p:pic>
    </p:spTree>
    <p:extLst>
      <p:ext uri="{BB962C8B-B14F-4D97-AF65-F5344CB8AC3E}">
        <p14:creationId xmlns:p14="http://schemas.microsoft.com/office/powerpoint/2010/main" val="484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3CE608-9CF0-44ED-A560-B5AF0ED1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404" y="5620216"/>
            <a:ext cx="8534400" cy="1507067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rgbClr val="FFC000"/>
                </a:solidFill>
              </a:rPr>
              <a:t>RI</a:t>
            </a:r>
            <a:r>
              <a:rPr lang="ja-JP" altLang="en-US" sz="2800" dirty="0">
                <a:solidFill>
                  <a:srgbClr val="FFC000"/>
                </a:solidFill>
              </a:rPr>
              <a:t>会長執務</a:t>
            </a:r>
            <a:r>
              <a:rPr kumimoji="1" lang="ja-JP" altLang="en-US" sz="2800" dirty="0">
                <a:solidFill>
                  <a:srgbClr val="FFC000"/>
                </a:solidFill>
              </a:rPr>
              <a:t>室</a:t>
            </a:r>
            <a:r>
              <a:rPr lang="ja-JP" altLang="en-US" sz="2800" dirty="0">
                <a:solidFill>
                  <a:srgbClr val="FFC000"/>
                </a:solidFill>
              </a:rPr>
              <a:t>（２）</a:t>
            </a:r>
            <a:endParaRPr kumimoji="1" lang="ja-JP" altLang="en-US" sz="2800" dirty="0">
              <a:solidFill>
                <a:srgbClr val="FFC000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3D545B9-DE09-4EE4-81DF-B21FD0DB6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8" y="418030"/>
            <a:ext cx="10266744" cy="5413571"/>
          </a:xfrm>
        </p:spPr>
      </p:pic>
    </p:spTree>
    <p:extLst>
      <p:ext uri="{BB962C8B-B14F-4D97-AF65-F5344CB8AC3E}">
        <p14:creationId xmlns:p14="http://schemas.microsoft.com/office/powerpoint/2010/main" val="7968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9A9834-1592-4EEE-8358-E2A19BEA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356" y="5709230"/>
            <a:ext cx="6436064" cy="104762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C000"/>
                </a:solidFill>
              </a:rPr>
              <a:t>理事会室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4F6C294-8C52-4925-9A1B-5EC75377E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0"/>
            <a:ext cx="10939963" cy="5683170"/>
          </a:xfrm>
        </p:spPr>
      </p:pic>
    </p:spTree>
    <p:extLst>
      <p:ext uri="{BB962C8B-B14F-4D97-AF65-F5344CB8AC3E}">
        <p14:creationId xmlns:p14="http://schemas.microsoft.com/office/powerpoint/2010/main" val="10113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スライス">
  <a:themeElements>
    <a:clrScheme name="スライ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スライ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1988</TotalTime>
  <Words>848</Words>
  <Application>Microsoft Office PowerPoint</Application>
  <PresentationFormat>ワイド画面</PresentationFormat>
  <Paragraphs>76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Adobe Fan Heiti Std B</vt:lpstr>
      <vt:lpstr>Adobe Gothic Std B</vt:lpstr>
      <vt:lpstr>Adobe Ming Std L</vt:lpstr>
      <vt:lpstr>Century Gothic</vt:lpstr>
      <vt:lpstr>Wingdings</vt:lpstr>
      <vt:lpstr>Wingdings 3</vt:lpstr>
      <vt:lpstr>スライス</vt:lpstr>
      <vt:lpstr>   第１部  アーチ・クランフ・ソサエティAKSとは </vt:lpstr>
      <vt:lpstr>米国・イリノイ州　エバンストン</vt:lpstr>
      <vt:lpstr>エバンストンの町の風景</vt:lpstr>
      <vt:lpstr>RI 本部  One  rotary  center  (エバンストン・イリノイ州）  </vt:lpstr>
      <vt:lpstr>  ポールハリスをはじめ4名が初めて会合を 開いた、シカゴの部屋。 パネルの冒頭には、1905年2月23日と書かれている。  その後シカゴのユニティビルからエバンストン のone rotary centerに移設されました。    </vt:lpstr>
      <vt:lpstr>               </vt:lpstr>
      <vt:lpstr>ＲＩ会長の執務室（１） </vt:lpstr>
      <vt:lpstr>RI会長執務室（２）</vt:lpstr>
      <vt:lpstr>理事会室</vt:lpstr>
      <vt:lpstr>2012-2013(平成24年～25年）田中ＲＩ会長始め理事のメンバー</vt:lpstr>
      <vt:lpstr>PowerPoint プレゼンテーション</vt:lpstr>
      <vt:lpstr>PowerPoint プレゼンテーション</vt:lpstr>
      <vt:lpstr>PowerPoint プレゼンテーション</vt:lpstr>
      <vt:lpstr>　   シェアシステム  財団へ寄付された資金は、シェアシステムとして、  1．各地区（2051地区等）の活動資金(DDF)  2.   財団の国際的なプログラムの活動資金(WF)  に分けられます。     </vt:lpstr>
      <vt:lpstr>PowerPoint プレゼンテーション</vt:lpstr>
      <vt:lpstr>アーチ・クランフギャラリーのエントランス</vt:lpstr>
      <vt:lpstr>AKSの会員の肖像写真</vt:lpstr>
      <vt:lpstr>ギャラリーの内部  向かって右側奥にメンバーの肖像写真が飾られている</vt:lpstr>
      <vt:lpstr>米谷龍三平和基金の証書 </vt:lpstr>
      <vt:lpstr>ロータリー財団・メジャードナー午餐会とAKS入会式 （　201７年・グランドニッコー東京台場） </vt:lpstr>
      <vt:lpstr>全国（第一、第二、第三ゾーン）から参加されたロータリアンの方々 </vt:lpstr>
      <vt:lpstr>2017-2018年度Ri会長 Ian・riseley  Hotel Nikko odaiba </vt:lpstr>
      <vt:lpstr>　ＲＩ会長Ian ・Riseleyと田中元RI会長</vt:lpstr>
      <vt:lpstr>PowerPoint プレゼンテーション</vt:lpstr>
      <vt:lpstr>  これで第１部を終了いたします    　　　　　　　　　　　　　　　　　　　　　　　　　　　　　　　　 引き続き第2部の「AKSの入会式に参列して」のスライドをご覧ください。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ロータリー財団  アーチ・クランクソサイエティとは </dc:title>
  <dc:creator>owner</dc:creator>
  <cp:lastModifiedBy>owner</cp:lastModifiedBy>
  <cp:revision>166</cp:revision>
  <dcterms:created xsi:type="dcterms:W3CDTF">2018-01-29T01:41:53Z</dcterms:created>
  <dcterms:modified xsi:type="dcterms:W3CDTF">2021-09-14T01:49:59Z</dcterms:modified>
</cp:coreProperties>
</file>