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0" r:id="rId2"/>
    <p:sldId id="141169673" r:id="rId3"/>
    <p:sldId id="995" r:id="rId4"/>
    <p:sldId id="141169678" r:id="rId5"/>
    <p:sldId id="996" r:id="rId6"/>
    <p:sldId id="997" r:id="rId7"/>
    <p:sldId id="1008" r:id="rId8"/>
    <p:sldId id="999" r:id="rId9"/>
    <p:sldId id="1014" r:id="rId10"/>
    <p:sldId id="1010" r:id="rId11"/>
    <p:sldId id="1011" r:id="rId12"/>
    <p:sldId id="1012" r:id="rId13"/>
    <p:sldId id="1013" r:id="rId14"/>
    <p:sldId id="141169677" r:id="rId15"/>
    <p:sldId id="141169679" r:id="rId16"/>
    <p:sldId id="141169680" r:id="rId17"/>
    <p:sldId id="141169681" r:id="rId18"/>
    <p:sldId id="141169683" r:id="rId19"/>
    <p:sldId id="1015" r:id="rId20"/>
    <p:sldId id="1016" r:id="rId21"/>
    <p:sldId id="141169675"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0DB048"/>
    <a:srgbClr val="0D8D3B"/>
    <a:srgbClr val="10AF4A"/>
    <a:srgbClr val="11AF49"/>
    <a:srgbClr val="13CB55"/>
    <a:srgbClr val="10B04B"/>
    <a:srgbClr val="00C454"/>
    <a:srgbClr val="00A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94075-B28A-4EAD-9889-D735921423A5}" v="3" dt="2025-11-18T08:10:41.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7" autoAdjust="0"/>
    <p:restoredTop sz="94719"/>
  </p:normalViewPr>
  <p:slideViewPr>
    <p:cSldViewPr snapToGrid="0">
      <p:cViewPr varScale="1">
        <p:scale>
          <a:sx n="78" d="100"/>
          <a:sy n="78" d="100"/>
        </p:scale>
        <p:origin x="56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志 大川" userId="ad5c41aef3e7c361" providerId="LiveId" clId="{4E522B81-C92F-4262-8334-92C9FEFC2B5C}"/>
    <pc:docChg chg="modSld">
      <pc:chgData name="武志 大川" userId="ad5c41aef3e7c361" providerId="LiveId" clId="{4E522B81-C92F-4262-8334-92C9FEFC2B5C}" dt="2025-11-18T08:11:32.226" v="10" actId="20577"/>
      <pc:docMkLst>
        <pc:docMk/>
      </pc:docMkLst>
      <pc:sldChg chg="modSp">
        <pc:chgData name="武志 大川" userId="ad5c41aef3e7c361" providerId="LiveId" clId="{4E522B81-C92F-4262-8334-92C9FEFC2B5C}" dt="2025-11-18T08:10:41.535" v="2" actId="20577"/>
        <pc:sldMkLst>
          <pc:docMk/>
          <pc:sldMk cId="2925262569" sldId="999"/>
        </pc:sldMkLst>
        <pc:spChg chg="mod">
          <ac:chgData name="武志 大川" userId="ad5c41aef3e7c361" providerId="LiveId" clId="{4E522B81-C92F-4262-8334-92C9FEFC2B5C}" dt="2025-11-18T08:10:41.535" v="2" actId="20577"/>
          <ac:spMkLst>
            <pc:docMk/>
            <pc:sldMk cId="2925262569" sldId="999"/>
            <ac:spMk id="3" creationId="{36AE8AF7-96B7-4DCA-555E-D0DA45538360}"/>
          </ac:spMkLst>
        </pc:spChg>
      </pc:sldChg>
      <pc:sldChg chg="modSp mod">
        <pc:chgData name="武志 大川" userId="ad5c41aef3e7c361" providerId="LiveId" clId="{4E522B81-C92F-4262-8334-92C9FEFC2B5C}" dt="2025-11-18T08:11:32.226" v="10" actId="20577"/>
        <pc:sldMkLst>
          <pc:docMk/>
          <pc:sldMk cId="2391111818" sldId="141169681"/>
        </pc:sldMkLst>
        <pc:spChg chg="mod">
          <ac:chgData name="武志 大川" userId="ad5c41aef3e7c361" providerId="LiveId" clId="{4E522B81-C92F-4262-8334-92C9FEFC2B5C}" dt="2025-11-18T08:11:32.226" v="10" actId="20577"/>
          <ac:spMkLst>
            <pc:docMk/>
            <pc:sldMk cId="2391111818" sldId="141169681"/>
            <ac:spMk id="14" creationId="{34B63361-EF42-F14D-CD8A-1191AFF7F5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02BDD-C985-0945-A299-66D471724AE8}" type="datetimeFigureOut">
              <a:rPr kumimoji="1" lang="ja-JP" altLang="en-US" smtClean="0"/>
              <a:t>2025/11/18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6BACD-20E8-6443-A2AD-2A8E0F157399}" type="slidenum">
              <a:rPr kumimoji="1" lang="ja-JP" altLang="en-US" smtClean="0"/>
              <a:t>‹#›</a:t>
            </a:fld>
            <a:endParaRPr kumimoji="1" lang="ja-JP" altLang="en-US"/>
          </a:p>
        </p:txBody>
      </p:sp>
    </p:spTree>
    <p:extLst>
      <p:ext uri="{BB962C8B-B14F-4D97-AF65-F5344CB8AC3E}">
        <p14:creationId xmlns:p14="http://schemas.microsoft.com/office/powerpoint/2010/main" val="3110307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endParaRPr kumimoji="1" lang="en-US" altLang="ja-JP" sz="1200" b="1" dirty="0"/>
          </a:p>
          <a:p>
            <a:pPr marL="0" indent="0"/>
            <a:r>
              <a:rPr kumimoji="1" lang="ja-JP" altLang="en-US" sz="1200" b="1"/>
              <a:t>まずベースになるのは３年前の皆様の寄付金つまり</a:t>
            </a:r>
            <a:r>
              <a:rPr kumimoji="1" lang="en-US" altLang="ja-JP" sz="1200" b="1" dirty="0"/>
              <a:t>21-22</a:t>
            </a:r>
            <a:r>
              <a:rPr kumimoji="1" lang="ja-JP" altLang="en-US" sz="1200" b="1"/>
              <a:t>年度の寄付金です</a:t>
            </a:r>
            <a:endParaRPr kumimoji="1" lang="en-US" altLang="ja-JP" sz="1200" b="1" dirty="0"/>
          </a:p>
          <a:p>
            <a:pPr marL="0" indent="0"/>
            <a:r>
              <a:rPr kumimoji="1" lang="ja-JP" altLang="en-US" sz="1200" b="1"/>
              <a:t>金額としては、３４２７６２ドル</a:t>
            </a:r>
            <a:endParaRPr kumimoji="1" lang="en-US" altLang="ja-JP" sz="1200" b="1" dirty="0"/>
          </a:p>
          <a:p>
            <a:pPr marL="0" indent="0"/>
            <a:endParaRPr kumimoji="1" lang="en-US" altLang="ja-JP" sz="1200" b="1" dirty="0"/>
          </a:p>
          <a:p>
            <a:pPr marL="0" indent="0"/>
            <a:r>
              <a:rPr kumimoji="1" lang="ja-JP" altLang="en-US" sz="1200" b="1"/>
              <a:t>これを原始として、ＷＦ（国際財団活動資金）とＤＤＦ（地区財団活動資金）に分かれます</a:t>
            </a:r>
            <a:endParaRPr kumimoji="1" lang="en-US" altLang="ja-JP" sz="1200" b="1" dirty="0"/>
          </a:p>
          <a:p>
            <a:pPr marL="0" indent="0"/>
            <a:r>
              <a:rPr kumimoji="1" lang="ja-JP" altLang="en-US" sz="1200" b="1"/>
              <a:t>正確には</a:t>
            </a:r>
            <a:r>
              <a:rPr kumimoji="1" lang="en-US" altLang="ja-JP" sz="1200" b="1" dirty="0"/>
              <a:t>5</a:t>
            </a:r>
            <a:r>
              <a:rPr kumimoji="1" lang="ja-JP" altLang="en-US" sz="1200" b="1"/>
              <a:t>％の管理運営を差し引いて、その残りが半分ずつ分かれる形です。</a:t>
            </a:r>
            <a:endParaRPr kumimoji="1" lang="en-US" altLang="ja-JP" sz="1200" b="1" dirty="0"/>
          </a:p>
          <a:p>
            <a:pPr marL="0" indent="0"/>
            <a:endParaRPr kumimoji="1" lang="en-US" altLang="ja-JP" sz="1200" b="1" dirty="0"/>
          </a:p>
          <a:p>
            <a:pPr marL="0" indent="0"/>
            <a:r>
              <a:rPr kumimoji="1" lang="ja-JP" altLang="en-US" sz="1200" b="1"/>
              <a:t>皆さんにとって一番身近な補助金になるであろう地区補助金は、この</a:t>
            </a:r>
            <a:r>
              <a:rPr kumimoji="1" lang="en-US" altLang="ja-JP" sz="1200" b="1" dirty="0"/>
              <a:t>DDF</a:t>
            </a:r>
            <a:r>
              <a:rPr kumimoji="1" lang="ja-JP" altLang="en-US" sz="1200" b="1"/>
              <a:t>の半分の金額になります。</a:t>
            </a:r>
            <a:endParaRPr kumimoji="1" lang="en-US" altLang="ja-JP" sz="1200" b="1" dirty="0"/>
          </a:p>
          <a:p>
            <a:pPr marL="0" indent="0"/>
            <a:r>
              <a:rPr kumimoji="1" lang="ja-JP" altLang="en-US" sz="1200" b="1"/>
              <a:t>もう半分は、地区活動資金となり、</a:t>
            </a:r>
            <a:r>
              <a:rPr kumimoji="1" lang="ja-JP" altLang="en-US" sz="1200" b="1" u="none" strike="noStrike" cap="none">
                <a:solidFill>
                  <a:schemeClr val="tx1"/>
                </a:solidFill>
                <a:latin typeface="+mn-lt"/>
                <a:ea typeface="+mn-ea"/>
                <a:cs typeface="+mn-cs"/>
              </a:rPr>
              <a:t>さまざまな活動に活用されます。</a:t>
            </a:r>
            <a:endParaRPr kumimoji="1" lang="en-US" altLang="ja-JP" sz="1200" b="1" u="none" strike="noStrike" cap="none" dirty="0">
              <a:solidFill>
                <a:schemeClr val="tx1"/>
              </a:solidFill>
              <a:latin typeface="+mn-lt"/>
              <a:ea typeface="+mn-ea"/>
              <a:cs typeface="+mn-cs"/>
            </a:endParaRPr>
          </a:p>
          <a:p>
            <a:pPr marL="0" indent="0"/>
            <a:endParaRPr kumimoji="1" lang="en-US" altLang="ja-JP" sz="1200" b="1" u="none" strike="noStrike" cap="none" dirty="0">
              <a:solidFill>
                <a:schemeClr val="tx1"/>
              </a:solidFill>
              <a:latin typeface="+mn-lt"/>
              <a:ea typeface="+mn-ea"/>
              <a:cs typeface="+mn-cs"/>
              <a:sym typeface="Arial"/>
            </a:endParaRPr>
          </a:p>
          <a:p>
            <a:pPr marL="0" indent="0"/>
            <a:r>
              <a:rPr kumimoji="1" lang="ja-JP" altLang="en-US" sz="1200" b="1" u="none" strike="noStrike" cap="none">
                <a:solidFill>
                  <a:schemeClr val="bg1"/>
                </a:solidFill>
                <a:latin typeface="Hiragino Kaku Gothic ProN W6" panose="020B0300000000000000" pitchFamily="34" charset="-128"/>
                <a:ea typeface="Hiragino Kaku Gothic ProN W6" panose="020B0300000000000000" pitchFamily="34" charset="-128"/>
                <a:cs typeface="Arial"/>
                <a:sym typeface="Arial"/>
              </a:rPr>
              <a:t>この地区補助金を管理する委員会が財団補助金委員会であり、私は次年度の委員長を務めます。</a:t>
            </a:r>
            <a:endParaRPr kumimoji="1" lang="en-US" altLang="ja-JP" sz="1200" b="1" u="none" strike="noStrike" cap="none" dirty="0">
              <a:solidFill>
                <a:schemeClr val="bg1"/>
              </a:solidFill>
              <a:latin typeface="Hiragino Kaku Gothic ProN W6" panose="020B0300000000000000" pitchFamily="34" charset="-128"/>
              <a:ea typeface="Hiragino Kaku Gothic ProN W6" panose="020B0300000000000000" pitchFamily="34" charset="-128"/>
              <a:cs typeface="Arial"/>
              <a:sym typeface="Arial"/>
            </a:endParaRPr>
          </a:p>
          <a:p>
            <a:pPr marL="0" indent="0"/>
            <a:r>
              <a:rPr kumimoji="1" lang="ja-JP" altLang="en-US" sz="1200" b="1" u="none" strike="noStrike" cap="none">
                <a:solidFill>
                  <a:schemeClr val="bg1"/>
                </a:solidFill>
                <a:latin typeface="Hiragino Kaku Gothic ProN W6" panose="020B0300000000000000" pitchFamily="34" charset="-128"/>
                <a:ea typeface="Hiragino Kaku Gothic ProN W6" panose="020B0300000000000000" pitchFamily="34" charset="-128"/>
                <a:cs typeface="Arial"/>
                <a:sym typeface="Arial"/>
              </a:rPr>
              <a:t>私のセッションでは、この地区補助金について、ご説明いたします。</a:t>
            </a:r>
            <a:endParaRPr kumimoji="1" lang="en-US" altLang="ja-JP" sz="1200" b="1" u="none" strike="noStrike" cap="none" dirty="0">
              <a:solidFill>
                <a:schemeClr val="bg1"/>
              </a:solidFill>
              <a:latin typeface="Hiragino Kaku Gothic ProN W6" panose="020B0300000000000000" pitchFamily="34" charset="-128"/>
              <a:ea typeface="Hiragino Kaku Gothic ProN W6" panose="020B0300000000000000" pitchFamily="34" charset="-128"/>
              <a:cs typeface="Arial"/>
              <a:sym typeface="Aria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55020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2969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79422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403625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7193-E8F9-DBC7-D024-BCE54BF179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AE3EBD-1B29-7F50-F51A-80E89C7EE7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595AB8-437E-9B95-1800-4C172AE6F74D}"/>
              </a:ext>
            </a:extLst>
          </p:cNvPr>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8AFD11B-EB80-1623-5B82-96FE7A38EB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29326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B08A-C525-114D-7528-F0278CDC9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3020FF-0B7A-5070-A23F-44BD4E3E1B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107CA4-A500-D4D4-8F85-0326D826AF5E}"/>
              </a:ext>
            </a:extLst>
          </p:cNvPr>
          <p:cNvSpPr>
            <a:spLocks noGrp="1"/>
          </p:cNvSpPr>
          <p:nvPr>
            <p:ph type="body" idx="1"/>
          </p:nvPr>
        </p:nvSpPr>
        <p:spPr/>
        <p:txBody>
          <a:bodyPr/>
          <a:lstStyle/>
          <a:p>
            <a:r>
              <a:rPr kumimoji="1" lang="ja-JP" altLang="en-US" dirty="0"/>
              <a:t>先ほど、提出期限のお話をしましたが、改めてスケジュールをご説明いたします。</a:t>
            </a:r>
            <a:endParaRPr kumimoji="1" lang="en-US" altLang="ja-JP" dirty="0"/>
          </a:p>
          <a:p>
            <a:endParaRPr kumimoji="1" lang="en-US" altLang="ja-JP" dirty="0"/>
          </a:p>
          <a:p>
            <a:r>
              <a:rPr kumimoji="1" lang="ja-JP" altLang="en-US" dirty="0"/>
              <a:t>ロータリー年度を跨いでのスケジュールとなりますので、ご注意ください。</a:t>
            </a:r>
            <a:endParaRPr kumimoji="1" lang="en-US" altLang="ja-JP" dirty="0"/>
          </a:p>
          <a:p>
            <a:endParaRPr kumimoji="1" lang="en-US" altLang="ja-JP" dirty="0"/>
          </a:p>
          <a:p>
            <a:r>
              <a:rPr kumimoji="1" lang="ja-JP" altLang="en-US" dirty="0"/>
              <a:t>まずは、</a:t>
            </a:r>
            <a:r>
              <a:rPr kumimoji="1" lang="en-US" altLang="ja-JP" dirty="0"/>
              <a:t>4</a:t>
            </a:r>
            <a:r>
              <a:rPr kumimoji="1" lang="ja-JP" altLang="en-US" dirty="0"/>
              <a:t>月</a:t>
            </a:r>
            <a:r>
              <a:rPr kumimoji="1" lang="en-US" altLang="ja-JP" dirty="0"/>
              <a:t>30</a:t>
            </a:r>
            <a:r>
              <a:rPr kumimoji="1" lang="ja-JP" altLang="en-US" dirty="0"/>
              <a:t>日が申請期限です。</a:t>
            </a:r>
            <a:endParaRPr kumimoji="1" lang="en-US" altLang="ja-JP" dirty="0"/>
          </a:p>
          <a:p>
            <a:endParaRPr kumimoji="1" lang="en-US" altLang="ja-JP" dirty="0"/>
          </a:p>
          <a:p>
            <a:r>
              <a:rPr kumimoji="1" lang="ja-JP" altLang="en-US" dirty="0"/>
              <a:t>そして、</a:t>
            </a:r>
            <a:r>
              <a:rPr kumimoji="1" lang="en-US" altLang="ja-JP" dirty="0"/>
              <a:t>5</a:t>
            </a:r>
            <a:r>
              <a:rPr kumimoji="1" lang="ja-JP" altLang="en-US" dirty="0"/>
              <a:t>月末に地区審査会</a:t>
            </a:r>
            <a:endParaRPr kumimoji="1" lang="en-US" altLang="ja-JP" dirty="0"/>
          </a:p>
          <a:p>
            <a:endParaRPr kumimoji="1" lang="en-US" altLang="ja-JP" dirty="0"/>
          </a:p>
          <a:p>
            <a:r>
              <a:rPr kumimoji="1" lang="ja-JP" altLang="en-US" dirty="0"/>
              <a:t>それが完了して、</a:t>
            </a:r>
            <a:r>
              <a:rPr kumimoji="1" lang="en-US" altLang="ja-JP" dirty="0"/>
              <a:t>6</a:t>
            </a:r>
            <a:r>
              <a:rPr kumimoji="1" lang="ja-JP" altLang="en-US" dirty="0"/>
              <a:t>月に財団への申請を行います。</a:t>
            </a:r>
            <a:endParaRPr kumimoji="1" lang="en-US" altLang="ja-JP" dirty="0"/>
          </a:p>
          <a:p>
            <a:endParaRPr kumimoji="1" lang="en-US" altLang="ja-JP" dirty="0"/>
          </a:p>
          <a:p>
            <a:r>
              <a:rPr kumimoji="1" lang="en-US" altLang="ja-JP" dirty="0"/>
              <a:t>8</a:t>
            </a:r>
            <a:r>
              <a:rPr kumimoji="1" lang="ja-JP" altLang="en-US" dirty="0"/>
              <a:t>月に財団からの承認がおり、当委員会へ振り込みが行われます。</a:t>
            </a:r>
            <a:endParaRPr kumimoji="1" lang="en-US" altLang="ja-JP" dirty="0"/>
          </a:p>
          <a:p>
            <a:endParaRPr kumimoji="1" lang="en-US" altLang="ja-JP" dirty="0"/>
          </a:p>
          <a:p>
            <a:r>
              <a:rPr kumimoji="1" lang="ja-JP" altLang="en-US" dirty="0"/>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dirty="0"/>
              <a:t>これら補助金を活用して、申請いただいたいプロジェクトを各クラブが実施し、翌年</a:t>
            </a:r>
            <a:r>
              <a:rPr kumimoji="1" lang="en-US" altLang="ja-JP" dirty="0"/>
              <a:t>6</a:t>
            </a:r>
            <a:r>
              <a:rPr kumimoji="1" lang="ja-JP" altLang="en-US" dirty="0"/>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1A2A20B-CB76-691E-8897-44551310CE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401283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D7BA-90AD-041F-4A54-005D7A3D5C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A7DD93-37CB-915F-FCE3-043B5D8E08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C57CA0-32C0-488A-5F15-55CF870FE007}"/>
              </a:ext>
            </a:extLst>
          </p:cNvPr>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9D4FF6D-FA41-75F1-886F-B2186C8943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20539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492B-2070-52D7-EB40-B2C67757FE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09B444-178E-796C-1093-6692D2798C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9B60D5-19AE-CB27-5B76-A3ED304DAB63}"/>
              </a:ext>
            </a:extLst>
          </p:cNvPr>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E5ED7EB-046D-8DA6-834F-00E6FE724C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2354936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2177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03481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28294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FABF-4180-1F29-28B2-514159C5F2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AD67C4-0861-586C-A051-6C38B2A5091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9A854E-6F45-E9CB-7EFD-C2B10297949F}"/>
              </a:ext>
            </a:extLst>
          </p:cNvPr>
          <p:cNvSpPr>
            <a:spLocks noGrp="1"/>
          </p:cNvSpPr>
          <p:nvPr>
            <p:ph type="body" idx="1"/>
          </p:nvPr>
        </p:nvSpPr>
        <p:spPr/>
        <p:txBody>
          <a:bodyPr/>
          <a:lstStyle/>
          <a:p>
            <a:pPr marL="0" indent="0"/>
            <a:endParaRPr kumimoji="1" lang="en-US" altLang="ja-JP" sz="1200" b="1" dirty="0"/>
          </a:p>
          <a:p>
            <a:pPr marL="0" indent="0"/>
            <a:r>
              <a:rPr kumimoji="1" lang="ja-JP" altLang="en-US" sz="1200" b="1"/>
              <a:t>まずベースになるのは３年前の皆様の寄付金つまり</a:t>
            </a:r>
            <a:r>
              <a:rPr kumimoji="1" lang="en-US" altLang="ja-JP" sz="1200" b="1" dirty="0"/>
              <a:t>21-22</a:t>
            </a:r>
            <a:r>
              <a:rPr kumimoji="1" lang="ja-JP" altLang="en-US" sz="1200" b="1"/>
              <a:t>年度の寄付金です</a:t>
            </a:r>
            <a:endParaRPr kumimoji="1" lang="en-US" altLang="ja-JP" sz="1200" b="1" dirty="0"/>
          </a:p>
          <a:p>
            <a:pPr marL="0" indent="0"/>
            <a:r>
              <a:rPr kumimoji="1" lang="ja-JP" altLang="en-US" sz="1200" b="1"/>
              <a:t>金額としては、３４２７６２ドル</a:t>
            </a:r>
            <a:endParaRPr kumimoji="1" lang="en-US" altLang="ja-JP" sz="1200" b="1" dirty="0"/>
          </a:p>
          <a:p>
            <a:pPr marL="0" indent="0"/>
            <a:endParaRPr kumimoji="1" lang="en-US" altLang="ja-JP" sz="1200" b="1" dirty="0"/>
          </a:p>
          <a:p>
            <a:pPr marL="0" indent="0"/>
            <a:r>
              <a:rPr kumimoji="1" lang="ja-JP" altLang="en-US" sz="1200" b="1"/>
              <a:t>これを原始として、ＷＦ（国際財団活動資金）とＤＤＦ（地区財団活動資金）に分かれます</a:t>
            </a:r>
            <a:endParaRPr kumimoji="1" lang="en-US" altLang="ja-JP" sz="1200" b="1" dirty="0"/>
          </a:p>
          <a:p>
            <a:pPr marL="0" indent="0"/>
            <a:r>
              <a:rPr kumimoji="1" lang="ja-JP" altLang="en-US" sz="1200" b="1"/>
              <a:t>正確には</a:t>
            </a:r>
            <a:r>
              <a:rPr kumimoji="1" lang="en-US" altLang="ja-JP" sz="1200" b="1" dirty="0"/>
              <a:t>5</a:t>
            </a:r>
            <a:r>
              <a:rPr kumimoji="1" lang="ja-JP" altLang="en-US" sz="1200" b="1"/>
              <a:t>％の管理運営を差し引いて、その残りが半分ずつ分かれる形です。</a:t>
            </a:r>
            <a:endParaRPr kumimoji="1" lang="en-US" altLang="ja-JP" sz="1200" b="1" dirty="0"/>
          </a:p>
          <a:p>
            <a:pPr marL="0" indent="0"/>
            <a:endParaRPr kumimoji="1" lang="en-US" altLang="ja-JP" sz="1200" b="1" dirty="0"/>
          </a:p>
          <a:p>
            <a:pPr marL="0" indent="0"/>
            <a:r>
              <a:rPr kumimoji="1" lang="ja-JP" altLang="en-US" sz="1200" b="1"/>
              <a:t>皆さんにとって一番身近な補助金になるであろう地区補助金は、この</a:t>
            </a:r>
            <a:r>
              <a:rPr kumimoji="1" lang="en-US" altLang="ja-JP" sz="1200" b="1" dirty="0"/>
              <a:t>DDF</a:t>
            </a:r>
            <a:r>
              <a:rPr kumimoji="1" lang="ja-JP" altLang="en-US" sz="1200" b="1"/>
              <a:t>の半分の金額になります。</a:t>
            </a:r>
            <a:endParaRPr kumimoji="1" lang="en-US" altLang="ja-JP" sz="1200" b="1" dirty="0"/>
          </a:p>
          <a:p>
            <a:pPr marL="0" indent="0"/>
            <a:r>
              <a:rPr kumimoji="1" lang="ja-JP" altLang="en-US" sz="1200" b="1"/>
              <a:t>もう半分は、地区活動資金となり、</a:t>
            </a:r>
            <a:r>
              <a:rPr kumimoji="1" lang="ja-JP" altLang="en-US" sz="1200" b="1" u="none" strike="noStrike" cap="none">
                <a:solidFill>
                  <a:schemeClr val="tx1"/>
                </a:solidFill>
                <a:latin typeface="+mn-lt"/>
                <a:ea typeface="+mn-ea"/>
                <a:cs typeface="+mn-cs"/>
              </a:rPr>
              <a:t>さまざまな活動に活用されます。</a:t>
            </a:r>
            <a:endParaRPr kumimoji="1" lang="en-US" altLang="ja-JP" sz="1200" b="1" u="none" strike="noStrike" cap="none" dirty="0">
              <a:solidFill>
                <a:schemeClr val="tx1"/>
              </a:solidFill>
              <a:latin typeface="+mn-lt"/>
              <a:ea typeface="+mn-ea"/>
              <a:cs typeface="+mn-cs"/>
            </a:endParaRPr>
          </a:p>
          <a:p>
            <a:pPr marL="0" indent="0"/>
            <a:endParaRPr kumimoji="1" lang="en-US" altLang="ja-JP" sz="1200" b="1" u="none" strike="noStrike" cap="none" dirty="0">
              <a:solidFill>
                <a:schemeClr val="tx1"/>
              </a:solidFill>
              <a:latin typeface="+mn-lt"/>
              <a:ea typeface="+mn-ea"/>
              <a:cs typeface="+mn-cs"/>
              <a:sym typeface="Arial"/>
            </a:endParaRPr>
          </a:p>
          <a:p>
            <a:pPr marL="0" indent="0"/>
            <a:r>
              <a:rPr kumimoji="1" lang="ja-JP" altLang="en-US" sz="1200" b="1" u="none" strike="noStrike" cap="none">
                <a:solidFill>
                  <a:schemeClr val="bg1"/>
                </a:solidFill>
                <a:latin typeface="Hiragino Kaku Gothic ProN W6" panose="020B0300000000000000" pitchFamily="34" charset="-128"/>
                <a:ea typeface="Hiragino Kaku Gothic ProN W6" panose="020B0300000000000000" pitchFamily="34" charset="-128"/>
                <a:cs typeface="Arial"/>
                <a:sym typeface="Arial"/>
              </a:rPr>
              <a:t>この地区補助金を管理する委員会が財団補助金委員会であり、私は次年度の委員長を務めます。</a:t>
            </a:r>
            <a:endParaRPr kumimoji="1" lang="en-US" altLang="ja-JP" sz="1200" b="1" u="none" strike="noStrike" cap="none" dirty="0">
              <a:solidFill>
                <a:schemeClr val="bg1"/>
              </a:solidFill>
              <a:latin typeface="Hiragino Kaku Gothic ProN W6" panose="020B0300000000000000" pitchFamily="34" charset="-128"/>
              <a:ea typeface="Hiragino Kaku Gothic ProN W6" panose="020B0300000000000000" pitchFamily="34" charset="-128"/>
              <a:cs typeface="Arial"/>
              <a:sym typeface="Arial"/>
            </a:endParaRPr>
          </a:p>
          <a:p>
            <a:pPr marL="0" indent="0"/>
            <a:r>
              <a:rPr kumimoji="1" lang="ja-JP" altLang="en-US" sz="1200" b="1" u="none" strike="noStrike" cap="none">
                <a:solidFill>
                  <a:schemeClr val="bg1"/>
                </a:solidFill>
                <a:latin typeface="Hiragino Kaku Gothic ProN W6" panose="020B0300000000000000" pitchFamily="34" charset="-128"/>
                <a:ea typeface="Hiragino Kaku Gothic ProN W6" panose="020B0300000000000000" pitchFamily="34" charset="-128"/>
                <a:cs typeface="Arial"/>
                <a:sym typeface="Arial"/>
              </a:rPr>
              <a:t>私のセッションでは、この地区補助金について、ご説明いたします。</a:t>
            </a:r>
            <a:endParaRPr kumimoji="1" lang="en-US" altLang="ja-JP" sz="1200" b="1" u="none" strike="noStrike" cap="none" dirty="0">
              <a:solidFill>
                <a:schemeClr val="bg1"/>
              </a:solidFill>
              <a:latin typeface="Hiragino Kaku Gothic ProN W6" panose="020B0300000000000000" pitchFamily="34" charset="-128"/>
              <a:ea typeface="Hiragino Kaku Gothic ProN W6" panose="020B0300000000000000" pitchFamily="34" charset="-128"/>
              <a:cs typeface="Arial"/>
              <a:sym typeface="Arial"/>
            </a:endParaRPr>
          </a:p>
          <a:p>
            <a:endParaRPr kumimoji="1" lang="ja-JP" altLang="en-US" dirty="0"/>
          </a:p>
        </p:txBody>
      </p:sp>
      <p:sp>
        <p:nvSpPr>
          <p:cNvPr id="4" name="スライド番号プレースホルダー 3">
            <a:extLst>
              <a:ext uri="{FF2B5EF4-FFF2-40B4-BE49-F238E27FC236}">
                <a16:creationId xmlns:a16="http://schemas.microsoft.com/office/drawing/2014/main" id="{E82743C2-D395-361B-E3CC-EA57C19153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1311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まず地区補助金の参加資格です。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地区補助金は比較的適用の幅が広く利用いただきやすい補助金ではありますが、これから上げる項目を満足する必要があります。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１、ロータリー財団の使命に関連している事。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２、ロータリアンが積極的に参加する事。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３、実施に先立ってロータリー財団により審査され承認されている事。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４、地区財団管理セミナーに出席している事</a:t>
            </a:r>
            <a:r>
              <a:rPr lang="en-US" altLang="ja-JP" sz="1200" dirty="0"/>
              <a:t>(</a:t>
            </a:r>
            <a:r>
              <a:rPr lang="ja-JP" altLang="en-US" sz="1200"/>
              <a:t>昨年に開催されたセミナーです</a:t>
            </a:r>
            <a:r>
              <a:rPr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５、ＭＯＵ、覚書に挙げられた要件に従うことに同意し、それをを提出する事。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これらを満足しなければ地区補助金に参加することができません</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さらに補足として、</a:t>
            </a:r>
            <a:r>
              <a:rPr lang="en-US" altLang="ja-JP" sz="1200" dirty="0"/>
              <a:t>3</a:t>
            </a:r>
            <a:r>
              <a:rPr lang="ja-JP" altLang="en-US" sz="1200"/>
              <a:t>に関連する項目ですが、</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要約すると審査承認され前に進行しているプロジェクトはダメだということ</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承認後の変更は承認が必要であるということにもご注意いただきたいです。</a:t>
            </a:r>
            <a:endParaRPr lang="en-US" altLang="ja-JP" sz="12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223428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次に、各クラブへの配分基準についてです。</a:t>
            </a:r>
            <a:endParaRPr kumimoji="1" lang="en-US" altLang="ja-JP" dirty="0"/>
          </a:p>
          <a:p>
            <a:endParaRPr kumimoji="1" lang="en-US" altLang="ja-JP" dirty="0"/>
          </a:p>
          <a:p>
            <a:r>
              <a:rPr kumimoji="1" lang="ja-JP" altLang="en-US"/>
              <a:t>いくつかの規定により、クラブへの配分基準額の上限が設定されます。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1</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クラブ</a:t>
            </a:r>
            <a:r>
              <a:rPr lang="en-US" altLang="ja-JP" sz="1200"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1</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プロジェクトが前提となりますが、</a:t>
            </a: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3</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年前の年次寄付金の</a:t>
            </a:r>
            <a:r>
              <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25</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％を基準額とし、クラブ一人当たりの寄付実績額に応じ・・・・設定されます。</a:t>
            </a: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さらに、最高額は</a:t>
            </a:r>
            <a:r>
              <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50</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万円です。</a:t>
            </a: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また、</a:t>
            </a:r>
            <a:r>
              <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3</a:t>
            </a: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年前の・・・・</a:t>
            </a: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ローターアクトクラブは・・・</a:t>
            </a: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cap="none"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234726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400158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では、実際に活動いただく上での注意点、また我々からのお願いをここにまとめました。</a:t>
            </a:r>
            <a:endParaRPr kumimoji="1" lang="en-US" altLang="ja-JP" dirty="0"/>
          </a:p>
          <a:p>
            <a:endParaRPr kumimoji="1" lang="en-US" altLang="ja-JP" dirty="0"/>
          </a:p>
          <a:p>
            <a:r>
              <a:rPr kumimoji="1" lang="ja-JP" altLang="en-US" dirty="0"/>
              <a:t>申請期限は、</a:t>
            </a:r>
            <a:r>
              <a:rPr kumimoji="1" lang="en-US" altLang="ja-JP" dirty="0"/>
              <a:t>4</a:t>
            </a:r>
            <a:r>
              <a:rPr kumimoji="1" lang="ja-JP" altLang="en-US" dirty="0"/>
              <a:t>月</a:t>
            </a:r>
            <a:r>
              <a:rPr kumimoji="1" lang="en-US" altLang="ja-JP" dirty="0"/>
              <a:t>30</a:t>
            </a:r>
            <a:r>
              <a:rPr kumimoji="1" lang="ja-JP" altLang="en-US" dirty="0"/>
              <a:t>日です。</a:t>
            </a:r>
            <a:endParaRPr kumimoji="1" lang="en-US" altLang="ja-JP" dirty="0"/>
          </a:p>
          <a:p>
            <a:endParaRPr kumimoji="1" lang="en-US" altLang="ja-JP" dirty="0"/>
          </a:p>
          <a:p>
            <a:r>
              <a:rPr kumimoji="1" lang="ja-JP" altLang="en-US" dirty="0"/>
              <a:t>申請及び補助金を使ったプロジェクトの報告は、メールに添付いただく形で提出をお願いしております。</a:t>
            </a:r>
            <a:endParaRPr kumimoji="1" lang="en-US" altLang="ja-JP" dirty="0"/>
          </a:p>
          <a:p>
            <a:r>
              <a:rPr kumimoji="1" lang="ja-JP" altLang="en-US" dirty="0"/>
              <a:t>専用のメールアドレスがありますので、こちらまで提出いただくようお願いいたします。</a:t>
            </a:r>
            <a:endParaRPr kumimoji="1" lang="en-US" altLang="ja-JP" dirty="0"/>
          </a:p>
          <a:p>
            <a:endParaRPr kumimoji="1" lang="en-US" altLang="ja-JP" dirty="0"/>
          </a:p>
          <a:p>
            <a:r>
              <a:rPr kumimoji="1" lang="ja-JP" altLang="en-US" dirty="0"/>
              <a:t>提出いただいた後は、こちらから受付メールを送信いたします。</a:t>
            </a:r>
            <a:endParaRPr kumimoji="1" lang="en-US" altLang="ja-JP" dirty="0"/>
          </a:p>
          <a:p>
            <a:r>
              <a:rPr kumimoji="1" lang="ja-JP" altLang="en-US" dirty="0"/>
              <a:t>当委員の運営には万全を期しておりますが、なにぶん少ない人員で対応しておりますので、漏れがないとも言い切れません。</a:t>
            </a:r>
            <a:endParaRPr kumimoji="1" lang="en-US" altLang="ja-JP" dirty="0"/>
          </a:p>
          <a:p>
            <a:r>
              <a:rPr kumimoji="1" lang="ja-JP" altLang="en-US" dirty="0"/>
              <a:t>万一、提出後一週間以上経過しても、何もレスピンスがない場合は、当委員会までご連絡ください。</a:t>
            </a:r>
            <a:endParaRPr kumimoji="1" lang="en-US" altLang="ja-JP" dirty="0"/>
          </a:p>
          <a:p>
            <a:endParaRPr kumimoji="1" lang="en-US" altLang="ja-JP" dirty="0"/>
          </a:p>
          <a:p>
            <a:r>
              <a:rPr kumimoji="1" lang="ja-JP" altLang="en-US" dirty="0"/>
              <a:t>補助金を活用したプロジェクトについては、最後に必ず報告書の提出が必要となります。</a:t>
            </a:r>
            <a:endParaRPr kumimoji="1" lang="en-US" altLang="ja-JP" dirty="0"/>
          </a:p>
          <a:p>
            <a:r>
              <a:rPr kumimoji="1" lang="ja-JP" altLang="en-US" dirty="0"/>
              <a:t>この提出がなされないと、新たな補助金の審査が開始されません。これはクラブ単位ではなく、地区としてです。</a:t>
            </a:r>
            <a:endParaRPr kumimoji="1" lang="en-US" altLang="ja-JP" dirty="0"/>
          </a:p>
          <a:p>
            <a:r>
              <a:rPr kumimoji="1" lang="ja-JP" altLang="en-US" dirty="0"/>
              <a:t>したがって、安易な遅れは、補助金を活用しようとするすべてのクラブに影響が出ますので、遅れないようご協力をお願いいたします。</a:t>
            </a:r>
            <a:endParaRPr kumimoji="1" lang="en-US" altLang="ja-JP" dirty="0"/>
          </a:p>
          <a:p>
            <a:r>
              <a:rPr kumimoji="1" lang="ja-JP" altLang="en-US" dirty="0"/>
              <a:t>残念ながら、昨年度は</a:t>
            </a:r>
            <a:r>
              <a:rPr kumimoji="1" lang="en-US" altLang="ja-JP" dirty="0"/>
              <a:t>2</a:t>
            </a:r>
            <a:r>
              <a:rPr kumimoji="1" lang="ja-JP" altLang="en-US" dirty="0"/>
              <a:t>クラブが期限を超えました。</a:t>
            </a:r>
            <a:endParaRPr kumimoji="1" lang="en-US" altLang="ja-JP" dirty="0"/>
          </a:p>
          <a:p>
            <a:endParaRPr kumimoji="1" lang="en-US" altLang="ja-JP" dirty="0"/>
          </a:p>
          <a:p>
            <a:r>
              <a:rPr kumimoji="1" lang="ja-JP" altLang="en-US" dirty="0"/>
              <a:t>最後に、プロジェクトが変更になったり、申請金額が変更になったり、つまり申請した内容に変更があった場合は、プロジェクト実施前に当委員会にご報告をお願いいたします。事後報告はダメです。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59451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8502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203071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80992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3D01E-D3A1-CF82-95FE-74362D9DF38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A95FEE-3A1D-041F-C110-CC05021F9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CE56A4-2295-F803-EB98-C452596BE709}"/>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7DB48598-6C69-6F80-6CB0-BC731361D2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2CEE94-8AEC-5243-C936-6FCBAC81F1EB}"/>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325835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EB022-86E2-B248-C896-5298D518A7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CB94B-9EA0-D5C6-4274-E7CDD01793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45E10A-6001-47CB-9547-D48EB8FD794D}"/>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398D4AE4-19DB-41AF-9173-4B27873678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4D17E-E370-D3DA-7AA8-F828464EBB21}"/>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294711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0E42A4-B5A1-F822-C8FE-A632E84650F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06ECB2-6428-2222-0FCA-422FB9320FA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AEE663-56DC-6C45-661C-931A0C0C00CB}"/>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A6DA65FB-EBF6-4A58-86FF-38A134440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24EC98-E4AB-68A4-79B6-9E11378E9D52}"/>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1618822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57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71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3202B4-EEB3-2887-1FDC-814F857B79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F6C7BE-D7B0-2EA0-B607-2F3CAD1CC0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B733AB-9951-F14A-3CDE-438C68E5D926}"/>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F2C24593-BA11-188B-FB01-AD871713CE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C792F9-2C84-B1B8-4E23-16C3C936926F}"/>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18283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D3246-47E0-38D9-A6F9-AAB653D0D3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E60B59-AD69-DF4C-4C0D-56A093559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E54254-E32D-6C77-F83B-182905EB1631}"/>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C6C9B7DD-9FE0-25F3-FFE3-F8F1C2F7A7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BFAE2E-5607-B861-6F5B-3EC11A72305D}"/>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100893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143FC-17EC-66E2-9FE0-F7CEB28525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32F7EB-111F-0142-5506-3768BCCAA0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4BDEC8E-D2E8-838F-4FD5-2D01E5CA7A8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D51B6A-A23D-8CCD-130C-D9C5BDC515C3}"/>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6" name="フッター プレースホルダー 5">
            <a:extLst>
              <a:ext uri="{FF2B5EF4-FFF2-40B4-BE49-F238E27FC236}">
                <a16:creationId xmlns:a16="http://schemas.microsoft.com/office/drawing/2014/main" id="{85995E70-3EF9-DF6D-EC14-A245EE8BDD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AB0179-88E0-85D9-DCF0-F76A06C0706B}"/>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300747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293BF2-412C-65B3-4E93-39072392659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CA292F-E663-2CF2-7154-50C5C74FF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ACAF10D-0F8A-70AD-ACE9-94382373C63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52D504F-47F3-8680-69DE-8C3427697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EE4A7E3-7696-D482-A953-B13384F3E51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B14068F-4A15-3487-8DB3-F617C0BC8673}"/>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8" name="フッター プレースホルダー 7">
            <a:extLst>
              <a:ext uri="{FF2B5EF4-FFF2-40B4-BE49-F238E27FC236}">
                <a16:creationId xmlns:a16="http://schemas.microsoft.com/office/drawing/2014/main" id="{E905D0B9-7686-F5B1-5346-05E3AB6E67D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646885-5384-0460-7109-751D296D6A28}"/>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410799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C5EBB-96B0-B806-5767-4BBC050C85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70F7C9-22B3-7E53-0810-8E5220F4D191}"/>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4" name="フッター プレースホルダー 3">
            <a:extLst>
              <a:ext uri="{FF2B5EF4-FFF2-40B4-BE49-F238E27FC236}">
                <a16:creationId xmlns:a16="http://schemas.microsoft.com/office/drawing/2014/main" id="{3772ED64-B1EF-17DB-EE6E-D97BB55DEA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B3C52D-1380-810C-2038-98D80D3C98EE}"/>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90413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A15ABAD-2E92-7FB4-2794-239C332382E8}"/>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3" name="フッター プレースホルダー 2">
            <a:extLst>
              <a:ext uri="{FF2B5EF4-FFF2-40B4-BE49-F238E27FC236}">
                <a16:creationId xmlns:a16="http://schemas.microsoft.com/office/drawing/2014/main" id="{D4834991-E8E7-6F9B-AD38-7A9C791361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0AE56B5-3F08-ADD8-42DF-F89C1270B7AA}"/>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96124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1F00F-FC15-2661-2678-6DBD643387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196B32-86D5-64C5-A49B-320B9BD0A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CD030B6-52B8-84C9-F653-8032E88D0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2E38D8-7728-CB71-999F-97E02A8DB8A9}"/>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6" name="フッター プレースホルダー 5">
            <a:extLst>
              <a:ext uri="{FF2B5EF4-FFF2-40B4-BE49-F238E27FC236}">
                <a16:creationId xmlns:a16="http://schemas.microsoft.com/office/drawing/2014/main" id="{72B824C1-DE69-9FBC-E03C-207B0505B5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F6BDC3-1F02-07A7-1847-4BE7A5B8408F}"/>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415996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FCE6AF-A579-4B26-5B66-F7A7B4D641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96E3FC5-3B30-F443-FDAF-39026612F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CD787AB-E440-C919-E0CB-2E79FD7FE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D3BF5E-730F-D305-6B0C-54F73C176EDD}"/>
              </a:ext>
            </a:extLst>
          </p:cNvPr>
          <p:cNvSpPr>
            <a:spLocks noGrp="1"/>
          </p:cNvSpPr>
          <p:nvPr>
            <p:ph type="dt" sz="half" idx="10"/>
          </p:nvPr>
        </p:nvSpPr>
        <p:spPr/>
        <p:txBody>
          <a:bodyPr/>
          <a:lstStyle/>
          <a:p>
            <a:fld id="{74C1515E-CD12-49AF-8677-27B52ADCD7AF}" type="datetimeFigureOut">
              <a:rPr kumimoji="1" lang="ja-JP" altLang="en-US" smtClean="0"/>
              <a:t>2025/11/18</a:t>
            </a:fld>
            <a:endParaRPr kumimoji="1" lang="ja-JP" altLang="en-US"/>
          </a:p>
        </p:txBody>
      </p:sp>
      <p:sp>
        <p:nvSpPr>
          <p:cNvPr id="6" name="フッター プレースホルダー 5">
            <a:extLst>
              <a:ext uri="{FF2B5EF4-FFF2-40B4-BE49-F238E27FC236}">
                <a16:creationId xmlns:a16="http://schemas.microsoft.com/office/drawing/2014/main" id="{D445B152-17D8-3043-A255-4E57B067D1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55BC0F-CC98-F704-F03F-31AF1451DEFC}"/>
              </a:ext>
            </a:extLst>
          </p:cNvPr>
          <p:cNvSpPr>
            <a:spLocks noGrp="1"/>
          </p:cNvSpPr>
          <p:nvPr>
            <p:ph type="sldNum" sz="quarter" idx="12"/>
          </p:nvPr>
        </p:nvSpPr>
        <p:spPr/>
        <p:txBody>
          <a:body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10216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8595D0-D397-6C17-C10E-54980C2F7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2F749F-F168-A6DD-A4FB-63DC63E34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2AAAFB-631A-3FB8-D12B-122319AF6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1515E-CD12-49AF-8677-27B52ADCD7AF}" type="datetimeFigureOut">
              <a:rPr kumimoji="1" lang="ja-JP" altLang="en-US" smtClean="0"/>
              <a:t>2025/11/18</a:t>
            </a:fld>
            <a:endParaRPr kumimoji="1" lang="ja-JP" altLang="en-US"/>
          </a:p>
        </p:txBody>
      </p:sp>
      <p:sp>
        <p:nvSpPr>
          <p:cNvPr id="5" name="フッター プレースホルダー 4">
            <a:extLst>
              <a:ext uri="{FF2B5EF4-FFF2-40B4-BE49-F238E27FC236}">
                <a16:creationId xmlns:a16="http://schemas.microsoft.com/office/drawing/2014/main" id="{EBD33E1B-122F-13DA-F6CD-D9EFAD2B0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F01CE30-3951-5849-9384-162C3D1E2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16D52-8A64-443D-A8F6-19CC8BF61955}" type="slidenum">
              <a:rPr kumimoji="1" lang="ja-JP" altLang="en-US" smtClean="0"/>
              <a:t>‹#›</a:t>
            </a:fld>
            <a:endParaRPr kumimoji="1" lang="ja-JP" altLang="en-US"/>
          </a:p>
        </p:txBody>
      </p:sp>
    </p:spTree>
    <p:extLst>
      <p:ext uri="{BB962C8B-B14F-4D97-AF65-F5344CB8AC3E}">
        <p14:creationId xmlns:p14="http://schemas.microsoft.com/office/powerpoint/2010/main" val="40785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image" Target="../media/image6.svg"/><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2.jpg"/><Relationship Id="rId4" Type="http://schemas.openxmlformats.org/officeDocument/2006/relationships/hyperlink" Target="mailto:hojokin2510@gmail.co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lvl="0" algn="l" rtl="0"/>
            <a:r>
              <a:rPr lang="ja" sz="3600" b="1" i="0" u="none" baseline="0">
                <a:solidFill>
                  <a:srgbClr val="DA1A5A"/>
                </a:solidFill>
              </a:rPr>
              <a:t>タイトルページのオプション</a:t>
            </a:r>
            <a:endParaRPr lang="ja" sz="3600" b="1" dirty="0">
              <a:solidFill>
                <a:srgbClr val="DA1A5A"/>
              </a:solidFill>
              <a:latin typeface="MS PGothic" panose="020B0604020202020204" pitchFamily="34" charset="0"/>
              <a:ea typeface="MS PGothic" charset="0"/>
              <a:cs typeface="MS PGothic" panose="020B0604020202020204" pitchFamily="34" charset="0"/>
            </a:endParaRPr>
          </a:p>
        </p:txBody>
      </p:sp>
      <p:sp>
        <p:nvSpPr>
          <p:cNvPr id="15" name="Subtitle 14">
            <a:extLst>
              <a:ext uri="{FF2B5EF4-FFF2-40B4-BE49-F238E27FC236}">
                <a16:creationId xmlns:a16="http://schemas.microsoft.com/office/drawing/2014/main" id="{77D0ABE6-BA44-4063-8E45-8876CFFD0C6E}"/>
              </a:ext>
            </a:extLst>
          </p:cNvPr>
          <p:cNvSpPr txBox="1">
            <a:spLocks/>
          </p:cNvSpPr>
          <p:nvPr/>
        </p:nvSpPr>
        <p:spPr>
          <a:xfrm>
            <a:off x="5114234" y="5697550"/>
            <a:ext cx="6605186"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ja-JP" altLang="en-US" sz="3200" b="1" i="0" u="none" baseline="0">
                <a:latin typeface="MS PGothic" panose="020B0600070205080204" pitchFamily="34" charset="-128"/>
                <a:ea typeface="MS PGothic" panose="020B0600070205080204" pitchFamily="34" charset="-128"/>
              </a:rPr>
              <a:t>　</a:t>
            </a:r>
            <a:r>
              <a:rPr lang="ja-JP" altLang="en-US" sz="1800" b="1" i="0" u="none" baseline="0">
                <a:latin typeface="MS PGothic" panose="020B0600070205080204" pitchFamily="34" charset="-128"/>
                <a:ea typeface="MS PGothic" panose="020B0600070205080204" pitchFamily="34" charset="-128"/>
              </a:rPr>
              <a:t>　</a:t>
            </a:r>
            <a:r>
              <a:rPr lang="ja-JP" altLang="en-US" sz="1800" b="1">
                <a:latin typeface="MS PGothic" panose="020B0600070205080204" pitchFamily="34" charset="-128"/>
                <a:ea typeface="MS PGothic" panose="020B0600070205080204" pitchFamily="34" charset="-128"/>
              </a:rPr>
              <a:t>　　　　　　　　　　　地区財団補助金委員会　委員長　天内和幸</a:t>
            </a:r>
            <a:endParaRPr lang="ja-JP" altLang="en-US" sz="2000" b="1" i="0" u="none" baseline="0" dirty="0">
              <a:latin typeface="MS PGothic" panose="020B0600070205080204" pitchFamily="34" charset="-128"/>
              <a:ea typeface="MS PGothic" panose="020B0600070205080204" pitchFamily="34" charset="-128"/>
            </a:endParaRPr>
          </a:p>
        </p:txBody>
      </p:sp>
      <p:sp>
        <p:nvSpPr>
          <p:cNvPr id="2" name="Subtitle 3">
            <a:extLst>
              <a:ext uri="{FF2B5EF4-FFF2-40B4-BE49-F238E27FC236}">
                <a16:creationId xmlns:a16="http://schemas.microsoft.com/office/drawing/2014/main" id="{846A0B6B-3EAC-DA3C-24FF-AAAE4C3C9516}"/>
              </a:ext>
            </a:extLst>
          </p:cNvPr>
          <p:cNvSpPr txBox="1">
            <a:spLocks/>
          </p:cNvSpPr>
          <p:nvPr/>
        </p:nvSpPr>
        <p:spPr>
          <a:xfrm>
            <a:off x="9788" y="2367713"/>
            <a:ext cx="12191999" cy="2853062"/>
          </a:xfrm>
          <a:prstGeom prst="rect">
            <a:avLst/>
          </a:prstGeom>
          <a:solidFill>
            <a:srgbClr val="11AF49"/>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rtl="0">
              <a:buNone/>
            </a:pPr>
            <a:endParaRPr lang="en-US" altLang="ja-JP"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en-US" altLang="ja-JP"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2026-27</a:t>
            </a:r>
            <a:r>
              <a:rPr lang="ja-JP" altLang="en-US"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年度のための</a:t>
            </a:r>
            <a:endParaRPr lang="en-US" altLang="ja-JP"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ja-JP" altLang="en-US"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ロータリー財団・地区</a:t>
            </a:r>
            <a:r>
              <a:rPr lang="ja-JP" altLang="en-US" sz="3200" b="1"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補助金管理セミナー</a:t>
            </a:r>
            <a:endParaRPr lang="en-US" altLang="ja-JP" sz="3200" b="1"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ja-JP" altLang="en-US" sz="48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 「</a:t>
            </a:r>
            <a:r>
              <a:rPr lang="ja-JP" altLang="en-US" sz="4800" b="1" i="0" u="none" baseline="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世界で</a:t>
            </a:r>
            <a:r>
              <a:rPr lang="ja-JP" altLang="en-US" sz="4800" b="1">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よい</a:t>
            </a:r>
            <a:r>
              <a:rPr lang="ja-JP" altLang="en-US" sz="4800" b="1" i="0" u="none" baseline="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こと</a:t>
            </a:r>
            <a:r>
              <a:rPr lang="ja-JP" altLang="en-US" sz="48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をしよう」</a:t>
            </a:r>
            <a:endParaRPr lang="ja" sz="4800" b="1" i="0" u="none" baseline="0" dirty="0">
              <a:solidFill>
                <a:schemeClr val="bg1"/>
              </a:solidFill>
              <a:latin typeface="BIZ UDPゴシック" panose="020B0400000000000000" pitchFamily="50" charset="-128"/>
              <a:ea typeface="BIZ UDPゴシック" panose="020B0400000000000000" pitchFamily="50" charset="-128"/>
              <a:cs typeface="MS PGothic" panose="020B0604020202020204" pitchFamily="34" charset="0"/>
            </a:endParaRPr>
          </a:p>
        </p:txBody>
      </p:sp>
      <p:pic>
        <p:nvPicPr>
          <p:cNvPr id="4" name="図 3">
            <a:extLst>
              <a:ext uri="{FF2B5EF4-FFF2-40B4-BE49-F238E27FC236}">
                <a16:creationId xmlns:a16="http://schemas.microsoft.com/office/drawing/2014/main" id="{6762FC30-26AD-B0E9-5C7F-BE94FE19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53" y="165412"/>
            <a:ext cx="4039108" cy="1849287"/>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22" name="テキスト ボックス 21">
            <a:extLst>
              <a:ext uri="{FF2B5EF4-FFF2-40B4-BE49-F238E27FC236}">
                <a16:creationId xmlns:a16="http://schemas.microsoft.com/office/drawing/2014/main" id="{11C8E135-6EAC-C985-2B2C-78355C800880}"/>
              </a:ext>
            </a:extLst>
          </p:cNvPr>
          <p:cNvSpPr txBox="1"/>
          <p:nvPr/>
        </p:nvSpPr>
        <p:spPr>
          <a:xfrm>
            <a:off x="1394146" y="4302100"/>
            <a:ext cx="9735639" cy="1456809"/>
          </a:xfrm>
          <a:prstGeom prst="rect">
            <a:avLst/>
          </a:prstGeom>
          <a:noFill/>
        </p:spPr>
        <p:txBody>
          <a:bodyPr wrap="square">
            <a:spAutoFit/>
          </a:bodyPr>
          <a:lstStyle/>
          <a:p>
            <a:pPr>
              <a:spcBef>
                <a:spcPts val="1000"/>
              </a:spcBef>
              <a:spcAft>
                <a:spcPts val="1000"/>
              </a:spcAft>
            </a:pPr>
            <a:r>
              <a:rPr lang="ja-JP" altLang="en-US" sz="2400" b="1">
                <a:solidFill>
                  <a:srgbClr val="FF7600"/>
                </a:solidFill>
                <a:effectLst/>
                <a:latin typeface="Yu Gothic" panose="020B0400000000000000" pitchFamily="34" charset="-128"/>
                <a:ea typeface="Yu Gothic" panose="020B0400000000000000" pitchFamily="34" charset="-128"/>
              </a:rPr>
              <a:t>申請後、こちらから確実に連絡の取れる連絡先の記入をお願いします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1000"/>
              </a:spcBef>
              <a:spcAft>
                <a:spcPts val="1000"/>
              </a:spcAft>
            </a:pPr>
            <a:r>
              <a:rPr lang="ja-JP" altLang="en-US" sz="2400" b="1">
                <a:solidFill>
                  <a:srgbClr val="FF7600"/>
                </a:solidFill>
                <a:latin typeface="Yu Gothic" panose="020B0400000000000000" pitchFamily="34" charset="-128"/>
                <a:ea typeface="Yu Gothic" panose="020B0400000000000000" pitchFamily="34" charset="-128"/>
              </a:rPr>
              <a:t>基本的にはメールで連絡しますので、特にメールアドレスの記載漏れにご注意ください</a:t>
            </a:r>
            <a:endParaRPr lang="en-US" altLang="ja-JP" sz="2400" b="1" dirty="0">
              <a:solidFill>
                <a:srgbClr val="FF7600"/>
              </a:solidFill>
              <a:latin typeface="Yu Gothic" panose="020B0400000000000000" pitchFamily="34" charset="-128"/>
              <a:ea typeface="Yu Gothic" panose="020B0400000000000000" pitchFamily="34" charset="-128"/>
            </a:endParaRPr>
          </a:p>
        </p:txBody>
      </p:sp>
      <p:graphicFrame>
        <p:nvGraphicFramePr>
          <p:cNvPr id="3" name="表 2">
            <a:extLst>
              <a:ext uri="{FF2B5EF4-FFF2-40B4-BE49-F238E27FC236}">
                <a16:creationId xmlns:a16="http://schemas.microsoft.com/office/drawing/2014/main" id="{9D29A92A-B49A-4D62-BA8E-FDA5F1031263}"/>
              </a:ext>
            </a:extLst>
          </p:cNvPr>
          <p:cNvGraphicFramePr>
            <a:graphicFrameLocks noGrp="1"/>
          </p:cNvGraphicFramePr>
          <p:nvPr>
            <p:extLst>
              <p:ext uri="{D42A27DB-BD31-4B8C-83A1-F6EECF244321}">
                <p14:modId xmlns:p14="http://schemas.microsoft.com/office/powerpoint/2010/main" val="3731147400"/>
              </p:ext>
            </p:extLst>
          </p:nvPr>
        </p:nvGraphicFramePr>
        <p:xfrm>
          <a:off x="437181" y="1952742"/>
          <a:ext cx="11317638" cy="2064649"/>
        </p:xfrm>
        <a:graphic>
          <a:graphicData uri="http://schemas.openxmlformats.org/drawingml/2006/table">
            <a:tbl>
              <a:tblPr firstRow="1" firstCol="1" bandRow="1">
                <a:tableStyleId>{5C22544A-7EE6-4342-B048-85BDC9FD1C3A}</a:tableStyleId>
              </a:tblPr>
              <a:tblGrid>
                <a:gridCol w="2419056">
                  <a:extLst>
                    <a:ext uri="{9D8B030D-6E8A-4147-A177-3AD203B41FA5}">
                      <a16:colId xmlns:a16="http://schemas.microsoft.com/office/drawing/2014/main" val="3169314907"/>
                    </a:ext>
                  </a:extLst>
                </a:gridCol>
                <a:gridCol w="4259066">
                  <a:extLst>
                    <a:ext uri="{9D8B030D-6E8A-4147-A177-3AD203B41FA5}">
                      <a16:colId xmlns:a16="http://schemas.microsoft.com/office/drawing/2014/main" val="2823364572"/>
                    </a:ext>
                  </a:extLst>
                </a:gridCol>
                <a:gridCol w="4639516">
                  <a:extLst>
                    <a:ext uri="{9D8B030D-6E8A-4147-A177-3AD203B41FA5}">
                      <a16:colId xmlns:a16="http://schemas.microsoft.com/office/drawing/2014/main" val="2574582514"/>
                    </a:ext>
                  </a:extLst>
                </a:gridCol>
              </a:tblGrid>
              <a:tr h="515212">
                <a:tc gridSpan="3">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申請クラブ情報</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solidFill>
                      <a:srgbClr val="006C3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8291496"/>
                  </a:ext>
                </a:extLst>
              </a:tr>
              <a:tr h="519013">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クラブ名</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solidFill>
                      <a:srgbClr val="006C31"/>
                    </a:solidFill>
                  </a:tcPr>
                </a:tc>
                <a:tc gridSpan="2">
                  <a:txBody>
                    <a:bodyPr/>
                    <a:lstStyle/>
                    <a:p>
                      <a:pPr algn="l">
                        <a:lnSpc>
                          <a:spcPts val="1500"/>
                        </a:lnSpc>
                      </a:pP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rPr>
                        <a:t>クラブ名</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tc hMerge="1">
                  <a:txBody>
                    <a:bodyPr/>
                    <a:lstStyle/>
                    <a:p>
                      <a:endParaRPr kumimoji="1" lang="ja-JP" altLang="en-US"/>
                    </a:p>
                  </a:txBody>
                  <a:tcPr/>
                </a:tc>
                <a:extLst>
                  <a:ext uri="{0D108BD9-81ED-4DB2-BD59-A6C34878D82A}">
                    <a16:rowId xmlns:a16="http://schemas.microsoft.com/office/drawing/2014/main" val="16284736"/>
                  </a:ext>
                </a:extLst>
              </a:tr>
              <a:tr h="515212">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担当者名</a:t>
                      </a:r>
                      <a:r>
                        <a:rPr lang="en-US" sz="1800" b="0" i="0" kern="100" dirty="0">
                          <a:effectLst/>
                          <a:latin typeface="Hiragino Kaku Gothic Pro W3" panose="020B0300000000000000" pitchFamily="34" charset="-128"/>
                          <a:ea typeface="Hiragino Kaku Gothic Pro W3" panose="020B0300000000000000" pitchFamily="34" charset="-128"/>
                        </a:rPr>
                        <a:t>/</a:t>
                      </a:r>
                      <a:r>
                        <a:rPr lang="ja-JP" sz="1800" b="0" i="0" kern="100">
                          <a:effectLst/>
                          <a:latin typeface="Hiragino Kaku Gothic Pro W3" panose="020B0300000000000000" pitchFamily="34" charset="-128"/>
                          <a:ea typeface="Hiragino Kaku Gothic Pro W3" panose="020B0300000000000000" pitchFamily="34" charset="-128"/>
                        </a:rPr>
                        <a:t>役職</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solidFill>
                      <a:srgbClr val="006C31"/>
                    </a:solidFill>
                  </a:tcPr>
                </a:tc>
                <a:tc>
                  <a:txBody>
                    <a:bodyPr/>
                    <a:lstStyle/>
                    <a:p>
                      <a:pPr algn="just">
                        <a:lnSpc>
                          <a:spcPts val="1500"/>
                        </a:lnSpc>
                      </a:pP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窓口となる方のお名前</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（役職）</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extLst>
                  <a:ext uri="{0D108BD9-81ED-4DB2-BD59-A6C34878D82A}">
                    <a16:rowId xmlns:a16="http://schemas.microsoft.com/office/drawing/2014/main" val="1487980965"/>
                  </a:ext>
                </a:extLst>
              </a:tr>
              <a:tr h="515212">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連絡先</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solidFill>
                      <a:srgbClr val="006C31"/>
                    </a:solidFill>
                  </a:tcP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電話：</a:t>
                      </a: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連絡の取れる電話番号</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メール：</a:t>
                      </a: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連絡の取れるアドレス</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extLst>
                  <a:ext uri="{0D108BD9-81ED-4DB2-BD59-A6C34878D82A}">
                    <a16:rowId xmlns:a16="http://schemas.microsoft.com/office/drawing/2014/main" val="335871802"/>
                  </a:ext>
                </a:extLst>
              </a:tr>
            </a:tbl>
          </a:graphicData>
        </a:graphic>
      </p:graphicFrame>
      <p:sp>
        <p:nvSpPr>
          <p:cNvPr id="21" name="Subtitle 14">
            <a:extLst>
              <a:ext uri="{FF2B5EF4-FFF2-40B4-BE49-F238E27FC236}">
                <a16:creationId xmlns:a16="http://schemas.microsoft.com/office/drawing/2014/main" id="{D3D298AF-1A81-E7EB-0837-4E2BDC6EC531}"/>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24" name="図 23">
            <a:extLst>
              <a:ext uri="{FF2B5EF4-FFF2-40B4-BE49-F238E27FC236}">
                <a16:creationId xmlns:a16="http://schemas.microsoft.com/office/drawing/2014/main" id="{5DBE109F-70E1-4C59-D52E-F1C90DAB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16714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latin typeface="Hiragino Kaku Gothic ProN W6" panose="020B0300000000000000" pitchFamily="34" charset="-128"/>
                <a:ea typeface="Hiragino Kaku Gothic ProN W6" panose="020B03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22" name="テキスト ボックス 21">
            <a:extLst>
              <a:ext uri="{FF2B5EF4-FFF2-40B4-BE49-F238E27FC236}">
                <a16:creationId xmlns:a16="http://schemas.microsoft.com/office/drawing/2014/main" id="{11C8E135-6EAC-C985-2B2C-78355C800880}"/>
              </a:ext>
            </a:extLst>
          </p:cNvPr>
          <p:cNvSpPr txBox="1"/>
          <p:nvPr/>
        </p:nvSpPr>
        <p:spPr>
          <a:xfrm>
            <a:off x="1819255" y="5681994"/>
            <a:ext cx="9735639" cy="461665"/>
          </a:xfrm>
          <a:prstGeom prst="rect">
            <a:avLst/>
          </a:prstGeom>
          <a:noFill/>
        </p:spPr>
        <p:txBody>
          <a:bodyPr wrap="square">
            <a:spAutoFit/>
          </a:bodyPr>
          <a:lstStyle/>
          <a:p>
            <a:pPr>
              <a:spcBef>
                <a:spcPts val="1000"/>
              </a:spcBef>
              <a:spcAft>
                <a:spcPts val="1000"/>
              </a:spcAft>
            </a:pPr>
            <a:r>
              <a:rPr lang="ja-JP" altLang="en-US" sz="2400" b="1">
                <a:solidFill>
                  <a:srgbClr val="FF7600"/>
                </a:solidFill>
                <a:effectLst/>
                <a:latin typeface="Yu Gothic" panose="020B0400000000000000" pitchFamily="34" charset="-128"/>
                <a:ea typeface="Yu Gothic" panose="020B0400000000000000" pitchFamily="34" charset="-128"/>
              </a:rPr>
              <a:t>ここの記載が中途半端なほど、申請が承認されづらくなります。</a:t>
            </a:r>
            <a:endParaRPr lang="en-US" altLang="ja-JP" sz="2400" b="1" dirty="0">
              <a:solidFill>
                <a:srgbClr val="FF7600"/>
              </a:solidFill>
              <a:latin typeface="Yu Gothic" panose="020B0400000000000000" pitchFamily="34" charset="-128"/>
              <a:ea typeface="Yu Gothic" panose="020B0400000000000000" pitchFamily="34" charset="-128"/>
            </a:endParaRPr>
          </a:p>
        </p:txBody>
      </p:sp>
      <p:graphicFrame>
        <p:nvGraphicFramePr>
          <p:cNvPr id="8" name="表 7">
            <a:extLst>
              <a:ext uri="{FF2B5EF4-FFF2-40B4-BE49-F238E27FC236}">
                <a16:creationId xmlns:a16="http://schemas.microsoft.com/office/drawing/2014/main" id="{0255D661-7E29-2EB4-01CC-3CEB20F79F2D}"/>
              </a:ext>
            </a:extLst>
          </p:cNvPr>
          <p:cNvGraphicFramePr>
            <a:graphicFrameLocks noGrp="1"/>
          </p:cNvGraphicFramePr>
          <p:nvPr>
            <p:extLst>
              <p:ext uri="{D42A27DB-BD31-4B8C-83A1-F6EECF244321}">
                <p14:modId xmlns:p14="http://schemas.microsoft.com/office/powerpoint/2010/main" val="3667657781"/>
              </p:ext>
            </p:extLst>
          </p:nvPr>
        </p:nvGraphicFramePr>
        <p:xfrm>
          <a:off x="1334875" y="1209510"/>
          <a:ext cx="9522249" cy="4298740"/>
        </p:xfrm>
        <a:graphic>
          <a:graphicData uri="http://schemas.openxmlformats.org/drawingml/2006/table">
            <a:tbl>
              <a:tblPr firstRow="1" firstCol="1" bandRow="1">
                <a:tableStyleId>{5C22544A-7EE6-4342-B048-85BDC9FD1C3A}</a:tableStyleId>
              </a:tblPr>
              <a:tblGrid>
                <a:gridCol w="1959180">
                  <a:extLst>
                    <a:ext uri="{9D8B030D-6E8A-4147-A177-3AD203B41FA5}">
                      <a16:colId xmlns:a16="http://schemas.microsoft.com/office/drawing/2014/main" val="1290786866"/>
                    </a:ext>
                  </a:extLst>
                </a:gridCol>
                <a:gridCol w="436383">
                  <a:extLst>
                    <a:ext uri="{9D8B030D-6E8A-4147-A177-3AD203B41FA5}">
                      <a16:colId xmlns:a16="http://schemas.microsoft.com/office/drawing/2014/main" val="448782766"/>
                    </a:ext>
                  </a:extLst>
                </a:gridCol>
                <a:gridCol w="7126686">
                  <a:extLst>
                    <a:ext uri="{9D8B030D-6E8A-4147-A177-3AD203B41FA5}">
                      <a16:colId xmlns:a16="http://schemas.microsoft.com/office/drawing/2014/main" val="12060975"/>
                    </a:ext>
                  </a:extLst>
                </a:gridCol>
              </a:tblGrid>
              <a:tr h="366381">
                <a:tc gridSpan="3">
                  <a:txBody>
                    <a:bodyPr/>
                    <a:lstStyle/>
                    <a:p>
                      <a:pPr algn="just">
                        <a:lnSpc>
                          <a:spcPts val="1500"/>
                        </a:lnSpc>
                      </a:pPr>
                      <a:r>
                        <a:rPr lang="ja-JP" sz="1600" b="0" i="0" kern="100">
                          <a:effectLst/>
                          <a:latin typeface="Hiragino Kaku Gothic ProN W3" panose="020B0300000000000000" pitchFamily="34" charset="-128"/>
                          <a:ea typeface="Hiragino Kaku Gothic ProN W3" panose="020B0300000000000000" pitchFamily="34" charset="-128"/>
                        </a:rPr>
                        <a:t>プロジェクト情報</a:t>
                      </a:r>
                      <a:endParaRPr lang="ja-JP" sz="16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8706957"/>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プロジェクト名</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gridSpan="2">
                  <a:txBody>
                    <a:bodyPr/>
                    <a:lstStyle/>
                    <a:p>
                      <a:pPr algn="just">
                        <a:lnSpc>
                          <a:spcPts val="1500"/>
                        </a:lnSpc>
                      </a:pPr>
                      <a:r>
                        <a:rPr lang="ja-JP" altLang="en-US" sz="1400" b="1" i="0" kern="100">
                          <a:solidFill>
                            <a:srgbClr val="D91A5C"/>
                          </a:solidFill>
                          <a:effectLst/>
                          <a:latin typeface="Hiragino Kaku Gothic ProN W3" panose="020B0300000000000000" pitchFamily="34" charset="-128"/>
                          <a:ea typeface="Hiragino Kaku Gothic ProN W3" panose="020B0300000000000000" pitchFamily="34" charset="-128"/>
                        </a:rPr>
                        <a:t>プロジェクトの概要を示した名称</a:t>
                      </a:r>
                      <a:endParaRPr lang="ja-JP" sz="1400" b="1"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706174308"/>
                  </a:ext>
                </a:extLst>
              </a:tr>
              <a:tr h="1259165">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プロジェクト概要</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gridSpan="2">
                  <a:txBody>
                    <a:bodyPr/>
                    <a:lstStyle/>
                    <a:p>
                      <a:pPr algn="just">
                        <a:lnSpc>
                          <a:spcPts val="1500"/>
                        </a:lnSpc>
                      </a:pPr>
                      <a:endPar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r>
                        <a:rPr lang="en-US" sz="1400" b="1" i="0" kern="100" dirty="0" err="1">
                          <a:solidFill>
                            <a:srgbClr val="D91A5C"/>
                          </a:solidFill>
                          <a:effectLst/>
                          <a:latin typeface="Hiragino Kaku Gothic ProN W3" panose="020B0300000000000000" pitchFamily="34" charset="-128"/>
                          <a:ea typeface="Hiragino Kaku Gothic ProN W3" panose="020B0300000000000000" pitchFamily="34" charset="-128"/>
                        </a:rPr>
                        <a:t>プロジェクトの概要を具体的に記載してください</a:t>
                      </a:r>
                      <a:endParaRPr lang="en-US" sz="1400" b="1"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indent="-171450" algn="just">
                        <a:lnSpc>
                          <a:spcPts val="1500"/>
                        </a:lnSpc>
                        <a:buFont typeface="Arial" panose="020B0604020202020204" pitchFamily="34" charset="0"/>
                        <a:buChar char="•"/>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rPr>
                        <a:t>プロジェクトの目的や意義</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indent="-171450" algn="just">
                        <a:lnSpc>
                          <a:spcPts val="1500"/>
                        </a:lnSpc>
                        <a:buFont typeface="Arial" panose="020B0604020202020204" pitchFamily="34" charset="0"/>
                        <a:buChar char="•"/>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rPr>
                        <a:t>プロジェクトの内容（実施内容、場所など）</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marR="0" lvl="0" indent="-171450" algn="just"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rPr>
                        <a:t>クラブとしてどのように活動するのか、どのように関わるのか、何を提供するのか</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2671513413"/>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実施期間</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gridSpan="2">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実施する期間</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594671479"/>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受益者</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gridSpan="2">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rPr>
                        <a:t>この補助金活動による受益者</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4093973783"/>
                  </a:ext>
                </a:extLst>
              </a:tr>
              <a:tr h="366381">
                <a:tc rowSpan="3">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会員の積極的な活動</a:t>
                      </a:r>
                    </a:p>
                    <a:p>
                      <a:pPr algn="dist">
                        <a:lnSpc>
                          <a:spcPts val="1500"/>
                        </a:lnSpc>
                      </a:pPr>
                      <a:r>
                        <a:rPr lang="en-US" sz="1050" b="0" i="0" kern="100" dirty="0">
                          <a:effectLst/>
                          <a:latin typeface="Hiragino Kaku Gothic ProN W3" panose="020B0300000000000000" pitchFamily="34" charset="-128"/>
                          <a:ea typeface="Hiragino Kaku Gothic ProN W3" panose="020B0300000000000000" pitchFamily="34" charset="-128"/>
                        </a:rPr>
                        <a:t>(</a:t>
                      </a:r>
                      <a:r>
                        <a:rPr lang="ja-JP" sz="1050" b="0" i="0" kern="100">
                          <a:effectLst/>
                          <a:latin typeface="Hiragino Kaku Gothic ProN W3" panose="020B0300000000000000" pitchFamily="34" charset="-128"/>
                          <a:ea typeface="Hiragino Kaku Gothic ProN W3" panose="020B0300000000000000" pitchFamily="34" charset="-128"/>
                        </a:rPr>
                        <a:t>資金援助以外</a:t>
                      </a:r>
                      <a:r>
                        <a:rPr lang="en-US" sz="1050" b="0" i="0" kern="100" dirty="0">
                          <a:effectLst/>
                          <a:latin typeface="Hiragino Kaku Gothic ProN W3" panose="020B0300000000000000" pitchFamily="34" charset="-128"/>
                          <a:ea typeface="Hiragino Kaku Gothic ProN W3" panose="020B0300000000000000" pitchFamily="34" charset="-128"/>
                        </a:rPr>
                        <a:t>)</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1</a:t>
                      </a:r>
                      <a:r>
                        <a:rPr lang="ja-JP"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5802407"/>
                  </a:ext>
                </a:extLst>
              </a:tr>
              <a:tr h="366381">
                <a:tc vMerge="1">
                  <a:txBody>
                    <a:bodyPr/>
                    <a:lstStyle/>
                    <a:p>
                      <a:endParaRPr kumimoji="1" lang="ja-JP" altLang="en-US"/>
                    </a:p>
                  </a:txBody>
                  <a:tcP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2</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プロジェクトにおいて会員がどのような活動を行うのか</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（プロジェクト概要を補足する内容）</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4083025"/>
                  </a:ext>
                </a:extLst>
              </a:tr>
              <a:tr h="366381">
                <a:tc vMerge="1">
                  <a:txBody>
                    <a:bodyPr/>
                    <a:lstStyle/>
                    <a:p>
                      <a:endParaRPr kumimoji="1" lang="ja-JP" altLang="en-US"/>
                    </a:p>
                  </a:txBody>
                  <a:tcP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3</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3881119"/>
                  </a:ext>
                </a:extLst>
              </a:tr>
            </a:tbl>
          </a:graphicData>
        </a:graphic>
      </p:graphicFrame>
      <p:pic>
        <p:nvPicPr>
          <p:cNvPr id="2" name="図 1">
            <a:extLst>
              <a:ext uri="{FF2B5EF4-FFF2-40B4-BE49-F238E27FC236}">
                <a16:creationId xmlns:a16="http://schemas.microsoft.com/office/drawing/2014/main" id="{4151C0E5-5BD9-EE02-20F7-B132B75D9BA0}"/>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32681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aphicFrame>
        <p:nvGraphicFramePr>
          <p:cNvPr id="3" name="表 2">
            <a:extLst>
              <a:ext uri="{FF2B5EF4-FFF2-40B4-BE49-F238E27FC236}">
                <a16:creationId xmlns:a16="http://schemas.microsoft.com/office/drawing/2014/main" id="{DA30D1D1-3001-90DB-07C7-5722203E0F0A}"/>
              </a:ext>
            </a:extLst>
          </p:cNvPr>
          <p:cNvGraphicFramePr>
            <a:graphicFrameLocks noGrp="1"/>
          </p:cNvGraphicFramePr>
          <p:nvPr>
            <p:extLst>
              <p:ext uri="{D42A27DB-BD31-4B8C-83A1-F6EECF244321}">
                <p14:modId xmlns:p14="http://schemas.microsoft.com/office/powerpoint/2010/main" val="310204951"/>
              </p:ext>
            </p:extLst>
          </p:nvPr>
        </p:nvGraphicFramePr>
        <p:xfrm>
          <a:off x="1707411" y="1176710"/>
          <a:ext cx="8266322" cy="3315141"/>
        </p:xfrm>
        <a:graphic>
          <a:graphicData uri="http://schemas.openxmlformats.org/drawingml/2006/table">
            <a:tbl>
              <a:tblPr firstRow="1" firstCol="1" bandRow="1">
                <a:tableStyleId>{5C22544A-7EE6-4342-B048-85BDC9FD1C3A}</a:tableStyleId>
              </a:tblPr>
              <a:tblGrid>
                <a:gridCol w="4810645">
                  <a:extLst>
                    <a:ext uri="{9D8B030D-6E8A-4147-A177-3AD203B41FA5}">
                      <a16:colId xmlns:a16="http://schemas.microsoft.com/office/drawing/2014/main" val="3825214446"/>
                    </a:ext>
                  </a:extLst>
                </a:gridCol>
                <a:gridCol w="913453">
                  <a:extLst>
                    <a:ext uri="{9D8B030D-6E8A-4147-A177-3AD203B41FA5}">
                      <a16:colId xmlns:a16="http://schemas.microsoft.com/office/drawing/2014/main" val="1365742777"/>
                    </a:ext>
                  </a:extLst>
                </a:gridCol>
                <a:gridCol w="1989940">
                  <a:extLst>
                    <a:ext uri="{9D8B030D-6E8A-4147-A177-3AD203B41FA5}">
                      <a16:colId xmlns:a16="http://schemas.microsoft.com/office/drawing/2014/main" val="1131903161"/>
                    </a:ext>
                  </a:extLst>
                </a:gridCol>
                <a:gridCol w="552284">
                  <a:extLst>
                    <a:ext uri="{9D8B030D-6E8A-4147-A177-3AD203B41FA5}">
                      <a16:colId xmlns:a16="http://schemas.microsoft.com/office/drawing/2014/main" val="1481951186"/>
                    </a:ext>
                  </a:extLst>
                </a:gridCol>
              </a:tblGrid>
              <a:tr h="368349">
                <a:tc gridSpan="4">
                  <a:txBody>
                    <a:bodyPr/>
                    <a:lstStyle/>
                    <a:p>
                      <a:pPr algn="just">
                        <a:lnSpc>
                          <a:spcPts val="1500"/>
                        </a:lnSpc>
                      </a:pPr>
                      <a:r>
                        <a:rPr lang="ja-JP" sz="1400" b="0" i="0" kern="100">
                          <a:effectLst/>
                          <a:latin typeface="Hiragino Kaku Gothic ProN W3" panose="020B0300000000000000" pitchFamily="34" charset="-128"/>
                          <a:ea typeface="Hiragino Kaku Gothic ProN W3" panose="020B0300000000000000" pitchFamily="34" charset="-128"/>
                        </a:rPr>
                        <a:t>プロジェクトの予算（見積書のコピー添付要）</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7918567"/>
                  </a:ext>
                </a:extLst>
              </a:tr>
              <a:tr h="368349">
                <a:tc>
                  <a:txBody>
                    <a:bodyPr/>
                    <a:lstStyle/>
                    <a:p>
                      <a:pPr algn="ctr">
                        <a:lnSpc>
                          <a:spcPts val="1500"/>
                        </a:lnSpc>
                      </a:pPr>
                      <a:r>
                        <a:rPr lang="ja-JP" sz="1400" b="0" i="0" kern="0" spc="525">
                          <a:effectLst/>
                          <a:latin typeface="Hiragino Kaku Gothic ProN W3" panose="020B0300000000000000" pitchFamily="34" charset="-128"/>
                          <a:ea typeface="Hiragino Kaku Gothic ProN W3" panose="020B0300000000000000" pitchFamily="34" charset="-128"/>
                        </a:rPr>
                        <a:t>支出項目</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ja-JP" sz="1400" b="0" i="0" kern="0" spc="525">
                          <a:effectLst/>
                          <a:latin typeface="Hiragino Kaku Gothic ProN W3" panose="020B0300000000000000" pitchFamily="34" charset="-128"/>
                          <a:ea typeface="Hiragino Kaku Gothic ProN W3" panose="020B0300000000000000" pitchFamily="34" charset="-128"/>
                        </a:rPr>
                        <a:t>通貨</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ctr">
                        <a:lnSpc>
                          <a:spcPts val="1500"/>
                        </a:lnSpc>
                      </a:pPr>
                      <a:r>
                        <a:rPr lang="ja-JP" sz="1400" b="0" i="0" kern="0" spc="1050">
                          <a:effectLst/>
                          <a:latin typeface="Hiragino Kaku Gothic ProN W3" panose="020B0300000000000000" pitchFamily="34" charset="-128"/>
                          <a:ea typeface="Hiragino Kaku Gothic ProN W3" panose="020B0300000000000000" pitchFamily="34" charset="-128"/>
                        </a:rPr>
                        <a:t>金額</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204584903"/>
                  </a:ext>
                </a:extLst>
              </a:tr>
              <a:tr h="368349">
                <a:tc>
                  <a:txBody>
                    <a:bodyPr/>
                    <a:lstStyle/>
                    <a:p>
                      <a:pPr algn="just">
                        <a:lnSpc>
                          <a:spcPts val="1500"/>
                        </a:lnSpc>
                      </a:pPr>
                      <a:r>
                        <a:rPr lang="ja-JP" altLang="en-US" sz="1400" b="0" i="0" kern="100">
                          <a:solidFill>
                            <a:schemeClr val="bg1"/>
                          </a:solidFill>
                          <a:effectLst/>
                          <a:latin typeface="Hiragino Kaku Gothic ProN W3" panose="020B0300000000000000" pitchFamily="34" charset="-128"/>
                          <a:ea typeface="Hiragino Kaku Gothic ProN W3" panose="020B0300000000000000" pitchFamily="34" charset="-128"/>
                        </a:rPr>
                        <a:t>〇〇費</a:t>
                      </a:r>
                      <a:endParaRPr lang="ja-JP"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r>
                        <a:rPr lang="en-US"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04481216"/>
                  </a:ext>
                </a:extLst>
              </a:tr>
              <a:tr h="368349">
                <a:tc>
                  <a:txBody>
                    <a:bodyPr/>
                    <a:lstStyle/>
                    <a:p>
                      <a:pPr algn="just">
                        <a:lnSpc>
                          <a:spcPts val="1500"/>
                        </a:lnSpc>
                      </a:pPr>
                      <a:r>
                        <a:rPr lang="ja-JP" altLang="en-US"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〇〇購入</a:t>
                      </a:r>
                      <a:endParaRPr lang="ja-JP"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52804084"/>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63243729"/>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97310106"/>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2815422"/>
                  </a:ext>
                </a:extLst>
              </a:tr>
              <a:tr h="368349">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ja-JP" altLang="en-US" sz="1400" b="0" i="0" kern="0" spc="1050">
                          <a:effectLst/>
                          <a:latin typeface="Hiragino Kaku Gothic ProN W3" panose="020B0300000000000000" pitchFamily="34" charset="-128"/>
                          <a:ea typeface="Hiragino Kaku Gothic ProN W3" panose="020B0300000000000000" pitchFamily="34" charset="-128"/>
                        </a:rPr>
                        <a:t>合計</a:t>
                      </a:r>
                      <a:endParaRPr lang="ja-JP" altLang="en-US"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solidFill>
                      <a:srgbClr val="006C31"/>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〇〇,〇〇〇</a:t>
                      </a:r>
                      <a:endParaRPr lang="ja-JP" alt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43110359"/>
                  </a:ext>
                </a:extLst>
              </a:tr>
              <a:tr h="368349">
                <a:tc>
                  <a:txBody>
                    <a:bodyPr/>
                    <a:lstStyle/>
                    <a:p>
                      <a:pPr algn="ctr">
                        <a:lnSpc>
                          <a:spcPts val="1500"/>
                        </a:lnSpc>
                      </a:pPr>
                      <a:r>
                        <a:rPr lang="ja-JP" altLang="en-US"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希望申請額</a:t>
                      </a:r>
                    </a:p>
                  </a:txBody>
                  <a:tcPr marL="68580" marR="68580" marT="0" marB="0" anchor="ctr">
                    <a:solidFill>
                      <a:srgbClr val="FF7600"/>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〇〇,〇〇〇</a:t>
                      </a:r>
                      <a:endParaRPr lang="ja-JP" alt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8166078"/>
                  </a:ext>
                </a:extLst>
              </a:tr>
            </a:tbl>
          </a:graphicData>
        </a:graphic>
      </p:graphicFrame>
      <p:sp>
        <p:nvSpPr>
          <p:cNvPr id="4" name="テキスト ボックス 3">
            <a:extLst>
              <a:ext uri="{FF2B5EF4-FFF2-40B4-BE49-F238E27FC236}">
                <a16:creationId xmlns:a16="http://schemas.microsoft.com/office/drawing/2014/main" id="{2FEA728A-91CB-8991-44D9-0D3F45924E69}"/>
              </a:ext>
            </a:extLst>
          </p:cNvPr>
          <p:cNvSpPr txBox="1"/>
          <p:nvPr/>
        </p:nvSpPr>
        <p:spPr>
          <a:xfrm>
            <a:off x="1283972" y="4681844"/>
            <a:ext cx="9735639" cy="1508105"/>
          </a:xfrm>
          <a:prstGeom prst="rect">
            <a:avLst/>
          </a:prstGeom>
          <a:noFill/>
        </p:spPr>
        <p:txBody>
          <a:bodyPr wrap="square">
            <a:spAutoFit/>
          </a:bodyPr>
          <a:lstStyle/>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見積の添付を忘れずにお願いします（何もないのは認められません）。</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a:solidFill>
                  <a:srgbClr val="FF7600"/>
                </a:solidFill>
                <a:latin typeface="Yu Gothic" panose="020B0400000000000000" pitchFamily="34" charset="-128"/>
                <a:ea typeface="Yu Gothic" panose="020B0400000000000000" pitchFamily="34" charset="-128"/>
              </a:rPr>
              <a:t>見積もりが取りづらいものについては、当委員会までご相談ください。</a:t>
            </a:r>
            <a:endParaRPr lang="en-US" altLang="ja-JP" sz="2400" b="1" dirty="0">
              <a:solidFill>
                <a:srgbClr val="FF7600"/>
              </a:solidFill>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a:solidFill>
                  <a:srgbClr val="FF7600"/>
                </a:solidFill>
                <a:latin typeface="Yu Gothic" panose="020B0400000000000000" pitchFamily="34" charset="-128"/>
                <a:ea typeface="Yu Gothic" panose="020B0400000000000000" pitchFamily="34" charset="-128"/>
              </a:rPr>
              <a:t>クラブの申請上限額を知りたい場合は、お問合せください。</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pic>
        <p:nvPicPr>
          <p:cNvPr id="2" name="図 1">
            <a:extLst>
              <a:ext uri="{FF2B5EF4-FFF2-40B4-BE49-F238E27FC236}">
                <a16:creationId xmlns:a16="http://schemas.microsoft.com/office/drawing/2014/main" id="{0BB7DAA2-8BB1-AD52-B6E8-5B87795A1EDA}"/>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39284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615C3F6D-5288-EC03-2173-103E318E2247}"/>
              </a:ext>
            </a:extLst>
          </p:cNvPr>
          <p:cNvGrpSpPr/>
          <p:nvPr/>
        </p:nvGrpSpPr>
        <p:grpSpPr>
          <a:xfrm>
            <a:off x="7964723" y="2837686"/>
            <a:ext cx="2784688" cy="1169777"/>
            <a:chOff x="7964723" y="2837686"/>
            <a:chExt cx="2784688" cy="1169777"/>
          </a:xfrm>
        </p:grpSpPr>
        <p:sp>
          <p:nvSpPr>
            <p:cNvPr id="8" name="ホームベース 4">
              <a:extLst>
                <a:ext uri="{FF2B5EF4-FFF2-40B4-BE49-F238E27FC236}">
                  <a16:creationId xmlns:a16="http://schemas.microsoft.com/office/drawing/2014/main" id="{07D9941D-6F5B-75A5-3DAE-EC93D6EADB0F}"/>
                </a:ext>
              </a:extLst>
            </p:cNvPr>
            <p:cNvSpPr/>
            <p:nvPr/>
          </p:nvSpPr>
          <p:spPr>
            <a:xfrm>
              <a:off x="7964723" y="283768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3BEA8A10-FED5-0286-6467-5152E0A76F82}"/>
                </a:ext>
              </a:extLst>
            </p:cNvPr>
            <p:cNvSpPr txBox="1"/>
            <p:nvPr/>
          </p:nvSpPr>
          <p:spPr>
            <a:xfrm>
              <a:off x="8947685" y="3123021"/>
              <a:ext cx="1801726" cy="6360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クラブ</a:t>
              </a:r>
              <a:endParaRPr kumimoji="0" lang="en-US" altLang="ja-JP"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へ振込</a:t>
              </a:r>
              <a:endParaRPr kumimoji="0" lang="ja-JP" altLang="en-US"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申請額と支給額について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5" name="Google Shape;557;p48">
            <a:extLst>
              <a:ext uri="{FF2B5EF4-FFF2-40B4-BE49-F238E27FC236}">
                <a16:creationId xmlns:a16="http://schemas.microsoft.com/office/drawing/2014/main" id="{9D86E504-AFFD-B5A4-F75E-5A0735242FE1}"/>
              </a:ext>
            </a:extLst>
          </p:cNvPr>
          <p:cNvSpPr txBox="1"/>
          <p:nvPr/>
        </p:nvSpPr>
        <p:spPr>
          <a:xfrm>
            <a:off x="5122995" y="3250032"/>
            <a:ext cx="1620000" cy="540000"/>
          </a:xfrm>
          <a:prstGeom prst="rect">
            <a:avLst/>
          </a:prstGeom>
          <a:noFill/>
          <a:ln>
            <a:noFill/>
          </a:ln>
        </p:spPr>
        <p:txBody>
          <a:bodyPr spcFirstLastPara="1" wrap="square" lIns="36000" tIns="36000" rIns="36000" bIns="36000" anchor="ctr" anchorCtr="0">
            <a:norm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endParaRPr kumimoji="0" lang="ja-JP" altLang="en-US" sz="2000" b="1" i="0" u="none" strike="noStrike" kern="1200" cap="none" spc="300" normalizeH="0" baseline="0" noProof="0" dirty="0">
              <a:ln>
                <a:noFill/>
              </a:ln>
              <a:solidFill>
                <a:srgbClr val="FFFFFF"/>
              </a:solidFill>
              <a:effectLst/>
              <a:uLnTx/>
              <a:uFillTx/>
              <a:latin typeface="游ゴシック" panose="020F0502020204030204"/>
              <a:ea typeface="Yu Gothic" panose="020B0400000000000000" pitchFamily="34" charset="-128"/>
              <a:cs typeface="Arial"/>
              <a:sym typeface="Arial"/>
            </a:endParaRPr>
          </a:p>
        </p:txBody>
      </p:sp>
      <p:sp>
        <p:nvSpPr>
          <p:cNvPr id="17" name="テキスト ボックス 16">
            <a:extLst>
              <a:ext uri="{FF2B5EF4-FFF2-40B4-BE49-F238E27FC236}">
                <a16:creationId xmlns:a16="http://schemas.microsoft.com/office/drawing/2014/main" id="{6E88F4EB-49B6-789C-2536-76A0326B8E23}"/>
              </a:ext>
            </a:extLst>
          </p:cNvPr>
          <p:cNvSpPr txBox="1"/>
          <p:nvPr/>
        </p:nvSpPr>
        <p:spPr>
          <a:xfrm>
            <a:off x="273133" y="4170389"/>
            <a:ext cx="1840568" cy="773289"/>
          </a:xfrm>
          <a:prstGeom prst="rect">
            <a:avLst/>
          </a:prstGeom>
          <a:noFill/>
        </p:spPr>
        <p:txBody>
          <a:bodyPr wrap="none" rtlCol="0">
            <a:spAutoFit/>
          </a:bodyPr>
          <a:lstStyle/>
          <a:p>
            <a:pPr>
              <a:lnSpc>
                <a:spcPct val="150000"/>
              </a:lnSpc>
            </a:pPr>
            <a:r>
              <a:rPr kumimoji="1" lang="ja-JP" altLang="en-US" sz="1600">
                <a:solidFill>
                  <a:schemeClr val="tx1">
                    <a:lumMod val="75000"/>
                    <a:lumOff val="25000"/>
                  </a:schemeClr>
                </a:solidFill>
              </a:rPr>
              <a:t>予算　　　</a:t>
            </a:r>
            <a:r>
              <a:rPr kumimoji="1" lang="en-US" altLang="ja-JP" sz="1600" dirty="0">
                <a:solidFill>
                  <a:schemeClr val="tx1">
                    <a:lumMod val="75000"/>
                    <a:lumOff val="25000"/>
                  </a:schemeClr>
                </a:solidFill>
              </a:rPr>
              <a:t>¥100,000</a:t>
            </a:r>
          </a:p>
          <a:p>
            <a:pPr>
              <a:lnSpc>
                <a:spcPct val="150000"/>
              </a:lnSpc>
            </a:pPr>
            <a:r>
              <a:rPr lang="ja-JP" altLang="en-US" sz="1600">
                <a:solidFill>
                  <a:schemeClr val="tx1">
                    <a:lumMod val="75000"/>
                    <a:lumOff val="25000"/>
                  </a:schemeClr>
                </a:solidFill>
              </a:rPr>
              <a:t>希望額　</a:t>
            </a:r>
            <a:r>
              <a:rPr kumimoji="1" lang="ja-JP" altLang="en-US" sz="1600">
                <a:solidFill>
                  <a:schemeClr val="tx1">
                    <a:lumMod val="75000"/>
                    <a:lumOff val="25000"/>
                  </a:schemeClr>
                </a:solidFill>
              </a:rPr>
              <a:t> </a:t>
            </a:r>
            <a:r>
              <a:rPr kumimoji="1" lang="en-US" altLang="ja-JP" sz="1600" dirty="0">
                <a:solidFill>
                  <a:schemeClr val="tx1">
                    <a:lumMod val="75000"/>
                    <a:lumOff val="25000"/>
                  </a:schemeClr>
                </a:solidFill>
              </a:rPr>
              <a:t>¥100,000</a:t>
            </a:r>
            <a:endParaRPr kumimoji="1" lang="ja-JP" altLang="en-US" sz="1600" dirty="0">
              <a:solidFill>
                <a:schemeClr val="tx1">
                  <a:lumMod val="75000"/>
                  <a:lumOff val="25000"/>
                </a:schemeClr>
              </a:solidFill>
            </a:endParaRPr>
          </a:p>
        </p:txBody>
      </p:sp>
      <p:grpSp>
        <p:nvGrpSpPr>
          <p:cNvPr id="36" name="グループ化 35">
            <a:extLst>
              <a:ext uri="{FF2B5EF4-FFF2-40B4-BE49-F238E27FC236}">
                <a16:creationId xmlns:a16="http://schemas.microsoft.com/office/drawing/2014/main" id="{D8A63AA7-0130-B925-EC55-7F4FE78A3F32}"/>
              </a:ext>
            </a:extLst>
          </p:cNvPr>
          <p:cNvGrpSpPr/>
          <p:nvPr/>
        </p:nvGrpSpPr>
        <p:grpSpPr>
          <a:xfrm>
            <a:off x="2403628" y="1224697"/>
            <a:ext cx="2404536" cy="1595765"/>
            <a:chOff x="2403628" y="1224697"/>
            <a:chExt cx="2404536" cy="1595765"/>
          </a:xfrm>
        </p:grpSpPr>
        <p:sp>
          <p:nvSpPr>
            <p:cNvPr id="18" name="フリーフォーム: 図形 21">
              <a:extLst>
                <a:ext uri="{FF2B5EF4-FFF2-40B4-BE49-F238E27FC236}">
                  <a16:creationId xmlns:a16="http://schemas.microsoft.com/office/drawing/2014/main" id="{E44C3DB6-70E9-A787-6791-EB4DE2F4EDD1}"/>
                </a:ext>
              </a:extLst>
            </p:cNvPr>
            <p:cNvSpPr/>
            <p:nvPr/>
          </p:nvSpPr>
          <p:spPr>
            <a:xfrm rot="10800000">
              <a:off x="2516362" y="1290395"/>
              <a:ext cx="2235398" cy="1530067"/>
            </a:xfrm>
            <a:custGeom>
              <a:avLst/>
              <a:gdLst>
                <a:gd name="connsiteX0" fmla="*/ 2180883 w 2235398"/>
                <a:gd name="connsiteY0" fmla="*/ 1335768 h 1335768"/>
                <a:gd name="connsiteX1" fmla="*/ 54515 w 2235398"/>
                <a:gd name="connsiteY1" fmla="*/ 1335768 h 1335768"/>
                <a:gd name="connsiteX2" fmla="*/ 0 w 2235398"/>
                <a:gd name="connsiteY2" fmla="*/ 1281253 h 1335768"/>
                <a:gd name="connsiteX3" fmla="*/ 0 w 2235398"/>
                <a:gd name="connsiteY3" fmla="*/ 299990 h 1335768"/>
                <a:gd name="connsiteX4" fmla="*/ 54515 w 2235398"/>
                <a:gd name="connsiteY4" fmla="*/ 245475 h 1335768"/>
                <a:gd name="connsiteX5" fmla="*/ 932988 w 2235398"/>
                <a:gd name="connsiteY5" fmla="*/ 245475 h 1335768"/>
                <a:gd name="connsiteX6" fmla="*/ 1117699 w 2235398"/>
                <a:gd name="connsiteY6" fmla="*/ 0 h 1335768"/>
                <a:gd name="connsiteX7" fmla="*/ 1302410 w 2235398"/>
                <a:gd name="connsiteY7" fmla="*/ 245475 h 1335768"/>
                <a:gd name="connsiteX8" fmla="*/ 2180883 w 2235398"/>
                <a:gd name="connsiteY8" fmla="*/ 245475 h 1335768"/>
                <a:gd name="connsiteX9" fmla="*/ 2235398 w 2235398"/>
                <a:gd name="connsiteY9" fmla="*/ 299990 h 1335768"/>
                <a:gd name="connsiteX10" fmla="*/ 2235398 w 2235398"/>
                <a:gd name="connsiteY10" fmla="*/ 1281253 h 1335768"/>
                <a:gd name="connsiteX11" fmla="*/ 2180883 w 2235398"/>
                <a:gd name="connsiteY11" fmla="*/ 1335768 h 13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5398" h="1335768">
                  <a:moveTo>
                    <a:pt x="2180883" y="1335768"/>
                  </a:moveTo>
                  <a:lnTo>
                    <a:pt x="54515" y="1335768"/>
                  </a:lnTo>
                  <a:cubicBezTo>
                    <a:pt x="24407" y="1335768"/>
                    <a:pt x="0" y="1311361"/>
                    <a:pt x="0" y="1281253"/>
                  </a:cubicBezTo>
                  <a:lnTo>
                    <a:pt x="0" y="299990"/>
                  </a:lnTo>
                  <a:cubicBezTo>
                    <a:pt x="0" y="269882"/>
                    <a:pt x="24407" y="245475"/>
                    <a:pt x="54515" y="245475"/>
                  </a:cubicBezTo>
                  <a:lnTo>
                    <a:pt x="932988" y="245475"/>
                  </a:lnTo>
                  <a:lnTo>
                    <a:pt x="1117699" y="0"/>
                  </a:lnTo>
                  <a:lnTo>
                    <a:pt x="1302410" y="245475"/>
                  </a:lnTo>
                  <a:lnTo>
                    <a:pt x="2180883" y="245475"/>
                  </a:lnTo>
                  <a:cubicBezTo>
                    <a:pt x="2210991" y="245475"/>
                    <a:pt x="2235398" y="269882"/>
                    <a:pt x="2235398" y="299990"/>
                  </a:cubicBezTo>
                  <a:lnTo>
                    <a:pt x="2235398" y="1281253"/>
                  </a:lnTo>
                  <a:cubicBezTo>
                    <a:pt x="2235398" y="1311361"/>
                    <a:pt x="2210991" y="1335768"/>
                    <a:pt x="2180883" y="1335768"/>
                  </a:cubicBezTo>
                  <a:close/>
                </a:path>
              </a:pathLst>
            </a:cu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8D4D8538-F153-8121-8296-26685FA05904}"/>
                </a:ext>
              </a:extLst>
            </p:cNvPr>
            <p:cNvSpPr txBox="1"/>
            <p:nvPr/>
          </p:nvSpPr>
          <p:spPr>
            <a:xfrm>
              <a:off x="2403628" y="1224697"/>
              <a:ext cx="2404536" cy="1298817"/>
            </a:xfrm>
            <a:prstGeom prst="rect">
              <a:avLst/>
            </a:prstGeom>
            <a:noFill/>
          </p:spPr>
          <p:txBody>
            <a:bodyPr wrap="square">
              <a:spAutoFit/>
            </a:bodyPr>
            <a:lstStyle/>
            <a:p>
              <a:pPr algn="ctr">
                <a:lnSpc>
                  <a:spcPct val="150000"/>
                </a:lnSpc>
              </a:pPr>
              <a:r>
                <a:rPr kumimoji="1" lang="ja-JP" altLang="en-US" sz="1800" b="1">
                  <a:solidFill>
                    <a:schemeClr val="bg1"/>
                  </a:solidFill>
                  <a:latin typeface="Yu Gothic" panose="020B0400000000000000" pitchFamily="34" charset="-128"/>
                  <a:ea typeface="Yu Gothic" panose="020B0400000000000000" pitchFamily="34" charset="-128"/>
                </a:rPr>
                <a:t>上限額</a:t>
              </a:r>
              <a:endParaRPr kumimoji="1" lang="en-US" altLang="ja-JP" sz="1800" b="1" dirty="0">
                <a:solidFill>
                  <a:schemeClr val="bg1"/>
                </a:solidFill>
                <a:latin typeface="Yu Gothic" panose="020B0400000000000000" pitchFamily="34" charset="-128"/>
                <a:ea typeface="Yu Gothic" panose="020B0400000000000000" pitchFamily="34" charset="-128"/>
              </a:endParaRPr>
            </a:p>
            <a:p>
              <a:pPr algn="ctr">
                <a:lnSpc>
                  <a:spcPct val="150000"/>
                </a:lnSpc>
              </a:pPr>
              <a:r>
                <a:rPr kumimoji="1" lang="ja-JP" altLang="en-US" sz="1800" b="1">
                  <a:solidFill>
                    <a:schemeClr val="bg1"/>
                  </a:solidFill>
                  <a:latin typeface="Yu Gothic" panose="020B0400000000000000" pitchFamily="34" charset="-128"/>
                  <a:ea typeface="Yu Gothic" panose="020B0400000000000000" pitchFamily="34" charset="-128"/>
                </a:rPr>
                <a:t>クラブ会員数</a:t>
              </a:r>
              <a:endParaRPr kumimoji="1" lang="en-US" altLang="ja-JP" sz="1800" b="1" dirty="0">
                <a:solidFill>
                  <a:schemeClr val="bg1"/>
                </a:solidFill>
                <a:latin typeface="Yu Gothic" panose="020B0400000000000000" pitchFamily="34" charset="-128"/>
                <a:ea typeface="Yu Gothic" panose="020B0400000000000000" pitchFamily="34" charset="-128"/>
              </a:endParaRPr>
            </a:p>
            <a:p>
              <a:pPr algn="ctr">
                <a:lnSpc>
                  <a:spcPct val="150000"/>
                </a:lnSpc>
              </a:pPr>
              <a:r>
                <a:rPr lang="en-US" altLang="ja-JP" b="1" dirty="0">
                  <a:solidFill>
                    <a:schemeClr val="bg1"/>
                  </a:solidFill>
                  <a:latin typeface="Yu Gothic" panose="020B0400000000000000" pitchFamily="34" charset="-128"/>
                  <a:ea typeface="Yu Gothic" panose="020B0400000000000000" pitchFamily="34" charset="-128"/>
                </a:rPr>
                <a:t>3</a:t>
              </a:r>
              <a:r>
                <a:rPr lang="ja-JP" altLang="en-US" b="1">
                  <a:solidFill>
                    <a:schemeClr val="bg1"/>
                  </a:solidFill>
                  <a:latin typeface="Yu Gothic" panose="020B0400000000000000" pitchFamily="34" charset="-128"/>
                  <a:ea typeface="Yu Gothic" panose="020B0400000000000000" pitchFamily="34" charset="-128"/>
                </a:rPr>
                <a:t>年前の寄付額</a:t>
              </a:r>
              <a:endParaRPr kumimoji="1" lang="en-US" altLang="ja-JP" sz="1800" b="1" dirty="0">
                <a:solidFill>
                  <a:schemeClr val="bg1"/>
                </a:solidFill>
                <a:latin typeface="Yu Gothic" panose="020B0400000000000000" pitchFamily="34" charset="-128"/>
                <a:ea typeface="Yu Gothic" panose="020B0400000000000000" pitchFamily="34" charset="-128"/>
              </a:endParaRPr>
            </a:p>
          </p:txBody>
        </p:sp>
      </p:grpSp>
      <p:grpSp>
        <p:nvGrpSpPr>
          <p:cNvPr id="32" name="グループ化 31">
            <a:extLst>
              <a:ext uri="{FF2B5EF4-FFF2-40B4-BE49-F238E27FC236}">
                <a16:creationId xmlns:a16="http://schemas.microsoft.com/office/drawing/2014/main" id="{7C38EFFB-06AE-42AE-EB4A-9C0D1E480A10}"/>
              </a:ext>
            </a:extLst>
          </p:cNvPr>
          <p:cNvGrpSpPr/>
          <p:nvPr/>
        </p:nvGrpSpPr>
        <p:grpSpPr>
          <a:xfrm>
            <a:off x="6664618" y="2853437"/>
            <a:ext cx="2700000" cy="1169777"/>
            <a:chOff x="6664618" y="2853437"/>
            <a:chExt cx="2700000" cy="1169777"/>
          </a:xfrm>
        </p:grpSpPr>
        <p:sp>
          <p:nvSpPr>
            <p:cNvPr id="10" name="ホームベース 4">
              <a:extLst>
                <a:ext uri="{FF2B5EF4-FFF2-40B4-BE49-F238E27FC236}">
                  <a16:creationId xmlns:a16="http://schemas.microsoft.com/office/drawing/2014/main" id="{A505FFF8-B854-DC95-BAE8-5AEE93555AFA}"/>
                </a:ext>
              </a:extLst>
            </p:cNvPr>
            <p:cNvSpPr/>
            <p:nvPr/>
          </p:nvSpPr>
          <p:spPr>
            <a:xfrm>
              <a:off x="6664618" y="2853437"/>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0" name="テキスト ボックス 19">
              <a:extLst>
                <a:ext uri="{FF2B5EF4-FFF2-40B4-BE49-F238E27FC236}">
                  <a16:creationId xmlns:a16="http://schemas.microsoft.com/office/drawing/2014/main" id="{69ABCEC5-54D3-0F44-CC37-FD63034C245C}"/>
                </a:ext>
              </a:extLst>
            </p:cNvPr>
            <p:cNvSpPr txBox="1"/>
            <p:nvPr/>
          </p:nvSpPr>
          <p:spPr>
            <a:xfrm>
              <a:off x="7145959" y="3001099"/>
              <a:ext cx="1801726" cy="8822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支給時の為替レートで</a:t>
              </a:r>
              <a:endParaRPr kumimoji="0" lang="en-US" altLang="ja-JP"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spc="300">
                  <a:solidFill>
                    <a:srgbClr val="FFFFFF"/>
                  </a:solidFill>
                  <a:latin typeface="Yu Gothic" panose="020B0400000000000000" pitchFamily="34" charset="-128"/>
                  <a:ea typeface="Yu Gothic" panose="020B0400000000000000" pitchFamily="34" charset="-128"/>
                  <a:cs typeface="Arial"/>
                  <a:sym typeface="Arial"/>
                </a:rPr>
                <a:t>委員会に入金</a:t>
              </a:r>
              <a:endParaRPr kumimoji="0" lang="ja-JP" altLang="en-US"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grpSp>
        <p:nvGrpSpPr>
          <p:cNvPr id="31" name="グループ化 30">
            <a:extLst>
              <a:ext uri="{FF2B5EF4-FFF2-40B4-BE49-F238E27FC236}">
                <a16:creationId xmlns:a16="http://schemas.microsoft.com/office/drawing/2014/main" id="{F9FB87C4-72FC-7D02-A262-70A56F30B3E9}"/>
              </a:ext>
            </a:extLst>
          </p:cNvPr>
          <p:cNvGrpSpPr/>
          <p:nvPr/>
        </p:nvGrpSpPr>
        <p:grpSpPr>
          <a:xfrm>
            <a:off x="4534123" y="2852946"/>
            <a:ext cx="2700000" cy="1186019"/>
            <a:chOff x="4534123" y="2852946"/>
            <a:chExt cx="2700000" cy="1186019"/>
          </a:xfrm>
        </p:grpSpPr>
        <p:sp>
          <p:nvSpPr>
            <p:cNvPr id="11" name="ホームベース 6">
              <a:extLst>
                <a:ext uri="{FF2B5EF4-FFF2-40B4-BE49-F238E27FC236}">
                  <a16:creationId xmlns:a16="http://schemas.microsoft.com/office/drawing/2014/main" id="{87CAA9A2-EAAA-73D7-4B59-75FBF845E9CA}"/>
                </a:ext>
              </a:extLst>
            </p:cNvPr>
            <p:cNvSpPr/>
            <p:nvPr/>
          </p:nvSpPr>
          <p:spPr>
            <a:xfrm>
              <a:off x="4534123" y="285294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3" name="Google Shape;557;p48">
              <a:extLst>
                <a:ext uri="{FF2B5EF4-FFF2-40B4-BE49-F238E27FC236}">
                  <a16:creationId xmlns:a16="http://schemas.microsoft.com/office/drawing/2014/main" id="{EFBE01E2-DCB8-88AE-54E0-A2D0D0963BA1}"/>
                </a:ext>
              </a:extLst>
            </p:cNvPr>
            <p:cNvSpPr txBox="1"/>
            <p:nvPr/>
          </p:nvSpPr>
          <p:spPr>
            <a:xfrm>
              <a:off x="5142362" y="3001099"/>
              <a:ext cx="1620000" cy="1037866"/>
            </a:xfrm>
            <a:prstGeom prst="rect">
              <a:avLst/>
            </a:prstGeom>
            <a:noFill/>
            <a:ln>
              <a:noFill/>
            </a:ln>
          </p:spPr>
          <p:txBody>
            <a:bodyPr spcFirstLastPara="1" wrap="square" lIns="36000" tIns="36000" rIns="36000" bIns="36000" anchor="ctr" anchorCtr="0">
              <a:normAutofit lnSpcReduction="10000"/>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財団から</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rPr>
                <a:t>US</a:t>
              </a: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ドルで支給</a:t>
              </a:r>
              <a:endParaRPr kumimoji="0" lang="ja-JP" altLang="en-US"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25" name="テキスト ボックス 24">
            <a:extLst>
              <a:ext uri="{FF2B5EF4-FFF2-40B4-BE49-F238E27FC236}">
                <a16:creationId xmlns:a16="http://schemas.microsoft.com/office/drawing/2014/main" id="{3651DD90-BD2C-6691-3387-498467C2D22A}"/>
              </a:ext>
            </a:extLst>
          </p:cNvPr>
          <p:cNvSpPr txBox="1"/>
          <p:nvPr/>
        </p:nvSpPr>
        <p:spPr>
          <a:xfrm>
            <a:off x="2383460" y="3994872"/>
            <a:ext cx="2287806" cy="773289"/>
          </a:xfrm>
          <a:prstGeom prst="rect">
            <a:avLst/>
          </a:prstGeom>
          <a:noFill/>
        </p:spPr>
        <p:txBody>
          <a:bodyPr wrap="none" rtlCol="0">
            <a:spAutoFit/>
          </a:bodyPr>
          <a:lstStyle/>
          <a:p>
            <a:pPr algn="ctr">
              <a:lnSpc>
                <a:spcPct val="150000"/>
              </a:lnSpc>
            </a:pPr>
            <a:r>
              <a:rPr lang="ja-JP" altLang="en-US" sz="1600">
                <a:solidFill>
                  <a:schemeClr val="tx1">
                    <a:lumMod val="75000"/>
                    <a:lumOff val="25000"/>
                  </a:schemeClr>
                </a:solidFill>
              </a:rPr>
              <a:t>希望額　</a:t>
            </a:r>
            <a:r>
              <a:rPr kumimoji="1" lang="ja-JP" altLang="en-US" sz="1600">
                <a:solidFill>
                  <a:schemeClr val="tx1">
                    <a:lumMod val="75000"/>
                    <a:lumOff val="25000"/>
                  </a:schemeClr>
                </a:solidFill>
              </a:rPr>
              <a:t> </a:t>
            </a:r>
            <a:r>
              <a:rPr kumimoji="1" lang="en-US" altLang="ja-JP" sz="1600" dirty="0">
                <a:solidFill>
                  <a:schemeClr val="tx1">
                    <a:lumMod val="75000"/>
                    <a:lumOff val="25000"/>
                  </a:schemeClr>
                </a:solidFill>
              </a:rPr>
              <a:t>US</a:t>
            </a:r>
            <a:r>
              <a:rPr kumimoji="1" lang="ja-JP" altLang="en-US" sz="1600">
                <a:solidFill>
                  <a:schemeClr val="tx1">
                    <a:lumMod val="75000"/>
                    <a:lumOff val="25000"/>
                  </a:schemeClr>
                </a:solidFill>
              </a:rPr>
              <a:t>＄</a:t>
            </a:r>
            <a:r>
              <a:rPr kumimoji="1" lang="en-US" altLang="ja-JP" sz="1600" dirty="0">
                <a:solidFill>
                  <a:schemeClr val="tx1">
                    <a:lumMod val="75000"/>
                    <a:lumOff val="25000"/>
                  </a:schemeClr>
                </a:solidFill>
              </a:rPr>
              <a:t>667</a:t>
            </a:r>
          </a:p>
          <a:p>
            <a:pPr algn="ctr">
              <a:lnSpc>
                <a:spcPct val="150000"/>
              </a:lnSpc>
            </a:pPr>
            <a:r>
              <a:rPr lang="ja-JP" altLang="en-US" sz="1600">
                <a:solidFill>
                  <a:schemeClr val="tx1">
                    <a:lumMod val="75000"/>
                    <a:lumOff val="25000"/>
                  </a:schemeClr>
                </a:solidFill>
              </a:rPr>
              <a:t>（</a:t>
            </a:r>
            <a:r>
              <a:rPr lang="en-US" altLang="ja-JP" sz="1600" dirty="0">
                <a:solidFill>
                  <a:schemeClr val="tx1">
                    <a:lumMod val="75000"/>
                    <a:lumOff val="25000"/>
                  </a:schemeClr>
                </a:solidFill>
              </a:rPr>
              <a:t>US</a:t>
            </a:r>
            <a:r>
              <a:rPr lang="ja-JP" altLang="en-US" sz="1600">
                <a:solidFill>
                  <a:schemeClr val="tx1">
                    <a:lumMod val="75000"/>
                    <a:lumOff val="25000"/>
                  </a:schemeClr>
                </a:solidFill>
              </a:rPr>
              <a:t>＄</a:t>
            </a:r>
            <a:r>
              <a:rPr lang="en-US" altLang="ja-JP" sz="1600" dirty="0">
                <a:solidFill>
                  <a:schemeClr val="tx1">
                    <a:lumMod val="75000"/>
                    <a:lumOff val="25000"/>
                  </a:schemeClr>
                </a:solidFill>
              </a:rPr>
              <a:t>1</a:t>
            </a:r>
            <a:r>
              <a:rPr lang="ja-JP" altLang="en-US" sz="1600">
                <a:solidFill>
                  <a:schemeClr val="tx1">
                    <a:lumMod val="75000"/>
                    <a:lumOff val="25000"/>
                  </a:schemeClr>
                </a:solidFill>
              </a:rPr>
              <a:t> ＝</a:t>
            </a:r>
            <a:r>
              <a:rPr lang="en-US" altLang="ja-JP" sz="1600" dirty="0">
                <a:solidFill>
                  <a:schemeClr val="tx1">
                    <a:lumMod val="75000"/>
                    <a:lumOff val="25000"/>
                  </a:schemeClr>
                </a:solidFill>
              </a:rPr>
              <a:t>150</a:t>
            </a:r>
            <a:r>
              <a:rPr lang="ja-JP" altLang="en-US" sz="1600">
                <a:solidFill>
                  <a:schemeClr val="tx1">
                    <a:lumMod val="75000"/>
                    <a:lumOff val="25000"/>
                  </a:schemeClr>
                </a:solidFill>
              </a:rPr>
              <a:t>円と仮定）</a:t>
            </a:r>
            <a:endParaRPr kumimoji="1" lang="en-US" altLang="ja-JP" sz="1600" dirty="0">
              <a:solidFill>
                <a:schemeClr val="tx1">
                  <a:lumMod val="75000"/>
                  <a:lumOff val="25000"/>
                </a:schemeClr>
              </a:solidFill>
            </a:endParaRPr>
          </a:p>
        </p:txBody>
      </p:sp>
      <p:sp>
        <p:nvSpPr>
          <p:cNvPr id="26" name="テキスト ボックス 25">
            <a:extLst>
              <a:ext uri="{FF2B5EF4-FFF2-40B4-BE49-F238E27FC236}">
                <a16:creationId xmlns:a16="http://schemas.microsoft.com/office/drawing/2014/main" id="{7F9463C3-3AA2-7E1D-F21B-936067D7A253}"/>
              </a:ext>
            </a:extLst>
          </p:cNvPr>
          <p:cNvSpPr txBox="1"/>
          <p:nvPr/>
        </p:nvSpPr>
        <p:spPr>
          <a:xfrm>
            <a:off x="5212003" y="4170385"/>
            <a:ext cx="1344240" cy="442878"/>
          </a:xfrm>
          <a:prstGeom prst="rect">
            <a:avLst/>
          </a:prstGeom>
          <a:noFill/>
        </p:spPr>
        <p:txBody>
          <a:bodyPr wrap="square">
            <a:spAutoFit/>
          </a:bodyPr>
          <a:lstStyle/>
          <a:p>
            <a:pPr>
              <a:lnSpc>
                <a:spcPct val="150000"/>
              </a:lnSpc>
            </a:pPr>
            <a:r>
              <a:rPr lang="en-US" altLang="ja-JP" sz="1800" dirty="0">
                <a:solidFill>
                  <a:schemeClr val="tx1">
                    <a:lumMod val="75000"/>
                    <a:lumOff val="25000"/>
                  </a:schemeClr>
                </a:solidFill>
              </a:rPr>
              <a:t>US</a:t>
            </a:r>
            <a:r>
              <a:rPr lang="ja-JP" altLang="en-US" sz="1800">
                <a:solidFill>
                  <a:schemeClr val="tx1">
                    <a:lumMod val="75000"/>
                    <a:lumOff val="25000"/>
                  </a:schemeClr>
                </a:solidFill>
              </a:rPr>
              <a:t>＄</a:t>
            </a:r>
            <a:r>
              <a:rPr lang="en-US" altLang="ja-JP" sz="1800" dirty="0">
                <a:solidFill>
                  <a:schemeClr val="tx1">
                    <a:lumMod val="75000"/>
                    <a:lumOff val="25000"/>
                  </a:schemeClr>
                </a:solidFill>
              </a:rPr>
              <a:t>550</a:t>
            </a:r>
            <a:endParaRPr kumimoji="1" lang="ja-JP" altLang="en-US" sz="1800" dirty="0">
              <a:solidFill>
                <a:schemeClr val="tx1">
                  <a:lumMod val="75000"/>
                  <a:lumOff val="25000"/>
                </a:schemeClr>
              </a:solidFill>
            </a:endParaRPr>
          </a:p>
        </p:txBody>
      </p:sp>
      <p:sp>
        <p:nvSpPr>
          <p:cNvPr id="27" name="テキスト ボックス 26">
            <a:extLst>
              <a:ext uri="{FF2B5EF4-FFF2-40B4-BE49-F238E27FC236}">
                <a16:creationId xmlns:a16="http://schemas.microsoft.com/office/drawing/2014/main" id="{5B9D2E64-2DCB-E741-22E4-D4FF41560162}"/>
              </a:ext>
            </a:extLst>
          </p:cNvPr>
          <p:cNvSpPr txBox="1"/>
          <p:nvPr/>
        </p:nvSpPr>
        <p:spPr>
          <a:xfrm>
            <a:off x="7393047" y="3994872"/>
            <a:ext cx="2621623" cy="773289"/>
          </a:xfrm>
          <a:prstGeom prst="rect">
            <a:avLst/>
          </a:prstGeom>
          <a:noFill/>
        </p:spPr>
        <p:txBody>
          <a:bodyPr wrap="square">
            <a:spAutoFit/>
          </a:bodyPr>
          <a:lstStyle/>
          <a:p>
            <a:pPr algn="ctr">
              <a:lnSpc>
                <a:spcPct val="150000"/>
              </a:lnSpc>
            </a:pPr>
            <a:r>
              <a:rPr lang="en-US" altLang="ja-JP" sz="1600" dirty="0">
                <a:solidFill>
                  <a:schemeClr val="tx1">
                    <a:lumMod val="75000"/>
                    <a:lumOff val="25000"/>
                  </a:schemeClr>
                </a:solidFill>
              </a:rPr>
              <a:t>¥77,000</a:t>
            </a:r>
          </a:p>
          <a:p>
            <a:pPr algn="ctr">
              <a:lnSpc>
                <a:spcPct val="150000"/>
              </a:lnSpc>
            </a:pPr>
            <a:r>
              <a:rPr lang="ja-JP" altLang="en-US" sz="1600">
                <a:solidFill>
                  <a:schemeClr val="tx1">
                    <a:lumMod val="75000"/>
                    <a:lumOff val="25000"/>
                  </a:schemeClr>
                </a:solidFill>
              </a:rPr>
              <a:t>（</a:t>
            </a:r>
            <a:r>
              <a:rPr lang="en-US" altLang="ja-JP" sz="1600" dirty="0">
                <a:solidFill>
                  <a:schemeClr val="tx1">
                    <a:lumMod val="75000"/>
                    <a:lumOff val="25000"/>
                  </a:schemeClr>
                </a:solidFill>
              </a:rPr>
              <a:t>US</a:t>
            </a:r>
            <a:r>
              <a:rPr lang="ja-JP" altLang="en-US" sz="1600">
                <a:solidFill>
                  <a:schemeClr val="tx1">
                    <a:lumMod val="75000"/>
                    <a:lumOff val="25000"/>
                  </a:schemeClr>
                </a:solidFill>
              </a:rPr>
              <a:t>＄</a:t>
            </a:r>
            <a:r>
              <a:rPr lang="en-US" altLang="ja-JP" sz="1600" dirty="0">
                <a:solidFill>
                  <a:schemeClr val="tx1">
                    <a:lumMod val="75000"/>
                    <a:lumOff val="25000"/>
                  </a:schemeClr>
                </a:solidFill>
              </a:rPr>
              <a:t>1</a:t>
            </a:r>
            <a:r>
              <a:rPr lang="ja-JP" altLang="en-US" sz="1600">
                <a:solidFill>
                  <a:schemeClr val="tx1">
                    <a:lumMod val="75000"/>
                    <a:lumOff val="25000"/>
                  </a:schemeClr>
                </a:solidFill>
              </a:rPr>
              <a:t> ＝</a:t>
            </a:r>
            <a:r>
              <a:rPr lang="en-US" altLang="ja-JP" sz="1600" dirty="0">
                <a:solidFill>
                  <a:schemeClr val="tx1">
                    <a:lumMod val="75000"/>
                    <a:lumOff val="25000"/>
                  </a:schemeClr>
                </a:solidFill>
              </a:rPr>
              <a:t>140</a:t>
            </a:r>
            <a:r>
              <a:rPr lang="ja-JP" altLang="en-US" sz="1600">
                <a:solidFill>
                  <a:schemeClr val="tx1">
                    <a:lumMod val="75000"/>
                    <a:lumOff val="25000"/>
                  </a:schemeClr>
                </a:solidFill>
              </a:rPr>
              <a:t>円と仮定）</a:t>
            </a:r>
            <a:endParaRPr kumimoji="1" lang="ja-JP" altLang="en-US" sz="1800" dirty="0">
              <a:solidFill>
                <a:schemeClr val="tx1">
                  <a:lumMod val="75000"/>
                  <a:lumOff val="25000"/>
                </a:schemeClr>
              </a:solidFill>
            </a:endParaRPr>
          </a:p>
        </p:txBody>
      </p:sp>
      <p:sp>
        <p:nvSpPr>
          <p:cNvPr id="28" name="テキスト ボックス 27">
            <a:extLst>
              <a:ext uri="{FF2B5EF4-FFF2-40B4-BE49-F238E27FC236}">
                <a16:creationId xmlns:a16="http://schemas.microsoft.com/office/drawing/2014/main" id="{FEA7C642-763C-81BF-93FB-8F7FA8B2935C}"/>
              </a:ext>
            </a:extLst>
          </p:cNvPr>
          <p:cNvSpPr txBox="1"/>
          <p:nvPr/>
        </p:nvSpPr>
        <p:spPr>
          <a:xfrm>
            <a:off x="4941024" y="5106926"/>
            <a:ext cx="6312389" cy="1087477"/>
          </a:xfrm>
          <a:prstGeom prst="rect">
            <a:avLst/>
          </a:prstGeom>
          <a:noFill/>
        </p:spPr>
        <p:txBody>
          <a:bodyPr wrap="square">
            <a:spAutoFit/>
          </a:bodyPr>
          <a:lstStyle/>
          <a:p>
            <a:pPr>
              <a:spcBef>
                <a:spcPts val="1000"/>
              </a:spcBef>
              <a:spcAft>
                <a:spcPts val="1000"/>
              </a:spcAft>
            </a:pPr>
            <a:r>
              <a:rPr lang="ja-JP" altLang="en-US" sz="2400" b="1">
                <a:solidFill>
                  <a:srgbClr val="FF7600"/>
                </a:solidFill>
                <a:effectLst/>
                <a:latin typeface="Yu Gothic" panose="020B0400000000000000" pitchFamily="34" charset="-128"/>
                <a:ea typeface="Yu Gothic" panose="020B0400000000000000" pitchFamily="34" charset="-128"/>
              </a:rPr>
              <a:t>クラブの条件により上限額があります。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1000"/>
              </a:spcBef>
              <a:spcAft>
                <a:spcPts val="1000"/>
              </a:spcAft>
            </a:pPr>
            <a:r>
              <a:rPr lang="ja-JP" altLang="en-US" sz="2400" b="1">
                <a:solidFill>
                  <a:srgbClr val="FF7600"/>
                </a:solidFill>
                <a:effectLst/>
                <a:latin typeface="Yu Gothic" panose="020B0400000000000000" pitchFamily="34" charset="-128"/>
                <a:ea typeface="Yu Gothic" panose="020B0400000000000000" pitchFamily="34" charset="-128"/>
              </a:rPr>
              <a:t>為替レートによって、支給額が増減します。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grpSp>
        <p:nvGrpSpPr>
          <p:cNvPr id="30" name="グループ化 29">
            <a:extLst>
              <a:ext uri="{FF2B5EF4-FFF2-40B4-BE49-F238E27FC236}">
                <a16:creationId xmlns:a16="http://schemas.microsoft.com/office/drawing/2014/main" id="{A806E599-D19C-0DC7-928C-EECD27595F18}"/>
              </a:ext>
            </a:extLst>
          </p:cNvPr>
          <p:cNvGrpSpPr/>
          <p:nvPr/>
        </p:nvGrpSpPr>
        <p:grpSpPr>
          <a:xfrm>
            <a:off x="2403628" y="2852946"/>
            <a:ext cx="2700000" cy="1251975"/>
            <a:chOff x="2403628" y="2852946"/>
            <a:chExt cx="2700000" cy="1251975"/>
          </a:xfrm>
        </p:grpSpPr>
        <p:sp>
          <p:nvSpPr>
            <p:cNvPr id="13" name="ホームベース 7">
              <a:extLst>
                <a:ext uri="{FF2B5EF4-FFF2-40B4-BE49-F238E27FC236}">
                  <a16:creationId xmlns:a16="http://schemas.microsoft.com/office/drawing/2014/main" id="{E362C281-BC70-B414-A3FD-672A9DB0F108}"/>
                </a:ext>
              </a:extLst>
            </p:cNvPr>
            <p:cNvSpPr/>
            <p:nvPr/>
          </p:nvSpPr>
          <p:spPr>
            <a:xfrm>
              <a:off x="2403628" y="2852946"/>
              <a:ext cx="2700000" cy="1169777"/>
            </a:xfrm>
            <a:prstGeom prst="homePlate">
              <a:avLst/>
            </a:prstGeom>
            <a:solidFill>
              <a:srgbClr val="006C3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16" name="Google Shape;557;p48">
              <a:extLst>
                <a:ext uri="{FF2B5EF4-FFF2-40B4-BE49-F238E27FC236}">
                  <a16:creationId xmlns:a16="http://schemas.microsoft.com/office/drawing/2014/main" id="{005B2396-E64A-3005-3F93-89C8EFF9B7A0}"/>
                </a:ext>
              </a:extLst>
            </p:cNvPr>
            <p:cNvSpPr txBox="1"/>
            <p:nvPr/>
          </p:nvSpPr>
          <p:spPr>
            <a:xfrm>
              <a:off x="3011867" y="3067055"/>
              <a:ext cx="1620000" cy="1037866"/>
            </a:xfrm>
            <a:prstGeom prst="rect">
              <a:avLst/>
            </a:prstGeom>
            <a:noFill/>
            <a:ln>
              <a:noFill/>
            </a:ln>
          </p:spPr>
          <p:txBody>
            <a:bodyPr spcFirstLastPara="1" wrap="square" lIns="36000" tIns="36000" rIns="36000" bIns="36000" anchor="ctr" anchorCtr="0">
              <a:normAutofit fontScale="70000" lnSpcReduction="20000"/>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当委員会で</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クラブの上限額から、申請する補助金額を</a:t>
              </a:r>
              <a:r>
                <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rPr>
                <a:t>US</a:t>
              </a: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ドルで決定</a:t>
              </a:r>
              <a:endPar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endParaRPr kumimoji="0" lang="ja-JP" altLang="en-US"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grpSp>
        <p:nvGrpSpPr>
          <p:cNvPr id="29" name="グループ化 28">
            <a:extLst>
              <a:ext uri="{FF2B5EF4-FFF2-40B4-BE49-F238E27FC236}">
                <a16:creationId xmlns:a16="http://schemas.microsoft.com/office/drawing/2014/main" id="{B137A870-EF63-D993-8970-9F617890FB78}"/>
              </a:ext>
            </a:extLst>
          </p:cNvPr>
          <p:cNvGrpSpPr/>
          <p:nvPr/>
        </p:nvGrpSpPr>
        <p:grpSpPr>
          <a:xfrm>
            <a:off x="273133" y="2852946"/>
            <a:ext cx="2700000" cy="1169777"/>
            <a:chOff x="273133" y="2852946"/>
            <a:chExt cx="2700000" cy="1169777"/>
          </a:xfrm>
        </p:grpSpPr>
        <p:sp>
          <p:nvSpPr>
            <p:cNvPr id="14" name="ホームベース 8">
              <a:extLst>
                <a:ext uri="{FF2B5EF4-FFF2-40B4-BE49-F238E27FC236}">
                  <a16:creationId xmlns:a16="http://schemas.microsoft.com/office/drawing/2014/main" id="{391B3ECF-A041-D450-8B78-CBD07A146CD4}"/>
                </a:ext>
              </a:extLst>
            </p:cNvPr>
            <p:cNvSpPr/>
            <p:nvPr/>
          </p:nvSpPr>
          <p:spPr>
            <a:xfrm>
              <a:off x="273133" y="285294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9424BC96-D959-AEEF-E348-C1574054C388}"/>
                </a:ext>
              </a:extLst>
            </p:cNvPr>
            <p:cNvSpPr txBox="1"/>
            <p:nvPr/>
          </p:nvSpPr>
          <p:spPr>
            <a:xfrm>
              <a:off x="438622" y="3083295"/>
              <a:ext cx="1954381" cy="7591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クラブから</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日本円で申請</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35" name="テキスト ボックス 34">
            <a:extLst>
              <a:ext uri="{FF2B5EF4-FFF2-40B4-BE49-F238E27FC236}">
                <a16:creationId xmlns:a16="http://schemas.microsoft.com/office/drawing/2014/main" id="{156A77DD-8C33-2D42-C92B-812329355E7D}"/>
              </a:ext>
            </a:extLst>
          </p:cNvPr>
          <p:cNvSpPr txBox="1"/>
          <p:nvPr/>
        </p:nvSpPr>
        <p:spPr>
          <a:xfrm>
            <a:off x="458343" y="4780717"/>
            <a:ext cx="6138040" cy="1273875"/>
          </a:xfrm>
          <a:prstGeom prst="rect">
            <a:avLst/>
          </a:prstGeom>
          <a:noFill/>
        </p:spPr>
        <p:txBody>
          <a:bodyPr wrap="square">
            <a:spAutoFit/>
          </a:bodyPr>
          <a:lstStyle/>
          <a:p>
            <a:pPr algn="ctr">
              <a:lnSpc>
                <a:spcPct val="150000"/>
              </a:lnSpc>
            </a:pPr>
            <a:r>
              <a:rPr lang="ja-JP" altLang="en-US" sz="1800">
                <a:solidFill>
                  <a:schemeClr val="tx1">
                    <a:lumMod val="75000"/>
                    <a:lumOff val="25000"/>
                  </a:schemeClr>
                </a:solidFill>
              </a:rPr>
              <a:t>クラブ上限額　</a:t>
            </a:r>
            <a:r>
              <a:rPr lang="en-US" altLang="ja-JP" sz="1800" dirty="0">
                <a:solidFill>
                  <a:schemeClr val="tx1">
                    <a:lumMod val="75000"/>
                    <a:lumOff val="25000"/>
                  </a:schemeClr>
                </a:solidFill>
              </a:rPr>
              <a:t>US</a:t>
            </a:r>
            <a:r>
              <a:rPr kumimoji="1" lang="ja-JP" altLang="en-US" sz="1800">
                <a:solidFill>
                  <a:schemeClr val="tx1">
                    <a:lumMod val="75000"/>
                    <a:lumOff val="25000"/>
                  </a:schemeClr>
                </a:solidFill>
              </a:rPr>
              <a:t>＄</a:t>
            </a:r>
            <a:r>
              <a:rPr lang="en-US" altLang="ja-JP" sz="1800" dirty="0">
                <a:solidFill>
                  <a:schemeClr val="tx1">
                    <a:lumMod val="75000"/>
                    <a:lumOff val="25000"/>
                  </a:schemeClr>
                </a:solidFill>
              </a:rPr>
              <a:t>550</a:t>
            </a:r>
          </a:p>
          <a:p>
            <a:pPr algn="ctr">
              <a:lnSpc>
                <a:spcPct val="150000"/>
              </a:lnSpc>
            </a:pPr>
            <a:r>
              <a:rPr kumimoji="1" lang="ja-JP" altLang="en-US" sz="1800">
                <a:solidFill>
                  <a:schemeClr val="tx1">
                    <a:lumMod val="75000"/>
                    <a:lumOff val="25000"/>
                  </a:schemeClr>
                </a:solidFill>
              </a:rPr>
              <a:t>↓</a:t>
            </a:r>
            <a:endParaRPr kumimoji="1" lang="en-US" altLang="ja-JP" sz="1800" dirty="0">
              <a:solidFill>
                <a:schemeClr val="tx1">
                  <a:lumMod val="75000"/>
                  <a:lumOff val="25000"/>
                </a:schemeClr>
              </a:solidFill>
            </a:endParaRPr>
          </a:p>
          <a:p>
            <a:pPr algn="ctr">
              <a:lnSpc>
                <a:spcPct val="150000"/>
              </a:lnSpc>
            </a:pPr>
            <a:r>
              <a:rPr lang="ja-JP" altLang="en-US" sz="1800">
                <a:solidFill>
                  <a:schemeClr val="tx1">
                    <a:lumMod val="75000"/>
                    <a:lumOff val="25000"/>
                  </a:schemeClr>
                </a:solidFill>
              </a:rPr>
              <a:t>決定申請額　</a:t>
            </a:r>
            <a:r>
              <a:rPr lang="en-US" altLang="ja-JP" sz="1800" dirty="0">
                <a:solidFill>
                  <a:schemeClr val="tx1">
                    <a:lumMod val="75000"/>
                    <a:lumOff val="25000"/>
                  </a:schemeClr>
                </a:solidFill>
              </a:rPr>
              <a:t>US</a:t>
            </a:r>
            <a:r>
              <a:rPr lang="ja-JP" altLang="en-US" sz="1800">
                <a:solidFill>
                  <a:schemeClr val="tx1">
                    <a:lumMod val="75000"/>
                    <a:lumOff val="25000"/>
                  </a:schemeClr>
                </a:solidFill>
              </a:rPr>
              <a:t>＄</a:t>
            </a:r>
            <a:r>
              <a:rPr lang="en-US" altLang="ja-JP" sz="1800" dirty="0">
                <a:solidFill>
                  <a:schemeClr val="tx1">
                    <a:lumMod val="75000"/>
                    <a:lumOff val="25000"/>
                  </a:schemeClr>
                </a:solidFill>
              </a:rPr>
              <a:t>550</a:t>
            </a:r>
            <a:endParaRPr kumimoji="1" lang="ja-JP" altLang="en-US" sz="1800" dirty="0">
              <a:solidFill>
                <a:schemeClr val="tx1">
                  <a:lumMod val="75000"/>
                  <a:lumOff val="25000"/>
                </a:schemeClr>
              </a:solidFill>
            </a:endParaRPr>
          </a:p>
        </p:txBody>
      </p:sp>
      <p:sp>
        <p:nvSpPr>
          <p:cNvPr id="37" name="Subtitle 14">
            <a:extLst>
              <a:ext uri="{FF2B5EF4-FFF2-40B4-BE49-F238E27FC236}">
                <a16:creationId xmlns:a16="http://schemas.microsoft.com/office/drawing/2014/main" id="{E0388D25-3474-0766-0B2C-7AC1674E900F}"/>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38" name="図 37">
            <a:extLst>
              <a:ext uri="{FF2B5EF4-FFF2-40B4-BE49-F238E27FC236}">
                <a16:creationId xmlns:a16="http://schemas.microsoft.com/office/drawing/2014/main" id="{7F1D8445-987C-E183-F4B9-E0C4F16A5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31060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300" fill="hold"/>
                                        <p:tgtEl>
                                          <p:spTgt spid="30"/>
                                        </p:tgtEl>
                                        <p:attrNameLst>
                                          <p:attrName>ppt_x</p:attrName>
                                        </p:attrNameLst>
                                      </p:cBhvr>
                                      <p:tavLst>
                                        <p:tav tm="0">
                                          <p:val>
                                            <p:strVal val="0-#ppt_w/2"/>
                                          </p:val>
                                        </p:tav>
                                        <p:tav tm="100000">
                                          <p:val>
                                            <p:strVal val="#ppt_x"/>
                                          </p:val>
                                        </p:tav>
                                      </p:tavLst>
                                    </p:anim>
                                    <p:anim calcmode="lin" valueType="num">
                                      <p:cBhvr additive="base">
                                        <p:cTn id="14" dur="3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fill="hold"/>
                                        <p:tgtEl>
                                          <p:spTgt spid="31"/>
                                        </p:tgtEl>
                                        <p:attrNameLst>
                                          <p:attrName>ppt_x</p:attrName>
                                        </p:attrNameLst>
                                      </p:cBhvr>
                                      <p:tavLst>
                                        <p:tav tm="0">
                                          <p:val>
                                            <p:strVal val="0-#ppt_w/2"/>
                                          </p:val>
                                        </p:tav>
                                        <p:tav tm="100000">
                                          <p:val>
                                            <p:strVal val="#ppt_x"/>
                                          </p:val>
                                        </p:tav>
                                      </p:tavLst>
                                    </p:anim>
                                    <p:anim calcmode="lin" valueType="num">
                                      <p:cBhvr additive="base">
                                        <p:cTn id="20" dur="3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300" fill="hold"/>
                                        <p:tgtEl>
                                          <p:spTgt spid="32"/>
                                        </p:tgtEl>
                                        <p:attrNameLst>
                                          <p:attrName>ppt_x</p:attrName>
                                        </p:attrNameLst>
                                      </p:cBhvr>
                                      <p:tavLst>
                                        <p:tav tm="0">
                                          <p:val>
                                            <p:strVal val="0-#ppt_w/2"/>
                                          </p:val>
                                        </p:tav>
                                        <p:tav tm="100000">
                                          <p:val>
                                            <p:strVal val="#ppt_x"/>
                                          </p:val>
                                        </p:tav>
                                      </p:tavLst>
                                    </p:anim>
                                    <p:anim calcmode="lin" valueType="num">
                                      <p:cBhvr additive="base">
                                        <p:cTn id="26"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300" fill="hold"/>
                                        <p:tgtEl>
                                          <p:spTgt spid="33"/>
                                        </p:tgtEl>
                                        <p:attrNameLst>
                                          <p:attrName>ppt_x</p:attrName>
                                        </p:attrNameLst>
                                      </p:cBhvr>
                                      <p:tavLst>
                                        <p:tav tm="0">
                                          <p:val>
                                            <p:strVal val="0-#ppt_w/2"/>
                                          </p:val>
                                        </p:tav>
                                        <p:tav tm="100000">
                                          <p:val>
                                            <p:strVal val="#ppt_x"/>
                                          </p:val>
                                        </p:tav>
                                      </p:tavLst>
                                    </p:anim>
                                    <p:anim calcmode="lin" valueType="num">
                                      <p:cBhvr additive="base">
                                        <p:cTn id="32" dur="3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28"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補助金の活用事例</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35" name="グループ化 34">
            <a:extLst>
              <a:ext uri="{FF2B5EF4-FFF2-40B4-BE49-F238E27FC236}">
                <a16:creationId xmlns:a16="http://schemas.microsoft.com/office/drawing/2014/main" id="{1478B8E9-AB5C-1DE2-F63A-CBB709C834F9}"/>
              </a:ext>
            </a:extLst>
          </p:cNvPr>
          <p:cNvGrpSpPr/>
          <p:nvPr/>
        </p:nvGrpSpPr>
        <p:grpSpPr>
          <a:xfrm>
            <a:off x="1202868" y="2018191"/>
            <a:ext cx="4659076" cy="1363874"/>
            <a:chOff x="1298557" y="1970090"/>
            <a:chExt cx="4659076" cy="1363874"/>
          </a:xfrm>
        </p:grpSpPr>
        <p:sp>
          <p:nvSpPr>
            <p:cNvPr id="2" name="円/楕円 10">
              <a:extLst>
                <a:ext uri="{FF2B5EF4-FFF2-40B4-BE49-F238E27FC236}">
                  <a16:creationId xmlns:a16="http://schemas.microsoft.com/office/drawing/2014/main" id="{46D0A6E7-D711-D45E-15FA-C31CBA44C5BF}"/>
                </a:ext>
              </a:extLst>
            </p:cNvPr>
            <p:cNvSpPr/>
            <p:nvPr/>
          </p:nvSpPr>
          <p:spPr>
            <a:xfrm>
              <a:off x="1298557" y="1970090"/>
              <a:ext cx="1363874" cy="1363874"/>
            </a:xfrm>
            <a:prstGeom prst="ellipse">
              <a:avLst/>
            </a:prstGeom>
            <a:solidFill>
              <a:srgbClr val="0DB0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1">
              <a:extLst>
                <a:ext uri="{FF2B5EF4-FFF2-40B4-BE49-F238E27FC236}">
                  <a16:creationId xmlns:a16="http://schemas.microsoft.com/office/drawing/2014/main" id="{CEE08BC6-4247-4D9B-3011-B5EB9B208746}"/>
                </a:ext>
              </a:extLst>
            </p:cNvPr>
            <p:cNvSpPr txBox="1">
              <a:spLocks/>
            </p:cNvSpPr>
            <p:nvPr/>
          </p:nvSpPr>
          <p:spPr>
            <a:xfrm>
              <a:off x="2753710" y="2365505"/>
              <a:ext cx="3062881" cy="968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地域の環境改善・保全に関する取り組みなど</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4" name="タイトル 1">
              <a:extLst>
                <a:ext uri="{FF2B5EF4-FFF2-40B4-BE49-F238E27FC236}">
                  <a16:creationId xmlns:a16="http://schemas.microsoft.com/office/drawing/2014/main" id="{67276D91-64C2-D316-EBAD-1B0386D4BB91}"/>
                </a:ext>
              </a:extLst>
            </p:cNvPr>
            <p:cNvSpPr txBox="1">
              <a:spLocks/>
            </p:cNvSpPr>
            <p:nvPr/>
          </p:nvSpPr>
          <p:spPr>
            <a:xfrm>
              <a:off x="2753710" y="2018191"/>
              <a:ext cx="3203923" cy="42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環境への取り組み</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pic>
          <p:nvPicPr>
            <p:cNvPr id="21" name="グラフィックス 20" descr="持続可能性 単色塗りつぶし">
              <a:extLst>
                <a:ext uri="{FF2B5EF4-FFF2-40B4-BE49-F238E27FC236}">
                  <a16:creationId xmlns:a16="http://schemas.microsoft.com/office/drawing/2014/main" id="{F67D7D2F-EFBA-E240-9C3E-8D51B1488C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3603" y="2194826"/>
              <a:ext cx="914400" cy="914400"/>
            </a:xfrm>
            <a:prstGeom prst="rect">
              <a:avLst/>
            </a:prstGeom>
          </p:spPr>
        </p:pic>
      </p:grpSp>
      <p:grpSp>
        <p:nvGrpSpPr>
          <p:cNvPr id="36" name="グループ化 35">
            <a:extLst>
              <a:ext uri="{FF2B5EF4-FFF2-40B4-BE49-F238E27FC236}">
                <a16:creationId xmlns:a16="http://schemas.microsoft.com/office/drawing/2014/main" id="{9BD40D60-2964-C286-330E-67D95B319A0C}"/>
              </a:ext>
            </a:extLst>
          </p:cNvPr>
          <p:cNvGrpSpPr/>
          <p:nvPr/>
        </p:nvGrpSpPr>
        <p:grpSpPr>
          <a:xfrm>
            <a:off x="6454447" y="1970090"/>
            <a:ext cx="4659076" cy="1363874"/>
            <a:chOff x="6454447" y="1970090"/>
            <a:chExt cx="4659076" cy="1363874"/>
          </a:xfrm>
        </p:grpSpPr>
        <p:sp>
          <p:nvSpPr>
            <p:cNvPr id="7" name="円/楕円 32">
              <a:extLst>
                <a:ext uri="{FF2B5EF4-FFF2-40B4-BE49-F238E27FC236}">
                  <a16:creationId xmlns:a16="http://schemas.microsoft.com/office/drawing/2014/main" id="{3EE389F8-35C7-9BAB-E53B-48FD48405D41}"/>
                </a:ext>
              </a:extLst>
            </p:cNvPr>
            <p:cNvSpPr/>
            <p:nvPr/>
          </p:nvSpPr>
          <p:spPr>
            <a:xfrm>
              <a:off x="6454447" y="1970090"/>
              <a:ext cx="1363874" cy="1363874"/>
            </a:xfrm>
            <a:prstGeom prst="ellipse">
              <a:avLst/>
            </a:prstGeom>
            <a:solidFill>
              <a:srgbClr val="0DB0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A1C2F41B-07DF-94A8-9B06-A1835BE27D16}"/>
                </a:ext>
              </a:extLst>
            </p:cNvPr>
            <p:cNvSpPr txBox="1">
              <a:spLocks/>
            </p:cNvSpPr>
            <p:nvPr/>
          </p:nvSpPr>
          <p:spPr>
            <a:xfrm>
              <a:off x="7909600" y="2018191"/>
              <a:ext cx="3203923" cy="42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教育に関する取組</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7" name="タイトル 1">
              <a:extLst>
                <a:ext uri="{FF2B5EF4-FFF2-40B4-BE49-F238E27FC236}">
                  <a16:creationId xmlns:a16="http://schemas.microsoft.com/office/drawing/2014/main" id="{7E8D8E20-60C5-A1DC-3BF5-321A0BC24473}"/>
                </a:ext>
              </a:extLst>
            </p:cNvPr>
            <p:cNvSpPr txBox="1">
              <a:spLocks/>
            </p:cNvSpPr>
            <p:nvPr/>
          </p:nvSpPr>
          <p:spPr>
            <a:xfrm>
              <a:off x="7927321" y="2365505"/>
              <a:ext cx="3062881" cy="968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学びや体験を得られる機会提供など</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28" name="グラフィックス 27" descr="教室 単色塗りつぶし">
              <a:extLst>
                <a:ext uri="{FF2B5EF4-FFF2-40B4-BE49-F238E27FC236}">
                  <a16:creationId xmlns:a16="http://schemas.microsoft.com/office/drawing/2014/main" id="{C16DFBC8-D8D4-4BD3-322E-1DEEAD0E5E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79184" y="2231539"/>
              <a:ext cx="914400" cy="914400"/>
            </a:xfrm>
            <a:prstGeom prst="rect">
              <a:avLst/>
            </a:prstGeom>
          </p:spPr>
        </p:pic>
      </p:grpSp>
      <p:grpSp>
        <p:nvGrpSpPr>
          <p:cNvPr id="37" name="グループ化 36">
            <a:extLst>
              <a:ext uri="{FF2B5EF4-FFF2-40B4-BE49-F238E27FC236}">
                <a16:creationId xmlns:a16="http://schemas.microsoft.com/office/drawing/2014/main" id="{9017C864-C1FD-508B-C469-E9BD95D9E11E}"/>
              </a:ext>
            </a:extLst>
          </p:cNvPr>
          <p:cNvGrpSpPr/>
          <p:nvPr/>
        </p:nvGrpSpPr>
        <p:grpSpPr>
          <a:xfrm>
            <a:off x="1202868" y="3978631"/>
            <a:ext cx="4659076" cy="1363874"/>
            <a:chOff x="1298557" y="3930530"/>
            <a:chExt cx="4659076" cy="1363874"/>
          </a:xfrm>
        </p:grpSpPr>
        <p:sp>
          <p:nvSpPr>
            <p:cNvPr id="5" name="円/楕円 29">
              <a:extLst>
                <a:ext uri="{FF2B5EF4-FFF2-40B4-BE49-F238E27FC236}">
                  <a16:creationId xmlns:a16="http://schemas.microsoft.com/office/drawing/2014/main" id="{4D7386C1-C0EC-D8A3-E3CD-EFCC7CB4F7FF}"/>
                </a:ext>
              </a:extLst>
            </p:cNvPr>
            <p:cNvSpPr/>
            <p:nvPr/>
          </p:nvSpPr>
          <p:spPr>
            <a:xfrm>
              <a:off x="1298557" y="3930530"/>
              <a:ext cx="1363874" cy="1363874"/>
            </a:xfrm>
            <a:prstGeom prst="ellipse">
              <a:avLst/>
            </a:prstGeom>
            <a:solidFill>
              <a:srgbClr val="0DB0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タイトル 1">
              <a:extLst>
                <a:ext uri="{FF2B5EF4-FFF2-40B4-BE49-F238E27FC236}">
                  <a16:creationId xmlns:a16="http://schemas.microsoft.com/office/drawing/2014/main" id="{B14EA1BC-25B8-2360-F7D8-E58C397F5E7D}"/>
                </a:ext>
              </a:extLst>
            </p:cNvPr>
            <p:cNvSpPr txBox="1">
              <a:spLocks/>
            </p:cNvSpPr>
            <p:nvPr/>
          </p:nvSpPr>
          <p:spPr>
            <a:xfrm>
              <a:off x="2753710" y="3978631"/>
              <a:ext cx="3203923" cy="42669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地域活性化への取り組み（</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1</a:t>
              </a: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9" name="タイトル 1">
              <a:extLst>
                <a:ext uri="{FF2B5EF4-FFF2-40B4-BE49-F238E27FC236}">
                  <a16:creationId xmlns:a16="http://schemas.microsoft.com/office/drawing/2014/main" id="{7867A6D4-E969-EA41-886C-EA89DF85C158}"/>
                </a:ext>
              </a:extLst>
            </p:cNvPr>
            <p:cNvSpPr txBox="1">
              <a:spLocks/>
            </p:cNvSpPr>
            <p:nvPr/>
          </p:nvSpPr>
          <p:spPr>
            <a:xfrm>
              <a:off x="2753709" y="4316578"/>
              <a:ext cx="3062881" cy="968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地域のイベント開催や運営支援など</a:t>
              </a:r>
              <a:endParaRPr kumimoji="1" lang="en-US" altLang="ja-JP"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30" name="グラフィックス 29" descr="ダンス 単色塗りつぶし">
              <a:extLst>
                <a:ext uri="{FF2B5EF4-FFF2-40B4-BE49-F238E27FC236}">
                  <a16:creationId xmlns:a16="http://schemas.microsoft.com/office/drawing/2014/main" id="{32EB2EDB-F84D-80B2-E904-2ECF6DC830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13603" y="4202601"/>
              <a:ext cx="914400" cy="914400"/>
            </a:xfrm>
            <a:prstGeom prst="rect">
              <a:avLst/>
            </a:prstGeom>
          </p:spPr>
        </p:pic>
      </p:grpSp>
      <p:grpSp>
        <p:nvGrpSpPr>
          <p:cNvPr id="38" name="グループ化 37">
            <a:extLst>
              <a:ext uri="{FF2B5EF4-FFF2-40B4-BE49-F238E27FC236}">
                <a16:creationId xmlns:a16="http://schemas.microsoft.com/office/drawing/2014/main" id="{7A408535-7029-DEE4-7406-8A7694959ED9}"/>
              </a:ext>
            </a:extLst>
          </p:cNvPr>
          <p:cNvGrpSpPr/>
          <p:nvPr/>
        </p:nvGrpSpPr>
        <p:grpSpPr>
          <a:xfrm>
            <a:off x="6358758" y="3978631"/>
            <a:ext cx="4750355" cy="1363874"/>
            <a:chOff x="6454447" y="3930530"/>
            <a:chExt cx="4750355" cy="1363874"/>
          </a:xfrm>
        </p:grpSpPr>
        <p:sp>
          <p:nvSpPr>
            <p:cNvPr id="10" name="円/楕円 35">
              <a:extLst>
                <a:ext uri="{FF2B5EF4-FFF2-40B4-BE49-F238E27FC236}">
                  <a16:creationId xmlns:a16="http://schemas.microsoft.com/office/drawing/2014/main" id="{84AA2C5A-DF7F-729D-199D-92D661E679C1}"/>
                </a:ext>
              </a:extLst>
            </p:cNvPr>
            <p:cNvSpPr/>
            <p:nvPr/>
          </p:nvSpPr>
          <p:spPr>
            <a:xfrm>
              <a:off x="6454447" y="3930530"/>
              <a:ext cx="1363874" cy="1363874"/>
            </a:xfrm>
            <a:prstGeom prst="ellipse">
              <a:avLst/>
            </a:prstGeom>
            <a:solidFill>
              <a:srgbClr val="0DB0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8F9CD010-5386-1078-C5A6-DF92FE9EB222}"/>
                </a:ext>
              </a:extLst>
            </p:cNvPr>
            <p:cNvSpPr txBox="1">
              <a:spLocks/>
            </p:cNvSpPr>
            <p:nvPr/>
          </p:nvSpPr>
          <p:spPr>
            <a:xfrm>
              <a:off x="7909600" y="3978631"/>
              <a:ext cx="3203923" cy="42669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地域活性化への取り組み（</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2</a:t>
              </a: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8" name="タイトル 1">
              <a:extLst>
                <a:ext uri="{FF2B5EF4-FFF2-40B4-BE49-F238E27FC236}">
                  <a16:creationId xmlns:a16="http://schemas.microsoft.com/office/drawing/2014/main" id="{912EA04C-AD5F-8778-6A99-55D4109F75D1}"/>
                </a:ext>
              </a:extLst>
            </p:cNvPr>
            <p:cNvSpPr txBox="1">
              <a:spLocks/>
            </p:cNvSpPr>
            <p:nvPr/>
          </p:nvSpPr>
          <p:spPr>
            <a:xfrm>
              <a:off x="7927321" y="4316578"/>
              <a:ext cx="3277481" cy="977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地域にある様々な施設への物品寄贈や補修、改修支援</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34" name="グラフィックス 33" descr="プレゼント 単色塗りつぶし">
              <a:extLst>
                <a:ext uri="{FF2B5EF4-FFF2-40B4-BE49-F238E27FC236}">
                  <a16:creationId xmlns:a16="http://schemas.microsoft.com/office/drawing/2014/main" id="{DE3C46CA-0076-7333-ED4A-CD7D6CA18C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79184" y="4155267"/>
              <a:ext cx="914400" cy="914400"/>
            </a:xfrm>
            <a:prstGeom prst="rect">
              <a:avLst/>
            </a:prstGeom>
          </p:spPr>
        </p:pic>
      </p:grpSp>
      <p:pic>
        <p:nvPicPr>
          <p:cNvPr id="13" name="図 12">
            <a:extLst>
              <a:ext uri="{FF2B5EF4-FFF2-40B4-BE49-F238E27FC236}">
                <a16:creationId xmlns:a16="http://schemas.microsoft.com/office/drawing/2014/main" id="{569091EF-6F65-8314-7217-D1FF24992467}"/>
              </a:ext>
            </a:extLst>
          </p:cNvPr>
          <p:cNvPicPr>
            <a:picLocks noChangeAspect="1"/>
          </p:cNvPicPr>
          <p:nvPr/>
        </p:nvPicPr>
        <p:blipFill>
          <a:blip r:embed="rId12">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25026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B10F-74D3-090B-A52A-49C3A999C3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0785926-7333-4E55-813C-9FCADB7EE18B}"/>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補助金の活用事例（</a:t>
            </a:r>
            <a:r>
              <a:rPr lang="en-US" altLang="ja-JP" sz="4000" b="1" u="none" strike="noStrike" cap="none" dirty="0">
                <a:solidFill>
                  <a:schemeClr val="lt1"/>
                </a:solidFill>
                <a:latin typeface="Yu Gothic" panose="020B0400000000000000" pitchFamily="34" charset="-128"/>
                <a:ea typeface="Yu Gothic" panose="020B0400000000000000" pitchFamily="34" charset="-128"/>
                <a:cs typeface="MS PMincho"/>
                <a:sym typeface="MS PMincho"/>
              </a:rPr>
              <a:t>1</a:t>
            </a: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a:t>
            </a:r>
          </a:p>
        </p:txBody>
      </p:sp>
      <p:pic>
        <p:nvPicPr>
          <p:cNvPr id="13" name="図 12">
            <a:extLst>
              <a:ext uri="{FF2B5EF4-FFF2-40B4-BE49-F238E27FC236}">
                <a16:creationId xmlns:a16="http://schemas.microsoft.com/office/drawing/2014/main" id="{643246C7-386C-0E3A-EA24-85447025BCF1}"/>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
        <p:nvSpPr>
          <p:cNvPr id="14" name="テキスト ボックス 13">
            <a:extLst>
              <a:ext uri="{FF2B5EF4-FFF2-40B4-BE49-F238E27FC236}">
                <a16:creationId xmlns:a16="http://schemas.microsoft.com/office/drawing/2014/main" id="{E6FE9417-7505-5322-46F3-5C728EE0B379}"/>
              </a:ext>
            </a:extLst>
          </p:cNvPr>
          <p:cNvSpPr txBox="1"/>
          <p:nvPr/>
        </p:nvSpPr>
        <p:spPr>
          <a:xfrm>
            <a:off x="495300" y="1351039"/>
            <a:ext cx="6534149" cy="5801588"/>
          </a:xfrm>
          <a:prstGeom prst="rect">
            <a:avLst/>
          </a:prstGeom>
          <a:noFill/>
        </p:spPr>
        <p:txBody>
          <a:bodyPr wrap="square" rtlCol="0">
            <a:spAutoFit/>
          </a:bodyPr>
          <a:lstStyle/>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実施クラブ：留萌</a:t>
            </a:r>
            <a:r>
              <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RC</a:t>
            </a:r>
          </a:p>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活動プロジェクトの種類：教育</a:t>
            </a: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spcBef>
                <a:spcPts val="600"/>
              </a:spcBef>
              <a:spcAft>
                <a:spcPts val="600"/>
              </a:spcAft>
              <a:buClrTx/>
              <a:buSzTx/>
              <a:buFontTx/>
              <a:buNone/>
              <a:tabLst/>
              <a:defRPr/>
            </a:pPr>
            <a:r>
              <a:rPr lang="ja-JP" altLang="en-US" sz="2800" b="1" spc="300">
                <a:solidFill>
                  <a:srgbClr val="000000"/>
                </a:solidFill>
                <a:latin typeface="游ゴシック" panose="020B0400000000000000" pitchFamily="50" charset="-128"/>
                <a:ea typeface="游ゴシック" panose="020B0400000000000000" pitchFamily="50" charset="-128"/>
              </a:rPr>
              <a:t>実施内容：</a:t>
            </a:r>
            <a:endParaRPr lang="en-US" altLang="ja-JP" sz="2800" b="1" spc="300" dirty="0">
              <a:solidFill>
                <a:srgbClr val="000000"/>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プロのトレーナーから、直接指導を受ける機会を提供し、正しい⾛り⽅を学び、⾛る楽しさを実感してもらう体験を通して、⻘少年（留萌市内の⼩学⽣）の⼼⾝の健全な育成をはかる⼀助をするための実技講習会の実施した。</a:t>
            </a: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b="1" spc="300" dirty="0">
              <a:solidFill>
                <a:srgbClr val="000000"/>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pic>
        <p:nvPicPr>
          <p:cNvPr id="16" name="図 15" descr="新聞の記事&#10;&#10;AI 生成コンテンツは誤りを含む可能性があります。">
            <a:extLst>
              <a:ext uri="{FF2B5EF4-FFF2-40B4-BE49-F238E27FC236}">
                <a16:creationId xmlns:a16="http://schemas.microsoft.com/office/drawing/2014/main" id="{F0A4204F-1584-F8DC-0A68-9CD79967A2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832" y="1502394"/>
            <a:ext cx="4342868" cy="4269615"/>
          </a:xfrm>
          <a:prstGeom prst="rect">
            <a:avLst/>
          </a:prstGeom>
        </p:spPr>
      </p:pic>
    </p:spTree>
    <p:custDataLst>
      <p:tags r:id="rId1"/>
    </p:custDataLst>
    <p:extLst>
      <p:ext uri="{BB962C8B-B14F-4D97-AF65-F5344CB8AC3E}">
        <p14:creationId xmlns:p14="http://schemas.microsoft.com/office/powerpoint/2010/main" val="370552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CFD9-BA63-057E-BB4E-8B5C9157024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20B0FA7-90EE-59BD-5C87-671F09F1F229}"/>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補助金の活用事例（</a:t>
            </a:r>
            <a:r>
              <a:rPr lang="en-US" altLang="ja-JP" sz="4000" b="1" dirty="0">
                <a:latin typeface="Yu Gothic" panose="020B0400000000000000" pitchFamily="34" charset="-128"/>
                <a:ea typeface="Yu Gothic" panose="020B0400000000000000" pitchFamily="34" charset="-128"/>
                <a:cs typeface="MS PMincho"/>
                <a:sym typeface="MS PMincho"/>
              </a:rPr>
              <a:t>2</a:t>
            </a: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a:t>
            </a:r>
          </a:p>
        </p:txBody>
      </p:sp>
      <p:sp>
        <p:nvSpPr>
          <p:cNvPr id="14" name="テキスト ボックス 13">
            <a:extLst>
              <a:ext uri="{FF2B5EF4-FFF2-40B4-BE49-F238E27FC236}">
                <a16:creationId xmlns:a16="http://schemas.microsoft.com/office/drawing/2014/main" id="{1185693D-C7E4-B235-F44B-D1701C557525}"/>
              </a:ext>
            </a:extLst>
          </p:cNvPr>
          <p:cNvSpPr txBox="1"/>
          <p:nvPr/>
        </p:nvSpPr>
        <p:spPr>
          <a:xfrm>
            <a:off x="495300" y="1351039"/>
            <a:ext cx="6534149" cy="5216813"/>
          </a:xfrm>
          <a:prstGeom prst="rect">
            <a:avLst/>
          </a:prstGeom>
          <a:noFill/>
        </p:spPr>
        <p:txBody>
          <a:bodyPr wrap="square" rtlCol="0">
            <a:spAutoFit/>
          </a:bodyPr>
          <a:lstStyle/>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実施クラブ：室蘭</a:t>
            </a:r>
            <a:r>
              <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RC</a:t>
            </a:r>
          </a:p>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活動プロジェクトの種類：教育</a:t>
            </a: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spcBef>
                <a:spcPts val="600"/>
              </a:spcBef>
              <a:spcAft>
                <a:spcPts val="600"/>
              </a:spcAft>
              <a:buClrTx/>
              <a:buSzTx/>
              <a:buFontTx/>
              <a:buNone/>
              <a:tabLst/>
              <a:defRPr/>
            </a:pPr>
            <a:r>
              <a:rPr lang="ja-JP" altLang="en-US" sz="2800" b="1" spc="300">
                <a:solidFill>
                  <a:srgbClr val="000000"/>
                </a:solidFill>
                <a:latin typeface="Yu Gothic" panose="020B0400000000000000" pitchFamily="34" charset="-128"/>
                <a:ea typeface="Yu Gothic" panose="020B0400000000000000" pitchFamily="34" charset="-128"/>
              </a:rPr>
              <a:t>実施内容：</a:t>
            </a:r>
            <a:endParaRPr lang="en-US" altLang="ja-JP" sz="2800" b="1" spc="300" dirty="0">
              <a:solidFill>
                <a:srgbClr val="000000"/>
              </a:solidFill>
              <a:latin typeface="Yu Gothic" panose="020B0400000000000000" pitchFamily="34" charset="-128"/>
              <a:ea typeface="Yu Gothic" panose="020B0400000000000000" pitchFamily="34" charset="-128"/>
            </a:endParaRPr>
          </a:p>
          <a:p>
            <a:r>
              <a:rPr lang="ja-JP" altLang="en-US" sz="2800" b="1">
                <a:latin typeface="Yu Gothic" panose="020B0400000000000000" pitchFamily="34" charset="-128"/>
                <a:ea typeface="Yu Gothic" panose="020B0400000000000000" pitchFamily="34" charset="-128"/>
              </a:rPr>
              <a:t>室蘭市内の⼩学⽣を対象に室蘭港をクルーズ船で「海洋ゴミ」収集する体験会及び、発表会を実施。</a:t>
            </a:r>
            <a:endParaRPr lang="en-US" altLang="ja-JP" sz="2800" b="1" dirty="0">
              <a:latin typeface="Yu Gothic" panose="020B0400000000000000" pitchFamily="34" charset="-128"/>
              <a:ea typeface="Yu Gothic" panose="020B0400000000000000" pitchFamily="34" charset="-128"/>
            </a:endParaRPr>
          </a:p>
          <a:p>
            <a:r>
              <a:rPr lang="ja-JP" altLang="en-US" sz="2800" b="1">
                <a:latin typeface="Yu Gothic" panose="020B0400000000000000" pitchFamily="34" charset="-128"/>
                <a:ea typeface="Yu Gothic" panose="020B0400000000000000" pitchFamily="34" charset="-128"/>
              </a:rPr>
              <a:t>⽇常とは違う体験した感想をまとめ発信することで思考を育て、また、</a:t>
            </a:r>
            <a:r>
              <a:rPr lang="en-US" altLang="ja-JP" sz="2800" b="1" dirty="0">
                <a:latin typeface="Yu Gothic" panose="020B0400000000000000" pitchFamily="34" charset="-128"/>
                <a:ea typeface="Yu Gothic" panose="020B0400000000000000" pitchFamily="34" charset="-128"/>
              </a:rPr>
              <a:t>SDGs</a:t>
            </a:r>
          </a:p>
          <a:p>
            <a:r>
              <a:rPr lang="ja-JP" altLang="en-US" sz="2800" b="1">
                <a:latin typeface="Yu Gothic" panose="020B0400000000000000" pitchFamily="34" charset="-128"/>
                <a:ea typeface="Yu Gothic" panose="020B0400000000000000" pitchFamily="34" charset="-128"/>
              </a:rPr>
              <a:t>を学ぶ機会となる成果を得た。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b="1" spc="300" dirty="0">
              <a:solidFill>
                <a:srgbClr val="000000"/>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pic>
        <p:nvPicPr>
          <p:cNvPr id="3" name="図 2" descr="ボートに乗っている人たち&#10;&#10;AI 生成コンテンツは誤りを含む可能性があります。">
            <a:extLst>
              <a:ext uri="{FF2B5EF4-FFF2-40B4-BE49-F238E27FC236}">
                <a16:creationId xmlns:a16="http://schemas.microsoft.com/office/drawing/2014/main" id="{098D4336-5699-1350-62D7-5D40FDA51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300" y="1251926"/>
            <a:ext cx="4470400" cy="2997200"/>
          </a:xfrm>
          <a:prstGeom prst="rect">
            <a:avLst/>
          </a:prstGeom>
        </p:spPr>
      </p:pic>
      <p:pic>
        <p:nvPicPr>
          <p:cNvPr id="5" name="図 4" descr="白い壁の前に立つ男性たち&#10;&#10;AI 生成コンテンツは誤りを含む可能性があります。">
            <a:extLst>
              <a:ext uri="{FF2B5EF4-FFF2-40B4-BE49-F238E27FC236}">
                <a16:creationId xmlns:a16="http://schemas.microsoft.com/office/drawing/2014/main" id="{ABDDB4C2-5A2A-564D-4114-824447DCEE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300" y="4406086"/>
            <a:ext cx="3518841" cy="2306796"/>
          </a:xfrm>
          <a:prstGeom prst="rect">
            <a:avLst/>
          </a:prstGeom>
        </p:spPr>
      </p:pic>
    </p:spTree>
    <p:custDataLst>
      <p:tags r:id="rId1"/>
    </p:custDataLst>
    <p:extLst>
      <p:ext uri="{BB962C8B-B14F-4D97-AF65-F5344CB8AC3E}">
        <p14:creationId xmlns:p14="http://schemas.microsoft.com/office/powerpoint/2010/main" val="291751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C589-E165-E7C2-ED77-82580732D5E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70C176-2CAA-9DDD-408A-783AB8AE578E}"/>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補助金の活用事例（</a:t>
            </a:r>
            <a:r>
              <a:rPr lang="en-US" altLang="ja-JP" sz="4000" b="1" dirty="0">
                <a:latin typeface="Yu Gothic" panose="020B0400000000000000" pitchFamily="34" charset="-128"/>
                <a:ea typeface="Yu Gothic" panose="020B0400000000000000" pitchFamily="34" charset="-128"/>
                <a:cs typeface="MS PMincho"/>
                <a:sym typeface="MS PMincho"/>
              </a:rPr>
              <a:t>3</a:t>
            </a: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a:t>
            </a:r>
          </a:p>
        </p:txBody>
      </p:sp>
      <p:sp>
        <p:nvSpPr>
          <p:cNvPr id="14" name="テキスト ボックス 13">
            <a:extLst>
              <a:ext uri="{FF2B5EF4-FFF2-40B4-BE49-F238E27FC236}">
                <a16:creationId xmlns:a16="http://schemas.microsoft.com/office/drawing/2014/main" id="{34B63361-EF42-F14D-CD8A-1191AFF7F503}"/>
              </a:ext>
            </a:extLst>
          </p:cNvPr>
          <p:cNvSpPr txBox="1"/>
          <p:nvPr/>
        </p:nvSpPr>
        <p:spPr>
          <a:xfrm>
            <a:off x="495300" y="1351039"/>
            <a:ext cx="6534149" cy="5216813"/>
          </a:xfrm>
          <a:prstGeom prst="rect">
            <a:avLst/>
          </a:prstGeom>
          <a:noFill/>
        </p:spPr>
        <p:txBody>
          <a:bodyPr wrap="square" rtlCol="0">
            <a:spAutoFit/>
          </a:bodyPr>
          <a:lstStyle/>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実施クラブ：室蘭東</a:t>
            </a:r>
            <a:r>
              <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RC</a:t>
            </a:r>
          </a:p>
          <a:p>
            <a:pPr marL="0" marR="0" lvl="0" indent="0" algn="l" defTabSz="914400" rtl="0" eaLnBrk="1" fontAlgn="auto" latinLnBrk="0" hangingPunct="1">
              <a:spcBef>
                <a:spcPts val="600"/>
              </a:spcBef>
              <a:spcAft>
                <a:spcPts val="600"/>
              </a:spcAft>
              <a:buClrTx/>
              <a:buSzTx/>
              <a:buFontTx/>
              <a:buNone/>
              <a:tabLst/>
              <a:defRPr/>
            </a:pPr>
            <a:r>
              <a:rPr kumimoji="1" lang="ja-JP" altLang="en-US"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活動プロジェクトの種類：</a:t>
            </a:r>
            <a:r>
              <a:rPr lang="ja-JP" altLang="en-US" sz="2800" b="1" spc="300" dirty="0">
                <a:solidFill>
                  <a:srgbClr val="000000"/>
                </a:solidFill>
                <a:latin typeface="游ゴシック" panose="020B0400000000000000" pitchFamily="50" charset="-128"/>
                <a:ea typeface="游ゴシック" panose="020B0400000000000000" pitchFamily="50" charset="-128"/>
              </a:rPr>
              <a:t>災害支援</a:t>
            </a: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spcBef>
                <a:spcPts val="600"/>
              </a:spcBef>
              <a:spcAft>
                <a:spcPts val="600"/>
              </a:spcAft>
              <a:buClrTx/>
              <a:buSzTx/>
              <a:buFontTx/>
              <a:buNone/>
              <a:tabLst/>
              <a:defRPr/>
            </a:pPr>
            <a:r>
              <a:rPr lang="ja-JP" altLang="en-US" sz="2800" b="1" spc="300" dirty="0">
                <a:solidFill>
                  <a:srgbClr val="000000"/>
                </a:solidFill>
                <a:latin typeface="Yu Gothic" panose="020B0400000000000000" pitchFamily="34" charset="-128"/>
                <a:ea typeface="Yu Gothic" panose="020B0400000000000000" pitchFamily="34" charset="-128"/>
              </a:rPr>
              <a:t>実施内容：</a:t>
            </a:r>
            <a:endParaRPr lang="en-US" altLang="ja-JP" sz="2800" b="1" spc="300" dirty="0">
              <a:solidFill>
                <a:srgbClr val="000000"/>
              </a:solidFill>
              <a:latin typeface="Yu Gothic" panose="020B0400000000000000" pitchFamily="34" charset="-128"/>
              <a:ea typeface="Yu Gothic" panose="020B0400000000000000" pitchFamily="34" charset="-128"/>
            </a:endParaRPr>
          </a:p>
          <a:p>
            <a:r>
              <a:rPr lang="en-US" altLang="ja-JP" sz="2800" b="1" dirty="0">
                <a:latin typeface="Yu Gothic" panose="020B0400000000000000" pitchFamily="34" charset="-128"/>
                <a:ea typeface="Yu Gothic" panose="020B0400000000000000" pitchFamily="34" charset="-128"/>
              </a:rPr>
              <a:t>2024</a:t>
            </a:r>
            <a:r>
              <a:rPr lang="ja-JP" altLang="en-US" sz="2800" b="1" dirty="0">
                <a:latin typeface="Yu Gothic" panose="020B0400000000000000" pitchFamily="34" charset="-128"/>
                <a:ea typeface="Yu Gothic" panose="020B0400000000000000" pitchFamily="34" charset="-128"/>
              </a:rPr>
              <a:t>年元旦に発⽣した能登半島地震への⽀援として、室蘭⼯⼤の学⽣ボランティアが現地で⾏う復興活動を、現地で必要とされる⽀援を把握した上で、現地スタッフとの関係をコーディネートし、交通費や現地の活動費を供出すことで学⽣ボランティアの被災地救援活動をサポートした。</a:t>
            </a:r>
            <a:endParaRPr kumimoji="1" lang="en-US" altLang="ja-JP"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pic>
        <p:nvPicPr>
          <p:cNvPr id="4" name="図 3" descr="テキスト&#10;&#10;AI 生成コンテンツは誤りを含む可能性があります。">
            <a:extLst>
              <a:ext uri="{FF2B5EF4-FFF2-40B4-BE49-F238E27FC236}">
                <a16:creationId xmlns:a16="http://schemas.microsoft.com/office/drawing/2014/main" id="{CCC537CB-4561-D3D2-FC81-83555F891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49" y="1584545"/>
            <a:ext cx="4851400" cy="4749800"/>
          </a:xfrm>
          <a:prstGeom prst="rect">
            <a:avLst/>
          </a:prstGeom>
        </p:spPr>
      </p:pic>
    </p:spTree>
    <p:custDataLst>
      <p:tags r:id="rId1"/>
    </p:custDataLst>
    <p:extLst>
      <p:ext uri="{BB962C8B-B14F-4D97-AF65-F5344CB8AC3E}">
        <p14:creationId xmlns:p14="http://schemas.microsoft.com/office/powerpoint/2010/main" val="239111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A88A-FD72-3B97-7074-9175E0664D8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5E3B4F3-26DB-317B-1E04-9DFF21EEEE78}"/>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補助金事業の企画に向けて</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
        <p:nvSpPr>
          <p:cNvPr id="12" name="Text Placeholder 6">
            <a:extLst>
              <a:ext uri="{FF2B5EF4-FFF2-40B4-BE49-F238E27FC236}">
                <a16:creationId xmlns:a16="http://schemas.microsoft.com/office/drawing/2014/main" id="{3C04FDCF-06F1-D9D4-A3B9-E0A133CAC07D}"/>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18" name="グループ化 17">
            <a:extLst>
              <a:ext uri="{FF2B5EF4-FFF2-40B4-BE49-F238E27FC236}">
                <a16:creationId xmlns:a16="http://schemas.microsoft.com/office/drawing/2014/main" id="{B2E9BA39-D96F-23A7-B42B-791061402B45}"/>
              </a:ext>
            </a:extLst>
          </p:cNvPr>
          <p:cNvGrpSpPr/>
          <p:nvPr/>
        </p:nvGrpSpPr>
        <p:grpSpPr>
          <a:xfrm>
            <a:off x="544658" y="1566765"/>
            <a:ext cx="8292876" cy="778476"/>
            <a:chOff x="1840058" y="1218302"/>
            <a:chExt cx="8292876" cy="778476"/>
          </a:xfrm>
        </p:grpSpPr>
        <p:sp>
          <p:nvSpPr>
            <p:cNvPr id="4" name="フローチャート: 結合子 3">
              <a:extLst>
                <a:ext uri="{FF2B5EF4-FFF2-40B4-BE49-F238E27FC236}">
                  <a16:creationId xmlns:a16="http://schemas.microsoft.com/office/drawing/2014/main" id="{C290C5F2-9B1B-7430-0E7C-8D5E51CAC883}"/>
                </a:ext>
              </a:extLst>
            </p:cNvPr>
            <p:cNvSpPr/>
            <p:nvPr/>
          </p:nvSpPr>
          <p:spPr>
            <a:xfrm>
              <a:off x="1840058" y="1218302"/>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01</a:t>
              </a:r>
              <a:endParaRPr kumimoji="1" lang="ja-JP" altLang="en-US" sz="2400" b="1" dirty="0"/>
            </a:p>
          </p:txBody>
        </p:sp>
        <p:sp>
          <p:nvSpPr>
            <p:cNvPr id="13" name="テキスト ボックス 12">
              <a:extLst>
                <a:ext uri="{FF2B5EF4-FFF2-40B4-BE49-F238E27FC236}">
                  <a16:creationId xmlns:a16="http://schemas.microsoft.com/office/drawing/2014/main" id="{61AEA397-7CFB-7CD8-B128-B36005268F1B}"/>
                </a:ext>
              </a:extLst>
            </p:cNvPr>
            <p:cNvSpPr txBox="1"/>
            <p:nvPr/>
          </p:nvSpPr>
          <p:spPr>
            <a:xfrm>
              <a:off x="2766815" y="1352608"/>
              <a:ext cx="7366119" cy="523220"/>
            </a:xfrm>
            <a:prstGeom prst="rect">
              <a:avLst/>
            </a:prstGeom>
            <a:noFill/>
          </p:spPr>
          <p:txBody>
            <a:bodyPr wrap="none" rtlCol="0">
              <a:spAutoFit/>
            </a:bodyPr>
            <a:lstStyle/>
            <a:p>
              <a:r>
                <a:rPr kumimoji="1" lang="ja-JP" altLang="en-US" sz="2800" b="1">
                  <a:solidFill>
                    <a:schemeClr val="tx1">
                      <a:lumMod val="75000"/>
                      <a:lumOff val="25000"/>
                    </a:schemeClr>
                  </a:solidFill>
                </a:rPr>
                <a:t>普段しづらい体験ができる機会の提供や支援</a:t>
              </a:r>
              <a:endParaRPr kumimoji="1" lang="ja-JP" altLang="en-US" sz="2800" b="1" dirty="0">
                <a:solidFill>
                  <a:schemeClr val="tx1">
                    <a:lumMod val="75000"/>
                    <a:lumOff val="25000"/>
                  </a:schemeClr>
                </a:solidFill>
              </a:endParaRPr>
            </a:p>
          </p:txBody>
        </p:sp>
      </p:grpSp>
      <p:grpSp>
        <p:nvGrpSpPr>
          <p:cNvPr id="19" name="グループ化 18">
            <a:extLst>
              <a:ext uri="{FF2B5EF4-FFF2-40B4-BE49-F238E27FC236}">
                <a16:creationId xmlns:a16="http://schemas.microsoft.com/office/drawing/2014/main" id="{EFD425F3-B959-E313-C75E-10DC688BA7F5}"/>
              </a:ext>
            </a:extLst>
          </p:cNvPr>
          <p:cNvGrpSpPr/>
          <p:nvPr/>
        </p:nvGrpSpPr>
        <p:grpSpPr>
          <a:xfrm>
            <a:off x="544658" y="2833869"/>
            <a:ext cx="7933803" cy="954107"/>
            <a:chOff x="1840058" y="2403286"/>
            <a:chExt cx="7933803" cy="954107"/>
          </a:xfrm>
        </p:grpSpPr>
        <p:sp>
          <p:nvSpPr>
            <p:cNvPr id="8" name="フローチャート: 結合子 7">
              <a:extLst>
                <a:ext uri="{FF2B5EF4-FFF2-40B4-BE49-F238E27FC236}">
                  <a16:creationId xmlns:a16="http://schemas.microsoft.com/office/drawing/2014/main" id="{35188349-5F55-E2A6-E5CB-208ED8E58BCF}"/>
                </a:ext>
              </a:extLst>
            </p:cNvPr>
            <p:cNvSpPr/>
            <p:nvPr/>
          </p:nvSpPr>
          <p:spPr>
            <a:xfrm>
              <a:off x="1840058" y="2435550"/>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2400" b="1" dirty="0"/>
                <a:t>02</a:t>
              </a:r>
              <a:endParaRPr kumimoji="1" lang="ja-JP" altLang="en-US" sz="2400" b="1" dirty="0"/>
            </a:p>
          </p:txBody>
        </p:sp>
        <p:sp>
          <p:nvSpPr>
            <p:cNvPr id="14" name="テキスト ボックス 13">
              <a:extLst>
                <a:ext uri="{FF2B5EF4-FFF2-40B4-BE49-F238E27FC236}">
                  <a16:creationId xmlns:a16="http://schemas.microsoft.com/office/drawing/2014/main" id="{189D9D74-FA6F-9F21-F90D-35883DD7C3E4}"/>
                </a:ext>
              </a:extLst>
            </p:cNvPr>
            <p:cNvSpPr txBox="1"/>
            <p:nvPr/>
          </p:nvSpPr>
          <p:spPr>
            <a:xfrm>
              <a:off x="2766815" y="2403286"/>
              <a:ext cx="7007046" cy="954107"/>
            </a:xfrm>
            <a:prstGeom prst="rect">
              <a:avLst/>
            </a:prstGeom>
            <a:noFill/>
          </p:spPr>
          <p:txBody>
            <a:bodyPr wrap="none" rtlCol="0">
              <a:spAutoFit/>
            </a:bodyPr>
            <a:lstStyle/>
            <a:p>
              <a:r>
                <a:rPr lang="ja-JP" altLang="en-US" sz="2800" b="1">
                  <a:solidFill>
                    <a:schemeClr val="tx1">
                      <a:lumMod val="75000"/>
                      <a:lumOff val="25000"/>
                    </a:schemeClr>
                  </a:solidFill>
                </a:rPr>
                <a:t>学校や施設（児童、高齢者、身障者）で、</a:t>
              </a:r>
              <a:endParaRPr lang="en-US" altLang="ja-JP" sz="2800" b="1" dirty="0">
                <a:solidFill>
                  <a:schemeClr val="tx1">
                    <a:lumMod val="75000"/>
                    <a:lumOff val="25000"/>
                  </a:schemeClr>
                </a:solidFill>
              </a:endParaRPr>
            </a:p>
            <a:p>
              <a:r>
                <a:rPr lang="ja-JP" altLang="en-US" sz="2800" b="1">
                  <a:solidFill>
                    <a:schemeClr val="tx1">
                      <a:lumMod val="75000"/>
                      <a:lumOff val="25000"/>
                    </a:schemeClr>
                  </a:solidFill>
                </a:rPr>
                <a:t>行いたいことの支援</a:t>
              </a:r>
              <a:endParaRPr kumimoji="1" lang="ja-JP" altLang="en-US" sz="2800" b="1" dirty="0">
                <a:solidFill>
                  <a:schemeClr val="tx1">
                    <a:lumMod val="75000"/>
                    <a:lumOff val="25000"/>
                  </a:schemeClr>
                </a:solidFill>
              </a:endParaRPr>
            </a:p>
          </p:txBody>
        </p:sp>
      </p:grpSp>
      <p:grpSp>
        <p:nvGrpSpPr>
          <p:cNvPr id="20" name="グループ化 19">
            <a:extLst>
              <a:ext uri="{FF2B5EF4-FFF2-40B4-BE49-F238E27FC236}">
                <a16:creationId xmlns:a16="http://schemas.microsoft.com/office/drawing/2014/main" id="{D3A011BC-F1E1-7425-0AAC-D44568E20637}"/>
              </a:ext>
            </a:extLst>
          </p:cNvPr>
          <p:cNvGrpSpPr/>
          <p:nvPr/>
        </p:nvGrpSpPr>
        <p:grpSpPr>
          <a:xfrm>
            <a:off x="544658" y="4146397"/>
            <a:ext cx="6497513" cy="778476"/>
            <a:chOff x="1840058" y="3731514"/>
            <a:chExt cx="6497513" cy="778476"/>
          </a:xfrm>
        </p:grpSpPr>
        <p:sp>
          <p:nvSpPr>
            <p:cNvPr id="10" name="フローチャート: 結合子 9">
              <a:extLst>
                <a:ext uri="{FF2B5EF4-FFF2-40B4-BE49-F238E27FC236}">
                  <a16:creationId xmlns:a16="http://schemas.microsoft.com/office/drawing/2014/main" id="{E82D2727-6607-3958-A8D9-263C534F0517}"/>
                </a:ext>
              </a:extLst>
            </p:cNvPr>
            <p:cNvSpPr/>
            <p:nvPr/>
          </p:nvSpPr>
          <p:spPr>
            <a:xfrm>
              <a:off x="1840058" y="3731514"/>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03</a:t>
              </a:r>
              <a:endParaRPr lang="ja-JP" altLang="en-US" sz="2400" b="1" dirty="0"/>
            </a:p>
          </p:txBody>
        </p:sp>
        <p:sp>
          <p:nvSpPr>
            <p:cNvPr id="15" name="テキスト ボックス 14">
              <a:extLst>
                <a:ext uri="{FF2B5EF4-FFF2-40B4-BE49-F238E27FC236}">
                  <a16:creationId xmlns:a16="http://schemas.microsoft.com/office/drawing/2014/main" id="{8BBFA931-FB88-2996-63EA-B6C65E3919F9}"/>
                </a:ext>
              </a:extLst>
            </p:cNvPr>
            <p:cNvSpPr txBox="1"/>
            <p:nvPr/>
          </p:nvSpPr>
          <p:spPr>
            <a:xfrm>
              <a:off x="2766815" y="3889949"/>
              <a:ext cx="5570756" cy="523220"/>
            </a:xfrm>
            <a:prstGeom prst="rect">
              <a:avLst/>
            </a:prstGeom>
            <a:noFill/>
          </p:spPr>
          <p:txBody>
            <a:bodyPr wrap="none" rtlCol="0">
              <a:spAutoFit/>
            </a:bodyPr>
            <a:lstStyle/>
            <a:p>
              <a:r>
                <a:rPr kumimoji="1" lang="ja-JP" altLang="en-US" sz="2800" b="1">
                  <a:solidFill>
                    <a:schemeClr val="tx1">
                      <a:lumMod val="75000"/>
                      <a:lumOff val="25000"/>
                    </a:schemeClr>
                  </a:solidFill>
                </a:rPr>
                <a:t>地域交流となる機会の提供や支援</a:t>
              </a:r>
              <a:endParaRPr kumimoji="1" lang="ja-JP" altLang="en-US" sz="2800" b="1" dirty="0">
                <a:solidFill>
                  <a:schemeClr val="tx1">
                    <a:lumMod val="75000"/>
                    <a:lumOff val="25000"/>
                  </a:schemeClr>
                </a:solidFill>
              </a:endParaRPr>
            </a:p>
          </p:txBody>
        </p:sp>
      </p:grpSp>
      <p:sp>
        <p:nvSpPr>
          <p:cNvPr id="5" name="Google Shape;201;g208847de0cf_0_83">
            <a:extLst>
              <a:ext uri="{FF2B5EF4-FFF2-40B4-BE49-F238E27FC236}">
                <a16:creationId xmlns:a16="http://schemas.microsoft.com/office/drawing/2014/main" id="{7DEFB0D5-C8EB-4D6E-9452-FE5359610401}"/>
              </a:ext>
            </a:extLst>
          </p:cNvPr>
          <p:cNvSpPr txBox="1"/>
          <p:nvPr/>
        </p:nvSpPr>
        <p:spPr>
          <a:xfrm>
            <a:off x="1323134" y="5015441"/>
            <a:ext cx="9897316" cy="1631185"/>
          </a:xfrm>
          <a:prstGeom prst="rect">
            <a:avLst/>
          </a:prstGeom>
          <a:solidFill>
            <a:srgbClr val="0DB048"/>
          </a:solidFill>
          <a:ln>
            <a:noFill/>
          </a:ln>
        </p:spPr>
        <p:txBody>
          <a:bodyPr spcFirstLastPara="1" wrap="square" lIns="91425" tIns="91425" rIns="91425" bIns="91425" anchor="t" anchorCtr="0">
            <a:spAutoFit/>
          </a:bodyPr>
          <a:lstStyle/>
          <a:p>
            <a:pPr marR="0" lvl="0" rtl="0">
              <a:spcBef>
                <a:spcPts val="600"/>
              </a:spcBef>
              <a:spcAft>
                <a:spcPts val="600"/>
              </a:spcAft>
              <a:buClr>
                <a:srgbClr val="000000"/>
              </a:buClr>
              <a:buSzPts val="2300"/>
            </a:pPr>
            <a:r>
              <a:rPr lang="ja-JP" altLang="en-US" sz="28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クラブでイチから企画するだけではなく、地域の様々な団体、学校、施設と共同で作り上げていくことで、より広い視点で活用できる機会を創出できる</a:t>
            </a:r>
            <a:endParaRPr lang="en-US" altLang="ja-JP" sz="28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spTree>
    <p:custDataLst>
      <p:tags r:id="rId1"/>
    </p:custDataLst>
    <p:extLst>
      <p:ext uri="{BB962C8B-B14F-4D97-AF65-F5344CB8AC3E}">
        <p14:creationId xmlns:p14="http://schemas.microsoft.com/office/powerpoint/2010/main" val="32179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32" name="グループ化 31">
            <a:extLst>
              <a:ext uri="{FF2B5EF4-FFF2-40B4-BE49-F238E27FC236}">
                <a16:creationId xmlns:a16="http://schemas.microsoft.com/office/drawing/2014/main" id="{253929F0-3C11-AA27-1C34-510A47CA256E}"/>
              </a:ext>
            </a:extLst>
          </p:cNvPr>
          <p:cNvGrpSpPr/>
          <p:nvPr/>
        </p:nvGrpSpPr>
        <p:grpSpPr>
          <a:xfrm>
            <a:off x="755671" y="1318158"/>
            <a:ext cx="6348039" cy="1569660"/>
            <a:chOff x="1751682" y="1360827"/>
            <a:chExt cx="6348039" cy="1569660"/>
          </a:xfrm>
        </p:grpSpPr>
        <p:sp>
          <p:nvSpPr>
            <p:cNvPr id="3" name="テキスト ボックス 2">
              <a:extLst>
                <a:ext uri="{FF2B5EF4-FFF2-40B4-BE49-F238E27FC236}">
                  <a16:creationId xmlns:a16="http://schemas.microsoft.com/office/drawing/2014/main" id="{4C30160E-CFEC-EA23-8340-06DCF8CF319E}"/>
                </a:ext>
              </a:extLst>
            </p:cNvPr>
            <p:cNvSpPr txBox="1"/>
            <p:nvPr/>
          </p:nvSpPr>
          <p:spPr>
            <a:xfrm>
              <a:off x="1751682" y="1360827"/>
              <a:ext cx="1595309" cy="1569660"/>
            </a:xfrm>
            <a:prstGeom prst="rect">
              <a:avLst/>
            </a:prstGeom>
            <a:noFill/>
          </p:spPr>
          <p:txBody>
            <a:bodyPr wrap="none" rtlCol="0">
              <a:spAutoFit/>
            </a:bodyPr>
            <a:lstStyle/>
            <a:p>
              <a:r>
                <a:rPr kumimoji="1" lang="en-US" altLang="ja-JP" sz="9600" b="1" dirty="0"/>
                <a:t>0</a:t>
              </a:r>
              <a:r>
                <a:rPr kumimoji="1" lang="en-US" altLang="ja-JP" sz="9600" b="1" dirty="0">
                  <a:solidFill>
                    <a:srgbClr val="0DB048"/>
                  </a:solidFill>
                </a:rPr>
                <a:t>1</a:t>
              </a:r>
              <a:endParaRPr kumimoji="1" lang="ja-JP" altLang="en-US" sz="9600" b="1" dirty="0">
                <a:solidFill>
                  <a:srgbClr val="0DB048"/>
                </a:solidFill>
              </a:endParaRPr>
            </a:p>
          </p:txBody>
        </p:sp>
        <p:sp>
          <p:nvSpPr>
            <p:cNvPr id="29" name="テキスト ボックス 28">
              <a:extLst>
                <a:ext uri="{FF2B5EF4-FFF2-40B4-BE49-F238E27FC236}">
                  <a16:creationId xmlns:a16="http://schemas.microsoft.com/office/drawing/2014/main" id="{CE0DE918-6C17-D043-992D-CEC093B13B68}"/>
                </a:ext>
              </a:extLst>
            </p:cNvPr>
            <p:cNvSpPr txBox="1"/>
            <p:nvPr/>
          </p:nvSpPr>
          <p:spPr>
            <a:xfrm>
              <a:off x="3617404" y="1745373"/>
              <a:ext cx="4482317" cy="646331"/>
            </a:xfrm>
            <a:prstGeom prst="rect">
              <a:avLst/>
            </a:prstGeom>
            <a:noFill/>
          </p:spPr>
          <p:txBody>
            <a:bodyPr wrap="none" rtlCol="0">
              <a:spAutoFit/>
            </a:bodyPr>
            <a:lstStyle/>
            <a:p>
              <a:r>
                <a:rPr kumimoji="1" lang="ja-JP" altLang="en-US" sz="3600" b="1" spc="300"/>
                <a:t>書類が不足している</a:t>
              </a:r>
              <a:endParaRPr kumimoji="1" lang="ja-JP" altLang="en-US" sz="3600" b="1" spc="300" dirty="0"/>
            </a:p>
          </p:txBody>
        </p:sp>
      </p:grpSp>
      <p:grpSp>
        <p:nvGrpSpPr>
          <p:cNvPr id="33" name="グループ化 32">
            <a:extLst>
              <a:ext uri="{FF2B5EF4-FFF2-40B4-BE49-F238E27FC236}">
                <a16:creationId xmlns:a16="http://schemas.microsoft.com/office/drawing/2014/main" id="{1462AF84-7665-0673-D01D-1817AD1F0916}"/>
              </a:ext>
            </a:extLst>
          </p:cNvPr>
          <p:cNvGrpSpPr/>
          <p:nvPr/>
        </p:nvGrpSpPr>
        <p:grpSpPr>
          <a:xfrm>
            <a:off x="755671" y="3011881"/>
            <a:ext cx="7609602" cy="1569660"/>
            <a:chOff x="1751682" y="3054550"/>
            <a:chExt cx="7609602" cy="1569660"/>
          </a:xfrm>
        </p:grpSpPr>
        <p:sp>
          <p:nvSpPr>
            <p:cNvPr id="4" name="テキスト ボックス 3">
              <a:extLst>
                <a:ext uri="{FF2B5EF4-FFF2-40B4-BE49-F238E27FC236}">
                  <a16:creationId xmlns:a16="http://schemas.microsoft.com/office/drawing/2014/main" id="{4736BC54-695B-C7EC-542D-A57D1BB440CC}"/>
                </a:ext>
              </a:extLst>
            </p:cNvPr>
            <p:cNvSpPr txBox="1"/>
            <p:nvPr/>
          </p:nvSpPr>
          <p:spPr>
            <a:xfrm>
              <a:off x="1751682" y="3054550"/>
              <a:ext cx="1595309" cy="1569660"/>
            </a:xfrm>
            <a:prstGeom prst="rect">
              <a:avLst/>
            </a:prstGeom>
            <a:noFill/>
          </p:spPr>
          <p:txBody>
            <a:bodyPr wrap="none" rtlCol="0">
              <a:spAutoFit/>
            </a:bodyPr>
            <a:lstStyle/>
            <a:p>
              <a:r>
                <a:rPr kumimoji="1" lang="en-US" altLang="ja-JP" sz="9600" b="1" dirty="0">
                  <a:solidFill>
                    <a:srgbClr val="0DB048"/>
                  </a:solidFill>
                </a:rPr>
                <a:t>0</a:t>
              </a:r>
              <a:r>
                <a:rPr kumimoji="1" lang="en-US" altLang="ja-JP" sz="9600" b="1" dirty="0"/>
                <a:t>2</a:t>
              </a:r>
              <a:endParaRPr kumimoji="1" lang="ja-JP" altLang="en-US" sz="9600" b="1" dirty="0"/>
            </a:p>
          </p:txBody>
        </p:sp>
        <p:sp>
          <p:nvSpPr>
            <p:cNvPr id="30" name="テキスト ボックス 29">
              <a:extLst>
                <a:ext uri="{FF2B5EF4-FFF2-40B4-BE49-F238E27FC236}">
                  <a16:creationId xmlns:a16="http://schemas.microsoft.com/office/drawing/2014/main" id="{84878A8E-C8C6-9EED-C0FC-780DF99DCA01}"/>
                </a:ext>
              </a:extLst>
            </p:cNvPr>
            <p:cNvSpPr txBox="1"/>
            <p:nvPr/>
          </p:nvSpPr>
          <p:spPr>
            <a:xfrm>
              <a:off x="3617404" y="3516214"/>
              <a:ext cx="5743880" cy="646331"/>
            </a:xfrm>
            <a:prstGeom prst="rect">
              <a:avLst/>
            </a:prstGeom>
            <a:noFill/>
          </p:spPr>
          <p:txBody>
            <a:bodyPr wrap="none" rtlCol="0">
              <a:spAutoFit/>
            </a:bodyPr>
            <a:lstStyle/>
            <a:p>
              <a:r>
                <a:rPr kumimoji="1" lang="ja-JP" altLang="en-US" sz="3600" b="1" spc="300"/>
                <a:t>申請書の記載内容が不足</a:t>
              </a:r>
              <a:endParaRPr kumimoji="1" lang="ja-JP" altLang="en-US" sz="3600" b="1" spc="300" dirty="0"/>
            </a:p>
          </p:txBody>
        </p:sp>
      </p:grpSp>
      <p:grpSp>
        <p:nvGrpSpPr>
          <p:cNvPr id="34" name="グループ化 33">
            <a:extLst>
              <a:ext uri="{FF2B5EF4-FFF2-40B4-BE49-F238E27FC236}">
                <a16:creationId xmlns:a16="http://schemas.microsoft.com/office/drawing/2014/main" id="{0F16C5E4-1FF0-CC0C-78D1-039E8CC3D94E}"/>
              </a:ext>
            </a:extLst>
          </p:cNvPr>
          <p:cNvGrpSpPr/>
          <p:nvPr/>
        </p:nvGrpSpPr>
        <p:grpSpPr>
          <a:xfrm>
            <a:off x="755671" y="4702729"/>
            <a:ext cx="10002886" cy="1569660"/>
            <a:chOff x="1751682" y="4745398"/>
            <a:chExt cx="10002886" cy="1569660"/>
          </a:xfrm>
        </p:grpSpPr>
        <p:sp>
          <p:nvSpPr>
            <p:cNvPr id="22" name="テキスト ボックス 21">
              <a:extLst>
                <a:ext uri="{FF2B5EF4-FFF2-40B4-BE49-F238E27FC236}">
                  <a16:creationId xmlns:a16="http://schemas.microsoft.com/office/drawing/2014/main" id="{18F8CC3E-9131-C128-AC7D-8C150620D773}"/>
                </a:ext>
              </a:extLst>
            </p:cNvPr>
            <p:cNvSpPr txBox="1"/>
            <p:nvPr/>
          </p:nvSpPr>
          <p:spPr>
            <a:xfrm>
              <a:off x="1751682" y="4745398"/>
              <a:ext cx="1595309" cy="1569660"/>
            </a:xfrm>
            <a:prstGeom prst="rect">
              <a:avLst/>
            </a:prstGeom>
            <a:noFill/>
          </p:spPr>
          <p:txBody>
            <a:bodyPr wrap="none" rtlCol="0">
              <a:spAutoFit/>
            </a:bodyPr>
            <a:lstStyle/>
            <a:p>
              <a:r>
                <a:rPr kumimoji="1" lang="en-US" altLang="ja-JP" sz="9600" b="1" dirty="0"/>
                <a:t>0</a:t>
              </a:r>
              <a:r>
                <a:rPr kumimoji="1" lang="en-US" altLang="ja-JP" sz="9600" b="1" dirty="0">
                  <a:solidFill>
                    <a:srgbClr val="0DB048"/>
                  </a:solidFill>
                </a:rPr>
                <a:t>3</a:t>
              </a:r>
              <a:endParaRPr kumimoji="1" lang="ja-JP" altLang="en-US" sz="9600" b="1" dirty="0">
                <a:solidFill>
                  <a:srgbClr val="0DB048"/>
                </a:solidFill>
              </a:endParaRPr>
            </a:p>
          </p:txBody>
        </p:sp>
        <p:sp>
          <p:nvSpPr>
            <p:cNvPr id="31" name="テキスト ボックス 30">
              <a:extLst>
                <a:ext uri="{FF2B5EF4-FFF2-40B4-BE49-F238E27FC236}">
                  <a16:creationId xmlns:a16="http://schemas.microsoft.com/office/drawing/2014/main" id="{B7417199-D47D-071F-D14C-76376F4C0BE6}"/>
                </a:ext>
              </a:extLst>
            </p:cNvPr>
            <p:cNvSpPr txBox="1"/>
            <p:nvPr/>
          </p:nvSpPr>
          <p:spPr>
            <a:xfrm>
              <a:off x="3617404" y="5140960"/>
              <a:ext cx="8137164" cy="646331"/>
            </a:xfrm>
            <a:prstGeom prst="rect">
              <a:avLst/>
            </a:prstGeom>
            <a:noFill/>
          </p:spPr>
          <p:txBody>
            <a:bodyPr wrap="none" rtlCol="0">
              <a:spAutoFit/>
            </a:bodyPr>
            <a:lstStyle/>
            <a:p>
              <a:r>
                <a:rPr kumimoji="1" lang="ja-JP" altLang="en-US" sz="3600" b="1" spc="300"/>
                <a:t>プロジェクト（資金用途）が適合しない</a:t>
              </a:r>
              <a:endParaRPr kumimoji="1" lang="ja-JP" altLang="en-US" sz="3600" b="1" spc="300" dirty="0"/>
            </a:p>
          </p:txBody>
        </p:sp>
      </p:grpSp>
      <p:sp>
        <p:nvSpPr>
          <p:cNvPr id="35" name="テキスト ボックス 34">
            <a:extLst>
              <a:ext uri="{FF2B5EF4-FFF2-40B4-BE49-F238E27FC236}">
                <a16:creationId xmlns:a16="http://schemas.microsoft.com/office/drawing/2014/main" id="{FABAC427-65B2-1370-3B10-9EF1A8A2F7D9}"/>
              </a:ext>
            </a:extLst>
          </p:cNvPr>
          <p:cNvSpPr txBox="1"/>
          <p:nvPr/>
        </p:nvSpPr>
        <p:spPr>
          <a:xfrm>
            <a:off x="1661087" y="2729133"/>
            <a:ext cx="9775242" cy="1200329"/>
          </a:xfrm>
          <a:prstGeom prst="rect">
            <a:avLst/>
          </a:prstGeom>
          <a:noFill/>
        </p:spPr>
        <p:txBody>
          <a:bodyPr wrap="square" rtlCol="0">
            <a:spAutoFit/>
          </a:bodyPr>
          <a:lstStyle/>
          <a:p>
            <a:r>
              <a:rPr lang="ja-JP" altLang="en-US" sz="3600" b="1">
                <a:effectLst/>
                <a:latin typeface="Yu Gothic" panose="020B0400000000000000" pitchFamily="34" charset="-128"/>
                <a:ea typeface="Yu Gothic" panose="020B0400000000000000" pitchFamily="34" charset="-128"/>
              </a:rPr>
              <a:t>ロータリー財団 地区補助金 授与と受諾の条件</a:t>
            </a:r>
          </a:p>
          <a:p>
            <a:endParaRPr kumimoji="1" lang="ja-JP" altLang="en-US" sz="3600" b="1" spc="300" dirty="0">
              <a:latin typeface="Yu Gothic" panose="020B0400000000000000" pitchFamily="34" charset="-128"/>
              <a:ea typeface="Yu Gothic" panose="020B0400000000000000" pitchFamily="34" charset="-128"/>
            </a:endParaRPr>
          </a:p>
        </p:txBody>
      </p:sp>
      <p:sp>
        <p:nvSpPr>
          <p:cNvPr id="36" name="テキスト ボックス 35">
            <a:extLst>
              <a:ext uri="{FF2B5EF4-FFF2-40B4-BE49-F238E27FC236}">
                <a16:creationId xmlns:a16="http://schemas.microsoft.com/office/drawing/2014/main" id="{3DC82641-B7FD-0D79-6906-9017104EABF0}"/>
              </a:ext>
            </a:extLst>
          </p:cNvPr>
          <p:cNvSpPr txBox="1"/>
          <p:nvPr/>
        </p:nvSpPr>
        <p:spPr>
          <a:xfrm>
            <a:off x="1699844" y="3587911"/>
            <a:ext cx="9775242" cy="1754326"/>
          </a:xfrm>
          <a:prstGeom prst="rect">
            <a:avLst/>
          </a:prstGeom>
          <a:noFill/>
        </p:spPr>
        <p:txBody>
          <a:bodyPr wrap="square" rtlCol="0">
            <a:spAutoFit/>
          </a:bodyPr>
          <a:lstStyle/>
          <a:p>
            <a:r>
              <a:rPr lang="ja-JP" altLang="en-US" sz="3600" b="1">
                <a:effectLst/>
                <a:latin typeface="Yu Gothic" panose="020B0400000000000000" pitchFamily="34" charset="-128"/>
                <a:ea typeface="Yu Gothic" panose="020B0400000000000000" pitchFamily="34" charset="-128"/>
              </a:rPr>
              <a:t>多い指摘事項</a:t>
            </a:r>
            <a:endParaRPr lang="en-US" altLang="ja-JP" sz="3600" b="1" dirty="0">
              <a:effectLst/>
              <a:latin typeface="Yu Gothic" panose="020B0400000000000000" pitchFamily="34" charset="-128"/>
              <a:ea typeface="Yu Gothic" panose="020B0400000000000000" pitchFamily="34" charset="-128"/>
            </a:endParaRPr>
          </a:p>
          <a:p>
            <a:r>
              <a:rPr kumimoji="1" lang="ja-JP" altLang="en-US" sz="3600" b="1" spc="300">
                <a:latin typeface="Yu Gothic" panose="020B0400000000000000" pitchFamily="34" charset="-128"/>
                <a:ea typeface="Yu Gothic" panose="020B0400000000000000" pitchFamily="34" charset="-128"/>
              </a:rPr>
              <a:t>〇〇のイベント、プロジェクトを通じ・・</a:t>
            </a:r>
            <a:endParaRPr kumimoji="1" lang="en-US" altLang="ja-JP" sz="3600" b="1" spc="300" dirty="0">
              <a:latin typeface="Yu Gothic" panose="020B0400000000000000" pitchFamily="34" charset="-128"/>
              <a:ea typeface="Yu Gothic" panose="020B0400000000000000" pitchFamily="34" charset="-128"/>
            </a:endParaRPr>
          </a:p>
          <a:p>
            <a:endParaRPr kumimoji="1" lang="en-US" altLang="ja-JP" sz="3600" b="1" spc="300" dirty="0">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FB6E3180-3E54-C40B-6F3B-6A263B849237}"/>
              </a:ext>
            </a:extLst>
          </p:cNvPr>
          <p:cNvSpPr txBox="1"/>
          <p:nvPr/>
        </p:nvSpPr>
        <p:spPr>
          <a:xfrm>
            <a:off x="2389737" y="4882847"/>
            <a:ext cx="7809497" cy="1200329"/>
          </a:xfrm>
          <a:prstGeom prst="rect">
            <a:avLst/>
          </a:prstGeom>
          <a:noFill/>
        </p:spPr>
        <p:txBody>
          <a:bodyPr wrap="square">
            <a:spAutoFit/>
          </a:bodyPr>
          <a:lstStyle/>
          <a:p>
            <a:r>
              <a:rPr kumimoji="1" lang="ja-JP" altLang="en-US" sz="3600" b="1" spc="300">
                <a:solidFill>
                  <a:srgbClr val="FF7600"/>
                </a:solidFill>
                <a:latin typeface="Yu Gothic" panose="020B0400000000000000" pitchFamily="34" charset="-128"/>
                <a:ea typeface="Yu Gothic" panose="020B0400000000000000" pitchFamily="34" charset="-128"/>
              </a:rPr>
              <a:t>・ロータリー活動の周知を行う</a:t>
            </a:r>
            <a:endParaRPr kumimoji="1" lang="en-US" altLang="ja-JP" sz="3600" b="1" spc="300" dirty="0">
              <a:solidFill>
                <a:srgbClr val="FF7600"/>
              </a:solidFill>
              <a:latin typeface="Yu Gothic" panose="020B0400000000000000" pitchFamily="34" charset="-128"/>
              <a:ea typeface="Yu Gothic" panose="020B0400000000000000" pitchFamily="34" charset="-128"/>
            </a:endParaRPr>
          </a:p>
          <a:p>
            <a:r>
              <a:rPr lang="ja-JP" altLang="en-US" sz="3600" b="1" spc="300">
                <a:solidFill>
                  <a:srgbClr val="FF7600"/>
                </a:solidFill>
                <a:latin typeface="Yu Gothic" panose="020B0400000000000000" pitchFamily="34" charset="-128"/>
                <a:ea typeface="Yu Gothic" panose="020B0400000000000000" pitchFamily="34" charset="-128"/>
              </a:rPr>
              <a:t>・クラブの周知を行う</a:t>
            </a:r>
            <a:endParaRPr kumimoji="1" lang="ja-JP" altLang="en-US" sz="3600" b="1" spc="300" dirty="0">
              <a:solidFill>
                <a:srgbClr val="FF7600"/>
              </a:solidFill>
              <a:latin typeface="Yu Gothic" panose="020B0400000000000000" pitchFamily="34" charset="-128"/>
              <a:ea typeface="Yu Gothic" panose="020B0400000000000000" pitchFamily="34" charset="-128"/>
            </a:endParaRPr>
          </a:p>
        </p:txBody>
      </p:sp>
      <p:sp>
        <p:nvSpPr>
          <p:cNvPr id="40" name="乗算記号 39">
            <a:extLst>
              <a:ext uri="{FF2B5EF4-FFF2-40B4-BE49-F238E27FC236}">
                <a16:creationId xmlns:a16="http://schemas.microsoft.com/office/drawing/2014/main" id="{C17D0329-9CB4-F991-BE61-8D8FB69C590A}"/>
              </a:ext>
            </a:extLst>
          </p:cNvPr>
          <p:cNvSpPr/>
          <p:nvPr/>
        </p:nvSpPr>
        <p:spPr>
          <a:xfrm>
            <a:off x="4514193" y="4201902"/>
            <a:ext cx="3163614" cy="2543504"/>
          </a:xfrm>
          <a:prstGeom prst="mathMultiply">
            <a:avLst/>
          </a:prstGeom>
          <a:solidFill>
            <a:srgbClr val="D91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4BFC4BB-5569-55D0-18BB-0FF3AFD2A52D}"/>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15404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4.58333E-6 0 L 0.00052 -0.49051 " pathEditMode="relative" rAng="0" ptsTypes="AA">
                                      <p:cBhvr>
                                        <p:cTn id="25" dur="2000" fill="hold"/>
                                        <p:tgtEl>
                                          <p:spTgt spid="34"/>
                                        </p:tgtEl>
                                        <p:attrNameLst>
                                          <p:attrName>ppt_x</p:attrName>
                                          <p:attrName>ppt_y</p:attrName>
                                        </p:attrNameLst>
                                      </p:cBhvr>
                                      <p:rCtr x="26" y="-24537"/>
                                    </p:animMotion>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dissolv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FD87CEC-AB72-4A40-9C00-647909CBB1E1}"/>
              </a:ext>
            </a:extLst>
          </p:cNvPr>
          <p:cNvSpPr txBox="1"/>
          <p:nvPr/>
        </p:nvSpPr>
        <p:spPr>
          <a:xfrm>
            <a:off x="863600" y="2228671"/>
            <a:ext cx="37290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2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AGENDA</a:t>
            </a:r>
            <a:endParaRPr kumimoji="1" lang="ja-JP" altLang="en-US" sz="72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BD6F3100-F708-46D4-A01E-304162128169}"/>
              </a:ext>
            </a:extLst>
          </p:cNvPr>
          <p:cNvSpPr/>
          <p:nvPr/>
        </p:nvSpPr>
        <p:spPr>
          <a:xfrm rot="2108708">
            <a:off x="7124358" y="-1348801"/>
            <a:ext cx="3464457" cy="1045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9" name="グループ化 18">
            <a:extLst>
              <a:ext uri="{FF2B5EF4-FFF2-40B4-BE49-F238E27FC236}">
                <a16:creationId xmlns:a16="http://schemas.microsoft.com/office/drawing/2014/main" id="{7B07E77E-07E6-4EC5-BC75-8116488F3A1B}"/>
              </a:ext>
            </a:extLst>
          </p:cNvPr>
          <p:cNvGrpSpPr/>
          <p:nvPr/>
        </p:nvGrpSpPr>
        <p:grpSpPr>
          <a:xfrm>
            <a:off x="5809020" y="503973"/>
            <a:ext cx="5308156" cy="939962"/>
            <a:chOff x="5387914" y="1014691"/>
            <a:chExt cx="5308156" cy="939962"/>
          </a:xfrm>
        </p:grpSpPr>
        <p:sp>
          <p:nvSpPr>
            <p:cNvPr id="6" name="テキスト ボックス 5">
              <a:extLst>
                <a:ext uri="{FF2B5EF4-FFF2-40B4-BE49-F238E27FC236}">
                  <a16:creationId xmlns:a16="http://schemas.microsoft.com/office/drawing/2014/main" id="{F9D5FFA6-D18A-4101-BE26-1548E5E6D084}"/>
                </a:ext>
              </a:extLst>
            </p:cNvPr>
            <p:cNvSpPr txBox="1"/>
            <p:nvPr/>
          </p:nvSpPr>
          <p:spPr>
            <a:xfrm>
              <a:off x="6096000" y="1059614"/>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30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地区補助金の概要</a:t>
              </a:r>
              <a:endPar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2B2BF95E-31D9-4E68-91F9-1CF0FD0AF229}"/>
                </a:ext>
              </a:extLst>
            </p:cNvPr>
            <p:cNvSpPr txBox="1"/>
            <p:nvPr/>
          </p:nvSpPr>
          <p:spPr>
            <a:xfrm>
              <a:off x="6128307" y="1616099"/>
              <a:ext cx="45677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1600" b="1">
                  <a:solidFill>
                    <a:prstClr val="black"/>
                  </a:solidFill>
                  <a:latin typeface="游ゴシック" panose="020B0400000000000000" pitchFamily="50" charset="-128"/>
                  <a:ea typeface="游ゴシック" panose="020B0400000000000000" pitchFamily="50" charset="-128"/>
                </a:rPr>
                <a:t>仕組み</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参加要件</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622B1308-62D3-4BCD-82E9-9A40B8D1A60A}"/>
                </a:ext>
              </a:extLst>
            </p:cNvPr>
            <p:cNvSpPr txBox="1"/>
            <p:nvPr/>
          </p:nvSpPr>
          <p:spPr>
            <a:xfrm>
              <a:off x="5387914" y="1014691"/>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a:t>
              </a:r>
              <a:r>
                <a:rPr kumimoji="1" lang="ja-JP" altLang="en-US" sz="2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 </a:t>
              </a: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1</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grpSp>
      <p:sp>
        <p:nvSpPr>
          <p:cNvPr id="7" name="テキスト ボックス 6">
            <a:extLst>
              <a:ext uri="{FF2B5EF4-FFF2-40B4-BE49-F238E27FC236}">
                <a16:creationId xmlns:a16="http://schemas.microsoft.com/office/drawing/2014/main" id="{832DB74D-6452-403B-8596-07B01F53716C}"/>
              </a:ext>
            </a:extLst>
          </p:cNvPr>
          <p:cNvSpPr txBox="1"/>
          <p:nvPr/>
        </p:nvSpPr>
        <p:spPr>
          <a:xfrm>
            <a:off x="6515836" y="1629737"/>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30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年間スケジュール</a:t>
            </a:r>
            <a:endPar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3B7B2F0E-6F69-452A-A784-4CC209F31E66}"/>
              </a:ext>
            </a:extLst>
          </p:cNvPr>
          <p:cNvSpPr txBox="1"/>
          <p:nvPr/>
        </p:nvSpPr>
        <p:spPr>
          <a:xfrm>
            <a:off x="6555025" y="2191934"/>
            <a:ext cx="45677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・申請から支給、報告ま</a:t>
            </a:r>
            <a:r>
              <a:rPr lang="ja-JP" altLang="en-US" sz="1600" b="1">
                <a:solidFill>
                  <a:prstClr val="black"/>
                </a:solidFill>
                <a:latin typeface="游ゴシック" panose="020B0400000000000000" pitchFamily="50" charset="-128"/>
                <a:ea typeface="游ゴシック" panose="020B0400000000000000" pitchFamily="50" charset="-128"/>
              </a:rPr>
              <a:t>で</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37A1FF34-1AC6-40E8-A1E9-64A08BDEFE28}"/>
              </a:ext>
            </a:extLst>
          </p:cNvPr>
          <p:cNvSpPr txBox="1"/>
          <p:nvPr/>
        </p:nvSpPr>
        <p:spPr>
          <a:xfrm>
            <a:off x="5814632" y="1587909"/>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02</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4E0851C1-4C45-4DF8-91EF-81EC22A5735B}"/>
              </a:ext>
            </a:extLst>
          </p:cNvPr>
          <p:cNvSpPr txBox="1"/>
          <p:nvPr/>
        </p:nvSpPr>
        <p:spPr>
          <a:xfrm>
            <a:off x="6522718" y="3768575"/>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spc="300">
                <a:solidFill>
                  <a:prstClr val="black"/>
                </a:solidFill>
                <a:latin typeface="游ゴシック" panose="020B0400000000000000" pitchFamily="50" charset="-128"/>
                <a:ea typeface="游ゴシック" panose="020B0400000000000000" pitchFamily="50" charset="-128"/>
              </a:rPr>
              <a:t>申請方法</a:t>
            </a:r>
            <a:endPar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55A63EC6-51AC-409C-A93D-9E4B56131F52}"/>
              </a:ext>
            </a:extLst>
          </p:cNvPr>
          <p:cNvSpPr txBox="1"/>
          <p:nvPr/>
        </p:nvSpPr>
        <p:spPr>
          <a:xfrm>
            <a:off x="6522718" y="4413224"/>
            <a:ext cx="45677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・必要書類</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記載方法</a:t>
            </a:r>
            <a:r>
              <a:rPr lang="en-US" altLang="ja-JP" sz="1600" b="1" dirty="0">
                <a:solidFill>
                  <a:prstClr val="black"/>
                </a:solidFill>
                <a:latin typeface="游ゴシック" panose="020B0400000000000000" pitchFamily="50" charset="-128"/>
                <a:ea typeface="游ゴシック" panose="020B0400000000000000" pitchFamily="50" charset="-128"/>
              </a:rPr>
              <a:t>/</a:t>
            </a:r>
            <a:r>
              <a:rPr lang="ja-JP" altLang="en-US" sz="1600" b="1">
                <a:solidFill>
                  <a:prstClr val="black"/>
                </a:solidFill>
                <a:latin typeface="游ゴシック" panose="020B0400000000000000" pitchFamily="50" charset="-128"/>
                <a:ea typeface="游ゴシック" panose="020B0400000000000000" pitchFamily="50" charset="-128"/>
              </a:rPr>
              <a:t>注意点</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6E57A837-A2D8-4E3E-900A-F1A2B9C33CBA}"/>
              </a:ext>
            </a:extLst>
          </p:cNvPr>
          <p:cNvSpPr txBox="1"/>
          <p:nvPr/>
        </p:nvSpPr>
        <p:spPr>
          <a:xfrm>
            <a:off x="5814632" y="3703980"/>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04</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grpSp>
        <p:nvGrpSpPr>
          <p:cNvPr id="5" name="グループ化 4">
            <a:extLst>
              <a:ext uri="{FF2B5EF4-FFF2-40B4-BE49-F238E27FC236}">
                <a16:creationId xmlns:a16="http://schemas.microsoft.com/office/drawing/2014/main" id="{7BEE0C55-306B-423B-AC84-0A2B8DDC03E2}"/>
              </a:ext>
            </a:extLst>
          </p:cNvPr>
          <p:cNvGrpSpPr/>
          <p:nvPr/>
        </p:nvGrpSpPr>
        <p:grpSpPr>
          <a:xfrm>
            <a:off x="5807750" y="5830793"/>
            <a:ext cx="5220313" cy="646331"/>
            <a:chOff x="5420221" y="4768041"/>
            <a:chExt cx="5220313" cy="646331"/>
          </a:xfrm>
        </p:grpSpPr>
        <p:sp>
          <p:nvSpPr>
            <p:cNvPr id="9" name="テキスト ボックス 8">
              <a:extLst>
                <a:ext uri="{FF2B5EF4-FFF2-40B4-BE49-F238E27FC236}">
                  <a16:creationId xmlns:a16="http://schemas.microsoft.com/office/drawing/2014/main" id="{73826CD2-792D-4160-8E51-4C752CFB3132}"/>
                </a:ext>
              </a:extLst>
            </p:cNvPr>
            <p:cNvSpPr txBox="1"/>
            <p:nvPr/>
          </p:nvSpPr>
          <p:spPr>
            <a:xfrm>
              <a:off x="6167495" y="4802448"/>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まとめ</a:t>
              </a:r>
            </a:p>
          </p:txBody>
        </p:sp>
        <p:sp>
          <p:nvSpPr>
            <p:cNvPr id="16" name="テキスト ボックス 15">
              <a:extLst>
                <a:ext uri="{FF2B5EF4-FFF2-40B4-BE49-F238E27FC236}">
                  <a16:creationId xmlns:a16="http://schemas.microsoft.com/office/drawing/2014/main" id="{06E1DAD9-07CA-4EB1-86CE-B582CE9A777A}"/>
                </a:ext>
              </a:extLst>
            </p:cNvPr>
            <p:cNvSpPr txBox="1"/>
            <p:nvPr/>
          </p:nvSpPr>
          <p:spPr>
            <a:xfrm>
              <a:off x="5420221" y="4768041"/>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06</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grpSp>
      <p:sp>
        <p:nvSpPr>
          <p:cNvPr id="20" name="正方形/長方形 19">
            <a:extLst>
              <a:ext uri="{FF2B5EF4-FFF2-40B4-BE49-F238E27FC236}">
                <a16:creationId xmlns:a16="http://schemas.microsoft.com/office/drawing/2014/main" id="{D42F8835-0A2F-46CB-B20B-9A5B475F7C76}"/>
              </a:ext>
            </a:extLst>
          </p:cNvPr>
          <p:cNvSpPr/>
          <p:nvPr/>
        </p:nvSpPr>
        <p:spPr>
          <a:xfrm>
            <a:off x="1613020" y="3454515"/>
            <a:ext cx="1493718"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 name="図 2">
            <a:extLst>
              <a:ext uri="{FF2B5EF4-FFF2-40B4-BE49-F238E27FC236}">
                <a16:creationId xmlns:a16="http://schemas.microsoft.com/office/drawing/2014/main" id="{B1A59F2A-7B40-1D07-BCF8-B9EB6E071458}"/>
              </a:ext>
            </a:extLst>
          </p:cNvPr>
          <p:cNvPicPr>
            <a:picLocks noChangeAspect="1"/>
          </p:cNvPicPr>
          <p:nvPr/>
        </p:nvPicPr>
        <p:blipFill>
          <a:blip r:embed="rId2">
            <a:extLst>
              <a:ext uri="{28A0092B-C50C-407E-A947-70E740481C1C}">
                <a14:useLocalDpi xmlns:a14="http://schemas.microsoft.com/office/drawing/2010/main" val="0"/>
              </a:ext>
            </a:extLst>
          </a:blip>
          <a:srcRect t="12164" r="40322"/>
          <a:stretch>
            <a:fillRect/>
          </a:stretch>
        </p:blipFill>
        <p:spPr>
          <a:xfrm>
            <a:off x="1613020" y="3768575"/>
            <a:ext cx="1493718" cy="551115"/>
          </a:xfrm>
          <a:prstGeom prst="rect">
            <a:avLst/>
          </a:prstGeom>
        </p:spPr>
      </p:pic>
      <p:sp>
        <p:nvSpPr>
          <p:cNvPr id="17" name="テキスト ボックス 16">
            <a:extLst>
              <a:ext uri="{FF2B5EF4-FFF2-40B4-BE49-F238E27FC236}">
                <a16:creationId xmlns:a16="http://schemas.microsoft.com/office/drawing/2014/main" id="{7043F4A4-3046-074C-B354-F51B651113A6}"/>
              </a:ext>
            </a:extLst>
          </p:cNvPr>
          <p:cNvSpPr txBox="1"/>
          <p:nvPr/>
        </p:nvSpPr>
        <p:spPr>
          <a:xfrm>
            <a:off x="6515836" y="2716609"/>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30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補助金活用の注意点</a:t>
            </a:r>
            <a:endPar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A482F48-4378-DC0A-9C1A-F31BD61C3775}"/>
              </a:ext>
            </a:extLst>
          </p:cNvPr>
          <p:cNvSpPr txBox="1"/>
          <p:nvPr/>
        </p:nvSpPr>
        <p:spPr>
          <a:xfrm>
            <a:off x="5807750" y="2658791"/>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03</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3C6F5FDF-B3F0-C81C-5D46-693052FBDD0B}"/>
              </a:ext>
            </a:extLst>
          </p:cNvPr>
          <p:cNvGrpSpPr/>
          <p:nvPr/>
        </p:nvGrpSpPr>
        <p:grpSpPr>
          <a:xfrm>
            <a:off x="5814632" y="4796632"/>
            <a:ext cx="5213431" cy="654057"/>
            <a:chOff x="5427103" y="4573365"/>
            <a:chExt cx="5213431" cy="654057"/>
          </a:xfrm>
        </p:grpSpPr>
        <p:sp>
          <p:nvSpPr>
            <p:cNvPr id="23" name="テキスト ボックス 22">
              <a:extLst>
                <a:ext uri="{FF2B5EF4-FFF2-40B4-BE49-F238E27FC236}">
                  <a16:creationId xmlns:a16="http://schemas.microsoft.com/office/drawing/2014/main" id="{B67B22AF-562A-0467-5FC5-139893533CA0}"/>
                </a:ext>
              </a:extLst>
            </p:cNvPr>
            <p:cNvSpPr txBox="1"/>
            <p:nvPr/>
          </p:nvSpPr>
          <p:spPr>
            <a:xfrm>
              <a:off x="6167495" y="4642647"/>
              <a:ext cx="44730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spc="300">
                  <a:solidFill>
                    <a:prstClr val="black"/>
                  </a:solidFill>
                  <a:latin typeface="游ゴシック" panose="020B0400000000000000" pitchFamily="50" charset="-128"/>
                  <a:ea typeface="游ゴシック" panose="020B0400000000000000" pitchFamily="50" charset="-128"/>
                </a:rPr>
                <a:t>補助金活用事例</a:t>
              </a:r>
              <a:endParaRPr kumimoji="1" lang="ja-JP" altLang="en-US" sz="32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FFB10517-6366-284C-7F19-3AB499A2A27E}"/>
                </a:ext>
              </a:extLst>
            </p:cNvPr>
            <p:cNvSpPr txBox="1"/>
            <p:nvPr/>
          </p:nvSpPr>
          <p:spPr>
            <a:xfrm>
              <a:off x="5427103" y="4573365"/>
              <a:ext cx="3729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rPr>
                <a:t>05</a:t>
              </a:r>
              <a:endParaRPr kumimoji="1" lang="ja-JP" altLang="en-US" sz="3600" b="1" i="0" u="none" strike="noStrike" kern="1200" cap="none" spc="600" normalizeH="0" baseline="0" noProof="0" dirty="0">
                <a:ln>
                  <a:noFill/>
                </a:ln>
                <a:solidFill>
                  <a:srgbClr val="0DB048"/>
                </a:solidFill>
                <a:effectLst/>
                <a:uLnTx/>
                <a:uFillTx/>
                <a:latin typeface="Agency FB" panose="020B0503020202020204" pitchFamily="34" charset="0"/>
                <a:ea typeface="游ゴシック" panose="020B0400000000000000" pitchFamily="50" charset="-128"/>
                <a:cs typeface="+mn-cs"/>
              </a:endParaRPr>
            </a:p>
          </p:txBody>
        </p:sp>
      </p:grpSp>
    </p:spTree>
    <p:extLst>
      <p:ext uri="{BB962C8B-B14F-4D97-AF65-F5344CB8AC3E}">
        <p14:creationId xmlns:p14="http://schemas.microsoft.com/office/powerpoint/2010/main" val="9320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まとめ</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60" name="グループ化 59">
            <a:extLst>
              <a:ext uri="{FF2B5EF4-FFF2-40B4-BE49-F238E27FC236}">
                <a16:creationId xmlns:a16="http://schemas.microsoft.com/office/drawing/2014/main" id="{C1A377D6-DDD3-E5CF-3E61-5C989A982E8F}"/>
              </a:ext>
            </a:extLst>
          </p:cNvPr>
          <p:cNvGrpSpPr/>
          <p:nvPr/>
        </p:nvGrpSpPr>
        <p:grpSpPr>
          <a:xfrm>
            <a:off x="1" y="2710209"/>
            <a:ext cx="12192000" cy="1072445"/>
            <a:chOff x="1" y="2710209"/>
            <a:chExt cx="12192000" cy="1072445"/>
          </a:xfrm>
        </p:grpSpPr>
        <p:sp>
          <p:nvSpPr>
            <p:cNvPr id="48" name="四角形: 角を丸くする 7">
              <a:extLst>
                <a:ext uri="{FF2B5EF4-FFF2-40B4-BE49-F238E27FC236}">
                  <a16:creationId xmlns:a16="http://schemas.microsoft.com/office/drawing/2014/main" id="{67285FC3-E07D-D132-AF58-39DFB4EF098F}"/>
                </a:ext>
              </a:extLst>
            </p:cNvPr>
            <p:cNvSpPr/>
            <p:nvPr/>
          </p:nvSpPr>
          <p:spPr>
            <a:xfrm>
              <a:off x="1" y="2710209"/>
              <a:ext cx="12192000" cy="10724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D89FB84-8939-8905-E3C7-68D2315964B4}"/>
                </a:ext>
              </a:extLst>
            </p:cNvPr>
            <p:cNvSpPr txBox="1"/>
            <p:nvPr/>
          </p:nvSpPr>
          <p:spPr>
            <a:xfrm>
              <a:off x="1902152" y="2972475"/>
              <a:ext cx="8930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申請に必要な書類も多くはなく、作成も容易です</a:t>
              </a:r>
              <a:endParaRPr kumimoji="1" lang="ja-JP" altLang="en-US"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1" name="グループ化 60">
            <a:extLst>
              <a:ext uri="{FF2B5EF4-FFF2-40B4-BE49-F238E27FC236}">
                <a16:creationId xmlns:a16="http://schemas.microsoft.com/office/drawing/2014/main" id="{524D06DA-5958-8222-ACBB-FA0F13489474}"/>
              </a:ext>
            </a:extLst>
          </p:cNvPr>
          <p:cNvGrpSpPr/>
          <p:nvPr/>
        </p:nvGrpSpPr>
        <p:grpSpPr>
          <a:xfrm>
            <a:off x="0" y="4200051"/>
            <a:ext cx="12192001" cy="1072445"/>
            <a:chOff x="0" y="4200051"/>
            <a:chExt cx="12192001" cy="1072445"/>
          </a:xfrm>
        </p:grpSpPr>
        <p:sp>
          <p:nvSpPr>
            <p:cNvPr id="49" name="四角形: 角を丸くする 8">
              <a:extLst>
                <a:ext uri="{FF2B5EF4-FFF2-40B4-BE49-F238E27FC236}">
                  <a16:creationId xmlns:a16="http://schemas.microsoft.com/office/drawing/2014/main" id="{3C26D8AE-C87B-3D67-0B76-53798E19229E}"/>
                </a:ext>
              </a:extLst>
            </p:cNvPr>
            <p:cNvSpPr/>
            <p:nvPr/>
          </p:nvSpPr>
          <p:spPr>
            <a:xfrm>
              <a:off x="0" y="4200051"/>
              <a:ext cx="12192001" cy="10724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E313364C-C539-B397-5201-7647154EF389}"/>
                </a:ext>
              </a:extLst>
            </p:cNvPr>
            <p:cNvSpPr txBox="1"/>
            <p:nvPr/>
          </p:nvSpPr>
          <p:spPr>
            <a:xfrm>
              <a:off x="1902152" y="4415553"/>
              <a:ext cx="93281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spc="300">
                  <a:solidFill>
                    <a:srgbClr val="000000"/>
                  </a:solidFill>
                  <a:latin typeface="游ゴシック" panose="020B0400000000000000" pitchFamily="50" charset="-128"/>
                  <a:ea typeface="游ゴシック" panose="020B0400000000000000" pitchFamily="50" charset="-128"/>
                </a:rPr>
                <a:t>各クラブの活動への補助金の活用をご検討ください</a:t>
              </a:r>
              <a:endParaRPr kumimoji="1" lang="ja-JP" altLang="en-US"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2B003057-1D8E-AAA8-A2CB-F61358532332}"/>
              </a:ext>
            </a:extLst>
          </p:cNvPr>
          <p:cNvGrpSpPr/>
          <p:nvPr/>
        </p:nvGrpSpPr>
        <p:grpSpPr>
          <a:xfrm>
            <a:off x="0" y="1251109"/>
            <a:ext cx="12192000" cy="1072445"/>
            <a:chOff x="0" y="1251109"/>
            <a:chExt cx="12192000" cy="1072445"/>
          </a:xfrm>
        </p:grpSpPr>
        <p:sp>
          <p:nvSpPr>
            <p:cNvPr id="47" name="四角形: 角を丸くする 6">
              <a:extLst>
                <a:ext uri="{FF2B5EF4-FFF2-40B4-BE49-F238E27FC236}">
                  <a16:creationId xmlns:a16="http://schemas.microsoft.com/office/drawing/2014/main" id="{74AAEFEE-BA51-FD30-4A88-6DD1BD89F4B5}"/>
                </a:ext>
              </a:extLst>
            </p:cNvPr>
            <p:cNvSpPr/>
            <p:nvPr/>
          </p:nvSpPr>
          <p:spPr>
            <a:xfrm>
              <a:off x="0" y="1251109"/>
              <a:ext cx="12192000" cy="10724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14E98D82-02B9-9B84-3E78-99B18F796620}"/>
                </a:ext>
              </a:extLst>
            </p:cNvPr>
            <p:cNvSpPr txBox="1"/>
            <p:nvPr/>
          </p:nvSpPr>
          <p:spPr>
            <a:xfrm>
              <a:off x="1902152" y="1560589"/>
              <a:ext cx="93281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30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地区補助金は一番身近で適用の幅も広い補助金です</a:t>
              </a:r>
              <a:endParaRPr kumimoji="1" lang="ja-JP" altLang="en-US" sz="2800" b="1" i="0" u="none" strike="noStrike" kern="120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grpSp>
      <p:pic>
        <p:nvPicPr>
          <p:cNvPr id="2" name="図 1">
            <a:extLst>
              <a:ext uri="{FF2B5EF4-FFF2-40B4-BE49-F238E27FC236}">
                <a16:creationId xmlns:a16="http://schemas.microsoft.com/office/drawing/2014/main" id="{158AB171-7C11-3806-403F-03D7DA7E9629}"/>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18994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 fill="hold"/>
                                        <p:tgtEl>
                                          <p:spTgt spid="59"/>
                                        </p:tgtEl>
                                        <p:attrNameLst>
                                          <p:attrName>ppt_x</p:attrName>
                                        </p:attrNameLst>
                                      </p:cBhvr>
                                      <p:tavLst>
                                        <p:tav tm="0">
                                          <p:val>
                                            <p:strVal val="0-#ppt_w/2"/>
                                          </p:val>
                                        </p:tav>
                                        <p:tav tm="100000">
                                          <p:val>
                                            <p:strVal val="#ppt_x"/>
                                          </p:val>
                                        </p:tav>
                                      </p:tavLst>
                                    </p:anim>
                                    <p:anim calcmode="lin" valueType="num">
                                      <p:cBhvr additive="base">
                                        <p:cTn id="8" dur="1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100" fill="hold"/>
                                        <p:tgtEl>
                                          <p:spTgt spid="60"/>
                                        </p:tgtEl>
                                        <p:attrNameLst>
                                          <p:attrName>ppt_x</p:attrName>
                                        </p:attrNameLst>
                                      </p:cBhvr>
                                      <p:tavLst>
                                        <p:tav tm="0">
                                          <p:val>
                                            <p:strVal val="0-#ppt_w/2"/>
                                          </p:val>
                                        </p:tav>
                                        <p:tav tm="100000">
                                          <p:val>
                                            <p:strVal val="#ppt_x"/>
                                          </p:val>
                                        </p:tav>
                                      </p:tavLst>
                                    </p:anim>
                                    <p:anim calcmode="lin" valueType="num">
                                      <p:cBhvr additive="base">
                                        <p:cTn id="14" dur="1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 fill="hold"/>
                                        <p:tgtEl>
                                          <p:spTgt spid="61"/>
                                        </p:tgtEl>
                                        <p:attrNameLst>
                                          <p:attrName>ppt_x</p:attrName>
                                        </p:attrNameLst>
                                      </p:cBhvr>
                                      <p:tavLst>
                                        <p:tav tm="0">
                                          <p:val>
                                            <p:strVal val="0-#ppt_w/2"/>
                                          </p:val>
                                        </p:tav>
                                        <p:tav tm="100000">
                                          <p:val>
                                            <p:strVal val="#ppt_x"/>
                                          </p:val>
                                        </p:tav>
                                      </p:tavLst>
                                    </p:anim>
                                    <p:anim calcmode="lin" valueType="num">
                                      <p:cBhvr additive="base">
                                        <p:cTn id="20" dur="1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最後に</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2" name="テキスト ボックス 1">
            <a:extLst>
              <a:ext uri="{FF2B5EF4-FFF2-40B4-BE49-F238E27FC236}">
                <a16:creationId xmlns:a16="http://schemas.microsoft.com/office/drawing/2014/main" id="{B7555373-27CA-1E53-6500-86C438830458}"/>
              </a:ext>
            </a:extLst>
          </p:cNvPr>
          <p:cNvSpPr txBox="1"/>
          <p:nvPr/>
        </p:nvSpPr>
        <p:spPr>
          <a:xfrm>
            <a:off x="2107168" y="1909081"/>
            <a:ext cx="7809497" cy="3464666"/>
          </a:xfrm>
          <a:prstGeom prst="rect">
            <a:avLst/>
          </a:prstGeom>
          <a:noFill/>
        </p:spPr>
        <p:txBody>
          <a:bodyPr wrap="square">
            <a:spAutoFit/>
          </a:bodyPr>
          <a:lstStyle/>
          <a:p>
            <a:pPr>
              <a:lnSpc>
                <a:spcPct val="150000"/>
              </a:lnSpc>
            </a:pPr>
            <a:r>
              <a:rPr lang="ja-JP" altLang="en-US" sz="3200" b="1" spc="300">
                <a:solidFill>
                  <a:srgbClr val="006C31"/>
                </a:solidFill>
                <a:latin typeface="Yu Gothic" panose="020B0400000000000000" pitchFamily="34" charset="-128"/>
                <a:ea typeface="Yu Gothic" panose="020B0400000000000000" pitchFamily="34" charset="-128"/>
              </a:rPr>
              <a:t>地区補助金の活用に関するご相談や</a:t>
            </a:r>
            <a:r>
              <a:rPr kumimoji="1" lang="ja-JP" altLang="en-US" sz="3200" b="1" spc="300">
                <a:solidFill>
                  <a:srgbClr val="006C31"/>
                </a:solidFill>
                <a:latin typeface="Yu Gothic" panose="020B0400000000000000" pitchFamily="34" charset="-128"/>
                <a:ea typeface="Yu Gothic" panose="020B0400000000000000" pitchFamily="34" charset="-128"/>
              </a:rPr>
              <a:t>クラブでの卓話の依頼など、当委員会までお気軽にご相談ください。</a:t>
            </a:r>
            <a:endParaRPr kumimoji="1" lang="en-US" altLang="ja-JP" sz="3200" b="1" spc="300" dirty="0">
              <a:solidFill>
                <a:srgbClr val="006C31"/>
              </a:solidFill>
              <a:latin typeface="Yu Gothic" panose="020B0400000000000000" pitchFamily="34" charset="-128"/>
              <a:ea typeface="Yu Gothic" panose="020B0400000000000000" pitchFamily="34" charset="-128"/>
            </a:endParaRPr>
          </a:p>
          <a:p>
            <a:pPr>
              <a:lnSpc>
                <a:spcPct val="150000"/>
              </a:lnSpc>
            </a:pPr>
            <a:endParaRPr lang="en-US" altLang="ja-JP" sz="3200" b="1" spc="300" dirty="0">
              <a:solidFill>
                <a:srgbClr val="006C31"/>
              </a:solidFill>
              <a:latin typeface="Yu Gothic" panose="020B0400000000000000" pitchFamily="34" charset="-128"/>
              <a:ea typeface="Yu Gothic" panose="020B0400000000000000" pitchFamily="34" charset="-128"/>
            </a:endParaRPr>
          </a:p>
          <a:p>
            <a:pPr algn="r">
              <a:lnSpc>
                <a:spcPct val="150000"/>
              </a:lnSpc>
            </a:pPr>
            <a:r>
              <a:rPr kumimoji="1" lang="ja-JP" altLang="en-US" sz="2000" b="1" spc="300">
                <a:solidFill>
                  <a:srgbClr val="006C31"/>
                </a:solidFill>
                <a:latin typeface="Yu Gothic" panose="020B0400000000000000" pitchFamily="34" charset="-128"/>
                <a:ea typeface="Yu Gothic" panose="020B0400000000000000" pitchFamily="34" charset="-128"/>
              </a:rPr>
              <a:t>地区財団補助金委員会</a:t>
            </a:r>
            <a:endParaRPr kumimoji="1" lang="ja-JP" altLang="en-US" sz="2000" b="1" spc="300" dirty="0">
              <a:solidFill>
                <a:srgbClr val="006C31"/>
              </a:solidFill>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CF5D7F48-914C-32F3-2BA7-D43F11CD387F}"/>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606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10AF4A"/>
          </a:solidFill>
          <a:ln>
            <a:solidFill>
              <a:srgbClr val="01B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bg1"/>
                </a:solidFill>
                <a:latin typeface="Yu Gothic" panose="020B0400000000000000" pitchFamily="34" charset="-128"/>
                <a:ea typeface="Yu Gothic" panose="020B0400000000000000" pitchFamily="34" charset="-128"/>
                <a:cs typeface="MS PMincho"/>
                <a:sym typeface="MS PMincho"/>
              </a:rPr>
              <a:t>地区補助金の活動資金（シェアシステム）</a:t>
            </a:r>
            <a:endParaRPr lang="ja-JP" altLang="en-US" sz="44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6" name="角丸四角形 15">
            <a:extLst>
              <a:ext uri="{FF2B5EF4-FFF2-40B4-BE49-F238E27FC236}">
                <a16:creationId xmlns:a16="http://schemas.microsoft.com/office/drawing/2014/main" id="{43C7D2DA-192C-FD6E-F4C4-A3C1FF183105}"/>
              </a:ext>
            </a:extLst>
          </p:cNvPr>
          <p:cNvSpPr/>
          <p:nvPr/>
        </p:nvSpPr>
        <p:spPr>
          <a:xfrm>
            <a:off x="231482" y="1194035"/>
            <a:ext cx="3724058" cy="1327554"/>
          </a:xfrm>
          <a:prstGeom prst="roundRect">
            <a:avLst>
              <a:gd name="adj" fmla="val 5583"/>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900"/>
              <a:buFont typeface="Arial"/>
              <a:buNone/>
            </a:pPr>
            <a:r>
              <a:rPr lang="en-US" altLang="ja-JP" sz="18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rPr>
              <a:t>3</a:t>
            </a:r>
            <a:r>
              <a:rPr lang="ja-JP" altLang="en-US" sz="1800" b="1" u="none" strike="noStrike" cap="none">
                <a:solidFill>
                  <a:schemeClr val="bg1"/>
                </a:solidFill>
                <a:latin typeface="Yu Gothic" panose="020B0400000000000000" pitchFamily="34" charset="-128"/>
                <a:ea typeface="Yu Gothic" panose="020B0400000000000000" pitchFamily="34" charset="-128"/>
                <a:cs typeface="MS PMincho"/>
                <a:sym typeface="MS PMincho"/>
              </a:rPr>
              <a:t>年前の年次寄付金額</a:t>
            </a:r>
          </a:p>
        </p:txBody>
      </p:sp>
      <p:grpSp>
        <p:nvGrpSpPr>
          <p:cNvPr id="3" name="グループ化 2">
            <a:extLst>
              <a:ext uri="{FF2B5EF4-FFF2-40B4-BE49-F238E27FC236}">
                <a16:creationId xmlns:a16="http://schemas.microsoft.com/office/drawing/2014/main" id="{2B81FE84-91D5-226B-1EDF-781E32365A63}"/>
              </a:ext>
            </a:extLst>
          </p:cNvPr>
          <p:cNvGrpSpPr/>
          <p:nvPr/>
        </p:nvGrpSpPr>
        <p:grpSpPr>
          <a:xfrm>
            <a:off x="251997" y="2741885"/>
            <a:ext cx="3724058" cy="2977586"/>
            <a:chOff x="251997" y="2741885"/>
            <a:chExt cx="3724058" cy="2977586"/>
          </a:xfrm>
        </p:grpSpPr>
        <p:sp>
          <p:nvSpPr>
            <p:cNvPr id="24" name="角丸四角形 23">
              <a:extLst>
                <a:ext uri="{FF2B5EF4-FFF2-40B4-BE49-F238E27FC236}">
                  <a16:creationId xmlns:a16="http://schemas.microsoft.com/office/drawing/2014/main" id="{0FF0A405-E746-762B-5C47-D9D78D19E5B2}"/>
                </a:ext>
              </a:extLst>
            </p:cNvPr>
            <p:cNvSpPr/>
            <p:nvPr/>
          </p:nvSpPr>
          <p:spPr>
            <a:xfrm>
              <a:off x="262253" y="4390472"/>
              <a:ext cx="3703543" cy="1328999"/>
            </a:xfrm>
            <a:prstGeom prst="roundRect">
              <a:avLst>
                <a:gd name="adj" fmla="val 5054"/>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700"/>
                <a:buFont typeface="Arial"/>
                <a:buNone/>
              </a:pP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WF(</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国際財団活動資金</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 47.5</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a:t>
              </a:r>
              <a:endPar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endParaRPr>
            </a:p>
          </p:txBody>
        </p:sp>
        <p:sp>
          <p:nvSpPr>
            <p:cNvPr id="25" name="角丸四角形 24">
              <a:extLst>
                <a:ext uri="{FF2B5EF4-FFF2-40B4-BE49-F238E27FC236}">
                  <a16:creationId xmlns:a16="http://schemas.microsoft.com/office/drawing/2014/main" id="{E0ABAEB3-C1E7-861F-2A92-AE43C5857A59}"/>
                </a:ext>
              </a:extLst>
            </p:cNvPr>
            <p:cNvSpPr/>
            <p:nvPr/>
          </p:nvSpPr>
          <p:spPr>
            <a:xfrm>
              <a:off x="251997" y="3021353"/>
              <a:ext cx="3724058" cy="1327554"/>
            </a:xfrm>
            <a:prstGeom prst="roundRect">
              <a:avLst>
                <a:gd name="adj" fmla="val 5054"/>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700"/>
                <a:buFont typeface="Arial"/>
                <a:buNone/>
              </a:pP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DDF(</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地区財団活動資金</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 47.5</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a:t>
              </a:r>
              <a:endPar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endParaRPr>
            </a:p>
          </p:txBody>
        </p:sp>
        <p:sp>
          <p:nvSpPr>
            <p:cNvPr id="28" name="三角形 27">
              <a:extLst>
                <a:ext uri="{FF2B5EF4-FFF2-40B4-BE49-F238E27FC236}">
                  <a16:creationId xmlns:a16="http://schemas.microsoft.com/office/drawing/2014/main" id="{F153FA50-609F-5C40-380D-BA852E4A0418}"/>
                </a:ext>
              </a:extLst>
            </p:cNvPr>
            <p:cNvSpPr/>
            <p:nvPr/>
          </p:nvSpPr>
          <p:spPr>
            <a:xfrm rot="10800000">
              <a:off x="1910650" y="2741885"/>
              <a:ext cx="406747" cy="192846"/>
            </a:xfrm>
            <a:prstGeom prst="triangl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grpSp>
      <p:sp>
        <p:nvSpPr>
          <p:cNvPr id="26" name="角丸四角形 25">
            <a:extLst>
              <a:ext uri="{FF2B5EF4-FFF2-40B4-BE49-F238E27FC236}">
                <a16:creationId xmlns:a16="http://schemas.microsoft.com/office/drawing/2014/main" id="{CD21FF97-37EB-5EB2-B34D-5B062A97D957}"/>
              </a:ext>
            </a:extLst>
          </p:cNvPr>
          <p:cNvSpPr/>
          <p:nvPr/>
        </p:nvSpPr>
        <p:spPr>
          <a:xfrm>
            <a:off x="4444115" y="1445860"/>
            <a:ext cx="7399018" cy="2343600"/>
          </a:xfrm>
          <a:prstGeom prst="roundRect">
            <a:avLst>
              <a:gd name="adj" fmla="val 2703"/>
            </a:avLst>
          </a:prstGeom>
          <a:solidFill>
            <a:srgbClr val="01B4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700"/>
              <a:buFont typeface="Arial"/>
              <a:buNone/>
            </a:pP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①</a:t>
            </a:r>
            <a:r>
              <a:rPr lang="ja-JP" altLang="en-US" b="1">
                <a:solidFill>
                  <a:schemeClr val="bg1"/>
                </a:solidFill>
                <a:latin typeface="Yu Gothic" panose="020B0400000000000000" pitchFamily="34" charset="-128"/>
                <a:ea typeface="Yu Gothic" panose="020B0400000000000000" pitchFamily="34" charset="-128"/>
                <a:cs typeface="Arial"/>
                <a:sym typeface="Arial"/>
              </a:rPr>
              <a:t> </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地区補助金</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全体の</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25%)</a:t>
            </a:r>
            <a:endPar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ja-JP" altLang="en-US" b="1">
                <a:solidFill>
                  <a:schemeClr val="bg1"/>
                </a:solidFill>
                <a:latin typeface="Yu Gothic" panose="020B0400000000000000" pitchFamily="34" charset="-128"/>
                <a:ea typeface="Yu Gothic" panose="020B0400000000000000" pitchFamily="34" charset="-128"/>
                <a:cs typeface="Arial"/>
                <a:sym typeface="Arial"/>
              </a:rPr>
              <a:t>（</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財団補助金委員会</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a:t>
            </a:r>
          </a:p>
          <a:p>
            <a:pPr marL="0" marR="0" lvl="0" indent="0" algn="ctr" rtl="0">
              <a:lnSpc>
                <a:spcPct val="100000"/>
              </a:lnSpc>
              <a:spcBef>
                <a:spcPts val="0"/>
              </a:spcBef>
              <a:spcAft>
                <a:spcPts val="0"/>
              </a:spcAft>
              <a:buClr>
                <a:srgbClr val="000000"/>
              </a:buClr>
              <a:buSzPts val="3100"/>
              <a:buFont typeface="Arial"/>
              <a:buNone/>
            </a:pPr>
            <a:endPar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endParaRPr>
          </a:p>
          <a:p>
            <a:pPr marL="285750" marR="0" lvl="0" indent="-285750" rtl="0">
              <a:lnSpc>
                <a:spcPct val="100000"/>
              </a:lnSpc>
              <a:spcBef>
                <a:spcPts val="0"/>
              </a:spcBef>
              <a:spcAft>
                <a:spcPts val="0"/>
              </a:spcAft>
              <a:buClr>
                <a:schemeClr val="bg1"/>
              </a:buClr>
              <a:buSzPts val="1800"/>
              <a:buFont typeface="Wingdings" pitchFamily="2" charset="2"/>
              <a:buChar char="n"/>
            </a:pP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各クラブ</a:t>
            </a:r>
          </a:p>
          <a:p>
            <a:pPr marL="285750" marR="0" lvl="0" indent="-285750" rtl="0">
              <a:lnSpc>
                <a:spcPct val="100000"/>
              </a:lnSpc>
              <a:spcBef>
                <a:spcPts val="0"/>
              </a:spcBef>
              <a:spcAft>
                <a:spcPts val="0"/>
              </a:spcAft>
              <a:buClr>
                <a:schemeClr val="bg1"/>
              </a:buClr>
              <a:buSzPts val="1800"/>
              <a:buFont typeface="Wingdings" pitchFamily="2" charset="2"/>
              <a:buChar char="n"/>
            </a:pP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各委員会</a:t>
            </a:r>
            <a:endParaRPr lang="ja-JP" altLang="en-US" u="none" strike="noStrike" cap="none" dirty="0">
              <a:solidFill>
                <a:schemeClr val="bg1"/>
              </a:solidFill>
              <a:latin typeface="Yu Gothic" panose="020B0400000000000000" pitchFamily="34" charset="-128"/>
              <a:ea typeface="Yu Gothic" panose="020B0400000000000000" pitchFamily="34" charset="-128"/>
              <a:cs typeface="Arial"/>
              <a:sym typeface="Arial"/>
            </a:endParaRPr>
          </a:p>
        </p:txBody>
      </p:sp>
      <p:sp>
        <p:nvSpPr>
          <p:cNvPr id="27" name="角丸四角形 26">
            <a:extLst>
              <a:ext uri="{FF2B5EF4-FFF2-40B4-BE49-F238E27FC236}">
                <a16:creationId xmlns:a16="http://schemas.microsoft.com/office/drawing/2014/main" id="{344B2567-4C16-9BEB-622F-776B6E971669}"/>
              </a:ext>
            </a:extLst>
          </p:cNvPr>
          <p:cNvSpPr/>
          <p:nvPr/>
        </p:nvSpPr>
        <p:spPr>
          <a:xfrm>
            <a:off x="4444115" y="3870854"/>
            <a:ext cx="7399018" cy="2235614"/>
          </a:xfrm>
          <a:prstGeom prst="roundRect">
            <a:avLst>
              <a:gd name="adj" fmla="val 2365"/>
            </a:avLst>
          </a:prstGeom>
          <a:solidFill>
            <a:srgbClr val="01B4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700"/>
              <a:buFont typeface="Arial"/>
              <a:buNone/>
            </a:pP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その他の地区活動資金</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a:t>
            </a:r>
            <a:r>
              <a:rPr lang="ja-JP" altLang="en-US" b="1" u="none" strike="noStrike" cap="none">
                <a:solidFill>
                  <a:schemeClr val="bg1"/>
                </a:solidFill>
                <a:latin typeface="Yu Gothic" panose="020B0400000000000000" pitchFamily="34" charset="-128"/>
                <a:ea typeface="Yu Gothic" panose="020B0400000000000000" pitchFamily="34" charset="-128"/>
                <a:cs typeface="Arial"/>
                <a:sym typeface="Arial"/>
              </a:rPr>
              <a:t>全体の</a:t>
            </a:r>
            <a:r>
              <a:rPr lang="en-US" altLang="ja-JP" b="1" u="none" strike="noStrike" cap="none" dirty="0">
                <a:solidFill>
                  <a:schemeClr val="bg1"/>
                </a:solidFill>
                <a:latin typeface="Yu Gothic" panose="020B0400000000000000" pitchFamily="34" charset="-128"/>
                <a:ea typeface="Yu Gothic" panose="020B0400000000000000" pitchFamily="34" charset="-128"/>
                <a:cs typeface="Arial"/>
                <a:sym typeface="Arial"/>
              </a:rPr>
              <a:t>25%)</a:t>
            </a:r>
          </a:p>
          <a:p>
            <a:pPr marL="0" marR="0" lvl="0" indent="0" algn="ctr" rtl="0">
              <a:lnSpc>
                <a:spcPct val="100000"/>
              </a:lnSpc>
              <a:spcBef>
                <a:spcPts val="0"/>
              </a:spcBef>
              <a:spcAft>
                <a:spcPts val="0"/>
              </a:spcAft>
              <a:buClr>
                <a:srgbClr val="000000"/>
              </a:buClr>
              <a:buSzPts val="1700"/>
              <a:buFont typeface="Arial"/>
              <a:buNone/>
            </a:pPr>
            <a:endPar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endParaRPr>
          </a:p>
          <a:p>
            <a:pPr marL="144000" marR="0" lvl="0" indent="0" algn="l" rtl="0">
              <a:lnSpc>
                <a:spcPct val="100000"/>
              </a:lnSpc>
              <a:spcBef>
                <a:spcPts val="0"/>
              </a:spcBef>
              <a:spcAft>
                <a:spcPts val="0"/>
              </a:spcAft>
              <a:buClr>
                <a:srgbClr val="000000"/>
              </a:buClr>
              <a:buSzPts val="1700"/>
              <a:buFont typeface="Arial"/>
              <a:buNone/>
            </a:pP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②</a:t>
            </a: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 グローバル奨学金事業、ロータリー平和センターへの指定寄付</a:t>
            </a: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a:t>
            </a: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財団奨学金･平和フェロー委員会</a:t>
            </a: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a:t>
            </a:r>
          </a:p>
          <a:p>
            <a:pPr marL="144000" marR="0" lvl="0" indent="0" algn="l" rtl="0">
              <a:lnSpc>
                <a:spcPct val="100000"/>
              </a:lnSpc>
              <a:spcBef>
                <a:spcPts val="0"/>
              </a:spcBef>
              <a:spcAft>
                <a:spcPts val="0"/>
              </a:spcAft>
              <a:buClr>
                <a:srgbClr val="000000"/>
              </a:buClr>
              <a:buSzPts val="1700"/>
              <a:buFont typeface="Arial"/>
              <a:buNone/>
            </a:pP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③</a:t>
            </a: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グローバル補助金事業（国際奉仕・</a:t>
            </a: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VTT</a:t>
            </a: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委員会）</a:t>
            </a:r>
          </a:p>
          <a:p>
            <a:pPr marL="144000" marR="0" lvl="0" indent="0" algn="l" rtl="0">
              <a:lnSpc>
                <a:spcPct val="100000"/>
              </a:lnSpc>
              <a:spcBef>
                <a:spcPts val="0"/>
              </a:spcBef>
              <a:spcAft>
                <a:spcPts val="0"/>
              </a:spcAft>
              <a:buClr>
                <a:srgbClr val="000000"/>
              </a:buClr>
              <a:buSzPts val="1700"/>
              <a:buFont typeface="Arial"/>
              <a:buNone/>
            </a:pP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④</a:t>
            </a:r>
            <a:r>
              <a:rPr lang="ja-JP" altLang="en-US" u="none" strike="noStrike" cap="none">
                <a:solidFill>
                  <a:schemeClr val="bg1"/>
                </a:solidFill>
                <a:latin typeface="Yu Gothic" panose="020B0400000000000000" pitchFamily="34" charset="-128"/>
                <a:ea typeface="Yu Gothic" panose="020B0400000000000000" pitchFamily="34" charset="-128"/>
                <a:cs typeface="Arial"/>
                <a:sym typeface="Arial"/>
              </a:rPr>
              <a:t>ポリオプラスへの指定寄付（ポリオプラス委員会</a:t>
            </a:r>
            <a:r>
              <a:rPr lang="en-US" altLang="ja-JP" u="none" strike="noStrike" cap="none" dirty="0">
                <a:solidFill>
                  <a:schemeClr val="bg1"/>
                </a:solidFill>
                <a:latin typeface="Yu Gothic" panose="020B0400000000000000" pitchFamily="34" charset="-128"/>
                <a:ea typeface="Yu Gothic" panose="020B0400000000000000" pitchFamily="34" charset="-128"/>
                <a:cs typeface="Arial"/>
                <a:sym typeface="Arial"/>
              </a:rPr>
              <a:t>)</a:t>
            </a:r>
          </a:p>
        </p:txBody>
      </p:sp>
      <p:sp>
        <p:nvSpPr>
          <p:cNvPr id="29" name="三角形 28">
            <a:extLst>
              <a:ext uri="{FF2B5EF4-FFF2-40B4-BE49-F238E27FC236}">
                <a16:creationId xmlns:a16="http://schemas.microsoft.com/office/drawing/2014/main" id="{2C8F2608-6569-F120-0EA3-6C095BD56BB3}"/>
              </a:ext>
            </a:extLst>
          </p:cNvPr>
          <p:cNvSpPr/>
          <p:nvPr/>
        </p:nvSpPr>
        <p:spPr>
          <a:xfrm rot="5400000">
            <a:off x="3788253" y="3579269"/>
            <a:ext cx="843662" cy="399995"/>
          </a:xfrm>
          <a:prstGeom prst="triangl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EABAAAD-375E-A090-C5CC-A3AE4891432C}"/>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
        <p:nvSpPr>
          <p:cNvPr id="2" name="角丸四角形 1">
            <a:extLst>
              <a:ext uri="{FF2B5EF4-FFF2-40B4-BE49-F238E27FC236}">
                <a16:creationId xmlns:a16="http://schemas.microsoft.com/office/drawing/2014/main" id="{3424C640-B3E6-B1A9-096C-948D67629C29}"/>
              </a:ext>
            </a:extLst>
          </p:cNvPr>
          <p:cNvSpPr/>
          <p:nvPr/>
        </p:nvSpPr>
        <p:spPr>
          <a:xfrm>
            <a:off x="383882" y="1346435"/>
            <a:ext cx="3724058" cy="1327554"/>
          </a:xfrm>
          <a:prstGeom prst="roundRect">
            <a:avLst>
              <a:gd name="adj" fmla="val 5583"/>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900"/>
              <a:buFont typeface="Arial"/>
              <a:buNone/>
            </a:pPr>
            <a:r>
              <a:rPr lang="en-US" altLang="ja-JP" sz="18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rPr>
              <a:t>22-23</a:t>
            </a:r>
            <a:r>
              <a:rPr lang="ja-JP" altLang="en-US" sz="1800" b="1" u="none" strike="noStrike" cap="none">
                <a:solidFill>
                  <a:schemeClr val="bg1"/>
                </a:solidFill>
                <a:latin typeface="Yu Gothic" panose="020B0400000000000000" pitchFamily="34" charset="-128"/>
                <a:ea typeface="Yu Gothic" panose="020B0400000000000000" pitchFamily="34" charset="-128"/>
                <a:cs typeface="MS PMincho"/>
                <a:sym typeface="MS PMincho"/>
              </a:rPr>
              <a:t>年度年次寄付金額</a:t>
            </a:r>
            <a:endParaRPr lang="en-US" altLang="ja-JP" sz="18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endParaRPr>
          </a:p>
          <a:p>
            <a:pPr marL="0" marR="0" lvl="0" indent="0" algn="ctr" rtl="0">
              <a:lnSpc>
                <a:spcPct val="100000"/>
              </a:lnSpc>
              <a:spcBef>
                <a:spcPts val="0"/>
              </a:spcBef>
              <a:spcAft>
                <a:spcPts val="0"/>
              </a:spcAft>
              <a:buClr>
                <a:srgbClr val="000000"/>
              </a:buClr>
              <a:buSzPts val="2900"/>
              <a:buFont typeface="Arial"/>
              <a:buNone/>
            </a:pPr>
            <a:r>
              <a:rPr lang="en-US" altLang="ja-JP" b="1" dirty="0">
                <a:solidFill>
                  <a:schemeClr val="bg1"/>
                </a:solidFill>
                <a:latin typeface="Yu Gothic" panose="020B0400000000000000" pitchFamily="34" charset="-128"/>
                <a:ea typeface="Yu Gothic" panose="020B0400000000000000" pitchFamily="34" charset="-128"/>
                <a:cs typeface="MS PMincho"/>
                <a:sym typeface="MS PMincho"/>
              </a:rPr>
              <a:t>317,637.45</a:t>
            </a:r>
            <a:r>
              <a:rPr lang="ja-JP" altLang="en-US" b="1">
                <a:solidFill>
                  <a:schemeClr val="bg1"/>
                </a:solidFill>
                <a:latin typeface="Yu Gothic" panose="020B0400000000000000" pitchFamily="34" charset="-128"/>
                <a:ea typeface="Yu Gothic" panose="020B0400000000000000" pitchFamily="34" charset="-128"/>
                <a:cs typeface="MS PMincho"/>
                <a:sym typeface="MS PMincho"/>
              </a:rPr>
              <a:t>＄</a:t>
            </a:r>
            <a:endParaRPr lang="ja-JP" altLang="en-US" sz="1800" b="1" u="none" strike="noStrike" cap="none">
              <a:solidFill>
                <a:schemeClr val="bg1"/>
              </a:solidFill>
              <a:latin typeface="Yu Gothic" panose="020B0400000000000000" pitchFamily="34" charset="-128"/>
              <a:ea typeface="Yu Gothic" panose="020B0400000000000000" pitchFamily="34" charset="-128"/>
              <a:cs typeface="MS PMincho"/>
              <a:sym typeface="MS PMincho"/>
            </a:endParaRPr>
          </a:p>
        </p:txBody>
      </p:sp>
      <p:sp>
        <p:nvSpPr>
          <p:cNvPr id="5" name="角丸四角形 4">
            <a:extLst>
              <a:ext uri="{FF2B5EF4-FFF2-40B4-BE49-F238E27FC236}">
                <a16:creationId xmlns:a16="http://schemas.microsoft.com/office/drawing/2014/main" id="{37A6EE5C-E771-98C8-9638-2DE6DA9184DD}"/>
              </a:ext>
            </a:extLst>
          </p:cNvPr>
          <p:cNvSpPr/>
          <p:nvPr/>
        </p:nvSpPr>
        <p:spPr>
          <a:xfrm>
            <a:off x="4576000" y="1570085"/>
            <a:ext cx="7399018" cy="2343600"/>
          </a:xfrm>
          <a:prstGeom prst="roundRect">
            <a:avLst>
              <a:gd name="adj" fmla="val 2703"/>
            </a:avLst>
          </a:pr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700"/>
              <a:buFont typeface="Arial"/>
              <a:buNone/>
            </a:pPr>
            <a:r>
              <a:rPr lang="en-US" altLang="ja-JP" sz="2800" b="1" u="none" strike="noStrike" cap="none" dirty="0">
                <a:solidFill>
                  <a:schemeClr val="bg1"/>
                </a:solidFill>
                <a:latin typeface="Yu Gothic" panose="020B0400000000000000" pitchFamily="34" charset="-128"/>
                <a:ea typeface="Yu Gothic" panose="020B0400000000000000" pitchFamily="34" charset="-128"/>
                <a:cs typeface="Arial"/>
                <a:sym typeface="Arial"/>
              </a:rPr>
              <a:t>26-27</a:t>
            </a:r>
            <a:r>
              <a:rPr lang="ja-JP" altLang="en-US" sz="2800" b="1" u="none" strike="noStrike" cap="none">
                <a:solidFill>
                  <a:schemeClr val="bg1"/>
                </a:solidFill>
                <a:latin typeface="Yu Gothic" panose="020B0400000000000000" pitchFamily="34" charset="-128"/>
                <a:ea typeface="Yu Gothic" panose="020B0400000000000000" pitchFamily="34" charset="-128"/>
                <a:cs typeface="Arial"/>
                <a:sym typeface="Arial"/>
              </a:rPr>
              <a:t>年度　地区補助金</a:t>
            </a:r>
            <a:r>
              <a:rPr lang="en-US" altLang="ja-JP" sz="2800" b="1" u="none" strike="noStrike" cap="none" dirty="0">
                <a:solidFill>
                  <a:schemeClr val="bg1"/>
                </a:solidFill>
                <a:latin typeface="Yu Gothic" panose="020B0400000000000000" pitchFamily="34" charset="-128"/>
                <a:ea typeface="Yu Gothic" panose="020B0400000000000000" pitchFamily="34" charset="-128"/>
                <a:cs typeface="Arial"/>
                <a:sym typeface="Arial"/>
              </a:rPr>
              <a:t>(</a:t>
            </a:r>
            <a:r>
              <a:rPr lang="ja-JP" altLang="en-US" sz="2800" b="1" u="none" strike="noStrike" cap="none">
                <a:solidFill>
                  <a:schemeClr val="bg1"/>
                </a:solidFill>
                <a:latin typeface="Yu Gothic" panose="020B0400000000000000" pitchFamily="34" charset="-128"/>
                <a:ea typeface="Yu Gothic" panose="020B0400000000000000" pitchFamily="34" charset="-128"/>
                <a:cs typeface="Arial"/>
                <a:sym typeface="Arial"/>
              </a:rPr>
              <a:t>全体の</a:t>
            </a:r>
            <a:r>
              <a:rPr lang="en-US" altLang="ja-JP" sz="2800" b="1" u="none" strike="noStrike" cap="none" dirty="0">
                <a:solidFill>
                  <a:schemeClr val="bg1"/>
                </a:solidFill>
                <a:latin typeface="Yu Gothic" panose="020B0400000000000000" pitchFamily="34" charset="-128"/>
                <a:ea typeface="Yu Gothic" panose="020B0400000000000000" pitchFamily="34" charset="-128"/>
                <a:cs typeface="Arial"/>
                <a:sym typeface="Arial"/>
              </a:rPr>
              <a:t>25%)</a:t>
            </a:r>
            <a:endParaRPr lang="ja-JP" altLang="en-US" sz="2800" b="1" u="none" strike="noStrike" cap="none">
              <a:solidFill>
                <a:schemeClr val="bg1"/>
              </a:solidFill>
              <a:latin typeface="Yu Gothic" panose="020B0400000000000000" pitchFamily="34" charset="-128"/>
              <a:ea typeface="Yu Gothic" panose="020B0400000000000000" pitchFamily="34" charset="-128"/>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lang="en-US" altLang="ja-JP" sz="2800" b="1" dirty="0">
              <a:solidFill>
                <a:schemeClr val="bg1"/>
              </a:solidFill>
              <a:latin typeface="Yu Gothic" panose="020B0400000000000000" pitchFamily="34" charset="-128"/>
              <a:ea typeface="Yu Gothic" panose="020B0400000000000000" pitchFamily="34" charset="-128"/>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altLang="ja-JP" sz="2800" b="1" u="none" strike="noStrike" cap="none" dirty="0">
                <a:solidFill>
                  <a:schemeClr val="bg1"/>
                </a:solidFill>
                <a:latin typeface="Yu Gothic" panose="020B0400000000000000" pitchFamily="34" charset="-128"/>
                <a:ea typeface="Yu Gothic" panose="020B0400000000000000" pitchFamily="34" charset="-128"/>
                <a:cs typeface="Arial"/>
                <a:sym typeface="Arial"/>
              </a:rPr>
              <a:t>79,409.36</a:t>
            </a:r>
            <a:r>
              <a:rPr lang="ja-JP" altLang="en-US" sz="2800" b="1">
                <a:solidFill>
                  <a:schemeClr val="bg1"/>
                </a:solidFill>
                <a:latin typeface="Yu Gothic" panose="020B0400000000000000" pitchFamily="34" charset="-128"/>
                <a:ea typeface="Yu Gothic" panose="020B0400000000000000" pitchFamily="34" charset="-128"/>
                <a:cs typeface="Arial"/>
                <a:sym typeface="Arial"/>
              </a:rPr>
              <a:t>＄</a:t>
            </a:r>
            <a:endParaRPr lang="en-US" altLang="ja-JP" sz="2800" b="1" u="none" strike="noStrike" cap="none" dirty="0">
              <a:solidFill>
                <a:schemeClr val="bg1"/>
              </a:solidFill>
              <a:latin typeface="Yu Gothic" panose="020B0400000000000000" pitchFamily="34" charset="-128"/>
              <a:ea typeface="Yu Gothic" panose="020B0400000000000000" pitchFamily="34" charset="-128"/>
              <a:cs typeface="Arial"/>
              <a:sym typeface="Arial"/>
            </a:endParaRPr>
          </a:p>
        </p:txBody>
      </p:sp>
    </p:spTree>
    <p:custDataLst>
      <p:tags r:id="rId1"/>
    </p:custDataLst>
    <p:extLst>
      <p:ext uri="{BB962C8B-B14F-4D97-AF65-F5344CB8AC3E}">
        <p14:creationId xmlns:p14="http://schemas.microsoft.com/office/powerpoint/2010/main" val="42160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1000" fill="hold"/>
                                        <p:tgtEl>
                                          <p:spTgt spid="26"/>
                                        </p:tgtEl>
                                        <p:attrNameLst>
                                          <p:attrName>fillcolor</p:attrName>
                                        </p:attrNameLst>
                                      </p:cBhvr>
                                      <p:to>
                                        <a:srgbClr val="F7A81B"/>
                                      </p:to>
                                    </p:animClr>
                                    <p:set>
                                      <p:cBhvr>
                                        <p:cTn id="23" dur="1000" fill="hold"/>
                                        <p:tgtEl>
                                          <p:spTgt spid="26"/>
                                        </p:tgtEl>
                                        <p:attrNameLst>
                                          <p:attrName>fill.type</p:attrName>
                                        </p:attrNameLst>
                                      </p:cBhvr>
                                      <p:to>
                                        <p:strVal val="solid"/>
                                      </p:to>
                                    </p:set>
                                    <p:set>
                                      <p:cBhvr>
                                        <p:cTn id="24" dur="1000" fill="hold"/>
                                        <p:tgtEl>
                                          <p:spTgt spid="26"/>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079C-077B-31D5-E0D9-799FACA1414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6620653-6F90-33B2-CFE9-D96D4C60FF30}"/>
              </a:ext>
            </a:extLst>
          </p:cNvPr>
          <p:cNvSpPr/>
          <p:nvPr/>
        </p:nvSpPr>
        <p:spPr>
          <a:xfrm>
            <a:off x="0" y="-2270"/>
            <a:ext cx="12192000" cy="1097236"/>
          </a:xfrm>
          <a:prstGeom prst="rect">
            <a:avLst/>
          </a:prstGeom>
          <a:solidFill>
            <a:srgbClr val="0DB048"/>
          </a:solidFill>
          <a:ln>
            <a:solidFill>
              <a:srgbClr val="01B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en-US" altLang="ja-JP" sz="4000" b="1" dirty="0">
                <a:solidFill>
                  <a:schemeClr val="bg1"/>
                </a:solidFill>
                <a:latin typeface="Yu Gothic" panose="020B0400000000000000" pitchFamily="34" charset="-128"/>
                <a:ea typeface="Yu Gothic" panose="020B0400000000000000" pitchFamily="34" charset="-128"/>
                <a:cs typeface="MS PMincho"/>
                <a:sym typeface="MS PMincho"/>
              </a:rPr>
              <a:t>26</a:t>
            </a:r>
            <a:r>
              <a:rPr lang="en-US" altLang="ja-JP" sz="40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rPr>
              <a:t>-27</a:t>
            </a:r>
            <a:r>
              <a:rPr lang="ja-JP" altLang="en-US" sz="4000" b="1" u="none" strike="noStrike" cap="none">
                <a:solidFill>
                  <a:schemeClr val="bg1"/>
                </a:solidFill>
                <a:latin typeface="Yu Gothic" panose="020B0400000000000000" pitchFamily="34" charset="-128"/>
                <a:ea typeface="Yu Gothic" panose="020B0400000000000000" pitchFamily="34" charset="-128"/>
                <a:cs typeface="MS PMincho"/>
                <a:sym typeface="MS PMincho"/>
              </a:rPr>
              <a:t>年</a:t>
            </a:r>
            <a:r>
              <a:rPr lang="ja-JP" altLang="en-US" sz="4000" b="1">
                <a:solidFill>
                  <a:schemeClr val="bg1"/>
                </a:solidFill>
                <a:latin typeface="Yu Gothic" panose="020B0400000000000000" pitchFamily="34" charset="-128"/>
                <a:ea typeface="Yu Gothic" panose="020B0400000000000000" pitchFamily="34" charset="-128"/>
                <a:cs typeface="MS PMincho"/>
                <a:sym typeface="MS PMincho"/>
              </a:rPr>
              <a:t>年度</a:t>
            </a:r>
            <a:r>
              <a:rPr lang="ja-JP" altLang="en-US" sz="4000" b="1" u="none" strike="noStrike" cap="none">
                <a:solidFill>
                  <a:schemeClr val="bg1"/>
                </a:solidFill>
                <a:latin typeface="Yu Gothic" panose="020B0400000000000000" pitchFamily="34" charset="-128"/>
                <a:ea typeface="Yu Gothic" panose="020B0400000000000000" pitchFamily="34" charset="-128"/>
                <a:cs typeface="MS PMincho"/>
                <a:sym typeface="MS PMincho"/>
              </a:rPr>
              <a:t>　地区補助金実績</a:t>
            </a:r>
            <a:endParaRPr lang="ja-JP" altLang="en-US" sz="4400" b="1" u="none" strike="noStrike" cap="none" dirty="0">
              <a:solidFill>
                <a:schemeClr val="bg1"/>
              </a:solidFill>
              <a:latin typeface="Yu Gothic" panose="020B0400000000000000" pitchFamily="34" charset="-128"/>
              <a:ea typeface="Yu Gothic" panose="020B0400000000000000" pitchFamily="34" charset="-128"/>
              <a:cs typeface="MS PMincho"/>
              <a:sym typeface="MS PMincho"/>
            </a:endParaRPr>
          </a:p>
        </p:txBody>
      </p:sp>
      <p:sp>
        <p:nvSpPr>
          <p:cNvPr id="12" name="Text Placeholder 6">
            <a:extLst>
              <a:ext uri="{FF2B5EF4-FFF2-40B4-BE49-F238E27FC236}">
                <a16:creationId xmlns:a16="http://schemas.microsoft.com/office/drawing/2014/main" id="{3E2BCD18-AF4C-0D43-E265-2DD6455EBB7A}"/>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7" name="テキスト ボックス 6">
            <a:extLst>
              <a:ext uri="{FF2B5EF4-FFF2-40B4-BE49-F238E27FC236}">
                <a16:creationId xmlns:a16="http://schemas.microsoft.com/office/drawing/2014/main" id="{1607F1E3-939D-DC8F-8AFD-58E16AA1FDE4}"/>
              </a:ext>
            </a:extLst>
          </p:cNvPr>
          <p:cNvSpPr txBox="1"/>
          <p:nvPr/>
        </p:nvSpPr>
        <p:spPr>
          <a:xfrm>
            <a:off x="4160283" y="1803896"/>
            <a:ext cx="7843588" cy="444737"/>
          </a:xfrm>
          <a:prstGeom prst="rect">
            <a:avLst/>
          </a:prstGeom>
          <a:noFill/>
        </p:spPr>
        <p:txBody>
          <a:bodyPr wrap="square">
            <a:spAutoFit/>
          </a:bodyPr>
          <a:lstStyle/>
          <a:p>
            <a:pPr algn="just" defTabSz="109042"/>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327,468$</a:t>
            </a:r>
            <a:endParaRPr kumimoji="0" lang="ja-JP" altLang="ja-JP" sz="2290"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0F2C1EA-7D19-4D31-6290-F72E6EFB1DD1}"/>
              </a:ext>
            </a:extLst>
          </p:cNvPr>
          <p:cNvSpPr txBox="1"/>
          <p:nvPr/>
        </p:nvSpPr>
        <p:spPr>
          <a:xfrm>
            <a:off x="4160283" y="2716780"/>
            <a:ext cx="7841771" cy="444737"/>
          </a:xfrm>
          <a:prstGeom prst="rect">
            <a:avLst/>
          </a:prstGeom>
          <a:noFill/>
        </p:spPr>
        <p:txBody>
          <a:bodyPr wrap="square">
            <a:spAutoFit/>
          </a:bodyPr>
          <a:lstStyle/>
          <a:p>
            <a:pPr algn="just" defTabSz="109042"/>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81,867</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a:t>
            </a:r>
            <a:endParaRPr kumimoji="0" lang="ja-JP" altLang="ja-JP" sz="2290"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C78A07E-614C-152F-F584-563A553D01A4}"/>
              </a:ext>
            </a:extLst>
          </p:cNvPr>
          <p:cNvSpPr txBox="1"/>
          <p:nvPr/>
        </p:nvSpPr>
        <p:spPr>
          <a:xfrm>
            <a:off x="4160283" y="3639582"/>
            <a:ext cx="7841771" cy="444737"/>
          </a:xfrm>
          <a:prstGeom prst="rect">
            <a:avLst/>
          </a:prstGeom>
          <a:noFill/>
        </p:spPr>
        <p:txBody>
          <a:bodyPr wrap="square">
            <a:spAutoFit/>
          </a:bodyPr>
          <a:lstStyle/>
          <a:p>
            <a:pPr algn="just" defTabSz="109042"/>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RC</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 </a:t>
            </a:r>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41</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a:t>
            </a:r>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RAC</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 </a:t>
            </a:r>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1</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、委員会 </a:t>
            </a:r>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5</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　合計申請数</a:t>
            </a:r>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47</a:t>
            </a:r>
            <a:endParaRPr kumimoji="0" lang="ja-JP" altLang="ja-JP" sz="2290"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14C2A522-586A-90AB-E8C3-AE85211E6968}"/>
              </a:ext>
            </a:extLst>
          </p:cNvPr>
          <p:cNvSpPr txBox="1"/>
          <p:nvPr/>
        </p:nvSpPr>
        <p:spPr>
          <a:xfrm>
            <a:off x="4160283" y="4552467"/>
            <a:ext cx="7841771" cy="444737"/>
          </a:xfrm>
          <a:prstGeom prst="rect">
            <a:avLst/>
          </a:prstGeom>
          <a:noFill/>
        </p:spPr>
        <p:txBody>
          <a:bodyPr wrap="square">
            <a:spAutoFit/>
          </a:bodyPr>
          <a:lstStyle/>
          <a:p>
            <a:pPr algn="just" defTabSz="109042"/>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81,867</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＄（管理運営費、臨時費含む）</a:t>
            </a:r>
            <a:endPar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5F366221-3BB8-EE1D-FE60-F0C939BDA229}"/>
              </a:ext>
            </a:extLst>
          </p:cNvPr>
          <p:cNvSpPr txBox="1"/>
          <p:nvPr/>
        </p:nvSpPr>
        <p:spPr>
          <a:xfrm>
            <a:off x="4160283" y="5461204"/>
            <a:ext cx="7841771" cy="444737"/>
          </a:xfrm>
          <a:prstGeom prst="rect">
            <a:avLst/>
          </a:prstGeom>
          <a:noFill/>
        </p:spPr>
        <p:txBody>
          <a:bodyPr wrap="square">
            <a:spAutoFit/>
          </a:bodyPr>
          <a:lstStyle/>
          <a:p>
            <a:pPr algn="just" defTabSz="109042"/>
            <a:r>
              <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81,867</a:t>
            </a:r>
            <a:r>
              <a:rPr kumimoji="0" lang="ja-JP" altLang="en-US" sz="2290" b="1" kern="100" spc="72">
                <a:solidFill>
                  <a:srgbClr val="009999"/>
                </a:solidFill>
                <a:latin typeface="Noto Sans JP" panose="020B0500000000000000" pitchFamily="34" charset="-128"/>
                <a:ea typeface="Noto Sans JP" panose="020B0500000000000000" pitchFamily="34" charset="-128"/>
                <a:cs typeface="Times New Roman" panose="02020603050405020304" pitchFamily="18" charset="0"/>
              </a:rPr>
              <a:t>＄（内容の修正が必要なクラブはいくつかあり）</a:t>
            </a:r>
            <a:endParaRPr kumimoji="0" lang="en-US" altLang="ja-JP" sz="2290" b="1" kern="100" spc="72" dirty="0">
              <a:solidFill>
                <a:srgbClr val="009999"/>
              </a:solidFill>
              <a:latin typeface="Noto Sans JP" panose="020B0500000000000000" pitchFamily="34" charset="-128"/>
              <a:ea typeface="Noto Sans JP" panose="020B0500000000000000" pitchFamily="34" charset="-128"/>
              <a:cs typeface="Times New Roman" panose="02020603050405020304" pitchFamily="18" charset="0"/>
            </a:endParaRPr>
          </a:p>
        </p:txBody>
      </p:sp>
      <p:sp>
        <p:nvSpPr>
          <p:cNvPr id="15" name="四角形: 角を丸くする 8">
            <a:extLst>
              <a:ext uri="{FF2B5EF4-FFF2-40B4-BE49-F238E27FC236}">
                <a16:creationId xmlns:a16="http://schemas.microsoft.com/office/drawing/2014/main" id="{1E801DD0-40C1-7116-12A1-4C74701DCC2C}"/>
              </a:ext>
            </a:extLst>
          </p:cNvPr>
          <p:cNvSpPr/>
          <p:nvPr/>
        </p:nvSpPr>
        <p:spPr>
          <a:xfrm>
            <a:off x="498764" y="1803896"/>
            <a:ext cx="3532909" cy="420582"/>
          </a:xfrm>
          <a:prstGeom prst="roundRect">
            <a:avLst>
              <a:gd name="adj" fmla="val 5000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042"/>
            <a:r>
              <a:rPr lang="en-US" altLang="ja-JP" sz="1908" b="1" spc="143" dirty="0">
                <a:solidFill>
                  <a:prstClr val="white"/>
                </a:solidFill>
                <a:latin typeface="Calibri" panose="020F0502020204030204"/>
                <a:ea typeface="游ゴシック" panose="020B0400000000000000" pitchFamily="50" charset="-128"/>
              </a:rPr>
              <a:t>22-23</a:t>
            </a:r>
            <a:r>
              <a:rPr lang="ja-JP" altLang="en-US" sz="1908" b="1" spc="143">
                <a:solidFill>
                  <a:prstClr val="white"/>
                </a:solidFill>
                <a:latin typeface="Calibri" panose="020F0502020204030204"/>
                <a:ea typeface="游ゴシック" panose="020B0400000000000000" pitchFamily="50" charset="-128"/>
              </a:rPr>
              <a:t>年度 年次寄付金額</a:t>
            </a:r>
            <a:endParaRPr lang="ja-JP" altLang="en-US" sz="1908" b="1" spc="143" dirty="0">
              <a:solidFill>
                <a:prstClr val="white"/>
              </a:solidFill>
              <a:latin typeface="Calibri" panose="020F0502020204030204"/>
              <a:ea typeface="游ゴシック" panose="020B0400000000000000" pitchFamily="50" charset="-128"/>
            </a:endParaRPr>
          </a:p>
        </p:txBody>
      </p:sp>
      <p:sp>
        <p:nvSpPr>
          <p:cNvPr id="17" name="四角形: 角を丸くする 9">
            <a:extLst>
              <a:ext uri="{FF2B5EF4-FFF2-40B4-BE49-F238E27FC236}">
                <a16:creationId xmlns:a16="http://schemas.microsoft.com/office/drawing/2014/main" id="{CF0C5B45-726A-9344-CAD5-ECEAFB364B6C}"/>
              </a:ext>
            </a:extLst>
          </p:cNvPr>
          <p:cNvSpPr/>
          <p:nvPr/>
        </p:nvSpPr>
        <p:spPr>
          <a:xfrm>
            <a:off x="498764" y="2716780"/>
            <a:ext cx="3532909" cy="420582"/>
          </a:xfrm>
          <a:prstGeom prst="roundRect">
            <a:avLst>
              <a:gd name="adj" fmla="val 5000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042"/>
            <a:r>
              <a:rPr lang="en-US" altLang="ja-JP" sz="1908" b="1" spc="143" dirty="0">
                <a:solidFill>
                  <a:prstClr val="white"/>
                </a:solidFill>
                <a:latin typeface="Calibri" panose="020F0502020204030204"/>
                <a:ea typeface="游ゴシック" panose="020B0400000000000000" pitchFamily="50" charset="-128"/>
              </a:rPr>
              <a:t>24-25</a:t>
            </a:r>
            <a:r>
              <a:rPr lang="ja-JP" altLang="en-US" sz="1908" b="1" spc="143">
                <a:solidFill>
                  <a:prstClr val="white"/>
                </a:solidFill>
                <a:latin typeface="Calibri" panose="020F0502020204030204"/>
                <a:ea typeface="游ゴシック" panose="020B0400000000000000" pitchFamily="50" charset="-128"/>
              </a:rPr>
              <a:t>年度 申請上限額</a:t>
            </a:r>
            <a:endParaRPr lang="ja-JP" altLang="en-US" sz="1908" b="1" spc="143" dirty="0">
              <a:solidFill>
                <a:prstClr val="white"/>
              </a:solidFill>
              <a:latin typeface="Calibri" panose="020F0502020204030204"/>
              <a:ea typeface="游ゴシック" panose="020B0400000000000000" pitchFamily="50" charset="-128"/>
            </a:endParaRPr>
          </a:p>
        </p:txBody>
      </p:sp>
      <p:sp>
        <p:nvSpPr>
          <p:cNvPr id="18" name="四角形: 角を丸くする 10">
            <a:extLst>
              <a:ext uri="{FF2B5EF4-FFF2-40B4-BE49-F238E27FC236}">
                <a16:creationId xmlns:a16="http://schemas.microsoft.com/office/drawing/2014/main" id="{6A4DB773-692C-D939-443E-E8F08646CEC2}"/>
              </a:ext>
            </a:extLst>
          </p:cNvPr>
          <p:cNvSpPr/>
          <p:nvPr/>
        </p:nvSpPr>
        <p:spPr>
          <a:xfrm>
            <a:off x="498764" y="3629664"/>
            <a:ext cx="3532909" cy="420582"/>
          </a:xfrm>
          <a:prstGeom prst="roundRect">
            <a:avLst>
              <a:gd name="adj" fmla="val 5000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042"/>
            <a:r>
              <a:rPr lang="en-US" altLang="ja-JP" sz="1908" b="1" spc="143" dirty="0">
                <a:solidFill>
                  <a:prstClr val="white"/>
                </a:solidFill>
                <a:latin typeface="Calibri" panose="020F0502020204030204"/>
                <a:ea typeface="游ゴシック" panose="020B0400000000000000" pitchFamily="50" charset="-128"/>
              </a:rPr>
              <a:t>24-25</a:t>
            </a:r>
            <a:r>
              <a:rPr lang="ja-JP" altLang="en-US" sz="1908" b="1" spc="143">
                <a:solidFill>
                  <a:prstClr val="white"/>
                </a:solidFill>
                <a:latin typeface="Calibri" panose="020F0502020204030204"/>
                <a:ea typeface="游ゴシック" panose="020B0400000000000000" pitchFamily="50" charset="-128"/>
              </a:rPr>
              <a:t>年度</a:t>
            </a:r>
            <a:r>
              <a:rPr lang="en-US" altLang="ja-JP" sz="1908" b="1" spc="143" dirty="0">
                <a:solidFill>
                  <a:prstClr val="white"/>
                </a:solidFill>
                <a:latin typeface="Calibri" panose="020F0502020204030204"/>
                <a:ea typeface="游ゴシック" panose="020B0400000000000000" pitchFamily="50" charset="-128"/>
              </a:rPr>
              <a:t> </a:t>
            </a:r>
            <a:r>
              <a:rPr lang="ja-JP" altLang="en-US" sz="1908" b="1" spc="143">
                <a:solidFill>
                  <a:prstClr val="white"/>
                </a:solidFill>
                <a:latin typeface="Calibri" panose="020F0502020204030204"/>
                <a:ea typeface="游ゴシック" panose="020B0400000000000000" pitchFamily="50" charset="-128"/>
              </a:rPr>
              <a:t>申請数</a:t>
            </a:r>
            <a:endParaRPr lang="ja-JP" altLang="en-US" sz="1908" b="1" spc="143" dirty="0">
              <a:solidFill>
                <a:prstClr val="white"/>
              </a:solidFill>
              <a:latin typeface="Calibri" panose="020F0502020204030204"/>
              <a:ea typeface="游ゴシック" panose="020B0400000000000000" pitchFamily="50" charset="-128"/>
            </a:endParaRPr>
          </a:p>
        </p:txBody>
      </p:sp>
      <p:sp>
        <p:nvSpPr>
          <p:cNvPr id="19" name="四角形: 角を丸くする 11">
            <a:extLst>
              <a:ext uri="{FF2B5EF4-FFF2-40B4-BE49-F238E27FC236}">
                <a16:creationId xmlns:a16="http://schemas.microsoft.com/office/drawing/2014/main" id="{161C7C84-83B1-27CB-C868-934DB670A3D8}"/>
              </a:ext>
            </a:extLst>
          </p:cNvPr>
          <p:cNvSpPr/>
          <p:nvPr/>
        </p:nvSpPr>
        <p:spPr>
          <a:xfrm>
            <a:off x="498764" y="4542549"/>
            <a:ext cx="3532909" cy="420582"/>
          </a:xfrm>
          <a:prstGeom prst="roundRect">
            <a:avLst>
              <a:gd name="adj" fmla="val 5000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042"/>
            <a:r>
              <a:rPr lang="en-US" altLang="ja-JP" sz="1908" b="1" spc="143" dirty="0">
                <a:solidFill>
                  <a:prstClr val="white"/>
                </a:solidFill>
                <a:latin typeface="Calibri" panose="020F0502020204030204"/>
                <a:ea typeface="游ゴシック" panose="020B0400000000000000" pitchFamily="50" charset="-128"/>
              </a:rPr>
              <a:t>24-25</a:t>
            </a:r>
            <a:r>
              <a:rPr lang="ja-JP" altLang="en-US" sz="1908" b="1" spc="143">
                <a:solidFill>
                  <a:prstClr val="white"/>
                </a:solidFill>
                <a:latin typeface="Calibri" panose="020F0502020204030204"/>
                <a:ea typeface="游ゴシック" panose="020B0400000000000000" pitchFamily="50" charset="-128"/>
              </a:rPr>
              <a:t>年度</a:t>
            </a:r>
            <a:r>
              <a:rPr lang="en-US" altLang="ja-JP" sz="1908" b="1" spc="143" dirty="0">
                <a:solidFill>
                  <a:prstClr val="white"/>
                </a:solidFill>
                <a:latin typeface="Calibri" panose="020F0502020204030204"/>
                <a:ea typeface="游ゴシック" panose="020B0400000000000000" pitchFamily="50" charset="-128"/>
              </a:rPr>
              <a:t> </a:t>
            </a:r>
            <a:r>
              <a:rPr lang="ja-JP" altLang="en-US" sz="1908" b="1" spc="143">
                <a:solidFill>
                  <a:prstClr val="white"/>
                </a:solidFill>
                <a:latin typeface="Calibri" panose="020F0502020204030204"/>
                <a:ea typeface="游ゴシック" panose="020B0400000000000000" pitchFamily="50" charset="-128"/>
              </a:rPr>
              <a:t>申請額</a:t>
            </a:r>
            <a:endParaRPr lang="ja-JP" altLang="en-US" sz="1908" b="1" spc="143" dirty="0">
              <a:solidFill>
                <a:prstClr val="white"/>
              </a:solidFill>
              <a:latin typeface="Calibri" panose="020F0502020204030204"/>
              <a:ea typeface="游ゴシック" panose="020B0400000000000000" pitchFamily="50" charset="-128"/>
            </a:endParaRPr>
          </a:p>
        </p:txBody>
      </p:sp>
      <p:sp>
        <p:nvSpPr>
          <p:cNvPr id="20" name="四角形: 角を丸くする 12">
            <a:extLst>
              <a:ext uri="{FF2B5EF4-FFF2-40B4-BE49-F238E27FC236}">
                <a16:creationId xmlns:a16="http://schemas.microsoft.com/office/drawing/2014/main" id="{BD592D20-E8C4-A430-09E8-9170F68F6E36}"/>
              </a:ext>
            </a:extLst>
          </p:cNvPr>
          <p:cNvSpPr/>
          <p:nvPr/>
        </p:nvSpPr>
        <p:spPr>
          <a:xfrm>
            <a:off x="498764" y="5455433"/>
            <a:ext cx="3532909" cy="420582"/>
          </a:xfrm>
          <a:prstGeom prst="roundRect">
            <a:avLst>
              <a:gd name="adj" fmla="val 5000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042"/>
            <a:r>
              <a:rPr lang="en-US" altLang="ja-JP" sz="1908" b="1" spc="143" dirty="0">
                <a:solidFill>
                  <a:prstClr val="white"/>
                </a:solidFill>
                <a:latin typeface="Calibri" panose="020F0502020204030204"/>
                <a:ea typeface="游ゴシック" panose="020B0400000000000000" pitchFamily="50" charset="-128"/>
              </a:rPr>
              <a:t>24-25</a:t>
            </a:r>
            <a:r>
              <a:rPr lang="ja-JP" altLang="en-US" sz="1908" b="1" spc="143">
                <a:solidFill>
                  <a:prstClr val="white"/>
                </a:solidFill>
                <a:latin typeface="Calibri" panose="020F0502020204030204"/>
                <a:ea typeface="游ゴシック" panose="020B0400000000000000" pitchFamily="50" charset="-128"/>
              </a:rPr>
              <a:t>年度</a:t>
            </a:r>
            <a:r>
              <a:rPr lang="en-US" altLang="ja-JP" sz="1908" b="1" spc="143" dirty="0">
                <a:solidFill>
                  <a:prstClr val="white"/>
                </a:solidFill>
                <a:latin typeface="Calibri" panose="020F0502020204030204"/>
                <a:ea typeface="游ゴシック" panose="020B0400000000000000" pitchFamily="50" charset="-128"/>
              </a:rPr>
              <a:t> </a:t>
            </a:r>
            <a:r>
              <a:rPr lang="ja-JP" altLang="en-US" sz="1908" b="1" spc="143">
                <a:solidFill>
                  <a:prstClr val="white"/>
                </a:solidFill>
                <a:latin typeface="Calibri" panose="020F0502020204030204"/>
                <a:ea typeface="游ゴシック" panose="020B0400000000000000" pitchFamily="50" charset="-128"/>
              </a:rPr>
              <a:t>承認額</a:t>
            </a:r>
            <a:endParaRPr lang="ja-JP" altLang="en-US" sz="1908" b="1" spc="143" dirty="0">
              <a:solidFill>
                <a:prstClr val="white"/>
              </a:solidFill>
              <a:latin typeface="Calibri" panose="020F0502020204030204"/>
              <a:ea typeface="游ゴシック" panose="020B0400000000000000" pitchFamily="50" charset="-128"/>
            </a:endParaRPr>
          </a:p>
        </p:txBody>
      </p:sp>
      <p:pic>
        <p:nvPicPr>
          <p:cNvPr id="2" name="図 1">
            <a:extLst>
              <a:ext uri="{FF2B5EF4-FFF2-40B4-BE49-F238E27FC236}">
                <a16:creationId xmlns:a16="http://schemas.microsoft.com/office/drawing/2014/main" id="{4E9A8FB1-10C9-004C-D168-4BE12ECBB8F6}"/>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36064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2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2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2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地区補助金の参加資格</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36" name="グループ化 35">
            <a:extLst>
              <a:ext uri="{FF2B5EF4-FFF2-40B4-BE49-F238E27FC236}">
                <a16:creationId xmlns:a16="http://schemas.microsoft.com/office/drawing/2014/main" id="{42A189CF-71A5-9EB5-D6C3-3D22AF590503}"/>
              </a:ext>
            </a:extLst>
          </p:cNvPr>
          <p:cNvGrpSpPr/>
          <p:nvPr/>
        </p:nvGrpSpPr>
        <p:grpSpPr>
          <a:xfrm>
            <a:off x="1366242" y="1344227"/>
            <a:ext cx="9120312" cy="775925"/>
            <a:chOff x="1366242" y="1344227"/>
            <a:chExt cx="9120312" cy="775925"/>
          </a:xfrm>
        </p:grpSpPr>
        <p:sp>
          <p:nvSpPr>
            <p:cNvPr id="15" name="フリーフォーム 14">
              <a:extLst>
                <a:ext uri="{FF2B5EF4-FFF2-40B4-BE49-F238E27FC236}">
                  <a16:creationId xmlns:a16="http://schemas.microsoft.com/office/drawing/2014/main" id="{BF1EB41D-A36D-89E7-6BE9-96CA5C62A9F8}"/>
                </a:ext>
              </a:extLst>
            </p:cNvPr>
            <p:cNvSpPr/>
            <p:nvPr/>
          </p:nvSpPr>
          <p:spPr>
            <a:xfrm>
              <a:off x="1471059" y="1344303"/>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DB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ロータリー財団の使命に関連していること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17" name="角丸四角形 16">
              <a:extLst>
                <a:ext uri="{FF2B5EF4-FFF2-40B4-BE49-F238E27FC236}">
                  <a16:creationId xmlns:a16="http://schemas.microsoft.com/office/drawing/2014/main" id="{EC88D181-5F7A-E23C-77DC-A28C319CFCBA}"/>
                </a:ext>
              </a:extLst>
            </p:cNvPr>
            <p:cNvSpPr/>
            <p:nvPr/>
          </p:nvSpPr>
          <p:spPr>
            <a:xfrm>
              <a:off x="1366242" y="1344227"/>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 name="テキスト ボックス 3">
              <a:extLst>
                <a:ext uri="{FF2B5EF4-FFF2-40B4-BE49-F238E27FC236}">
                  <a16:creationId xmlns:a16="http://schemas.microsoft.com/office/drawing/2014/main" id="{F119BCAD-B661-230A-D2B8-A191C09055D9}"/>
                </a:ext>
              </a:extLst>
            </p:cNvPr>
            <p:cNvSpPr txBox="1"/>
            <p:nvPr/>
          </p:nvSpPr>
          <p:spPr>
            <a:xfrm>
              <a:off x="1462828" y="1412266"/>
              <a:ext cx="958468" cy="707886"/>
            </a:xfrm>
            <a:prstGeom prst="rect">
              <a:avLst/>
            </a:prstGeom>
            <a:noFill/>
          </p:spPr>
          <p:txBody>
            <a:bodyPr wrap="square" rtlCol="0">
              <a:spAutoFit/>
            </a:bodyPr>
            <a:lstStyle/>
            <a:p>
              <a:r>
                <a:rPr kumimoji="1" lang="en-US" altLang="ja-JP" sz="4000" dirty="0">
                  <a:solidFill>
                    <a:schemeClr val="bg1"/>
                  </a:solidFill>
                  <a:latin typeface="Hiragino Kaku Gothic Std W8" panose="020B0800000000000000" pitchFamily="34" charset="-128"/>
                  <a:ea typeface="Hiragino Kaku Gothic Std W8" panose="020B0800000000000000" pitchFamily="34" charset="-128"/>
                </a:rPr>
                <a:t>1</a:t>
              </a:r>
            </a:p>
          </p:txBody>
        </p:sp>
      </p:grpSp>
      <p:grpSp>
        <p:nvGrpSpPr>
          <p:cNvPr id="35" name="グループ化 34">
            <a:extLst>
              <a:ext uri="{FF2B5EF4-FFF2-40B4-BE49-F238E27FC236}">
                <a16:creationId xmlns:a16="http://schemas.microsoft.com/office/drawing/2014/main" id="{EBA035FA-7227-F4DE-71AD-7604AF460082}"/>
              </a:ext>
            </a:extLst>
          </p:cNvPr>
          <p:cNvGrpSpPr/>
          <p:nvPr/>
        </p:nvGrpSpPr>
        <p:grpSpPr>
          <a:xfrm>
            <a:off x="1366242" y="2299643"/>
            <a:ext cx="9120312" cy="777656"/>
            <a:chOff x="1366242" y="2299643"/>
            <a:chExt cx="9120312" cy="777656"/>
          </a:xfrm>
        </p:grpSpPr>
        <p:sp>
          <p:nvSpPr>
            <p:cNvPr id="18" name="フリーフォーム 17">
              <a:extLst>
                <a:ext uri="{FF2B5EF4-FFF2-40B4-BE49-F238E27FC236}">
                  <a16:creationId xmlns:a16="http://schemas.microsoft.com/office/drawing/2014/main" id="{1CD26350-EB4E-1B6C-FE9F-AC4408D09313}"/>
                </a:ext>
              </a:extLst>
            </p:cNvPr>
            <p:cNvSpPr/>
            <p:nvPr/>
          </p:nvSpPr>
          <p:spPr>
            <a:xfrm>
              <a:off x="1471059" y="2315308"/>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DB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ロータリアンが積極的に参加すること</a:t>
              </a:r>
              <a:endParaRPr lang="ja-JP" altLang="en-US" sz="1800" kern="1200">
                <a:latin typeface="Yu Gothic Medium" panose="020B0400000000000000" pitchFamily="34" charset="-128"/>
                <a:ea typeface="Yu Gothic Medium" panose="020B0400000000000000" pitchFamily="34" charset="-128"/>
              </a:endParaRPr>
            </a:p>
          </p:txBody>
        </p:sp>
        <p:sp>
          <p:nvSpPr>
            <p:cNvPr id="19" name="角丸四角形 18">
              <a:extLst>
                <a:ext uri="{FF2B5EF4-FFF2-40B4-BE49-F238E27FC236}">
                  <a16:creationId xmlns:a16="http://schemas.microsoft.com/office/drawing/2014/main" id="{EB22610E-72CF-EF35-78AD-E6E24ED11ACE}"/>
                </a:ext>
              </a:extLst>
            </p:cNvPr>
            <p:cNvSpPr/>
            <p:nvPr/>
          </p:nvSpPr>
          <p:spPr>
            <a:xfrm>
              <a:off x="1366242" y="2299643"/>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8" name="テキスト ボックス 7">
              <a:extLst>
                <a:ext uri="{FF2B5EF4-FFF2-40B4-BE49-F238E27FC236}">
                  <a16:creationId xmlns:a16="http://schemas.microsoft.com/office/drawing/2014/main" id="{F4233AA4-A96E-F143-D4FE-85DA650E0130}"/>
                </a:ext>
              </a:extLst>
            </p:cNvPr>
            <p:cNvSpPr txBox="1"/>
            <p:nvPr/>
          </p:nvSpPr>
          <p:spPr>
            <a:xfrm>
              <a:off x="1462828" y="2369413"/>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2</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grpSp>
        <p:nvGrpSpPr>
          <p:cNvPr id="34" name="グループ化 33">
            <a:extLst>
              <a:ext uri="{FF2B5EF4-FFF2-40B4-BE49-F238E27FC236}">
                <a16:creationId xmlns:a16="http://schemas.microsoft.com/office/drawing/2014/main" id="{C338042F-AB12-59CD-0448-62F1AD8D84CD}"/>
              </a:ext>
            </a:extLst>
          </p:cNvPr>
          <p:cNvGrpSpPr/>
          <p:nvPr/>
        </p:nvGrpSpPr>
        <p:grpSpPr>
          <a:xfrm>
            <a:off x="1366242" y="3270649"/>
            <a:ext cx="9120312" cy="778824"/>
            <a:chOff x="1366242" y="3270649"/>
            <a:chExt cx="9120312" cy="778824"/>
          </a:xfrm>
        </p:grpSpPr>
        <p:sp>
          <p:nvSpPr>
            <p:cNvPr id="20" name="フリーフォーム 19">
              <a:extLst>
                <a:ext uri="{FF2B5EF4-FFF2-40B4-BE49-F238E27FC236}">
                  <a16:creationId xmlns:a16="http://schemas.microsoft.com/office/drawing/2014/main" id="{830B0549-A116-0568-0F0D-644D26EFCBB2}"/>
                </a:ext>
              </a:extLst>
            </p:cNvPr>
            <p:cNvSpPr/>
            <p:nvPr/>
          </p:nvSpPr>
          <p:spPr>
            <a:xfrm>
              <a:off x="1471059" y="3286314"/>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DB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実施に先立ってロータリー財団により審査され、承認されていること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21" name="角丸四角形 20">
              <a:extLst>
                <a:ext uri="{FF2B5EF4-FFF2-40B4-BE49-F238E27FC236}">
                  <a16:creationId xmlns:a16="http://schemas.microsoft.com/office/drawing/2014/main" id="{F4A4A545-8AAF-6B75-6901-CD0557D7DEC6}"/>
                </a:ext>
              </a:extLst>
            </p:cNvPr>
            <p:cNvSpPr/>
            <p:nvPr/>
          </p:nvSpPr>
          <p:spPr>
            <a:xfrm>
              <a:off x="1366242" y="3270649"/>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0" name="テキスト ボックス 9">
              <a:extLst>
                <a:ext uri="{FF2B5EF4-FFF2-40B4-BE49-F238E27FC236}">
                  <a16:creationId xmlns:a16="http://schemas.microsoft.com/office/drawing/2014/main" id="{7CB38A0F-D854-E2FA-41C9-162DFD52B9F2}"/>
                </a:ext>
              </a:extLst>
            </p:cNvPr>
            <p:cNvSpPr txBox="1"/>
            <p:nvPr/>
          </p:nvSpPr>
          <p:spPr>
            <a:xfrm>
              <a:off x="1462828" y="3341587"/>
              <a:ext cx="958468" cy="707886"/>
            </a:xfrm>
            <a:prstGeom prst="rect">
              <a:avLst/>
            </a:prstGeom>
            <a:noFill/>
          </p:spPr>
          <p:txBody>
            <a:bodyPr wrap="square" rtlCol="0">
              <a:spAutoFit/>
            </a:bodyPr>
            <a:lstStyle/>
            <a:p>
              <a:r>
                <a:rPr kumimoji="1" lang="en-US" altLang="ja-JP" sz="4000" dirty="0">
                  <a:solidFill>
                    <a:schemeClr val="bg1"/>
                  </a:solidFill>
                  <a:latin typeface="Hiragino Kaku Gothic Std W8" panose="020B0800000000000000" pitchFamily="34" charset="-128"/>
                  <a:ea typeface="Hiragino Kaku Gothic Std W8" panose="020B0800000000000000" pitchFamily="34" charset="-128"/>
                </a:rPr>
                <a:t>3</a:t>
              </a:r>
            </a:p>
          </p:txBody>
        </p:sp>
      </p:grpSp>
      <p:grpSp>
        <p:nvGrpSpPr>
          <p:cNvPr id="33" name="グループ化 32">
            <a:extLst>
              <a:ext uri="{FF2B5EF4-FFF2-40B4-BE49-F238E27FC236}">
                <a16:creationId xmlns:a16="http://schemas.microsoft.com/office/drawing/2014/main" id="{111BBFEC-2311-8A44-5220-C747690618CC}"/>
              </a:ext>
            </a:extLst>
          </p:cNvPr>
          <p:cNvGrpSpPr/>
          <p:nvPr/>
        </p:nvGrpSpPr>
        <p:grpSpPr>
          <a:xfrm>
            <a:off x="1366242" y="4241654"/>
            <a:ext cx="9120312" cy="776698"/>
            <a:chOff x="1366242" y="4241654"/>
            <a:chExt cx="9120312" cy="776698"/>
          </a:xfrm>
        </p:grpSpPr>
        <p:sp>
          <p:nvSpPr>
            <p:cNvPr id="22" name="フリーフォーム 21">
              <a:extLst>
                <a:ext uri="{FF2B5EF4-FFF2-40B4-BE49-F238E27FC236}">
                  <a16:creationId xmlns:a16="http://schemas.microsoft.com/office/drawing/2014/main" id="{40ABB0E8-E34C-F78A-A771-BF04587609B4}"/>
                </a:ext>
              </a:extLst>
            </p:cNvPr>
            <p:cNvSpPr/>
            <p:nvPr/>
          </p:nvSpPr>
          <p:spPr>
            <a:xfrm>
              <a:off x="1471059" y="4257319"/>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DB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地区財団管理セミナーに出席していること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23" name="角丸四角形 22">
              <a:extLst>
                <a:ext uri="{FF2B5EF4-FFF2-40B4-BE49-F238E27FC236}">
                  <a16:creationId xmlns:a16="http://schemas.microsoft.com/office/drawing/2014/main" id="{A067775D-2B69-8E07-4C8E-614416C9E9CF}"/>
                </a:ext>
              </a:extLst>
            </p:cNvPr>
            <p:cNvSpPr/>
            <p:nvPr/>
          </p:nvSpPr>
          <p:spPr>
            <a:xfrm>
              <a:off x="1366242" y="4241654"/>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1" name="テキスト ボックス 10">
              <a:extLst>
                <a:ext uri="{FF2B5EF4-FFF2-40B4-BE49-F238E27FC236}">
                  <a16:creationId xmlns:a16="http://schemas.microsoft.com/office/drawing/2014/main" id="{8CAC1892-D836-46DD-CFD1-7A64C36CC1E2}"/>
                </a:ext>
              </a:extLst>
            </p:cNvPr>
            <p:cNvSpPr txBox="1"/>
            <p:nvPr/>
          </p:nvSpPr>
          <p:spPr>
            <a:xfrm>
              <a:off x="1462828" y="4310466"/>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4</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grpSp>
        <p:nvGrpSpPr>
          <p:cNvPr id="32" name="グループ化 31">
            <a:extLst>
              <a:ext uri="{FF2B5EF4-FFF2-40B4-BE49-F238E27FC236}">
                <a16:creationId xmlns:a16="http://schemas.microsoft.com/office/drawing/2014/main" id="{8071FF49-CC22-2101-3045-46B9FCA32663}"/>
              </a:ext>
            </a:extLst>
          </p:cNvPr>
          <p:cNvGrpSpPr/>
          <p:nvPr/>
        </p:nvGrpSpPr>
        <p:grpSpPr>
          <a:xfrm>
            <a:off x="1366242" y="5212659"/>
            <a:ext cx="9120312" cy="778583"/>
            <a:chOff x="1366242" y="5212659"/>
            <a:chExt cx="9120312" cy="778583"/>
          </a:xfrm>
        </p:grpSpPr>
        <p:sp>
          <p:nvSpPr>
            <p:cNvPr id="30" name="フリーフォーム 29">
              <a:extLst>
                <a:ext uri="{FF2B5EF4-FFF2-40B4-BE49-F238E27FC236}">
                  <a16:creationId xmlns:a16="http://schemas.microsoft.com/office/drawing/2014/main" id="{E29954F3-694D-4585-E8A7-1D4C694C67A5}"/>
                </a:ext>
              </a:extLst>
            </p:cNvPr>
            <p:cNvSpPr/>
            <p:nvPr/>
          </p:nvSpPr>
          <p:spPr>
            <a:xfrm>
              <a:off x="1471059" y="5228324"/>
              <a:ext cx="9015495" cy="747786"/>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DB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0" numCol="1" spcCol="1270" anchor="ctr" anchorCtr="0">
              <a:noAutofit/>
            </a:bodyPr>
            <a:lstStyle/>
            <a:p>
              <a:pPr marL="0" lvl="0" indent="0" algn="ctr" defTabSz="800100">
                <a:lnSpc>
                  <a:spcPct val="90000"/>
                </a:lnSpc>
                <a:spcBef>
                  <a:spcPct val="0"/>
                </a:spcBef>
                <a:spcAft>
                  <a:spcPct val="35000"/>
                </a:spcAft>
                <a:buNone/>
              </a:pPr>
              <a:r>
                <a:rPr kumimoji="1" lang="ja-JP" sz="1800" kern="1200">
                  <a:latin typeface="Yu Gothic Medium" panose="020B0400000000000000" pitchFamily="34" charset="-128"/>
                  <a:ea typeface="Yu Gothic Medium" panose="020B0400000000000000" pitchFamily="34" charset="-128"/>
                </a:rPr>
                <a:t>「覚書（</a:t>
              </a:r>
              <a:r>
                <a:rPr kumimoji="1" lang="en-US" sz="1800" kern="1200" dirty="0">
                  <a:latin typeface="Yu Gothic Medium" panose="020B0400000000000000" pitchFamily="34" charset="-128"/>
                  <a:ea typeface="Yu Gothic Medium" panose="020B0400000000000000" pitchFamily="34" charset="-128"/>
                </a:rPr>
                <a:t>MOU</a:t>
              </a:r>
              <a:r>
                <a:rPr kumimoji="1" lang="ja-JP" sz="1800" kern="1200">
                  <a:latin typeface="Yu Gothic Medium" panose="020B0400000000000000" pitchFamily="34" charset="-128"/>
                  <a:ea typeface="Yu Gothic Medium" panose="020B0400000000000000" pitchFamily="34" charset="-128"/>
                </a:rPr>
                <a:t>）」に挙げられた諸要件に従うことに同意し、提出すること</a:t>
              </a:r>
              <a:endParaRPr lang="ja-JP" sz="1800" kern="1200">
                <a:latin typeface="Yu Gothic Medium" panose="020B0400000000000000" pitchFamily="34" charset="-128"/>
                <a:ea typeface="Yu Gothic Medium" panose="020B0400000000000000" pitchFamily="34" charset="-128"/>
              </a:endParaRPr>
            </a:p>
          </p:txBody>
        </p:sp>
        <p:sp>
          <p:nvSpPr>
            <p:cNvPr id="31" name="角丸四角形 30">
              <a:extLst>
                <a:ext uri="{FF2B5EF4-FFF2-40B4-BE49-F238E27FC236}">
                  <a16:creationId xmlns:a16="http://schemas.microsoft.com/office/drawing/2014/main" id="{B84C84A8-B89D-CCF3-AF93-668F70FB6914}"/>
                </a:ext>
              </a:extLst>
            </p:cNvPr>
            <p:cNvSpPr/>
            <p:nvPr/>
          </p:nvSpPr>
          <p:spPr>
            <a:xfrm>
              <a:off x="1366242" y="5212659"/>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3" name="テキスト ボックス 12">
              <a:extLst>
                <a:ext uri="{FF2B5EF4-FFF2-40B4-BE49-F238E27FC236}">
                  <a16:creationId xmlns:a16="http://schemas.microsoft.com/office/drawing/2014/main" id="{D2C33BCD-E3A6-43EB-CF68-0E2247549875}"/>
                </a:ext>
              </a:extLst>
            </p:cNvPr>
            <p:cNvSpPr txBox="1"/>
            <p:nvPr/>
          </p:nvSpPr>
          <p:spPr>
            <a:xfrm>
              <a:off x="1462828" y="5283356"/>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5</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sp>
        <p:nvSpPr>
          <p:cNvPr id="3" name="Google Shape;201;g208847de0cf_0_83">
            <a:extLst>
              <a:ext uri="{FF2B5EF4-FFF2-40B4-BE49-F238E27FC236}">
                <a16:creationId xmlns:a16="http://schemas.microsoft.com/office/drawing/2014/main" id="{E01084E3-5F75-55B2-439C-D50420714616}"/>
              </a:ext>
            </a:extLst>
          </p:cNvPr>
          <p:cNvSpPr txBox="1"/>
          <p:nvPr/>
        </p:nvSpPr>
        <p:spPr>
          <a:xfrm>
            <a:off x="2517882" y="3868471"/>
            <a:ext cx="9015495" cy="1620926"/>
          </a:xfrm>
          <a:prstGeom prst="rect">
            <a:avLst/>
          </a:prstGeom>
          <a:noFill/>
          <a:ln>
            <a:noFill/>
          </a:ln>
        </p:spPr>
        <p:txBody>
          <a:bodyPr spcFirstLastPara="1" wrap="square" lIns="91425" tIns="91425" rIns="91425" bIns="91425" anchor="t" anchorCtr="0">
            <a:spAutoFit/>
          </a:bodyPr>
          <a:lstStyle/>
          <a:p>
            <a:pPr>
              <a:spcBef>
                <a:spcPts val="1000"/>
              </a:spcBef>
              <a:spcAft>
                <a:spcPts val="1000"/>
              </a:spcAft>
            </a:pPr>
            <a:r>
              <a:rPr lang="ja-JP" altLang="en-US" sz="2000" b="1">
                <a:solidFill>
                  <a:srgbClr val="282726"/>
                </a:solidFill>
                <a:latin typeface="Yu Gothic" panose="020B0400000000000000" pitchFamily="34" charset="-128"/>
                <a:ea typeface="Yu Gothic" panose="020B0400000000000000" pitchFamily="34" charset="-128"/>
              </a:rPr>
              <a:t>申請後プロジェクト内容の変更も可能。</a:t>
            </a:r>
            <a:endParaRPr lang="en-US" altLang="ja-JP" sz="2000" b="1" dirty="0">
              <a:solidFill>
                <a:srgbClr val="282726"/>
              </a:solidFill>
              <a:latin typeface="Yu Gothic" panose="020B0400000000000000" pitchFamily="34" charset="-128"/>
              <a:ea typeface="Yu Gothic" panose="020B0400000000000000" pitchFamily="34" charset="-128"/>
            </a:endParaRPr>
          </a:p>
          <a:p>
            <a:pPr>
              <a:spcBef>
                <a:spcPts val="1000"/>
              </a:spcBef>
              <a:spcAft>
                <a:spcPts val="1000"/>
              </a:spcAft>
            </a:pPr>
            <a:r>
              <a:rPr lang="ja-JP" altLang="en-US" sz="2000" b="1">
                <a:solidFill>
                  <a:srgbClr val="282726"/>
                </a:solidFill>
                <a:effectLst/>
                <a:latin typeface="Yu Gothic" panose="020B0400000000000000" pitchFamily="34" charset="-128"/>
                <a:ea typeface="Yu Gothic" panose="020B0400000000000000" pitchFamily="34" charset="-128"/>
              </a:rPr>
              <a:t>補助金が承認された後にプロジェクト計画に変更を加える場合は、その変更について事前にロータリー財団の承認を得る</a:t>
            </a:r>
            <a:r>
              <a:rPr lang="ja-JP" altLang="en-US" sz="2000" b="1">
                <a:solidFill>
                  <a:srgbClr val="282726"/>
                </a:solidFill>
                <a:latin typeface="Yu Gothic" panose="020B0400000000000000" pitchFamily="34" charset="-128"/>
                <a:ea typeface="Yu Gothic" panose="020B0400000000000000" pitchFamily="34" charset="-128"/>
              </a:rPr>
              <a:t>必要がある。</a:t>
            </a:r>
            <a:endParaRPr lang="ja-JP" altLang="en-US" sz="2000" b="1">
              <a:solidFill>
                <a:srgbClr val="282726"/>
              </a:solidFill>
              <a:effectLst/>
              <a:latin typeface="Yu Gothic" panose="020B0400000000000000" pitchFamily="34" charset="-128"/>
              <a:ea typeface="Yu Gothic" panose="020B0400000000000000" pitchFamily="34" charset="-128"/>
            </a:endParaRPr>
          </a:p>
        </p:txBody>
      </p:sp>
      <p:pic>
        <p:nvPicPr>
          <p:cNvPr id="2" name="図 1">
            <a:extLst>
              <a:ext uri="{FF2B5EF4-FFF2-40B4-BE49-F238E27FC236}">
                <a16:creationId xmlns:a16="http://schemas.microsoft.com/office/drawing/2014/main" id="{065709EA-9573-84E2-12F7-D999DBA43231}"/>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19902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クラブへ</a:t>
            </a:r>
            <a:r>
              <a:rPr lang="en-US" altLang="ja-JP" sz="4000" b="1" u="none" strike="noStrike" cap="none" dirty="0" err="1">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の配分基準</a:t>
            </a:r>
            <a:endPar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3" name="Google Shape;201;g208847de0cf_0_83">
            <a:extLst>
              <a:ext uri="{FF2B5EF4-FFF2-40B4-BE49-F238E27FC236}">
                <a16:creationId xmlns:a16="http://schemas.microsoft.com/office/drawing/2014/main" id="{36AE8AF7-96B7-4DCA-555E-D0DA45538360}"/>
              </a:ext>
            </a:extLst>
          </p:cNvPr>
          <p:cNvSpPr txBox="1"/>
          <p:nvPr/>
        </p:nvSpPr>
        <p:spPr>
          <a:xfrm>
            <a:off x="131700" y="1298944"/>
            <a:ext cx="5995662" cy="4555063"/>
          </a:xfrm>
          <a:prstGeom prst="rect">
            <a:avLst/>
          </a:prstGeom>
          <a:noFill/>
          <a:ln>
            <a:noFill/>
          </a:ln>
        </p:spPr>
        <p:txBody>
          <a:bodyPr spcFirstLastPara="1" wrap="square" lIns="91425" tIns="91425" rIns="91425" bIns="91425" anchor="t" anchorCtr="0">
            <a:spAutoFit/>
          </a:bodyPr>
          <a:lstStyle/>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1クラブ</a:t>
            </a:r>
            <a:r>
              <a:rPr lang="en-US" sz="2000" dirty="0">
                <a:solidFill>
                  <a:schemeClr val="dk1"/>
                </a:solidFill>
                <a:latin typeface="Yu Gothic Medium" panose="020B0400000000000000" pitchFamily="34" charset="-128"/>
                <a:ea typeface="Yu Gothic Medium" panose="020B0400000000000000" pitchFamily="34" charset="-128"/>
                <a:cs typeface="MS PMincho"/>
                <a:sym typeface="MS PMincho"/>
              </a:rPr>
              <a:t>1</a:t>
            </a: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プロジェクト</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3年前の年次寄付金の25％を基準額とし、右図の様に補助金額の上限額を設定</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最高額は</a:t>
            </a:r>
            <a:r>
              <a:rPr lang="en-US"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50万円</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3年前の期末（対象年度の6月30日）会員数が19人以下のクラブの</a:t>
            </a:r>
            <a:r>
              <a:rPr lang="en-US"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基準額を500ドル</a:t>
            </a: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とする</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ja-JP" altLang="en-US" sz="2000" u="none" strike="noStrike" cap="none">
                <a:solidFill>
                  <a:schemeClr val="dk1"/>
                </a:solidFill>
                <a:latin typeface="Yu Gothic Medium" panose="020B0400000000000000" pitchFamily="34" charset="-128"/>
                <a:ea typeface="Yu Gothic Medium" panose="020B0400000000000000" pitchFamily="34" charset="-128"/>
                <a:cs typeface="MS PMincho"/>
                <a:sym typeface="MS PMincho"/>
              </a:rPr>
              <a:t>ローターアクトクラブの</a:t>
            </a:r>
            <a:r>
              <a:rPr lang="ja-JP" altLang="en-US" sz="2000" u="none" strike="noStrike" cap="none">
                <a:solidFill>
                  <a:srgbClr val="F7A91B"/>
                </a:solidFill>
                <a:latin typeface="Yu Gothic Medium" panose="020B0400000000000000" pitchFamily="34" charset="-128"/>
                <a:ea typeface="Yu Gothic Medium" panose="020B0400000000000000" pitchFamily="34" charset="-128"/>
                <a:cs typeface="MS PMincho"/>
                <a:sym typeface="MS PMincho"/>
              </a:rPr>
              <a:t>補助金上限額は、</a:t>
            </a:r>
            <a:r>
              <a:rPr lang="en-US" altLang="ja-JP"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300</a:t>
            </a:r>
            <a:r>
              <a:rPr lang="ja-JP" altLang="en-US" sz="2000" u="none" strike="noStrike" cap="none">
                <a:solidFill>
                  <a:srgbClr val="F7A91B"/>
                </a:solidFill>
                <a:latin typeface="Yu Gothic Medium" panose="020B0400000000000000" pitchFamily="34" charset="-128"/>
                <a:ea typeface="Yu Gothic Medium" panose="020B0400000000000000" pitchFamily="34" charset="-128"/>
                <a:cs typeface="MS PMincho"/>
                <a:sym typeface="MS PMincho"/>
              </a:rPr>
              <a:t>ドル</a:t>
            </a:r>
            <a:r>
              <a:rPr lang="ja-JP" altLang="en-US" sz="2000" u="none" strike="noStrike" cap="none">
                <a:solidFill>
                  <a:schemeClr val="dk1"/>
                </a:solidFill>
                <a:latin typeface="Yu Gothic Medium" panose="020B0400000000000000" pitchFamily="34" charset="-128"/>
                <a:ea typeface="Yu Gothic Medium" panose="020B0400000000000000" pitchFamily="34" charset="-128"/>
                <a:cs typeface="MS PMincho"/>
                <a:sym typeface="MS PMincho"/>
              </a:rPr>
              <a:t>とする</a:t>
            </a:r>
            <a:endParaRPr lang="ja-JP" alt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p:txBody>
      </p:sp>
      <p:sp>
        <p:nvSpPr>
          <p:cNvPr id="45" name="フリーフォーム 44">
            <a:extLst>
              <a:ext uri="{FF2B5EF4-FFF2-40B4-BE49-F238E27FC236}">
                <a16:creationId xmlns:a16="http://schemas.microsoft.com/office/drawing/2014/main" id="{21D60E52-2158-A977-9F18-AFF88ABBACD9}"/>
              </a:ext>
            </a:extLst>
          </p:cNvPr>
          <p:cNvSpPr/>
          <p:nvPr/>
        </p:nvSpPr>
        <p:spPr>
          <a:xfrm>
            <a:off x="7740006" y="2009348"/>
            <a:ext cx="3649542"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×80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6" name="正方形/長方形 45">
            <a:extLst>
              <a:ext uri="{FF2B5EF4-FFF2-40B4-BE49-F238E27FC236}">
                <a16:creationId xmlns:a16="http://schemas.microsoft.com/office/drawing/2014/main" id="{668EF81D-AB3D-418B-6550-410E1EB2F430}"/>
              </a:ext>
            </a:extLst>
          </p:cNvPr>
          <p:cNvSpPr/>
          <p:nvPr/>
        </p:nvSpPr>
        <p:spPr>
          <a:xfrm>
            <a:off x="6576914" y="1899704"/>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E516456A-D249-AA25-3E06-ACA12702DC58}"/>
              </a:ext>
            </a:extLst>
          </p:cNvPr>
          <p:cNvSpPr txBox="1"/>
          <p:nvPr/>
        </p:nvSpPr>
        <p:spPr>
          <a:xfrm>
            <a:off x="6714236" y="2127740"/>
            <a:ext cx="1727615" cy="240346"/>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100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ドル未満</a:t>
            </a:r>
          </a:p>
        </p:txBody>
      </p:sp>
      <p:sp>
        <p:nvSpPr>
          <p:cNvPr id="42" name="フリーフォーム 41">
            <a:extLst>
              <a:ext uri="{FF2B5EF4-FFF2-40B4-BE49-F238E27FC236}">
                <a16:creationId xmlns:a16="http://schemas.microsoft.com/office/drawing/2014/main" id="{8226147D-D893-8CA8-5121-4E3D932471BE}"/>
              </a:ext>
            </a:extLst>
          </p:cNvPr>
          <p:cNvSpPr/>
          <p:nvPr/>
        </p:nvSpPr>
        <p:spPr>
          <a:xfrm>
            <a:off x="7740006" y="2996103"/>
            <a:ext cx="3649542"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×90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3" name="正方形/長方形 42">
            <a:extLst>
              <a:ext uri="{FF2B5EF4-FFF2-40B4-BE49-F238E27FC236}">
                <a16:creationId xmlns:a16="http://schemas.microsoft.com/office/drawing/2014/main" id="{899FD763-EB6F-5F5F-8F35-4ACF87D2CE3A}"/>
              </a:ext>
            </a:extLst>
          </p:cNvPr>
          <p:cNvSpPr/>
          <p:nvPr/>
        </p:nvSpPr>
        <p:spPr>
          <a:xfrm>
            <a:off x="6576914" y="2886459"/>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18104068-23F7-C07E-F122-B7CAE926767A}"/>
              </a:ext>
            </a:extLst>
          </p:cNvPr>
          <p:cNvSpPr txBox="1"/>
          <p:nvPr/>
        </p:nvSpPr>
        <p:spPr>
          <a:xfrm>
            <a:off x="6714236" y="3024262"/>
            <a:ext cx="1727615" cy="408587"/>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100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ドル以上</a:t>
            </a:r>
            <a:endPar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endParaRPr>
          </a:p>
          <a:p>
            <a:r>
              <a:rPr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150</a:t>
            </a:r>
            <a:r>
              <a:rPr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ドル未満</a:t>
            </a:r>
            <a:endPar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endParaRPr>
          </a:p>
        </p:txBody>
      </p:sp>
      <p:sp>
        <p:nvSpPr>
          <p:cNvPr id="39" name="フリーフォーム 38">
            <a:extLst>
              <a:ext uri="{FF2B5EF4-FFF2-40B4-BE49-F238E27FC236}">
                <a16:creationId xmlns:a16="http://schemas.microsoft.com/office/drawing/2014/main" id="{4BC84543-DA0E-20CB-BE35-21E6ABBADE63}"/>
              </a:ext>
            </a:extLst>
          </p:cNvPr>
          <p:cNvSpPr/>
          <p:nvPr/>
        </p:nvSpPr>
        <p:spPr>
          <a:xfrm>
            <a:off x="7740006" y="3949039"/>
            <a:ext cx="3649541"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×100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0" name="正方形/長方形 39">
            <a:extLst>
              <a:ext uri="{FF2B5EF4-FFF2-40B4-BE49-F238E27FC236}">
                <a16:creationId xmlns:a16="http://schemas.microsoft.com/office/drawing/2014/main" id="{190914AC-80B9-5259-2723-5F0BA5CECEEA}"/>
              </a:ext>
            </a:extLst>
          </p:cNvPr>
          <p:cNvSpPr/>
          <p:nvPr/>
        </p:nvSpPr>
        <p:spPr>
          <a:xfrm>
            <a:off x="6576914" y="3839395"/>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6B0E6839-590E-87F3-3960-333F14AC680E}"/>
              </a:ext>
            </a:extLst>
          </p:cNvPr>
          <p:cNvSpPr txBox="1"/>
          <p:nvPr/>
        </p:nvSpPr>
        <p:spPr>
          <a:xfrm>
            <a:off x="6714236" y="4078448"/>
            <a:ext cx="1727615" cy="240346"/>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150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ドル以上</a:t>
            </a:r>
          </a:p>
        </p:txBody>
      </p:sp>
      <p:sp>
        <p:nvSpPr>
          <p:cNvPr id="37" name="テキスト ボックス 36">
            <a:extLst>
              <a:ext uri="{FF2B5EF4-FFF2-40B4-BE49-F238E27FC236}">
                <a16:creationId xmlns:a16="http://schemas.microsoft.com/office/drawing/2014/main" id="{FB2F2FCC-59A6-B7D6-48F7-3EBFC578CFE5}"/>
              </a:ext>
            </a:extLst>
          </p:cNvPr>
          <p:cNvSpPr txBox="1"/>
          <p:nvPr/>
        </p:nvSpPr>
        <p:spPr>
          <a:xfrm>
            <a:off x="6548324" y="1251616"/>
            <a:ext cx="2059437" cy="307777"/>
          </a:xfrm>
          <a:prstGeom prst="rect">
            <a:avLst/>
          </a:prstGeom>
          <a:noFill/>
        </p:spPr>
        <p:txBody>
          <a:bodyPr wrap="square" rtlCol="0">
            <a:spAutoFit/>
          </a:bodyPr>
          <a:lstStyle/>
          <a:p>
            <a:r>
              <a:rPr kumimoji="1" lang="en-US" altLang="ja-JP" sz="1400" dirty="0">
                <a:latin typeface="Hiragino Kaku Gothic ProN W3" panose="020B0300000000000000" pitchFamily="34" charset="-128"/>
                <a:ea typeface="Hiragino Kaku Gothic ProN W3" panose="020B0300000000000000" pitchFamily="34" charset="-128"/>
              </a:rPr>
              <a:t>3</a:t>
            </a:r>
            <a:r>
              <a:rPr kumimoji="1" lang="ja-JP" altLang="en-US" sz="1400">
                <a:latin typeface="Hiragino Kaku Gothic ProN W3" panose="020B0300000000000000" pitchFamily="34" charset="-128"/>
                <a:ea typeface="Hiragino Kaku Gothic ProN W3" panose="020B0300000000000000" pitchFamily="34" charset="-128"/>
              </a:rPr>
              <a:t>年前の寄付実績</a:t>
            </a:r>
          </a:p>
        </p:txBody>
      </p:sp>
      <p:sp>
        <p:nvSpPr>
          <p:cNvPr id="38" name="テキスト ボックス 37">
            <a:extLst>
              <a:ext uri="{FF2B5EF4-FFF2-40B4-BE49-F238E27FC236}">
                <a16:creationId xmlns:a16="http://schemas.microsoft.com/office/drawing/2014/main" id="{F3B1732F-2668-A8A2-02E2-C12D70BC362A}"/>
              </a:ext>
            </a:extLst>
          </p:cNvPr>
          <p:cNvSpPr txBox="1"/>
          <p:nvPr/>
        </p:nvSpPr>
        <p:spPr>
          <a:xfrm>
            <a:off x="10063086" y="1684085"/>
            <a:ext cx="1972003" cy="307777"/>
          </a:xfrm>
          <a:prstGeom prst="rect">
            <a:avLst/>
          </a:prstGeom>
          <a:noFill/>
        </p:spPr>
        <p:txBody>
          <a:bodyPr wrap="square" rtlCol="0">
            <a:spAutoFit/>
          </a:bodyPr>
          <a:lstStyle/>
          <a:p>
            <a:r>
              <a:rPr kumimoji="1" lang="ja-JP" altLang="en-US" sz="1400">
                <a:latin typeface="Hiragino Kaku Gothic ProN W3" panose="020B0300000000000000" pitchFamily="34" charset="-128"/>
                <a:ea typeface="Hiragino Kaku Gothic ProN W3" panose="020B0300000000000000" pitchFamily="34" charset="-128"/>
              </a:rPr>
              <a:t>補助金額の上限</a:t>
            </a:r>
          </a:p>
        </p:txBody>
      </p:sp>
      <p:sp>
        <p:nvSpPr>
          <p:cNvPr id="48" name="テキスト ボックス 47">
            <a:extLst>
              <a:ext uri="{FF2B5EF4-FFF2-40B4-BE49-F238E27FC236}">
                <a16:creationId xmlns:a16="http://schemas.microsoft.com/office/drawing/2014/main" id="{8D09CA71-DE34-DA95-BD7C-A4490992D2BF}"/>
              </a:ext>
            </a:extLst>
          </p:cNvPr>
          <p:cNvSpPr txBox="1"/>
          <p:nvPr/>
        </p:nvSpPr>
        <p:spPr>
          <a:xfrm>
            <a:off x="6548324" y="1493268"/>
            <a:ext cx="5346063" cy="307777"/>
          </a:xfrm>
          <a:prstGeom prst="rect">
            <a:avLst/>
          </a:prstGeom>
          <a:noFill/>
        </p:spPr>
        <p:txBody>
          <a:bodyPr wrap="square" rtlCol="0">
            <a:spAutoFit/>
          </a:bodyPr>
          <a:lstStyle/>
          <a:p>
            <a:r>
              <a:rPr lang="en-US" altLang="ja-JP" sz="1400" dirty="0">
                <a:latin typeface="Hiragino Kaku Gothic ProN W3" panose="020B0300000000000000" pitchFamily="34" charset="-128"/>
                <a:ea typeface="Hiragino Kaku Gothic ProN W3" panose="020B0300000000000000" pitchFamily="34" charset="-128"/>
              </a:rPr>
              <a:t>※ </a:t>
            </a:r>
            <a:r>
              <a:rPr lang="en-US" altLang="ja-JP" sz="1400" u="none" strike="noStrike" cap="none" dirty="0" err="1">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年次寄付金</a:t>
            </a:r>
            <a:r>
              <a:rPr lang="ja-JP" altLang="en-US" sz="14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の一人当たりの金額</a:t>
            </a:r>
            <a:endParaRPr kumimoji="1" lang="ja-JP" altLang="en-US" sz="1400">
              <a:latin typeface="Hiragino Kaku Gothic ProN W3" panose="020B0300000000000000" pitchFamily="34" charset="-128"/>
              <a:ea typeface="Hiragino Kaku Gothic ProN W3" panose="020B0300000000000000" pitchFamily="34" charset="-128"/>
            </a:endParaRPr>
          </a:p>
        </p:txBody>
      </p:sp>
      <p:sp>
        <p:nvSpPr>
          <p:cNvPr id="4" name="Subtitle 14">
            <a:extLst>
              <a:ext uri="{FF2B5EF4-FFF2-40B4-BE49-F238E27FC236}">
                <a16:creationId xmlns:a16="http://schemas.microsoft.com/office/drawing/2014/main" id="{03958108-CA7A-8D04-1936-56EBEE69924E}"/>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sp>
        <p:nvSpPr>
          <p:cNvPr id="10" name="Google Shape;201;g208847de0cf_0_83">
            <a:extLst>
              <a:ext uri="{FF2B5EF4-FFF2-40B4-BE49-F238E27FC236}">
                <a16:creationId xmlns:a16="http://schemas.microsoft.com/office/drawing/2014/main" id="{47709C9F-F176-C275-D159-89C05AD85683}"/>
              </a:ext>
            </a:extLst>
          </p:cNvPr>
          <p:cNvSpPr txBox="1"/>
          <p:nvPr/>
        </p:nvSpPr>
        <p:spPr>
          <a:xfrm>
            <a:off x="1117246" y="1454632"/>
            <a:ext cx="4073250" cy="1569630"/>
          </a:xfrm>
          <a:prstGeom prst="rect">
            <a:avLst/>
          </a:prstGeom>
          <a:solidFill>
            <a:srgbClr val="0DB048"/>
          </a:solidFill>
          <a:ln>
            <a:noFill/>
          </a:ln>
        </p:spPr>
        <p:txBody>
          <a:bodyPr spcFirstLastPara="1" wrap="square" lIns="91425" tIns="91425" rIns="91425" bIns="91425" anchor="t" anchorCtr="0">
            <a:spAutoFit/>
          </a:bodyPr>
          <a:lstStyle/>
          <a:p>
            <a:pPr marR="0" lvl="0" algn="l" rtl="0">
              <a:spcBef>
                <a:spcPts val="600"/>
              </a:spcBef>
              <a:spcAft>
                <a:spcPts val="600"/>
              </a:spcAft>
              <a:buClr>
                <a:srgbClr val="000000"/>
              </a:buClr>
              <a:buSzPts val="2300"/>
            </a:pPr>
            <a:r>
              <a:rPr lang="ja-JP" altLang="en-US" sz="20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上限額の計算例</a:t>
            </a:r>
            <a:endPar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l" rtl="0">
              <a:spcBef>
                <a:spcPts val="600"/>
              </a:spcBef>
              <a:spcAft>
                <a:spcPts val="600"/>
              </a:spcAft>
              <a:buClr>
                <a:srgbClr val="000000"/>
              </a:buClr>
              <a:buSzPts val="2300"/>
            </a:pP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3</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年前の寄付金：</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5,000</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 </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a:t>
            </a:r>
          </a:p>
          <a:p>
            <a:pPr marR="0" lvl="0" algn="l" rtl="0">
              <a:spcBef>
                <a:spcPts val="600"/>
              </a:spcBef>
              <a:spcAft>
                <a:spcPts val="600"/>
              </a:spcAft>
              <a:buClr>
                <a:srgbClr val="000000"/>
              </a:buClr>
              <a:buSzPts val="2300"/>
            </a:pP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クラブ構成人数：</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25</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名</a:t>
            </a:r>
            <a:endPar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grpSp>
        <p:nvGrpSpPr>
          <p:cNvPr id="17" name="グループ化 16">
            <a:extLst>
              <a:ext uri="{FF2B5EF4-FFF2-40B4-BE49-F238E27FC236}">
                <a16:creationId xmlns:a16="http://schemas.microsoft.com/office/drawing/2014/main" id="{1A3E845B-E1A8-D903-63B0-70018AD241FF}"/>
              </a:ext>
            </a:extLst>
          </p:cNvPr>
          <p:cNvGrpSpPr/>
          <p:nvPr/>
        </p:nvGrpSpPr>
        <p:grpSpPr>
          <a:xfrm>
            <a:off x="1117246" y="4580906"/>
            <a:ext cx="4073250" cy="1631911"/>
            <a:chOff x="2928799" y="10431212"/>
            <a:chExt cx="4073250" cy="1631911"/>
          </a:xfrm>
        </p:grpSpPr>
        <p:sp>
          <p:nvSpPr>
            <p:cNvPr id="13" name="Google Shape;201;g208847de0cf_0_83">
              <a:extLst>
                <a:ext uri="{FF2B5EF4-FFF2-40B4-BE49-F238E27FC236}">
                  <a16:creationId xmlns:a16="http://schemas.microsoft.com/office/drawing/2014/main" id="{5024CA3E-AEFC-3785-BB03-435596445255}"/>
                </a:ext>
              </a:extLst>
            </p:cNvPr>
            <p:cNvSpPr txBox="1"/>
            <p:nvPr/>
          </p:nvSpPr>
          <p:spPr>
            <a:xfrm>
              <a:off x="2928799" y="10708936"/>
              <a:ext cx="4073250" cy="1354187"/>
            </a:xfrm>
            <a:prstGeom prst="rect">
              <a:avLst/>
            </a:prstGeom>
            <a:solidFill>
              <a:srgbClr val="17458F"/>
            </a:solidFill>
            <a:ln>
              <a:noFill/>
            </a:ln>
          </p:spPr>
          <p:txBody>
            <a:bodyPr spcFirstLastPara="1" wrap="square" lIns="91425" tIns="91425" rIns="91425" bIns="91425" anchor="t" anchorCtr="0">
              <a:spAutoFit/>
            </a:bodyPr>
            <a:lstStyle/>
            <a:p>
              <a:pPr marR="0" lvl="0" algn="ctr" rtl="0">
                <a:spcBef>
                  <a:spcPts val="600"/>
                </a:spcBef>
                <a:spcAft>
                  <a:spcPts val="600"/>
                </a:spcAft>
                <a:buClr>
                  <a:srgbClr val="000000"/>
                </a:buClr>
                <a:buSzPts val="2300"/>
              </a:pPr>
              <a:r>
                <a:rPr lang="ja-JP" altLang="en-US" sz="28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補助金上限額</a:t>
              </a:r>
              <a:endParaRPr lang="en-US" altLang="ja-JP" sz="28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ctr" rtl="0">
                <a:spcBef>
                  <a:spcPts val="600"/>
                </a:spcBef>
                <a:spcAft>
                  <a:spcPts val="600"/>
                </a:spcAft>
                <a:buClr>
                  <a:srgbClr val="000000"/>
                </a:buClr>
                <a:buSzPts val="2300"/>
              </a:pPr>
              <a:r>
                <a:rPr lang="en-US" altLang="ja-JP" sz="2800" dirty="0">
                  <a:solidFill>
                    <a:schemeClr val="bg1"/>
                  </a:solidFill>
                  <a:latin typeface="Yu Gothic Medium" panose="020B0400000000000000" pitchFamily="34" charset="-128"/>
                  <a:ea typeface="Yu Gothic Medium" panose="020B0400000000000000" pitchFamily="34" charset="-128"/>
                  <a:cs typeface="MS PMincho"/>
                  <a:sym typeface="MS PMincho"/>
                </a:rPr>
                <a:t>1250$</a:t>
              </a:r>
            </a:p>
          </p:txBody>
        </p:sp>
        <p:sp>
          <p:nvSpPr>
            <p:cNvPr id="14" name="三角形 13">
              <a:extLst>
                <a:ext uri="{FF2B5EF4-FFF2-40B4-BE49-F238E27FC236}">
                  <a16:creationId xmlns:a16="http://schemas.microsoft.com/office/drawing/2014/main" id="{721839A9-7AC7-50FC-D552-B90FEA31B508}"/>
                </a:ext>
              </a:extLst>
            </p:cNvPr>
            <p:cNvSpPr/>
            <p:nvPr/>
          </p:nvSpPr>
          <p:spPr>
            <a:xfrm rot="10800000">
              <a:off x="4726480" y="10431212"/>
              <a:ext cx="477888" cy="199709"/>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31B390B2-63B1-D6F1-235B-D3DB77E11FA5}"/>
              </a:ext>
            </a:extLst>
          </p:cNvPr>
          <p:cNvGrpSpPr/>
          <p:nvPr/>
        </p:nvGrpSpPr>
        <p:grpSpPr>
          <a:xfrm>
            <a:off x="1092906" y="3114132"/>
            <a:ext cx="4073250" cy="1385688"/>
            <a:chOff x="2928799" y="8967510"/>
            <a:chExt cx="4073250" cy="1385688"/>
          </a:xfrm>
        </p:grpSpPr>
        <p:sp>
          <p:nvSpPr>
            <p:cNvPr id="11" name="Google Shape;201;g208847de0cf_0_83">
              <a:extLst>
                <a:ext uri="{FF2B5EF4-FFF2-40B4-BE49-F238E27FC236}">
                  <a16:creationId xmlns:a16="http://schemas.microsoft.com/office/drawing/2014/main" id="{810C0C96-FE66-D87D-0B9A-6703B7B46F57}"/>
                </a:ext>
              </a:extLst>
            </p:cNvPr>
            <p:cNvSpPr txBox="1"/>
            <p:nvPr/>
          </p:nvSpPr>
          <p:spPr>
            <a:xfrm>
              <a:off x="2928799" y="9245233"/>
              <a:ext cx="4073250" cy="1107965"/>
            </a:xfrm>
            <a:prstGeom prst="rect">
              <a:avLst/>
            </a:prstGeom>
            <a:solidFill>
              <a:srgbClr val="005CAB"/>
            </a:solidFill>
            <a:ln>
              <a:noFill/>
            </a:ln>
          </p:spPr>
          <p:txBody>
            <a:bodyPr spcFirstLastPara="1" wrap="square" lIns="91425" tIns="91425" rIns="91425" bIns="91425" anchor="t" anchorCtr="0">
              <a:spAutoFit/>
            </a:bodyPr>
            <a:lstStyle/>
            <a:p>
              <a:pPr marR="0" lvl="0" algn="l" rtl="0">
                <a:spcBef>
                  <a:spcPts val="600"/>
                </a:spcBef>
                <a:spcAft>
                  <a:spcPts val="600"/>
                </a:spcAft>
                <a:buClr>
                  <a:srgbClr val="000000"/>
                </a:buClr>
                <a:buSzPts val="2300"/>
              </a:pPr>
              <a:r>
                <a:rPr lang="ja-JP" altLang="en-US" sz="20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基準額：</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1,25</a:t>
              </a:r>
              <a:r>
                <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rPr>
                <a:t>0</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（寄付金の</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25</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a:t>
              </a:r>
              <a:endPar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l" rtl="0">
                <a:spcBef>
                  <a:spcPts val="600"/>
                </a:spcBef>
                <a:spcAft>
                  <a:spcPts val="600"/>
                </a:spcAft>
                <a:buClr>
                  <a:srgbClr val="000000"/>
                </a:buClr>
                <a:buSzPts val="2300"/>
              </a:pP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寄付実績：</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200$/</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人　</a:t>
              </a:r>
              <a:endPar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sp>
          <p:nvSpPr>
            <p:cNvPr id="15" name="三角形 14">
              <a:extLst>
                <a:ext uri="{FF2B5EF4-FFF2-40B4-BE49-F238E27FC236}">
                  <a16:creationId xmlns:a16="http://schemas.microsoft.com/office/drawing/2014/main" id="{893E602B-7220-8E48-FF4A-76BFC76B78C5}"/>
                </a:ext>
              </a:extLst>
            </p:cNvPr>
            <p:cNvSpPr/>
            <p:nvPr/>
          </p:nvSpPr>
          <p:spPr>
            <a:xfrm rot="10800000">
              <a:off x="4726480" y="8967510"/>
              <a:ext cx="477888" cy="199709"/>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17">
            <a:extLst>
              <a:ext uri="{FF2B5EF4-FFF2-40B4-BE49-F238E27FC236}">
                <a16:creationId xmlns:a16="http://schemas.microsoft.com/office/drawing/2014/main" id="{40D15B5A-9835-A2A5-D24B-94D4FC21FD69}"/>
              </a:ext>
            </a:extLst>
          </p:cNvPr>
          <p:cNvSpPr/>
          <p:nvPr/>
        </p:nvSpPr>
        <p:spPr>
          <a:xfrm>
            <a:off x="6262841" y="3676724"/>
            <a:ext cx="5346063" cy="1198608"/>
          </a:xfrm>
          <a:prstGeom prst="roundRect">
            <a:avLst/>
          </a:prstGeom>
          <a:noFill/>
          <a:ln w="76200">
            <a:solidFill>
              <a:srgbClr val="D91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Google Shape;201;g208847de0cf_0_83">
            <a:extLst>
              <a:ext uri="{FF2B5EF4-FFF2-40B4-BE49-F238E27FC236}">
                <a16:creationId xmlns:a16="http://schemas.microsoft.com/office/drawing/2014/main" id="{F18D4F03-685A-D587-A484-EC591164CBBF}"/>
              </a:ext>
            </a:extLst>
          </p:cNvPr>
          <p:cNvSpPr txBox="1"/>
          <p:nvPr/>
        </p:nvSpPr>
        <p:spPr>
          <a:xfrm>
            <a:off x="6548323" y="5038003"/>
            <a:ext cx="5329985" cy="1415742"/>
          </a:xfrm>
          <a:prstGeom prst="rect">
            <a:avLst/>
          </a:prstGeom>
          <a:solidFill>
            <a:srgbClr val="0DB048"/>
          </a:solidFill>
          <a:ln>
            <a:noFill/>
          </a:ln>
        </p:spPr>
        <p:txBody>
          <a:bodyPr spcFirstLastPara="1" wrap="square" lIns="91425" tIns="91425" rIns="91425" bIns="91425" anchor="t" anchorCtr="0">
            <a:spAutoFit/>
          </a:bodyPr>
          <a:lstStyle/>
          <a:p>
            <a:pPr marR="0" lvl="0" algn="l" rtl="0">
              <a:spcBef>
                <a:spcPts val="600"/>
              </a:spcBef>
              <a:spcAft>
                <a:spcPts val="600"/>
              </a:spcAft>
              <a:buClr>
                <a:srgbClr val="000000"/>
              </a:buClr>
              <a:buSzPts val="2300"/>
            </a:pPr>
            <a:r>
              <a:rPr lang="ja-JP" altLang="en-US" sz="20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事業予算と上限額が大きく乖離した場合、事業実施の可否に影響する場合がある</a:t>
            </a:r>
            <a:endPar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l" rtl="0">
              <a:spcBef>
                <a:spcPts val="600"/>
              </a:spcBef>
              <a:spcAft>
                <a:spcPts val="600"/>
              </a:spcAft>
              <a:buClr>
                <a:srgbClr val="000000"/>
              </a:buClr>
              <a:buSzPts val="2300"/>
            </a:pP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判断できない場合は、委員会まで確認を</a:t>
            </a:r>
            <a:endPar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spTree>
    <p:custDataLst>
      <p:tags r:id="rId1"/>
    </p:custDataLst>
    <p:extLst>
      <p:ext uri="{BB962C8B-B14F-4D97-AF65-F5344CB8AC3E}">
        <p14:creationId xmlns:p14="http://schemas.microsoft.com/office/powerpoint/2010/main" val="16971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P spid="42" grpId="0" animBg="1"/>
      <p:bldP spid="39" grpId="0" animBg="1"/>
      <p:bldP spid="10" grpId="0" animBg="1"/>
      <p:bldP spid="1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804315"/>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地区補助金の年間スケジュール</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cxnSp>
        <p:nvCxnSpPr>
          <p:cNvPr id="3" name="直線矢印コネクタ 2">
            <a:extLst>
              <a:ext uri="{FF2B5EF4-FFF2-40B4-BE49-F238E27FC236}">
                <a16:creationId xmlns:a16="http://schemas.microsoft.com/office/drawing/2014/main" id="{AB768DA1-EA59-0F39-898B-1F72609DE0C3}"/>
              </a:ext>
            </a:extLst>
          </p:cNvPr>
          <p:cNvCxnSpPr>
            <a:cxnSpLocks/>
          </p:cNvCxnSpPr>
          <p:nvPr/>
        </p:nvCxnSpPr>
        <p:spPr>
          <a:xfrm>
            <a:off x="2632204" y="1791550"/>
            <a:ext cx="0" cy="4173982"/>
          </a:xfrm>
          <a:prstGeom prst="straightConnector1">
            <a:avLst/>
          </a:prstGeom>
          <a:ln w="101600">
            <a:solidFill>
              <a:schemeClr val="bg1">
                <a:lumMod val="7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E50FCDAC-E347-C5FC-18D6-53E09F2AFF31}"/>
              </a:ext>
            </a:extLst>
          </p:cNvPr>
          <p:cNvGrpSpPr/>
          <p:nvPr/>
        </p:nvGrpSpPr>
        <p:grpSpPr>
          <a:xfrm>
            <a:off x="1593113" y="1029569"/>
            <a:ext cx="9959538" cy="761980"/>
            <a:chOff x="1593113" y="1029569"/>
            <a:chExt cx="9959538" cy="761980"/>
          </a:xfrm>
        </p:grpSpPr>
        <p:sp>
          <p:nvSpPr>
            <p:cNvPr id="21" name="四角形: 角を丸くする 53">
              <a:extLst>
                <a:ext uri="{FF2B5EF4-FFF2-40B4-BE49-F238E27FC236}">
                  <a16:creationId xmlns:a16="http://schemas.microsoft.com/office/drawing/2014/main" id="{8115ECBD-D3BC-9D90-1BE9-FF19361B8F22}"/>
                </a:ext>
              </a:extLst>
            </p:cNvPr>
            <p:cNvSpPr/>
            <p:nvPr/>
          </p:nvSpPr>
          <p:spPr>
            <a:xfrm rot="10800000">
              <a:off x="1593113" y="1029569"/>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四角形: 角を丸くする 54">
              <a:extLst>
                <a:ext uri="{FF2B5EF4-FFF2-40B4-BE49-F238E27FC236}">
                  <a16:creationId xmlns:a16="http://schemas.microsoft.com/office/drawing/2014/main" id="{558D10C0-DDC6-A568-BAF2-E1C6743B0F43}"/>
                </a:ext>
              </a:extLst>
            </p:cNvPr>
            <p:cNvSpPr/>
            <p:nvPr/>
          </p:nvSpPr>
          <p:spPr>
            <a:xfrm>
              <a:off x="1747861" y="1134262"/>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rPr>
                <a:t>4</a:t>
              </a: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grpSp>
        <p:nvGrpSpPr>
          <p:cNvPr id="47" name="グループ化 46">
            <a:extLst>
              <a:ext uri="{FF2B5EF4-FFF2-40B4-BE49-F238E27FC236}">
                <a16:creationId xmlns:a16="http://schemas.microsoft.com/office/drawing/2014/main" id="{8D8ACE7F-2B41-7DFD-DEE1-CA0300C32895}"/>
              </a:ext>
            </a:extLst>
          </p:cNvPr>
          <p:cNvGrpSpPr/>
          <p:nvPr/>
        </p:nvGrpSpPr>
        <p:grpSpPr>
          <a:xfrm>
            <a:off x="1593113" y="2019066"/>
            <a:ext cx="9959538" cy="761980"/>
            <a:chOff x="1593113" y="2019066"/>
            <a:chExt cx="9959538" cy="761980"/>
          </a:xfrm>
        </p:grpSpPr>
        <p:sp>
          <p:nvSpPr>
            <p:cNvPr id="25" name="四角形: 角を丸くする 55">
              <a:extLst>
                <a:ext uri="{FF2B5EF4-FFF2-40B4-BE49-F238E27FC236}">
                  <a16:creationId xmlns:a16="http://schemas.microsoft.com/office/drawing/2014/main" id="{F9229597-FFE5-23FB-C186-28EC5F88C7B7}"/>
                </a:ext>
              </a:extLst>
            </p:cNvPr>
            <p:cNvSpPr/>
            <p:nvPr/>
          </p:nvSpPr>
          <p:spPr>
            <a:xfrm rot="10800000">
              <a:off x="1593113" y="2019066"/>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endParaRPr>
            </a:p>
          </p:txBody>
        </p:sp>
        <p:sp>
          <p:nvSpPr>
            <p:cNvPr id="26" name="四角形: 角を丸くする 56">
              <a:extLst>
                <a:ext uri="{FF2B5EF4-FFF2-40B4-BE49-F238E27FC236}">
                  <a16:creationId xmlns:a16="http://schemas.microsoft.com/office/drawing/2014/main" id="{1649BD57-1E12-D936-71F0-B43D046A2292}"/>
                </a:ext>
              </a:extLst>
            </p:cNvPr>
            <p:cNvSpPr/>
            <p:nvPr/>
          </p:nvSpPr>
          <p:spPr>
            <a:xfrm>
              <a:off x="1747861" y="2123759"/>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rPr>
                <a:t>5</a:t>
              </a: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grpSp>
        <p:nvGrpSpPr>
          <p:cNvPr id="48" name="グループ化 47">
            <a:extLst>
              <a:ext uri="{FF2B5EF4-FFF2-40B4-BE49-F238E27FC236}">
                <a16:creationId xmlns:a16="http://schemas.microsoft.com/office/drawing/2014/main" id="{D25EC9F4-2E7C-593A-3055-2A007CACBA22}"/>
              </a:ext>
            </a:extLst>
          </p:cNvPr>
          <p:cNvGrpSpPr/>
          <p:nvPr/>
        </p:nvGrpSpPr>
        <p:grpSpPr>
          <a:xfrm>
            <a:off x="1593113" y="3008563"/>
            <a:ext cx="9959538" cy="761980"/>
            <a:chOff x="1593113" y="3008563"/>
            <a:chExt cx="9959538" cy="761980"/>
          </a:xfrm>
        </p:grpSpPr>
        <p:sp>
          <p:nvSpPr>
            <p:cNvPr id="27" name="四角形: 角を丸くする 57">
              <a:extLst>
                <a:ext uri="{FF2B5EF4-FFF2-40B4-BE49-F238E27FC236}">
                  <a16:creationId xmlns:a16="http://schemas.microsoft.com/office/drawing/2014/main" id="{82565912-B0DE-5001-1CE4-4E80137FCD38}"/>
                </a:ext>
              </a:extLst>
            </p:cNvPr>
            <p:cNvSpPr/>
            <p:nvPr/>
          </p:nvSpPr>
          <p:spPr>
            <a:xfrm rot="10800000">
              <a:off x="1593113" y="3008563"/>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endParaRPr>
            </a:p>
          </p:txBody>
        </p:sp>
        <p:sp>
          <p:nvSpPr>
            <p:cNvPr id="28" name="四角形: 角を丸くする 58">
              <a:extLst>
                <a:ext uri="{FF2B5EF4-FFF2-40B4-BE49-F238E27FC236}">
                  <a16:creationId xmlns:a16="http://schemas.microsoft.com/office/drawing/2014/main" id="{EE5AADDA-89B5-207B-BC40-E33408DCB672}"/>
                </a:ext>
              </a:extLst>
            </p:cNvPr>
            <p:cNvSpPr/>
            <p:nvPr/>
          </p:nvSpPr>
          <p:spPr>
            <a:xfrm>
              <a:off x="1747861" y="3113256"/>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rPr>
                <a:t>6</a:t>
              </a: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月</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grpSp>
        <p:nvGrpSpPr>
          <p:cNvPr id="49" name="グループ化 48">
            <a:extLst>
              <a:ext uri="{FF2B5EF4-FFF2-40B4-BE49-F238E27FC236}">
                <a16:creationId xmlns:a16="http://schemas.microsoft.com/office/drawing/2014/main" id="{6A5AFDE9-BAF9-606A-27FC-EE76D2694D8E}"/>
              </a:ext>
            </a:extLst>
          </p:cNvPr>
          <p:cNvGrpSpPr/>
          <p:nvPr/>
        </p:nvGrpSpPr>
        <p:grpSpPr>
          <a:xfrm>
            <a:off x="1593113" y="3973617"/>
            <a:ext cx="9959538" cy="761980"/>
            <a:chOff x="1593113" y="3973617"/>
            <a:chExt cx="9959538" cy="761980"/>
          </a:xfrm>
        </p:grpSpPr>
        <p:sp>
          <p:nvSpPr>
            <p:cNvPr id="29" name="四角形: 角を丸くする 59">
              <a:extLst>
                <a:ext uri="{FF2B5EF4-FFF2-40B4-BE49-F238E27FC236}">
                  <a16:creationId xmlns:a16="http://schemas.microsoft.com/office/drawing/2014/main" id="{88788A82-6065-A572-F2FC-133F52046D39}"/>
                </a:ext>
              </a:extLst>
            </p:cNvPr>
            <p:cNvSpPr/>
            <p:nvPr/>
          </p:nvSpPr>
          <p:spPr>
            <a:xfrm rot="10800000">
              <a:off x="1593113" y="3973617"/>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四角形: 角を丸くする 60">
              <a:extLst>
                <a:ext uri="{FF2B5EF4-FFF2-40B4-BE49-F238E27FC236}">
                  <a16:creationId xmlns:a16="http://schemas.microsoft.com/office/drawing/2014/main" id="{32C7D0C6-CE5E-4A30-32FE-E40E1E2D00EF}"/>
                </a:ext>
              </a:extLst>
            </p:cNvPr>
            <p:cNvSpPr/>
            <p:nvPr/>
          </p:nvSpPr>
          <p:spPr>
            <a:xfrm>
              <a:off x="1747861" y="4078310"/>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rgbClr val="0DB048"/>
                  </a:solidFill>
                  <a:latin typeface="游ゴシック" panose="020F0502020204030204"/>
                  <a:ea typeface="游ゴシック" panose="020B0400000000000000" pitchFamily="50" charset="-128"/>
                </a:rPr>
                <a:t>8</a:t>
              </a:r>
              <a:r>
                <a:rPr lang="ja-JP" altLang="en-US" b="1">
                  <a:solidFill>
                    <a:srgbClr val="0DB048"/>
                  </a:solidFill>
                  <a:latin typeface="游ゴシック" panose="020F0502020204030204"/>
                  <a:ea typeface="游ゴシック" panose="020B0400000000000000" pitchFamily="50" charset="-128"/>
                </a:rPr>
                <a:t>月</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grpSp>
        <p:nvGrpSpPr>
          <p:cNvPr id="50" name="グループ化 49">
            <a:extLst>
              <a:ext uri="{FF2B5EF4-FFF2-40B4-BE49-F238E27FC236}">
                <a16:creationId xmlns:a16="http://schemas.microsoft.com/office/drawing/2014/main" id="{6132196D-6D22-5D0B-6799-0B8B484EE767}"/>
              </a:ext>
            </a:extLst>
          </p:cNvPr>
          <p:cNvGrpSpPr/>
          <p:nvPr/>
        </p:nvGrpSpPr>
        <p:grpSpPr>
          <a:xfrm>
            <a:off x="1593113" y="4938672"/>
            <a:ext cx="9959538" cy="761980"/>
            <a:chOff x="1593113" y="4938672"/>
            <a:chExt cx="9959538" cy="761980"/>
          </a:xfrm>
        </p:grpSpPr>
        <p:sp>
          <p:nvSpPr>
            <p:cNvPr id="31" name="四角形: 角を丸くする 61">
              <a:extLst>
                <a:ext uri="{FF2B5EF4-FFF2-40B4-BE49-F238E27FC236}">
                  <a16:creationId xmlns:a16="http://schemas.microsoft.com/office/drawing/2014/main" id="{686BE41A-37EE-CEEC-711D-F33F861A9B0E}"/>
                </a:ext>
              </a:extLst>
            </p:cNvPr>
            <p:cNvSpPr/>
            <p:nvPr/>
          </p:nvSpPr>
          <p:spPr>
            <a:xfrm rot="10800000">
              <a:off x="1593113" y="4938672"/>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四角形: 角を丸くする 62">
              <a:extLst>
                <a:ext uri="{FF2B5EF4-FFF2-40B4-BE49-F238E27FC236}">
                  <a16:creationId xmlns:a16="http://schemas.microsoft.com/office/drawing/2014/main" id="{DE4D265A-3906-90BC-294F-82FF720EEBD5}"/>
                </a:ext>
              </a:extLst>
            </p:cNvPr>
            <p:cNvSpPr/>
            <p:nvPr/>
          </p:nvSpPr>
          <p:spPr>
            <a:xfrm>
              <a:off x="1747861" y="5043365"/>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rPr>
                <a:t>8</a:t>
              </a: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月</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BA25DC4A-50DC-E170-760B-B458449BCF52}"/>
              </a:ext>
            </a:extLst>
          </p:cNvPr>
          <p:cNvSpPr txBox="1"/>
          <p:nvPr/>
        </p:nvSpPr>
        <p:spPr>
          <a:xfrm>
            <a:off x="3944299" y="1207078"/>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各クラブからの補助金申請締め切り</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C45E402B-1F06-24DF-9EFF-74C73820F4FC}"/>
              </a:ext>
            </a:extLst>
          </p:cNvPr>
          <p:cNvSpPr txBox="1"/>
          <p:nvPr/>
        </p:nvSpPr>
        <p:spPr>
          <a:xfrm>
            <a:off x="3944299" y="2197082"/>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申請内容の取りまとめと地区審査会の実施</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F7A6D5E8-2A17-EF78-3BCE-C56EF1DFA506}"/>
              </a:ext>
            </a:extLst>
          </p:cNvPr>
          <p:cNvSpPr txBox="1"/>
          <p:nvPr/>
        </p:nvSpPr>
        <p:spPr>
          <a:xfrm>
            <a:off x="3944299" y="3178026"/>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ロータリー財団への申請</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254F4A1-B7FF-1E5C-B8A2-9BCDA43818B3}"/>
              </a:ext>
            </a:extLst>
          </p:cNvPr>
          <p:cNvSpPr txBox="1"/>
          <p:nvPr/>
        </p:nvSpPr>
        <p:spPr>
          <a:xfrm>
            <a:off x="3944299" y="4164423"/>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ロータリー財団による承認と振込</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095CCD9B-CC37-746E-65A7-953A60CF3CA6}"/>
              </a:ext>
            </a:extLst>
          </p:cNvPr>
          <p:cNvSpPr txBox="1"/>
          <p:nvPr/>
        </p:nvSpPr>
        <p:spPr>
          <a:xfrm>
            <a:off x="3944299" y="5116688"/>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各クラブへの振込</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nvGrpSpPr>
          <p:cNvPr id="51" name="グループ化 50">
            <a:extLst>
              <a:ext uri="{FF2B5EF4-FFF2-40B4-BE49-F238E27FC236}">
                <a16:creationId xmlns:a16="http://schemas.microsoft.com/office/drawing/2014/main" id="{58C7B6A4-0F43-7845-E855-A873A65B919E}"/>
              </a:ext>
            </a:extLst>
          </p:cNvPr>
          <p:cNvGrpSpPr/>
          <p:nvPr/>
        </p:nvGrpSpPr>
        <p:grpSpPr>
          <a:xfrm>
            <a:off x="1593113" y="5903727"/>
            <a:ext cx="9959538" cy="761980"/>
            <a:chOff x="1593113" y="5903727"/>
            <a:chExt cx="9959538" cy="761980"/>
          </a:xfrm>
        </p:grpSpPr>
        <p:sp>
          <p:nvSpPr>
            <p:cNvPr id="40" name="四角形: 角を丸くする 61">
              <a:extLst>
                <a:ext uri="{FF2B5EF4-FFF2-40B4-BE49-F238E27FC236}">
                  <a16:creationId xmlns:a16="http://schemas.microsoft.com/office/drawing/2014/main" id="{756AC165-6766-E68D-FBEB-1D643837B896}"/>
                </a:ext>
              </a:extLst>
            </p:cNvPr>
            <p:cNvSpPr/>
            <p:nvPr/>
          </p:nvSpPr>
          <p:spPr>
            <a:xfrm rot="10800000">
              <a:off x="1593113" y="5903727"/>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endParaRPr>
            </a:p>
          </p:txBody>
        </p:sp>
        <p:sp>
          <p:nvSpPr>
            <p:cNvPr id="41" name="四角形: 角を丸くする 62">
              <a:extLst>
                <a:ext uri="{FF2B5EF4-FFF2-40B4-BE49-F238E27FC236}">
                  <a16:creationId xmlns:a16="http://schemas.microsoft.com/office/drawing/2014/main" id="{2C70F3B5-10F1-60EA-572B-944C4F5489A4}"/>
                </a:ext>
              </a:extLst>
            </p:cNvPr>
            <p:cNvSpPr/>
            <p:nvPr/>
          </p:nvSpPr>
          <p:spPr>
            <a:xfrm>
              <a:off x="1747861" y="6008420"/>
              <a:ext cx="1957610" cy="552593"/>
            </a:xfrm>
            <a:prstGeom prst="roundRect">
              <a:avLst>
                <a:gd name="adj" fmla="val 50000"/>
              </a:avLst>
            </a:prstGeom>
            <a:solidFill>
              <a:schemeClr val="bg1"/>
            </a:solidFill>
            <a:ln>
              <a:solidFill>
                <a:srgbClr val="0DB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翌年</a:t>
              </a:r>
              <a:r>
                <a:rPr kumimoji="1" lang="en-US" altLang="ja-JP"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rPr>
                <a:t>6</a:t>
              </a:r>
              <a:r>
                <a:rPr kumimoji="1" lang="ja-JP" altLang="en-US" sz="1800" b="1" i="0" u="none" strike="noStrike" kern="1200" cap="none" spc="0" normalizeH="0" baseline="0" noProof="0">
                  <a:ln>
                    <a:noFill/>
                  </a:ln>
                  <a:solidFill>
                    <a:srgbClr val="0DB048"/>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0DB048"/>
                </a:solidFill>
                <a:effectLst/>
                <a:uLnTx/>
                <a:uFillTx/>
                <a:latin typeface="游ゴシック" panose="020F0502020204030204"/>
                <a:ea typeface="游ゴシック" panose="020B0400000000000000" pitchFamily="50" charset="-128"/>
                <a:cs typeface="+mn-cs"/>
              </a:endParaRPr>
            </a:p>
          </p:txBody>
        </p:sp>
      </p:grpSp>
      <p:sp>
        <p:nvSpPr>
          <p:cNvPr id="42" name="テキスト ボックス 41">
            <a:extLst>
              <a:ext uri="{FF2B5EF4-FFF2-40B4-BE49-F238E27FC236}">
                <a16:creationId xmlns:a16="http://schemas.microsoft.com/office/drawing/2014/main" id="{1E69F850-6569-BEE8-6CF0-62F540C7E071}"/>
              </a:ext>
            </a:extLst>
          </p:cNvPr>
          <p:cNvSpPr txBox="1"/>
          <p:nvPr/>
        </p:nvSpPr>
        <p:spPr>
          <a:xfrm>
            <a:off x="3944299" y="6081743"/>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地区補助金報告書の提出</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159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地区補助金活用の注意点</a:t>
            </a:r>
          </a:p>
        </p:txBody>
      </p:sp>
      <p:sp>
        <p:nvSpPr>
          <p:cNvPr id="3" name="Google Shape;201;g208847de0cf_0_83">
            <a:extLst>
              <a:ext uri="{FF2B5EF4-FFF2-40B4-BE49-F238E27FC236}">
                <a16:creationId xmlns:a16="http://schemas.microsoft.com/office/drawing/2014/main" id="{36AE8AF7-96B7-4DCA-555E-D0DA45538360}"/>
              </a:ext>
            </a:extLst>
          </p:cNvPr>
          <p:cNvSpPr txBox="1"/>
          <p:nvPr/>
        </p:nvSpPr>
        <p:spPr>
          <a:xfrm>
            <a:off x="131699" y="1298944"/>
            <a:ext cx="12060301" cy="4924395"/>
          </a:xfrm>
          <a:prstGeom prst="rect">
            <a:avLst/>
          </a:prstGeom>
          <a:noFill/>
          <a:ln>
            <a:noFill/>
          </a:ln>
        </p:spPr>
        <p:txBody>
          <a:bodyPr spcFirstLastPara="1" wrap="square" lIns="91425" tIns="91425" rIns="91425" bIns="91425" anchor="t" anchorCtr="0">
            <a:spAutoFit/>
          </a:bodyPr>
          <a:lstStyle/>
          <a:p>
            <a:pPr marL="457200" indent="-457200">
              <a:spcBef>
                <a:spcPts val="1000"/>
              </a:spcBef>
              <a:spcAft>
                <a:spcPts val="1000"/>
              </a:spcAft>
              <a:buFont typeface="+mj-ea"/>
              <a:buAutoNum type="circleNumDbPlain"/>
            </a:pPr>
            <a:r>
              <a:rPr lang="ja-JP" altLang="en-US" sz="2000" dirty="0">
                <a:solidFill>
                  <a:srgbClr val="282726"/>
                </a:solidFill>
                <a:effectLst/>
                <a:latin typeface="Yu Gothic Medium" panose="020B0400000000000000" pitchFamily="34" charset="-128"/>
                <a:ea typeface="Yu Gothic Medium" panose="020B0400000000000000" pitchFamily="34" charset="-128"/>
              </a:rPr>
              <a:t>次年度地区補助金の申請期限は、</a:t>
            </a:r>
            <a:r>
              <a:rPr lang="en-US" altLang="ja-JP" sz="2000" dirty="0">
                <a:solidFill>
                  <a:srgbClr val="F7A91B"/>
                </a:solidFill>
                <a:effectLst/>
                <a:latin typeface="Yu Gothic Medium" panose="020B0400000000000000" pitchFamily="34" charset="-128"/>
                <a:ea typeface="Yu Gothic Medium" panose="020B0400000000000000" pitchFamily="34" charset="-128"/>
              </a:rPr>
              <a:t>2026</a:t>
            </a:r>
            <a:r>
              <a:rPr lang="ja-JP" altLang="en-US" sz="2000" dirty="0">
                <a:solidFill>
                  <a:srgbClr val="F7A91B"/>
                </a:solidFill>
                <a:effectLst/>
                <a:latin typeface="Yu Gothic Medium" panose="020B0400000000000000" pitchFamily="34" charset="-128"/>
                <a:ea typeface="Yu Gothic Medium" panose="020B0400000000000000" pitchFamily="34" charset="-128"/>
              </a:rPr>
              <a:t>年</a:t>
            </a:r>
            <a:r>
              <a:rPr lang="en-US" altLang="ja-JP" sz="2000" dirty="0">
                <a:solidFill>
                  <a:srgbClr val="F7A91B"/>
                </a:solidFill>
                <a:effectLst/>
                <a:latin typeface="Yu Gothic Medium" panose="020B0400000000000000" pitchFamily="34" charset="-128"/>
                <a:ea typeface="Yu Gothic Medium" panose="020B0400000000000000" pitchFamily="34" charset="-128"/>
              </a:rPr>
              <a:t>4</a:t>
            </a:r>
            <a:r>
              <a:rPr lang="ja-JP" altLang="en-US" sz="2000" dirty="0">
                <a:solidFill>
                  <a:srgbClr val="F7A91B"/>
                </a:solidFill>
                <a:effectLst/>
                <a:latin typeface="Yu Gothic Medium" panose="020B0400000000000000" pitchFamily="34" charset="-128"/>
                <a:ea typeface="Yu Gothic Medium" panose="020B0400000000000000" pitchFamily="34" charset="-128"/>
              </a:rPr>
              <a:t>月</a:t>
            </a:r>
            <a:r>
              <a:rPr lang="en-US" altLang="ja-JP" sz="2000" dirty="0">
                <a:solidFill>
                  <a:srgbClr val="F7A91B"/>
                </a:solidFill>
                <a:effectLst/>
                <a:latin typeface="Yu Gothic Medium" panose="020B0400000000000000" pitchFamily="34" charset="-128"/>
                <a:ea typeface="Yu Gothic Medium" panose="020B0400000000000000" pitchFamily="34" charset="-128"/>
              </a:rPr>
              <a:t>30 </a:t>
            </a:r>
            <a:r>
              <a:rPr lang="ja-JP" altLang="en-US" sz="2000" dirty="0">
                <a:solidFill>
                  <a:srgbClr val="F7A91B"/>
                </a:solidFill>
                <a:effectLst/>
                <a:latin typeface="Yu Gothic Medium" panose="020B0400000000000000" pitchFamily="34" charset="-128"/>
                <a:ea typeface="Yu Gothic Medium" panose="020B0400000000000000" pitchFamily="34" charset="-128"/>
              </a:rPr>
              <a:t>日です。</a:t>
            </a:r>
          </a:p>
          <a:p>
            <a:pPr marL="457200" indent="-457200">
              <a:spcBef>
                <a:spcPts val="1000"/>
              </a:spcBef>
              <a:spcAft>
                <a:spcPts val="1000"/>
              </a:spcAft>
              <a:buFont typeface="+mj-ea"/>
              <a:buAutoNum type="circleNumDbPlain"/>
            </a:pPr>
            <a:r>
              <a:rPr lang="ja-JP" altLang="en-US" sz="2000" dirty="0">
                <a:solidFill>
                  <a:srgbClr val="282726"/>
                </a:solidFill>
                <a:effectLst/>
                <a:latin typeface="Yu Gothic Medium" panose="020B0400000000000000" pitchFamily="34" charset="-128"/>
                <a:ea typeface="Yu Gothic Medium" panose="020B0400000000000000" pitchFamily="34" charset="-128"/>
              </a:rPr>
              <a:t>申請書および報告書の提出先（財団補助金委員会専用メールアドレス）</a:t>
            </a:r>
          </a:p>
          <a:p>
            <a:pPr algn="ctr">
              <a:spcBef>
                <a:spcPts val="1000"/>
              </a:spcBef>
              <a:spcAft>
                <a:spcPts val="1000"/>
              </a:spcAft>
            </a:pPr>
            <a:r>
              <a:rPr lang="en-US" altLang="ja-JP" sz="2800" b="1" dirty="0">
                <a:solidFill>
                  <a:srgbClr val="FF7600"/>
                </a:solidFill>
                <a:effectLst/>
                <a:latin typeface="Yu Gothic" panose="020B0400000000000000" pitchFamily="34" charset="-128"/>
                <a:ea typeface="Yu Gothic" panose="020B0400000000000000" pitchFamily="34" charset="-128"/>
                <a:hlinkClick r:id="rId4">
                  <a:extLst>
                    <a:ext uri="{A12FA001-AC4F-418D-AE19-62706E023703}">
                      <ahyp:hlinkClr xmlns:ahyp="http://schemas.microsoft.com/office/drawing/2018/hyperlinkcolor" val="tx"/>
                    </a:ext>
                  </a:extLst>
                </a:hlinkClick>
              </a:rPr>
              <a:t>hojokin2510@gmail.com</a:t>
            </a:r>
            <a:r>
              <a:rPr lang="ja-JP" altLang="en-US" sz="2800" b="1" dirty="0">
                <a:solidFill>
                  <a:srgbClr val="FF7600"/>
                </a:solidFill>
                <a:effectLst/>
                <a:latin typeface="Yu Gothic" panose="020B0400000000000000" pitchFamily="34" charset="-128"/>
                <a:ea typeface="Yu Gothic" panose="020B0400000000000000" pitchFamily="34" charset="-128"/>
              </a:rPr>
              <a:t>（</a:t>
            </a:r>
            <a:r>
              <a:rPr lang="ja-JP" altLang="en-US" sz="2800" b="1" dirty="0">
                <a:solidFill>
                  <a:srgbClr val="FF7600"/>
                </a:solidFill>
                <a:latin typeface="Yu Gothic" panose="020B0400000000000000" pitchFamily="34" charset="-128"/>
                <a:ea typeface="Yu Gothic" panose="020B0400000000000000" pitchFamily="34" charset="-128"/>
              </a:rPr>
              <a:t>原則メールでの提出</a:t>
            </a:r>
            <a:r>
              <a:rPr lang="ja-JP" altLang="en-US" sz="2800" b="1" dirty="0">
                <a:solidFill>
                  <a:srgbClr val="FF7600"/>
                </a:solidFill>
                <a:effectLst/>
                <a:latin typeface="Yu Gothic" panose="020B0400000000000000" pitchFamily="34" charset="-128"/>
                <a:ea typeface="Yu Gothic" panose="020B0400000000000000" pitchFamily="34" charset="-128"/>
              </a:rPr>
              <a:t>）</a:t>
            </a:r>
            <a:endParaRPr lang="en-US" altLang="ja-JP" sz="2800" b="1" dirty="0">
              <a:solidFill>
                <a:srgbClr val="FF7600"/>
              </a:solidFill>
              <a:effectLst/>
              <a:latin typeface="Yu Gothic" panose="020B0400000000000000" pitchFamily="34" charset="-128"/>
              <a:ea typeface="Yu Gothic" panose="020B0400000000000000" pitchFamily="34" charset="-128"/>
            </a:endParaRP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地区補助金申請書が当委員会に到着しましたら、申請書受付メールを送信致します。万が一、送信後</a:t>
            </a:r>
            <a:r>
              <a:rPr lang="en-US" altLang="ja-JP" sz="2000" dirty="0">
                <a:solidFill>
                  <a:srgbClr val="282726"/>
                </a:solidFill>
                <a:effectLst/>
                <a:latin typeface="Yu Gothic Medium" panose="020B0400000000000000" pitchFamily="34" charset="-128"/>
                <a:ea typeface="Yu Gothic Medium" panose="020B0400000000000000" pitchFamily="34" charset="-128"/>
              </a:rPr>
              <a:t>1</a:t>
            </a:r>
            <a:r>
              <a:rPr lang="ja-JP" altLang="en-US" sz="2000" dirty="0">
                <a:solidFill>
                  <a:srgbClr val="282726"/>
                </a:solidFill>
                <a:effectLst/>
                <a:latin typeface="Yu Gothic Medium" panose="020B0400000000000000" pitchFamily="34" charset="-128"/>
                <a:ea typeface="Yu Gothic Medium" panose="020B0400000000000000" pitchFamily="34" charset="-128"/>
              </a:rPr>
              <a:t>週間以上経過しても受付メールが無い場合は、当委員会にご連絡下さい。</a:t>
            </a: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地区補助金報告書については、地区ホームページに掲載させていただいております。昨年度報告締切日</a:t>
            </a:r>
            <a:r>
              <a:rPr lang="en-US" altLang="ja-JP" sz="2000" dirty="0">
                <a:solidFill>
                  <a:srgbClr val="282726"/>
                </a:solidFill>
                <a:effectLst/>
                <a:latin typeface="Yu Gothic Medium" panose="020B0400000000000000" pitchFamily="34" charset="-128"/>
                <a:ea typeface="Yu Gothic Medium" panose="020B0400000000000000" pitchFamily="34" charset="-128"/>
              </a:rPr>
              <a:t>6 </a:t>
            </a:r>
            <a:r>
              <a:rPr lang="ja-JP" altLang="en-US" sz="2000" dirty="0">
                <a:solidFill>
                  <a:srgbClr val="282726"/>
                </a:solidFill>
                <a:effectLst/>
                <a:latin typeface="Yu Gothic Medium" panose="020B0400000000000000" pitchFamily="34" charset="-128"/>
                <a:ea typeface="Yu Gothic Medium" panose="020B0400000000000000" pitchFamily="34" charset="-128"/>
              </a:rPr>
              <a:t>月</a:t>
            </a:r>
            <a:r>
              <a:rPr lang="en-US" altLang="ja-JP" sz="2000" dirty="0">
                <a:solidFill>
                  <a:srgbClr val="282726"/>
                </a:solidFill>
                <a:effectLst/>
                <a:latin typeface="Yu Gothic Medium" panose="020B0400000000000000" pitchFamily="34" charset="-128"/>
                <a:ea typeface="Yu Gothic Medium" panose="020B0400000000000000" pitchFamily="34" charset="-128"/>
              </a:rPr>
              <a:t>30 </a:t>
            </a:r>
            <a:r>
              <a:rPr lang="ja-JP" altLang="en-US" sz="2000" dirty="0">
                <a:solidFill>
                  <a:srgbClr val="282726"/>
                </a:solidFill>
                <a:effectLst/>
                <a:latin typeface="Yu Gothic Medium" panose="020B0400000000000000" pitchFamily="34" charset="-128"/>
                <a:ea typeface="Yu Gothic Medium" panose="020B0400000000000000" pitchFamily="34" charset="-128"/>
              </a:rPr>
              <a:t>日を過ぎたクラブは数クラブありました。全クラブの報告が完了しなければ新たな補助金の審査が開始されません。他のクラブに迷惑が掛かりますのでお気を付けくださ</a:t>
            </a:r>
            <a:r>
              <a:rPr lang="ja-JP" altLang="en-US" sz="2000" dirty="0">
                <a:solidFill>
                  <a:srgbClr val="282726"/>
                </a:solidFill>
                <a:latin typeface="Yu Gothic Medium" panose="020B0400000000000000" pitchFamily="34" charset="-128"/>
                <a:ea typeface="Yu Gothic Medium" panose="020B0400000000000000" pitchFamily="34" charset="-128"/>
              </a:rPr>
              <a:t>い</a:t>
            </a:r>
            <a:r>
              <a:rPr lang="ja-JP" altLang="en-US" sz="2000" dirty="0">
                <a:solidFill>
                  <a:srgbClr val="282726"/>
                </a:solidFill>
                <a:effectLst/>
                <a:latin typeface="Yu Gothic Medium" panose="020B0400000000000000" pitchFamily="34" charset="-128"/>
                <a:ea typeface="Yu Gothic Medium" panose="020B0400000000000000" pitchFamily="34" charset="-128"/>
              </a:rPr>
              <a:t>。</a:t>
            </a: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プロジェクト内容が変更になったり、申請金額が変更になりましたら、</a:t>
            </a:r>
            <a:r>
              <a:rPr lang="ja-JP" altLang="en-US" sz="2000" dirty="0">
                <a:solidFill>
                  <a:srgbClr val="F7A91B"/>
                </a:solidFill>
                <a:effectLst/>
                <a:latin typeface="Yu Gothic Medium" panose="020B0400000000000000" pitchFamily="34" charset="-128"/>
                <a:ea typeface="Yu Gothic Medium" panose="020B0400000000000000" pitchFamily="34" charset="-128"/>
              </a:rPr>
              <a:t>プロジェクト実施前</a:t>
            </a:r>
            <a:r>
              <a:rPr lang="ja-JP" altLang="en-US" sz="2000" dirty="0">
                <a:solidFill>
                  <a:srgbClr val="282726"/>
                </a:solidFill>
                <a:effectLst/>
                <a:latin typeface="Yu Gothic Medium" panose="020B0400000000000000" pitchFamily="34" charset="-128"/>
                <a:ea typeface="Yu Gothic Medium" panose="020B0400000000000000" pitchFamily="34" charset="-128"/>
              </a:rPr>
              <a:t>に当委員会へご連絡下さい。</a:t>
            </a:r>
          </a:p>
        </p:txBody>
      </p:sp>
      <p:pic>
        <p:nvPicPr>
          <p:cNvPr id="2" name="図 1">
            <a:extLst>
              <a:ext uri="{FF2B5EF4-FFF2-40B4-BE49-F238E27FC236}">
                <a16:creationId xmlns:a16="http://schemas.microsoft.com/office/drawing/2014/main" id="{CBA35E70-A9EA-B389-0C62-FC49A5617E0B}"/>
              </a:ext>
            </a:extLst>
          </p:cNvPr>
          <p:cNvPicPr>
            <a:picLocks noChangeAspect="1"/>
          </p:cNvPicPr>
          <p:nvPr/>
        </p:nvPicPr>
        <p:blipFill>
          <a:blip r:embed="rId5">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29252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DB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申請書方法について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18" name="グループ化 17">
            <a:extLst>
              <a:ext uri="{FF2B5EF4-FFF2-40B4-BE49-F238E27FC236}">
                <a16:creationId xmlns:a16="http://schemas.microsoft.com/office/drawing/2014/main" id="{14F8F4A7-E8B5-2B73-7E98-7646BC2DE4AD}"/>
              </a:ext>
            </a:extLst>
          </p:cNvPr>
          <p:cNvGrpSpPr/>
          <p:nvPr/>
        </p:nvGrpSpPr>
        <p:grpSpPr>
          <a:xfrm>
            <a:off x="1840058" y="1954927"/>
            <a:ext cx="2225510" cy="778476"/>
            <a:chOff x="1840058" y="1218302"/>
            <a:chExt cx="2225510" cy="778476"/>
          </a:xfrm>
        </p:grpSpPr>
        <p:sp>
          <p:nvSpPr>
            <p:cNvPr id="4" name="フローチャート: 結合子 3">
              <a:extLst>
                <a:ext uri="{FF2B5EF4-FFF2-40B4-BE49-F238E27FC236}">
                  <a16:creationId xmlns:a16="http://schemas.microsoft.com/office/drawing/2014/main" id="{345E1487-841B-1406-8CD3-15EB928F1FEC}"/>
                </a:ext>
              </a:extLst>
            </p:cNvPr>
            <p:cNvSpPr/>
            <p:nvPr/>
          </p:nvSpPr>
          <p:spPr>
            <a:xfrm>
              <a:off x="1840058" y="1218302"/>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01</a:t>
              </a:r>
              <a:endParaRPr kumimoji="1" lang="ja-JP" altLang="en-US" sz="2400" b="1" dirty="0"/>
            </a:p>
          </p:txBody>
        </p:sp>
        <p:sp>
          <p:nvSpPr>
            <p:cNvPr id="13" name="テキスト ボックス 12">
              <a:extLst>
                <a:ext uri="{FF2B5EF4-FFF2-40B4-BE49-F238E27FC236}">
                  <a16:creationId xmlns:a16="http://schemas.microsoft.com/office/drawing/2014/main" id="{3859E8B0-FEDB-7078-3B2F-B7E478D8A208}"/>
                </a:ext>
              </a:extLst>
            </p:cNvPr>
            <p:cNvSpPr txBox="1"/>
            <p:nvPr/>
          </p:nvSpPr>
          <p:spPr>
            <a:xfrm>
              <a:off x="2766815" y="1376737"/>
              <a:ext cx="1298753" cy="523220"/>
            </a:xfrm>
            <a:prstGeom prst="rect">
              <a:avLst/>
            </a:prstGeom>
            <a:noFill/>
          </p:spPr>
          <p:txBody>
            <a:bodyPr wrap="none" rtlCol="0">
              <a:spAutoFit/>
            </a:bodyPr>
            <a:lstStyle/>
            <a:p>
              <a:r>
                <a:rPr kumimoji="1" lang="ja-JP" altLang="en-US" sz="2800" b="1">
                  <a:solidFill>
                    <a:schemeClr val="tx1">
                      <a:lumMod val="75000"/>
                      <a:lumOff val="25000"/>
                    </a:schemeClr>
                  </a:solidFill>
                </a:rPr>
                <a:t>申請書</a:t>
              </a:r>
              <a:endParaRPr kumimoji="1" lang="ja-JP" altLang="en-US" sz="2800" b="1" dirty="0">
                <a:solidFill>
                  <a:schemeClr val="tx1">
                    <a:lumMod val="75000"/>
                    <a:lumOff val="25000"/>
                  </a:schemeClr>
                </a:solidFill>
              </a:endParaRPr>
            </a:p>
          </p:txBody>
        </p:sp>
      </p:grpSp>
      <p:grpSp>
        <p:nvGrpSpPr>
          <p:cNvPr id="19" name="グループ化 18">
            <a:extLst>
              <a:ext uri="{FF2B5EF4-FFF2-40B4-BE49-F238E27FC236}">
                <a16:creationId xmlns:a16="http://schemas.microsoft.com/office/drawing/2014/main" id="{C45E1634-D9F5-524A-BF6F-22BDCE9621D1}"/>
              </a:ext>
            </a:extLst>
          </p:cNvPr>
          <p:cNvGrpSpPr/>
          <p:nvPr/>
        </p:nvGrpSpPr>
        <p:grpSpPr>
          <a:xfrm>
            <a:off x="1840058" y="2979514"/>
            <a:ext cx="9466046" cy="778476"/>
            <a:chOff x="1840058" y="2435550"/>
            <a:chExt cx="9466046" cy="778476"/>
          </a:xfrm>
        </p:grpSpPr>
        <p:sp>
          <p:nvSpPr>
            <p:cNvPr id="8" name="フローチャート: 結合子 7">
              <a:extLst>
                <a:ext uri="{FF2B5EF4-FFF2-40B4-BE49-F238E27FC236}">
                  <a16:creationId xmlns:a16="http://schemas.microsoft.com/office/drawing/2014/main" id="{0594E592-F6F9-1905-9EC9-C718F241CE41}"/>
                </a:ext>
              </a:extLst>
            </p:cNvPr>
            <p:cNvSpPr/>
            <p:nvPr/>
          </p:nvSpPr>
          <p:spPr>
            <a:xfrm>
              <a:off x="1840058" y="2435550"/>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2400" b="1" dirty="0"/>
                <a:t>02</a:t>
              </a:r>
              <a:endParaRPr kumimoji="1" lang="ja-JP" altLang="en-US" sz="2400" b="1" dirty="0"/>
            </a:p>
          </p:txBody>
        </p:sp>
        <p:sp>
          <p:nvSpPr>
            <p:cNvPr id="14" name="テキスト ボックス 13">
              <a:extLst>
                <a:ext uri="{FF2B5EF4-FFF2-40B4-BE49-F238E27FC236}">
                  <a16:creationId xmlns:a16="http://schemas.microsoft.com/office/drawing/2014/main" id="{8083787E-A930-09D8-3E38-B4C1D1F2C9BB}"/>
                </a:ext>
              </a:extLst>
            </p:cNvPr>
            <p:cNvSpPr txBox="1"/>
            <p:nvPr/>
          </p:nvSpPr>
          <p:spPr>
            <a:xfrm>
              <a:off x="2827501" y="2604403"/>
              <a:ext cx="8478603" cy="523220"/>
            </a:xfrm>
            <a:prstGeom prst="rect">
              <a:avLst/>
            </a:prstGeom>
            <a:noFill/>
          </p:spPr>
          <p:txBody>
            <a:bodyPr wrap="none" rtlCol="0">
              <a:spAutoFit/>
            </a:bodyPr>
            <a:lstStyle/>
            <a:p>
              <a:r>
                <a:rPr kumimoji="1" lang="en-US" altLang="ja-JP" sz="2800" b="1" dirty="0">
                  <a:solidFill>
                    <a:schemeClr val="tx1">
                      <a:lumMod val="75000"/>
                      <a:lumOff val="25000"/>
                    </a:schemeClr>
                  </a:solidFill>
                </a:rPr>
                <a:t>MOU</a:t>
              </a:r>
              <a:r>
                <a:rPr kumimoji="1" lang="ja-JP" altLang="en-US" sz="2800" b="1">
                  <a:solidFill>
                    <a:schemeClr val="tx1">
                      <a:lumMod val="75000"/>
                      <a:lumOff val="25000"/>
                    </a:schemeClr>
                  </a:solidFill>
                </a:rPr>
                <a:t>（申請時年度の会長・会長エレクトの署名が必要）</a:t>
              </a:r>
              <a:endParaRPr kumimoji="1" lang="ja-JP" altLang="en-US" sz="2800" b="1" dirty="0">
                <a:solidFill>
                  <a:schemeClr val="tx1">
                    <a:lumMod val="75000"/>
                    <a:lumOff val="25000"/>
                  </a:schemeClr>
                </a:solidFill>
              </a:endParaRPr>
            </a:p>
          </p:txBody>
        </p:sp>
      </p:grpSp>
      <p:grpSp>
        <p:nvGrpSpPr>
          <p:cNvPr id="20" name="グループ化 19">
            <a:extLst>
              <a:ext uri="{FF2B5EF4-FFF2-40B4-BE49-F238E27FC236}">
                <a16:creationId xmlns:a16="http://schemas.microsoft.com/office/drawing/2014/main" id="{EA72A2CC-E6B7-2C4B-60A3-96BC0DED6314}"/>
              </a:ext>
            </a:extLst>
          </p:cNvPr>
          <p:cNvGrpSpPr/>
          <p:nvPr/>
        </p:nvGrpSpPr>
        <p:grpSpPr>
          <a:xfrm>
            <a:off x="1840058" y="3971506"/>
            <a:ext cx="8980565" cy="778476"/>
            <a:chOff x="1840058" y="3731514"/>
            <a:chExt cx="8980565" cy="778476"/>
          </a:xfrm>
        </p:grpSpPr>
        <p:sp>
          <p:nvSpPr>
            <p:cNvPr id="10" name="フローチャート: 結合子 9">
              <a:extLst>
                <a:ext uri="{FF2B5EF4-FFF2-40B4-BE49-F238E27FC236}">
                  <a16:creationId xmlns:a16="http://schemas.microsoft.com/office/drawing/2014/main" id="{3D5D5030-5DD6-FCA8-2D7F-A41F1EE7058C}"/>
                </a:ext>
              </a:extLst>
            </p:cNvPr>
            <p:cNvSpPr/>
            <p:nvPr/>
          </p:nvSpPr>
          <p:spPr>
            <a:xfrm>
              <a:off x="1840058" y="3731514"/>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03</a:t>
              </a:r>
              <a:endParaRPr lang="ja-JP" altLang="en-US" sz="2400" b="1" dirty="0"/>
            </a:p>
          </p:txBody>
        </p:sp>
        <p:sp>
          <p:nvSpPr>
            <p:cNvPr id="15" name="テキスト ボックス 14">
              <a:extLst>
                <a:ext uri="{FF2B5EF4-FFF2-40B4-BE49-F238E27FC236}">
                  <a16:creationId xmlns:a16="http://schemas.microsoft.com/office/drawing/2014/main" id="{92DE7E48-10F8-8368-9CB9-A9963A7D74CB}"/>
                </a:ext>
              </a:extLst>
            </p:cNvPr>
            <p:cNvSpPr txBox="1"/>
            <p:nvPr/>
          </p:nvSpPr>
          <p:spPr>
            <a:xfrm>
              <a:off x="2766815" y="3889949"/>
              <a:ext cx="8053808" cy="523220"/>
            </a:xfrm>
            <a:prstGeom prst="rect">
              <a:avLst/>
            </a:prstGeom>
            <a:noFill/>
          </p:spPr>
          <p:txBody>
            <a:bodyPr wrap="none" rtlCol="0">
              <a:spAutoFit/>
            </a:bodyPr>
            <a:lstStyle/>
            <a:p>
              <a:r>
                <a:rPr kumimoji="1" lang="ja-JP" altLang="en-US" sz="2800" b="1">
                  <a:solidFill>
                    <a:schemeClr val="tx1">
                      <a:lumMod val="75000"/>
                      <a:lumOff val="25000"/>
                    </a:schemeClr>
                  </a:solidFill>
                </a:rPr>
                <a:t>地区補助金専用口座通帳コピー＜表紙とその裏＞ </a:t>
              </a:r>
              <a:endParaRPr kumimoji="1" lang="ja-JP" altLang="en-US" sz="2800" b="1" dirty="0">
                <a:solidFill>
                  <a:schemeClr val="tx1">
                    <a:lumMod val="75000"/>
                    <a:lumOff val="25000"/>
                  </a:schemeClr>
                </a:solidFill>
              </a:endParaRPr>
            </a:p>
          </p:txBody>
        </p:sp>
      </p:grpSp>
      <p:grpSp>
        <p:nvGrpSpPr>
          <p:cNvPr id="21" name="グループ化 20">
            <a:extLst>
              <a:ext uri="{FF2B5EF4-FFF2-40B4-BE49-F238E27FC236}">
                <a16:creationId xmlns:a16="http://schemas.microsoft.com/office/drawing/2014/main" id="{D707F2FB-A741-33B8-9AC2-20438FC9D5CE}"/>
              </a:ext>
            </a:extLst>
          </p:cNvPr>
          <p:cNvGrpSpPr/>
          <p:nvPr/>
        </p:nvGrpSpPr>
        <p:grpSpPr>
          <a:xfrm>
            <a:off x="1840058" y="4948762"/>
            <a:ext cx="2207877" cy="778476"/>
            <a:chOff x="1840058" y="4948762"/>
            <a:chExt cx="2207877" cy="778476"/>
          </a:xfrm>
        </p:grpSpPr>
        <p:sp>
          <p:nvSpPr>
            <p:cNvPr id="11" name="フローチャート: 結合子 10">
              <a:extLst>
                <a:ext uri="{FF2B5EF4-FFF2-40B4-BE49-F238E27FC236}">
                  <a16:creationId xmlns:a16="http://schemas.microsoft.com/office/drawing/2014/main" id="{C3E89D58-0589-49D2-9613-7AD21D2EB67C}"/>
                </a:ext>
              </a:extLst>
            </p:cNvPr>
            <p:cNvSpPr/>
            <p:nvPr/>
          </p:nvSpPr>
          <p:spPr>
            <a:xfrm>
              <a:off x="1840058" y="4948762"/>
              <a:ext cx="778476" cy="778476"/>
            </a:xfrm>
            <a:prstGeom prst="flowChartConnector">
              <a:avLst/>
            </a:prstGeom>
            <a:solidFill>
              <a:srgbClr val="0D8D3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04</a:t>
              </a:r>
              <a:endParaRPr lang="ja-JP" altLang="en-US" sz="2400" b="1" dirty="0"/>
            </a:p>
          </p:txBody>
        </p:sp>
        <p:sp>
          <p:nvSpPr>
            <p:cNvPr id="16" name="テキスト ボックス 15">
              <a:extLst>
                <a:ext uri="{FF2B5EF4-FFF2-40B4-BE49-F238E27FC236}">
                  <a16:creationId xmlns:a16="http://schemas.microsoft.com/office/drawing/2014/main" id="{B1319A91-C591-E450-4206-860F94C52476}"/>
                </a:ext>
              </a:extLst>
            </p:cNvPr>
            <p:cNvSpPr txBox="1"/>
            <p:nvPr/>
          </p:nvSpPr>
          <p:spPr>
            <a:xfrm>
              <a:off x="2766815" y="5107197"/>
              <a:ext cx="1281120" cy="523220"/>
            </a:xfrm>
            <a:prstGeom prst="rect">
              <a:avLst/>
            </a:prstGeom>
            <a:noFill/>
          </p:spPr>
          <p:txBody>
            <a:bodyPr wrap="none" rtlCol="0">
              <a:spAutoFit/>
            </a:bodyPr>
            <a:lstStyle/>
            <a:p>
              <a:r>
                <a:rPr kumimoji="1" lang="ja-JP" altLang="en-US" sz="2800" b="1">
                  <a:solidFill>
                    <a:schemeClr val="tx1">
                      <a:lumMod val="75000"/>
                      <a:lumOff val="25000"/>
                    </a:schemeClr>
                  </a:solidFill>
                </a:rPr>
                <a:t>見積書</a:t>
              </a:r>
              <a:endParaRPr kumimoji="1" lang="ja-JP" altLang="en-US" sz="2800" b="1" dirty="0">
                <a:solidFill>
                  <a:schemeClr val="tx1">
                    <a:lumMod val="75000"/>
                    <a:lumOff val="25000"/>
                  </a:schemeClr>
                </a:solidFill>
              </a:endParaRPr>
            </a:p>
          </p:txBody>
        </p:sp>
      </p:grpSp>
      <p:sp>
        <p:nvSpPr>
          <p:cNvPr id="17" name="テキスト ボックス 16">
            <a:extLst>
              <a:ext uri="{FF2B5EF4-FFF2-40B4-BE49-F238E27FC236}">
                <a16:creationId xmlns:a16="http://schemas.microsoft.com/office/drawing/2014/main" id="{CD079755-9DF1-EA4B-54C0-3E23C2726DF3}"/>
              </a:ext>
            </a:extLst>
          </p:cNvPr>
          <p:cNvSpPr txBox="1"/>
          <p:nvPr/>
        </p:nvSpPr>
        <p:spPr>
          <a:xfrm>
            <a:off x="3857726" y="5695419"/>
            <a:ext cx="4823501" cy="984885"/>
          </a:xfrm>
          <a:prstGeom prst="rect">
            <a:avLst/>
          </a:prstGeom>
          <a:noFill/>
        </p:spPr>
        <p:txBody>
          <a:bodyPr wrap="square">
            <a:spAutoFit/>
          </a:bodyPr>
          <a:lstStyle/>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申請書と</a:t>
            </a:r>
            <a:r>
              <a:rPr lang="en-US" altLang="ja-JP" sz="2400" b="1" dirty="0">
                <a:solidFill>
                  <a:srgbClr val="FF7600"/>
                </a:solidFill>
                <a:effectLst/>
                <a:latin typeface="Yu Gothic" panose="020B0400000000000000" pitchFamily="34" charset="-128"/>
                <a:ea typeface="Yu Gothic" panose="020B0400000000000000" pitchFamily="34" charset="-128"/>
              </a:rPr>
              <a:t>MOU</a:t>
            </a:r>
            <a:r>
              <a:rPr lang="ja-JP" altLang="en-US" sz="2400" b="1">
                <a:solidFill>
                  <a:srgbClr val="FF7600"/>
                </a:solidFill>
                <a:effectLst/>
                <a:latin typeface="Yu Gothic" panose="020B0400000000000000" pitchFamily="34" charset="-128"/>
                <a:ea typeface="Yu Gothic" panose="020B0400000000000000" pitchFamily="34" charset="-128"/>
              </a:rPr>
              <a:t>はメールで配信</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および地区</a:t>
            </a:r>
            <a:r>
              <a:rPr lang="en-US" altLang="ja-JP" sz="2400" b="1" dirty="0">
                <a:solidFill>
                  <a:srgbClr val="FF7600"/>
                </a:solidFill>
                <a:effectLst/>
                <a:latin typeface="Yu Gothic" panose="020B0400000000000000" pitchFamily="34" charset="-128"/>
                <a:ea typeface="Yu Gothic" panose="020B0400000000000000" pitchFamily="34" charset="-128"/>
              </a:rPr>
              <a:t>HP</a:t>
            </a:r>
            <a:r>
              <a:rPr lang="ja-JP" altLang="en-US" sz="2400" b="1">
                <a:solidFill>
                  <a:srgbClr val="FF7600"/>
                </a:solidFill>
                <a:effectLst/>
                <a:latin typeface="Yu Gothic" panose="020B0400000000000000" pitchFamily="34" charset="-128"/>
                <a:ea typeface="Yu Gothic" panose="020B0400000000000000" pitchFamily="34" charset="-128"/>
              </a:rPr>
              <a:t>から入手できます。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0AE392C3-44FC-7D25-3A93-2F5032F716C6}"/>
              </a:ext>
            </a:extLst>
          </p:cNvPr>
          <p:cNvSpPr txBox="1"/>
          <p:nvPr/>
        </p:nvSpPr>
        <p:spPr>
          <a:xfrm>
            <a:off x="1840058" y="1279746"/>
            <a:ext cx="9735639" cy="461665"/>
          </a:xfrm>
          <a:prstGeom prst="rect">
            <a:avLst/>
          </a:prstGeom>
          <a:noFill/>
        </p:spPr>
        <p:txBody>
          <a:bodyPr wrap="square">
            <a:spAutoFit/>
          </a:bodyPr>
          <a:lstStyle/>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以下の書類をセットにして、メールで提出してください。</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pic>
        <p:nvPicPr>
          <p:cNvPr id="2" name="図 1">
            <a:extLst>
              <a:ext uri="{FF2B5EF4-FFF2-40B4-BE49-F238E27FC236}">
                <a16:creationId xmlns:a16="http://schemas.microsoft.com/office/drawing/2014/main" id="{8AF8383E-4FB3-D67A-D7E2-19CEC3E5AE31}"/>
              </a:ext>
            </a:extLst>
          </p:cNvPr>
          <p:cNvPicPr>
            <a:picLocks noChangeAspect="1"/>
          </p:cNvPicPr>
          <p:nvPr/>
        </p:nvPicPr>
        <p:blipFill>
          <a:blip r:embed="rId4">
            <a:extLst>
              <a:ext uri="{28A0092B-C50C-407E-A947-70E740481C1C}">
                <a14:useLocalDpi xmlns:a14="http://schemas.microsoft.com/office/drawing/2010/main" val="0"/>
              </a:ext>
            </a:extLst>
          </a:blip>
          <a:srcRect r="41657"/>
          <a:stretch>
            <a:fillRect/>
          </a:stretch>
        </p:blipFill>
        <p:spPr>
          <a:xfrm>
            <a:off x="10692867" y="6179438"/>
            <a:ext cx="1282151" cy="566928"/>
          </a:xfrm>
          <a:prstGeom prst="rect">
            <a:avLst/>
          </a:prstGeom>
        </p:spPr>
      </p:pic>
    </p:spTree>
    <p:custDataLst>
      <p:tags r:id="rId1"/>
    </p:custDataLst>
    <p:extLst>
      <p:ext uri="{BB962C8B-B14F-4D97-AF65-F5344CB8AC3E}">
        <p14:creationId xmlns:p14="http://schemas.microsoft.com/office/powerpoint/2010/main" val="4820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TotalTime>
  <Words>4604</Words>
  <Application>Microsoft Office PowerPoint</Application>
  <PresentationFormat>ワイド画面</PresentationFormat>
  <Paragraphs>601</Paragraphs>
  <Slides>21</Slides>
  <Notes>19</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21</vt:i4>
      </vt:variant>
    </vt:vector>
  </HeadingPairs>
  <TitlesOfParts>
    <vt:vector size="40" baseType="lpstr">
      <vt:lpstr>BIZ UDPゴシック</vt:lpstr>
      <vt:lpstr>HGPｺﾞｼｯｸM</vt:lpstr>
      <vt:lpstr>Hiragino Kaku Gothic Pro W3</vt:lpstr>
      <vt:lpstr>Hiragino Kaku Gothic ProN W3</vt:lpstr>
      <vt:lpstr>Hiragino Kaku Gothic ProN W6</vt:lpstr>
      <vt:lpstr>Hiragino Kaku Gothic Std W8</vt:lpstr>
      <vt:lpstr>MS PGothic</vt:lpstr>
      <vt:lpstr>MS PGothic</vt:lpstr>
      <vt:lpstr>MS PMincho</vt:lpstr>
      <vt:lpstr>Noto Sans JP</vt:lpstr>
      <vt:lpstr>Yu Gothic</vt:lpstr>
      <vt:lpstr>Yu Gothic</vt:lpstr>
      <vt:lpstr>游ゴシック Light</vt:lpstr>
      <vt:lpstr>Yu Gothic Medium</vt:lpstr>
      <vt:lpstr>Agency FB</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武志 大川</dc:creator>
  <cp:lastModifiedBy>武志 大川</cp:lastModifiedBy>
  <cp:revision>3</cp:revision>
  <dcterms:created xsi:type="dcterms:W3CDTF">2025-09-19T08:40:27Z</dcterms:created>
  <dcterms:modified xsi:type="dcterms:W3CDTF">2025-11-18T08:11:39Z</dcterms:modified>
</cp:coreProperties>
</file>