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304" r:id="rId3"/>
    <p:sldId id="334" r:id="rId4"/>
    <p:sldId id="325" r:id="rId5"/>
    <p:sldId id="340" r:id="rId6"/>
    <p:sldId id="346" r:id="rId7"/>
    <p:sldId id="342" r:id="rId8"/>
    <p:sldId id="343" r:id="rId9"/>
    <p:sldId id="322" r:id="rId10"/>
    <p:sldId id="345" r:id="rId11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69204" autoAdjust="0"/>
  </p:normalViewPr>
  <p:slideViewPr>
    <p:cSldViewPr snapToGrid="0">
      <p:cViewPr varScale="1">
        <p:scale>
          <a:sx n="57" d="100"/>
          <a:sy n="57" d="100"/>
        </p:scale>
        <p:origin x="16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FDC0-E435-40D1-BAFE-FD91A7EAF206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C74A-8092-41CD-8882-B9A96333F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65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3C74A-8092-41CD-8882-B9A96333FCE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09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51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3C74A-8092-41CD-8882-B9A96333FCE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8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3C74A-8092-41CD-8882-B9A96333FCE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32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57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39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34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1C81-69B9-C2DC-2F6D-3034D54A3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19B39B-DAFF-0F49-997C-E3EB917D4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4B0142-39B4-2070-D439-CFAF79D02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985557-CDCF-5E9E-07AF-3ED1E8C6A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34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EB81-C6C3-1D16-467F-3C78DFD8B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6EAF41-79E7-08A9-C9B1-7FE352124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ABE052-CC77-597C-1FCE-4AF98EA9D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706C97-8B6A-8C9B-52E8-872B9AD72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49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D1967-B8A9-4DE7-8B45-AC088CFCE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225F20-51C5-4205-8363-117E98A4A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9B3C17-73BB-4FCE-BA26-8A09E961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5A6BFC-4B28-4048-8633-E4D880F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EBABC2-2219-4EB6-B992-49746419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53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BD5B24-8536-472A-A06A-395AD56E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F5FB45-895C-492B-8E53-979A7BB6E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D30E5-2101-4165-8D82-301C745D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5675E-1A98-4096-8414-D9E36789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BBA98-AB5F-477E-96E6-34269D0C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2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4F9AD4-0F07-4B85-8457-7C8D2EA0F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734C80-E08D-4FA4-93CC-DD0208D59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247D9B-3368-4BE0-9C61-9AC0A81E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853237-FC1C-4722-B756-EF7D932E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6F3358-3C63-43EF-803E-33C98EFB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15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853C3-3513-4006-940E-B8D8FDB3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9D85CF-C3A3-4AF9-B6DF-2C8F9426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3579BA-2840-4660-B544-8A4D1F1D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89821C-11A0-4BA6-97FD-426A34A6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C661B9-17B2-44F8-87FF-01E4C23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4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E6011-7B33-48C2-A6C2-FEC83E57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4E43EA-AC6E-4DD7-A5BC-EC4799755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86BAA-84F6-4886-BBC1-F158174E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0E605C-1837-424D-B17B-0F1D44CF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C65D48-7145-425E-9D20-EAE42474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82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CA7D9E-F69B-487A-99DB-677B49D9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BB2BE-9E49-4C19-BA09-DCB22C1CB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4846E2-3EE6-4F7D-B18B-C7671A2E9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0AE66E-AC5F-4B2E-B318-EFC3C7B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65DC8B-8420-413C-9867-CCB80A97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5E82DB-6F3F-49CA-A4C4-82787F33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1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0EF6D8-EA7A-413F-A23B-BCB586F8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7C699A-86E0-48AD-A6AD-7FD5ADFC5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C692FF-D833-4024-9855-4A32F02A9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7A213D-9D52-44B8-A8C1-7D1568972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61BB3F-2672-411B-9AC3-F3E3DBC2C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E1A4FC8-318F-450E-9626-6F020A69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EEE521-C9E9-4B90-B456-F8BC1554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376112-C2CE-4235-8BAC-6141941F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1E28-BF48-48B2-A7E3-804B179E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5E9ECB-A8E0-4C33-A45C-F1363AB4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F532DF-7F37-49AE-BBAF-5B8CEC7F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C23E59-2735-45C9-85B4-F24FF6F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2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52588C-6304-4291-B05F-0F6A7129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EF844-CA6D-42F2-A431-2E7446E9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598C9D-31D8-4483-8B35-B45AAA7E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7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CAB38-6FE0-4F7D-97BC-91883406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361AE9-1C0A-4233-B6EA-D7992CA8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2AFE9A-4D0B-4BFB-B175-0D85901D7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10600F-DC3C-43E5-B4E0-B8E62F5B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50F8CE-3E5D-49EF-9656-B9BA179E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D0DFB3-D813-417C-B481-0CA0CB23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3F26D-D8DF-4AB7-B719-B6A19482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D0F8610-9080-4B44-8D83-510440A3B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6B3494-875F-4EDF-B591-B9BA3E7A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895B19-C970-4926-A339-C5B47D5C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A5F9D7-AAC6-43BF-9E64-63E38C9D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D74730-3BFE-4F05-BE9C-844D720A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9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0C28DE-8AD6-4EEC-A1DE-9221B329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F4B4F9-C251-4E4F-ACB3-4E4CCBB4E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1ACE25-B379-4C0F-BF84-55E5296B9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2D41-FEA3-43B2-957B-FBEE206BF39F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A58B0-C9DE-47D5-9CFB-C60BED18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2FB71E-4C37-4CE5-BE49-2F8E98DF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4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C80F0C-4E24-46AC-87B6-38E929DE9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" y="1658112"/>
            <a:ext cx="11907893" cy="3852672"/>
          </a:xfrm>
        </p:spPr>
        <p:txBody>
          <a:bodyPr>
            <a:noAutofit/>
          </a:bodyPr>
          <a:lstStyle/>
          <a:p>
            <a:r>
              <a:rPr lang="ja-JP" altLang="en-US" sz="8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8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br>
              <a:rPr lang="en-US" altLang="ja-JP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lang="en-US" altLang="ja-JP" sz="2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endParaRPr kumimoji="1" lang="ja-JP" altLang="en-US" sz="2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12AF18D1-28C3-2E49-7695-92BFDD98524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424416" y="309346"/>
            <a:ext cx="2414016" cy="1113761"/>
          </a:xfrm>
          <a:prstGeom prst="rect">
            <a:avLst/>
          </a:prstGeom>
          <a:ln/>
        </p:spPr>
      </p:pic>
      <p:pic>
        <p:nvPicPr>
          <p:cNvPr id="1026" name="Picture 2" descr="RI会長・会長エレクトより">
            <a:extLst>
              <a:ext uri="{FF2B5EF4-FFF2-40B4-BE49-F238E27FC236}">
                <a16:creationId xmlns:a16="http://schemas.microsoft.com/office/drawing/2014/main" id="{7C2243D0-6E91-8183-0E38-6D4ED249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2" y="444504"/>
            <a:ext cx="1447638" cy="12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     　　　第</a:t>
            </a:r>
            <a:r>
              <a:rPr lang="en-US" altLang="ja-JP" sz="3200" b="1" dirty="0">
                <a:solidFill>
                  <a:srgbClr val="FF0000"/>
                </a:solidFill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</a:rPr>
              <a:t>グループ都市連合会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354389" y="1597868"/>
            <a:ext cx="67943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月）</a:t>
            </a:r>
            <a:endParaRPr lang="en-US" altLang="ja-JP" sz="2000" b="1" dirty="0"/>
          </a:p>
          <a:p>
            <a:r>
              <a:rPr lang="ja-JP" altLang="en-US" sz="2000" b="1" dirty="0"/>
              <a:t>赤平市にて開催</a:t>
            </a:r>
            <a:endParaRPr lang="en-US" altLang="ja-JP" sz="2000" b="1" dirty="0"/>
          </a:p>
          <a:p>
            <a:r>
              <a:rPr lang="ja-JP" altLang="en-US" sz="2000" b="1" dirty="0"/>
              <a:t>参　加：ガバナー・グループ内</a:t>
            </a:r>
            <a:r>
              <a:rPr lang="en-US" altLang="ja-JP" sz="2000" b="1" dirty="0"/>
              <a:t>4RC</a:t>
            </a:r>
            <a:r>
              <a:rPr lang="ja-JP" altLang="en-US" sz="2000" b="1" dirty="0"/>
              <a:t>・５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ホスト：赤平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＆赤平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（共同ホスト）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＜内容 ＞</a:t>
            </a:r>
            <a:endParaRPr lang="en-US" altLang="ja-JP" sz="2000" b="1" dirty="0"/>
          </a:p>
          <a:p>
            <a:r>
              <a:rPr lang="ja-JP" altLang="en-US" sz="2000" b="1" dirty="0"/>
              <a:t>　ローターアクトの基本（伊達地区</a:t>
            </a:r>
            <a:r>
              <a:rPr lang="en-US" altLang="ja-JP" sz="2000" b="1" dirty="0"/>
              <a:t>RA</a:t>
            </a:r>
            <a:r>
              <a:rPr lang="ja-JP" altLang="en-US" sz="2000" b="1" dirty="0"/>
              <a:t>代表）</a:t>
            </a:r>
            <a:endParaRPr lang="en-US" altLang="ja-JP" sz="2000" b="1" dirty="0"/>
          </a:p>
          <a:p>
            <a:r>
              <a:rPr lang="ja-JP" altLang="en-US" sz="2000" b="1" dirty="0"/>
              <a:t>　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の歴史と現在（宇戸第</a:t>
            </a:r>
            <a:r>
              <a:rPr lang="en-US" altLang="ja-JP" sz="2000" b="1" dirty="0"/>
              <a:t>2G</a:t>
            </a:r>
            <a:r>
              <a:rPr lang="ja-JP" altLang="en-US" sz="2000" b="1" dirty="0"/>
              <a:t>ガバナー補佐）</a:t>
            </a:r>
            <a:endParaRPr lang="en-US" altLang="ja-JP" sz="2000" b="1" dirty="0"/>
          </a:p>
          <a:p>
            <a:r>
              <a:rPr lang="ja-JP" altLang="en-US" sz="2000" b="1" dirty="0"/>
              <a:t>　各クラブ活動紹介</a:t>
            </a:r>
            <a:endParaRPr lang="en-US" altLang="ja-JP" sz="2000" b="1" dirty="0"/>
          </a:p>
          <a:p>
            <a:r>
              <a:rPr lang="ja-JP" altLang="en-US" sz="2000" b="1" dirty="0"/>
              <a:t>　⇒帯広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・東京日本橋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・豊岡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・赤平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RA</a:t>
            </a:r>
            <a:r>
              <a:rPr lang="ja-JP" altLang="en-US" sz="2000" b="1" dirty="0"/>
              <a:t>の奉仕活動・地域を越えた友好関係を</a:t>
            </a:r>
            <a:endParaRPr lang="en-US" altLang="ja-JP" sz="2000" b="1" dirty="0"/>
          </a:p>
          <a:p>
            <a:r>
              <a:rPr lang="ja-JP" altLang="en-US" sz="2000" b="1" dirty="0"/>
              <a:t>　第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グループ・</a:t>
            </a:r>
            <a:r>
              <a:rPr lang="en-US" altLang="ja-JP" sz="2000" b="1" dirty="0"/>
              <a:t>IM</a:t>
            </a:r>
            <a:r>
              <a:rPr lang="ja-JP" altLang="en-US" sz="2000" b="1" dirty="0"/>
              <a:t>参加のロータリーに周知でき、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RA</a:t>
            </a:r>
            <a:r>
              <a:rPr lang="ja-JP" altLang="en-US" sz="2000" b="1" dirty="0"/>
              <a:t>の方向性（自立と</a:t>
            </a:r>
            <a:r>
              <a:rPr lang="en-US" altLang="ja-JP" sz="2000" b="1" dirty="0"/>
              <a:t>RI</a:t>
            </a:r>
            <a:r>
              <a:rPr lang="ja-JP" altLang="en-US" sz="2000" b="1" dirty="0"/>
              <a:t>視点に結びつく）に基づい</a:t>
            </a:r>
            <a:endParaRPr lang="en-US" altLang="ja-JP" sz="2000" b="1" dirty="0"/>
          </a:p>
          <a:p>
            <a:r>
              <a:rPr lang="ja-JP" altLang="en-US" sz="2000" b="1" dirty="0"/>
              <a:t>　た</a:t>
            </a:r>
            <a:r>
              <a:rPr lang="en-US" altLang="ja-JP" sz="2000" b="1" dirty="0"/>
              <a:t>IM</a:t>
            </a:r>
            <a:r>
              <a:rPr lang="ja-JP" altLang="en-US" sz="2000" b="1" dirty="0"/>
              <a:t>となった</a:t>
            </a:r>
            <a:endParaRPr lang="en-US" altLang="ja-JP" sz="2000" b="1" dirty="0"/>
          </a:p>
        </p:txBody>
      </p:sp>
      <p:pic>
        <p:nvPicPr>
          <p:cNvPr id="6" name="図 5" descr="屋内, 人, 民衆, テレビ が含まれている画像&#10;&#10;自動的に生成された説明">
            <a:extLst>
              <a:ext uri="{FF2B5EF4-FFF2-40B4-BE49-F238E27FC236}">
                <a16:creationId xmlns:a16="http://schemas.microsoft.com/office/drawing/2014/main" id="{20B6897E-CC83-D2FC-BE14-DB243FFA7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89" y="1040171"/>
            <a:ext cx="2189632" cy="1642224"/>
          </a:xfrm>
          <a:prstGeom prst="rect">
            <a:avLst/>
          </a:prstGeom>
        </p:spPr>
      </p:pic>
      <p:pic>
        <p:nvPicPr>
          <p:cNvPr id="8" name="図 7" descr="人, 民衆, 記号, 男 が含まれている画像&#10;&#10;自動的に生成された説明">
            <a:extLst>
              <a:ext uri="{FF2B5EF4-FFF2-40B4-BE49-F238E27FC236}">
                <a16:creationId xmlns:a16="http://schemas.microsoft.com/office/drawing/2014/main" id="{9B2B5885-0F54-9ECA-6389-84954020A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2" y="1031529"/>
            <a:ext cx="2189632" cy="1642224"/>
          </a:xfrm>
          <a:prstGeom prst="rect">
            <a:avLst/>
          </a:prstGeom>
        </p:spPr>
      </p:pic>
      <p:pic>
        <p:nvPicPr>
          <p:cNvPr id="12" name="図 11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97F88FE5-7B5E-9C85-17AA-A4A81288A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89" y="5103477"/>
            <a:ext cx="2189632" cy="1642224"/>
          </a:xfrm>
          <a:prstGeom prst="rect">
            <a:avLst/>
          </a:prstGeom>
        </p:spPr>
      </p:pic>
      <p:pic>
        <p:nvPicPr>
          <p:cNvPr id="14" name="図 13" descr="ポーズをとる人たち&#10;&#10;中程度の精度で自動的に生成された説明">
            <a:extLst>
              <a:ext uri="{FF2B5EF4-FFF2-40B4-BE49-F238E27FC236}">
                <a16:creationId xmlns:a16="http://schemas.microsoft.com/office/drawing/2014/main" id="{2A6B43C6-AD2E-E67B-7C75-90D87C932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54" y="2722012"/>
            <a:ext cx="3120251" cy="2340716"/>
          </a:xfrm>
          <a:prstGeom prst="rect">
            <a:avLst/>
          </a:prstGeom>
        </p:spPr>
      </p:pic>
      <p:pic>
        <p:nvPicPr>
          <p:cNvPr id="16" name="図 15" descr="人, 屋内, 民衆, 写真 が含まれている画像&#10;&#10;自動的に生成された説明">
            <a:extLst>
              <a:ext uri="{FF2B5EF4-FFF2-40B4-BE49-F238E27FC236}">
                <a16:creationId xmlns:a16="http://schemas.microsoft.com/office/drawing/2014/main" id="{3F999F7E-9CB1-A3D1-F742-68AB4BAA1F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2" y="5102345"/>
            <a:ext cx="2189632" cy="16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0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302004"/>
            <a:ext cx="11761366" cy="6098795"/>
          </a:xfrm>
        </p:spPr>
        <p:txBody>
          <a:bodyPr>
            <a:normAutofit/>
          </a:bodyPr>
          <a:lstStyle/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</a:t>
            </a:r>
            <a:r>
              <a:rPr lang="en-US" altLang="ja-JP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2510</a:t>
            </a:r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地区）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pPr algn="l"/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設立年月日：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1976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日（もうすぐ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年）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スポンサー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：赤平ロータリークラブ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テーマ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「剛柔」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会員：８名（男性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５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名・女性３名）</a:t>
            </a:r>
            <a:endParaRPr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kumimoji="1" lang="en-US" altLang="ja-JP" sz="1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ja-JP" altLang="en-US" sz="1600" b="1" dirty="0"/>
          </a:p>
        </p:txBody>
      </p:sp>
      <p:pic>
        <p:nvPicPr>
          <p:cNvPr id="2" name="Picture 2" descr="ソース画像を表示">
            <a:extLst>
              <a:ext uri="{FF2B5EF4-FFF2-40B4-BE49-F238E27FC236}">
                <a16:creationId xmlns:a16="http://schemas.microsoft.com/office/drawing/2014/main" id="{523F1444-620A-455C-ADA0-58E4EBE8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1" y="1361590"/>
            <a:ext cx="3187984" cy="2125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C784E436-D358-48D1-8B35-2D9C0347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53" y="1938528"/>
            <a:ext cx="5409815" cy="3856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4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302004"/>
            <a:ext cx="11761366" cy="6098795"/>
          </a:xfrm>
        </p:spPr>
        <p:txBody>
          <a:bodyPr>
            <a:normAutofit/>
          </a:bodyPr>
          <a:lstStyle/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活動紹介　　　　　　　　　　　　　　　　　　　　　　　　　　　　　　　　　　　　　　　　　　　　　　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en-US" altLang="ja-JP" sz="3200" b="1" dirty="0"/>
          </a:p>
          <a:p>
            <a:endParaRPr lang="en-US" altLang="ja-JP" sz="2800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688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</a:rPr>
              <a:t>赤平市火まつり例会（地区補助金事業）</a:t>
            </a:r>
            <a:r>
              <a:rPr lang="ja-JP" altLang="en-US" sz="3000" b="1" dirty="0">
                <a:solidFill>
                  <a:srgbClr val="FF0000"/>
                </a:solidFill>
              </a:rPr>
              <a:t>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438352" y="1434113"/>
            <a:ext cx="63085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7</a:t>
            </a:r>
            <a:r>
              <a:rPr lang="ja-JP" altLang="en-US" sz="2000" b="1" dirty="0"/>
              <a:t>月　</a:t>
            </a:r>
            <a:r>
              <a:rPr lang="en-US" altLang="ja-JP" sz="2000" b="1" dirty="0"/>
              <a:t>※2</a:t>
            </a:r>
            <a:r>
              <a:rPr lang="ja-JP" altLang="en-US" sz="2000" b="1" dirty="0"/>
              <a:t>日間</a:t>
            </a:r>
            <a:endParaRPr lang="en-US" altLang="ja-JP" sz="2000" b="1" dirty="0"/>
          </a:p>
          <a:p>
            <a:r>
              <a:rPr lang="ja-JP" altLang="en-US" sz="2000" b="1" dirty="0"/>
              <a:t>ホスト：赤平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スポンサー：赤平</a:t>
            </a:r>
            <a:r>
              <a:rPr lang="en-US" altLang="ja-JP" sz="2000" b="1" dirty="0"/>
              <a:t>RC</a:t>
            </a:r>
          </a:p>
          <a:p>
            <a:r>
              <a:rPr lang="ja-JP" altLang="en-US" sz="2000" b="1" dirty="0"/>
              <a:t>（参加：赤平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・名寄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・帯広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・富良野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＜活動内容 ＞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地域の子どもたちの笑顔を増やしたい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日目：人形すくい・射的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日目：盲導犬募金・アンボール（的当）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2510</a:t>
            </a:r>
            <a:r>
              <a:rPr lang="ja-JP" altLang="en-US" sz="2000" b="1" dirty="0"/>
              <a:t>地区は、今年度より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も地区補助金を活用</a:t>
            </a:r>
            <a:endParaRPr lang="en-US" altLang="ja-JP" sz="2000" b="1" dirty="0"/>
          </a:p>
          <a:p>
            <a:r>
              <a:rPr lang="ja-JP" altLang="en-US" sz="2000" b="1" dirty="0"/>
              <a:t>　できるようになっため、地区補助金活用。</a:t>
            </a:r>
            <a:endParaRPr lang="en-US" altLang="ja-JP" sz="2000" b="1" dirty="0"/>
          </a:p>
          <a:p>
            <a:r>
              <a:rPr lang="ja-JP" altLang="en-US" sz="2000" b="1" dirty="0"/>
              <a:t>　結果として、約</a:t>
            </a:r>
            <a:r>
              <a:rPr lang="en-US" altLang="ja-JP" sz="2000" b="1" dirty="0"/>
              <a:t>500</a:t>
            </a:r>
            <a:r>
              <a:rPr lang="ja-JP" altLang="en-US" sz="2000" b="1" dirty="0"/>
              <a:t>名の子どもが来店。</a:t>
            </a:r>
            <a:endParaRPr lang="en-US" altLang="ja-JP" sz="2000" b="1" dirty="0"/>
          </a:p>
          <a:p>
            <a:r>
              <a:rPr lang="ja-JP" altLang="en-US" sz="2000" b="1" dirty="0"/>
              <a:t>　企画を楽しみ・景品ももらえて皆が笑顔に♪</a:t>
            </a:r>
            <a:endParaRPr lang="en-US" altLang="ja-JP" sz="2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D2EC29-EE3E-4F57-F047-481AB1611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t="13212" r="7468" b="11629"/>
          <a:stretch/>
        </p:blipFill>
        <p:spPr>
          <a:xfrm>
            <a:off x="6724709" y="1216997"/>
            <a:ext cx="2805185" cy="23902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01E5F77-F12B-B18E-3CF9-36DA55504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73" y="3716323"/>
            <a:ext cx="4093829" cy="30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　　　　　　　赤平市保育所塗装　　　　     　　　　　</a:t>
            </a:r>
            <a:r>
              <a:rPr lang="ja-JP" altLang="en-US" sz="3000" b="1" dirty="0">
                <a:solidFill>
                  <a:srgbClr val="FF0000"/>
                </a:solidFill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344731" y="1268682"/>
            <a:ext cx="63085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9</a:t>
            </a:r>
            <a:r>
              <a:rPr lang="ja-JP" altLang="en-US" sz="2000" b="1" dirty="0"/>
              <a:t>月～</a:t>
            </a:r>
            <a:r>
              <a:rPr lang="en-US" altLang="ja-JP" sz="2000" b="1" dirty="0"/>
              <a:t>11</a:t>
            </a:r>
            <a:r>
              <a:rPr lang="ja-JP" altLang="en-US" sz="2000" b="1" dirty="0"/>
              <a:t>月）</a:t>
            </a:r>
            <a:endParaRPr lang="en-US" altLang="ja-JP" sz="2000" b="1" dirty="0"/>
          </a:p>
          <a:p>
            <a:r>
              <a:rPr lang="ja-JP" altLang="en-US" sz="2000" b="1" dirty="0"/>
              <a:t>ホスト：赤平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スポンサー：赤平</a:t>
            </a:r>
            <a:r>
              <a:rPr lang="en-US" altLang="ja-JP" sz="2000" b="1" dirty="0"/>
              <a:t>RC</a:t>
            </a:r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地域への奉仕活動として、赤平文京保育所の</a:t>
            </a:r>
            <a:endParaRPr lang="en-US" altLang="ja-JP" sz="2000" b="1" dirty="0"/>
          </a:p>
          <a:p>
            <a:r>
              <a:rPr lang="ja-JP" altLang="en-US" sz="2000" b="1" dirty="0"/>
              <a:t>　外周にある柵を塗装（ペンキ塗り）</a:t>
            </a:r>
            <a:endParaRPr lang="en-US" altLang="ja-JP" sz="2000" b="1" dirty="0"/>
          </a:p>
          <a:p>
            <a:r>
              <a:rPr lang="ja-JP" altLang="en-US" sz="2000" b="1" dirty="0"/>
              <a:t>　塗る前にサビや汚れ除去、雑草刈等も実施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r>
              <a:rPr lang="en-US" altLang="ja-JP" sz="2000" b="1" dirty="0"/>
              <a:t>※</a:t>
            </a:r>
            <a:r>
              <a:rPr lang="ja-JP" altLang="en-US" sz="2000" b="1" dirty="0"/>
              <a:t>保育所の外周柵はとても長いので、継続活動</a:t>
            </a:r>
            <a:endParaRPr lang="en-US" altLang="ja-JP" sz="2000" b="1" dirty="0"/>
          </a:p>
          <a:p>
            <a:endParaRPr lang="en-US" altLang="ja-JP" sz="2000" b="1" dirty="0"/>
          </a:p>
          <a:p>
            <a:endParaRPr lang="en-US" altLang="ja-JP" sz="2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1FD552-64DD-3292-F003-1AE2D8FE7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104" y="3727704"/>
            <a:ext cx="3986784" cy="29900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16A073-7F65-E985-9246-98CD4545D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925" y="1125528"/>
            <a:ext cx="3311819" cy="24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　　　　　　　世界ポリオデー　　　　     　　　　　</a:t>
            </a:r>
            <a:r>
              <a:rPr lang="ja-JP" altLang="en-US" sz="3000" b="1" dirty="0">
                <a:solidFill>
                  <a:srgbClr val="FF0000"/>
                </a:solidFill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344730" y="1268682"/>
            <a:ext cx="6898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10</a:t>
            </a:r>
            <a:r>
              <a:rPr lang="ja-JP" altLang="en-US" sz="2000" b="1" dirty="0"/>
              <a:t>月）</a:t>
            </a:r>
            <a:endParaRPr lang="en-US" altLang="ja-JP" sz="2000" b="1" dirty="0"/>
          </a:p>
          <a:p>
            <a:r>
              <a:rPr lang="ja-JP" altLang="en-US" sz="2000" b="1" dirty="0"/>
              <a:t>砂川市にて開催</a:t>
            </a:r>
            <a:endParaRPr lang="en-US" altLang="ja-JP" sz="2000" b="1" dirty="0"/>
          </a:p>
          <a:p>
            <a:r>
              <a:rPr lang="ja-JP" altLang="en-US" sz="2000" b="1" dirty="0"/>
              <a:t>ホスト：赤平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スポンサー：赤平</a:t>
            </a:r>
            <a:r>
              <a:rPr lang="en-US" altLang="ja-JP" sz="2000" b="1" dirty="0"/>
              <a:t>RC</a:t>
            </a:r>
          </a:p>
          <a:p>
            <a:r>
              <a:rPr lang="ja-JP" altLang="en-US" sz="2000" b="1" dirty="0"/>
              <a:t>参加：赤平</a:t>
            </a:r>
            <a:r>
              <a:rPr lang="en-US" altLang="ja-JP" sz="2000" b="1" dirty="0"/>
              <a:t>JC</a:t>
            </a:r>
            <a:r>
              <a:rPr lang="ja-JP" altLang="en-US" sz="2000" b="1" dirty="0"/>
              <a:t>・砂川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・芦別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・赤平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r>
              <a:rPr lang="ja-JP" altLang="en-US" sz="2000" b="1" dirty="0"/>
              <a:t>全世界のロータリーファミリーが実施する世界ポリオデーとし、第</a:t>
            </a:r>
            <a:r>
              <a:rPr lang="en-US" altLang="ja-JP" sz="2000" b="1" dirty="0"/>
              <a:t>2G</a:t>
            </a:r>
            <a:r>
              <a:rPr lang="ja-JP" altLang="en-US" sz="2000" b="1" dirty="0"/>
              <a:t>のロータリーファミリーならびに赤平</a:t>
            </a:r>
            <a:r>
              <a:rPr lang="en-US" altLang="ja-JP" sz="2000" b="1" dirty="0"/>
              <a:t>JC</a:t>
            </a:r>
            <a:r>
              <a:rPr lang="ja-JP" altLang="en-US" sz="2000" b="1" dirty="0"/>
              <a:t>とも力を合わせての活動。</a:t>
            </a:r>
            <a:endParaRPr lang="en-US" altLang="ja-JP" sz="2000" b="1" dirty="0"/>
          </a:p>
          <a:p>
            <a:r>
              <a:rPr lang="en-US" altLang="ja-JP" sz="2000" b="1" dirty="0"/>
              <a:t>30,893</a:t>
            </a:r>
            <a:r>
              <a:rPr lang="ja-JP" altLang="en-US" sz="2000" b="1" dirty="0"/>
              <a:t>円（ワクチン約</a:t>
            </a:r>
            <a:r>
              <a:rPr lang="en-US" altLang="ja-JP" sz="2000" b="1" dirty="0"/>
              <a:t>461</a:t>
            </a:r>
            <a:r>
              <a:rPr lang="ja-JP" altLang="en-US" sz="2000" b="1" dirty="0"/>
              <a:t>本相当）集まった。</a:t>
            </a:r>
            <a:endParaRPr lang="en-US" altLang="ja-JP" sz="2000" b="1" dirty="0"/>
          </a:p>
          <a:p>
            <a:r>
              <a:rPr lang="ja-JP" altLang="en-US" sz="2000" b="1" dirty="0"/>
              <a:t>募金だけではなく、ポリオやロータリーをより周知する事が目的♪</a:t>
            </a:r>
            <a:endParaRPr lang="en-US" altLang="ja-JP" sz="2000" b="1" dirty="0"/>
          </a:p>
          <a:p>
            <a:r>
              <a:rPr lang="ja-JP" altLang="en-US" sz="2000" b="1" dirty="0"/>
              <a:t>国際ロータリーが中心に撲滅</a:t>
            </a:r>
            <a:r>
              <a:rPr lang="en-US" altLang="ja-JP" sz="2000" b="1" dirty="0"/>
              <a:t>99.99%</a:t>
            </a:r>
            <a:r>
              <a:rPr lang="ja-JP" altLang="en-US" sz="2000" b="1" dirty="0"/>
              <a:t>！「</a:t>
            </a:r>
            <a:r>
              <a:rPr lang="en-US" altLang="ja-JP" sz="2000" b="1" dirty="0" err="1"/>
              <a:t>endpolionow</a:t>
            </a:r>
            <a:r>
              <a:rPr lang="ja-JP" altLang="en-US" sz="2000" b="1" dirty="0"/>
              <a:t>」</a:t>
            </a:r>
            <a:endParaRPr lang="en-US" altLang="ja-JP" sz="2000" b="1" dirty="0"/>
          </a:p>
          <a:p>
            <a:endParaRPr lang="en-US" altLang="ja-JP" sz="2000" b="1" dirty="0"/>
          </a:p>
        </p:txBody>
      </p:sp>
      <p:pic>
        <p:nvPicPr>
          <p:cNvPr id="6" name="図 5" descr="ポーズをとる男女のグループ&#10;&#10;自動的に生成された説明">
            <a:extLst>
              <a:ext uri="{FF2B5EF4-FFF2-40B4-BE49-F238E27FC236}">
                <a16:creationId xmlns:a16="http://schemas.microsoft.com/office/drawing/2014/main" id="{3BE2B400-BC8D-CD44-4688-6D638FBDA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20811" r="3048"/>
          <a:stretch/>
        </p:blipFill>
        <p:spPr>
          <a:xfrm>
            <a:off x="7507321" y="1196966"/>
            <a:ext cx="4195482" cy="2715374"/>
          </a:xfrm>
          <a:prstGeom prst="rect">
            <a:avLst/>
          </a:prstGeom>
        </p:spPr>
      </p:pic>
      <p:pic>
        <p:nvPicPr>
          <p:cNvPr id="9" name="図 8" descr="屋内, テーブル, 食品, 建物 が含まれている画像&#10;&#10;自動的に生成された説明">
            <a:extLst>
              <a:ext uri="{FF2B5EF4-FFF2-40B4-BE49-F238E27FC236}">
                <a16:creationId xmlns:a16="http://schemas.microsoft.com/office/drawing/2014/main" id="{1F1EFAD1-69A9-5E73-74BE-12EED34CA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21" y="4018001"/>
            <a:ext cx="1995267" cy="2660956"/>
          </a:xfrm>
          <a:prstGeom prst="rect">
            <a:avLst/>
          </a:prstGeom>
        </p:spPr>
      </p:pic>
      <p:pic>
        <p:nvPicPr>
          <p:cNvPr id="11" name="図 10" descr="帽子をかぶった男性たち&#10;&#10;中程度の精度で自動的に生成された説明">
            <a:extLst>
              <a:ext uri="{FF2B5EF4-FFF2-40B4-BE49-F238E27FC236}">
                <a16:creationId xmlns:a16="http://schemas.microsoft.com/office/drawing/2014/main" id="{6ED7C741-3869-CCFA-0B07-066856DCA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36" y="4018001"/>
            <a:ext cx="1995267" cy="26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3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E1B8-33D9-FE3A-6D0D-4C73D5E21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6F82E321-0E75-E45E-C0A3-808FBE7616BE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E9A583-6526-7B31-6C1F-BBFC959EC1C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　　　金沢</a:t>
            </a:r>
            <a:r>
              <a:rPr lang="en-US" altLang="ja-JP" sz="3200" b="1" dirty="0">
                <a:solidFill>
                  <a:srgbClr val="FF0000"/>
                </a:solidFill>
              </a:rPr>
              <a:t>RAC</a:t>
            </a:r>
            <a:r>
              <a:rPr lang="ja-JP" altLang="en-US" sz="3200" b="1" dirty="0">
                <a:solidFill>
                  <a:srgbClr val="FF0000"/>
                </a:solidFill>
              </a:rPr>
              <a:t>＆赤平</a:t>
            </a:r>
            <a:r>
              <a:rPr lang="en-US" altLang="ja-JP" sz="3200" b="1" dirty="0">
                <a:solidFill>
                  <a:srgbClr val="FF0000"/>
                </a:solidFill>
              </a:rPr>
              <a:t>RAC </a:t>
            </a:r>
            <a:r>
              <a:rPr lang="ja-JP" altLang="en-US" sz="3200" b="1" dirty="0">
                <a:solidFill>
                  <a:srgbClr val="FF0000"/>
                </a:solidFill>
              </a:rPr>
              <a:t>研修交流会　　　　     　　　　　</a:t>
            </a:r>
            <a:r>
              <a:rPr lang="ja-JP" altLang="en-US" sz="3000" b="1" dirty="0">
                <a:solidFill>
                  <a:srgbClr val="FF0000"/>
                </a:solidFill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2EAA61-DAC9-6D73-9058-567F84232838}"/>
              </a:ext>
            </a:extLst>
          </p:cNvPr>
          <p:cNvSpPr txBox="1"/>
          <p:nvPr/>
        </p:nvSpPr>
        <p:spPr>
          <a:xfrm>
            <a:off x="430075" y="1268682"/>
            <a:ext cx="63085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月）</a:t>
            </a:r>
            <a:endParaRPr lang="en-US" altLang="ja-JP" sz="2000" b="1" dirty="0"/>
          </a:p>
          <a:p>
            <a:r>
              <a:rPr lang="ja-JP" altLang="en-US" sz="2000" b="1" dirty="0"/>
              <a:t>ホスト：金沢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＆赤平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スポンサー：赤平</a:t>
            </a:r>
            <a:r>
              <a:rPr lang="en-US" altLang="ja-JP" sz="2000" b="1" dirty="0"/>
              <a:t>RC</a:t>
            </a:r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★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泊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日の研修交流★</a:t>
            </a:r>
            <a:endParaRPr lang="en-US" altLang="ja-JP" sz="2000" b="1" dirty="0"/>
          </a:p>
          <a:p>
            <a:r>
              <a:rPr lang="ja-JP" altLang="en-US" sz="2000" b="1" dirty="0"/>
              <a:t>　　富良野でスノーアクティブ、</a:t>
            </a:r>
            <a:endParaRPr lang="en-US" altLang="ja-JP" sz="2000" b="1" dirty="0"/>
          </a:p>
          <a:p>
            <a:r>
              <a:rPr lang="ja-JP" altLang="en-US" sz="2000" b="1" dirty="0"/>
              <a:t>　　赤平コテージで例会（奉仕活動・地域紹介）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石川県「金沢東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」富山県「南砺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</a:t>
            </a:r>
            <a:endParaRPr lang="en-US" altLang="ja-JP" sz="2000" b="1" dirty="0"/>
          </a:p>
          <a:p>
            <a:r>
              <a:rPr lang="ja-JP" altLang="en-US" sz="2000" b="1" dirty="0"/>
              <a:t>　　お隣「富良野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」の方も参加</a:t>
            </a:r>
            <a:endParaRPr lang="en-US" altLang="ja-JP" sz="2000" b="1" dirty="0"/>
          </a:p>
          <a:p>
            <a:r>
              <a:rPr lang="ja-JP" altLang="en-US" sz="2000" b="1" dirty="0"/>
              <a:t>　　例会時は</a:t>
            </a:r>
            <a:r>
              <a:rPr lang="en-US" altLang="ja-JP" sz="2000" b="1" dirty="0"/>
              <a:t>25</a:t>
            </a:r>
            <a:r>
              <a:rPr lang="ja-JP" altLang="en-US" sz="2000" b="1" dirty="0"/>
              <a:t>名</a:t>
            </a:r>
            <a:endParaRPr lang="en-US" altLang="ja-JP" sz="2000" b="1" dirty="0"/>
          </a:p>
          <a:p>
            <a:endParaRPr lang="en-US" altLang="ja-JP" sz="2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939C8-5B1E-25A0-77C2-CA8ED9AD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4" y="3829431"/>
            <a:ext cx="4328160" cy="28944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1227EC4-1B34-BC52-433E-ADB4A910A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3059" r="4750" b="12420"/>
          <a:stretch/>
        </p:blipFill>
        <p:spPr>
          <a:xfrm>
            <a:off x="6193536" y="1016199"/>
            <a:ext cx="4376928" cy="27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D0B3-BA3E-75D7-CB07-A4ED352F5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63359829-E9DA-F5EC-26DA-56309C86C183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8CF1B7-8A34-D04F-4C8B-C7D4745CA43D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能登半島震地震 義援金街頭活動（前頁の絆より）　　　　     　　　　　</a:t>
            </a:r>
            <a:r>
              <a:rPr lang="ja-JP" altLang="en-US" sz="3000" b="1" dirty="0">
                <a:solidFill>
                  <a:srgbClr val="FF0000"/>
                </a:solidFill>
              </a:rPr>
              <a:t>　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5C44CA-50CA-7388-BEB0-219BC31EA3FE}"/>
              </a:ext>
            </a:extLst>
          </p:cNvPr>
          <p:cNvSpPr txBox="1"/>
          <p:nvPr/>
        </p:nvSpPr>
        <p:spPr>
          <a:xfrm>
            <a:off x="466651" y="1341834"/>
            <a:ext cx="6308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月）</a:t>
            </a:r>
            <a:endParaRPr lang="en-US" altLang="ja-JP" sz="2000" b="1" dirty="0"/>
          </a:p>
          <a:p>
            <a:r>
              <a:rPr lang="ja-JP" altLang="en-US" sz="2000" b="1" dirty="0"/>
              <a:t>ホスト：赤平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スポンサー：赤平</a:t>
            </a:r>
            <a:r>
              <a:rPr lang="en-US" altLang="ja-JP" sz="2000" b="1" dirty="0"/>
              <a:t>RC</a:t>
            </a:r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r>
              <a:rPr lang="ja-JP" altLang="en-US" sz="2000" b="1" dirty="0"/>
              <a:t>　　臼谷会員が担当し、砂川ハイウェイ</a:t>
            </a:r>
            <a:endParaRPr lang="en-US" altLang="ja-JP" sz="2000" b="1" dirty="0"/>
          </a:p>
          <a:p>
            <a:r>
              <a:rPr lang="ja-JP" altLang="en-US" sz="2000" b="1" dirty="0"/>
              <a:t>　　オアシスにて実施</a:t>
            </a:r>
            <a:endParaRPr lang="en-US" altLang="ja-JP" sz="2000" b="1" dirty="0"/>
          </a:p>
          <a:p>
            <a:r>
              <a:rPr lang="ja-JP" altLang="en-US" sz="2000" b="1" dirty="0"/>
              <a:t>　　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芦別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様、砂川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様も駆けつけて下さり</a:t>
            </a:r>
            <a:endParaRPr lang="en-US" altLang="ja-JP" sz="2000" b="1" dirty="0"/>
          </a:p>
          <a:p>
            <a:r>
              <a:rPr lang="ja-JP" altLang="en-US" sz="2000" b="1" dirty="0"/>
              <a:t>　　約</a:t>
            </a:r>
            <a:r>
              <a:rPr lang="en-US" altLang="ja-JP" sz="2000" b="1" dirty="0"/>
              <a:t>55,000</a:t>
            </a:r>
            <a:r>
              <a:rPr lang="ja-JP" altLang="en-US" sz="2000" b="1" dirty="0"/>
              <a:t>円の義援金</a:t>
            </a:r>
            <a:endParaRPr lang="en-US" altLang="ja-JP" sz="2000" b="1" dirty="0"/>
          </a:p>
          <a:p>
            <a:r>
              <a:rPr lang="ja-JP" altLang="en-US" sz="2000" b="1" dirty="0"/>
              <a:t>　　（</a:t>
            </a:r>
            <a:r>
              <a:rPr lang="en-US" altLang="ja-JP" sz="2000" b="1" dirty="0"/>
              <a:t>2610</a:t>
            </a:r>
            <a:r>
              <a:rPr lang="ja-JP" altLang="en-US" sz="2000" b="1" dirty="0"/>
              <a:t>地区災害対策本部へお送り）</a:t>
            </a:r>
            <a:endParaRPr lang="en-US" altLang="ja-JP" sz="2000" b="1" dirty="0"/>
          </a:p>
          <a:p>
            <a:endParaRPr lang="en-US" altLang="ja-JP" sz="2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5FEB05-82C5-0CF3-CE08-E0694B06E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27069" r="-499" b="15605"/>
          <a:stretch/>
        </p:blipFill>
        <p:spPr>
          <a:xfrm>
            <a:off x="6458373" y="4639056"/>
            <a:ext cx="4746075" cy="221894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2B6622-1156-8742-A8FC-77E06E173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5296" r="3757" b="8665"/>
          <a:stretch/>
        </p:blipFill>
        <p:spPr>
          <a:xfrm>
            <a:off x="6315456" y="1023333"/>
            <a:ext cx="5145024" cy="34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7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     　　　第２グループ</a:t>
            </a:r>
            <a:r>
              <a:rPr lang="ja-JP" altLang="en-US" sz="3000" b="1" dirty="0">
                <a:solidFill>
                  <a:srgbClr val="FF0000"/>
                </a:solidFill>
              </a:rPr>
              <a:t>会長幹事会出席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377392" y="1897409"/>
            <a:ext cx="6308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　全</a:t>
            </a:r>
            <a:r>
              <a:rPr lang="en-US" altLang="ja-JP" sz="2000" b="1" dirty="0"/>
              <a:t>5</a:t>
            </a:r>
            <a:r>
              <a:rPr lang="ja-JP" altLang="en-US" sz="2000" b="1" dirty="0"/>
              <a:t>回</a:t>
            </a:r>
            <a:endParaRPr lang="en-US" altLang="ja-JP" sz="2000" b="1" dirty="0"/>
          </a:p>
          <a:p>
            <a:r>
              <a:rPr lang="ja-JP" altLang="en-US" sz="2000" b="1" dirty="0"/>
              <a:t>赤平・砂川・滝川・芦別にて開催</a:t>
            </a:r>
            <a:endParaRPr lang="en-US" altLang="ja-JP" sz="2000" b="1" dirty="0"/>
          </a:p>
          <a:p>
            <a:r>
              <a:rPr lang="ja-JP" altLang="en-US" sz="2000" b="1" dirty="0"/>
              <a:t>（参加：グループ内　</a:t>
            </a:r>
            <a:r>
              <a:rPr lang="en-US" altLang="ja-JP" sz="2000" b="1" dirty="0"/>
              <a:t>4RC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1RAC</a:t>
            </a:r>
            <a:r>
              <a:rPr lang="ja-JP" altLang="en-US" sz="2000" b="1" dirty="0"/>
              <a:t>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＜内容 ＞</a:t>
            </a:r>
            <a:endParaRPr lang="en-US" altLang="ja-JP" sz="2000" b="1" dirty="0"/>
          </a:p>
          <a:p>
            <a:r>
              <a:rPr lang="ja-JP" altLang="en-US" sz="2000" b="1" dirty="0"/>
              <a:t>　各クラブ挨拶＆各クラブ活動報告　等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r>
              <a:rPr lang="ja-JP" altLang="en-US" sz="2000" b="1" dirty="0"/>
              <a:t>　ロータリークラブの会長幹事会に赤平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も出席</a:t>
            </a:r>
            <a:endParaRPr lang="en-US" altLang="ja-JP" sz="2000" b="1" dirty="0"/>
          </a:p>
          <a:p>
            <a:r>
              <a:rPr lang="ja-JP" altLang="en-US" sz="2000" b="1" dirty="0"/>
              <a:t>　ロータリー（特に自分のクラブと身近な）の活動</a:t>
            </a:r>
            <a:endParaRPr lang="en-US" altLang="ja-JP" sz="2000" b="1" dirty="0"/>
          </a:p>
          <a:p>
            <a:r>
              <a:rPr lang="ja-JP" altLang="en-US" sz="2000" b="1" dirty="0"/>
              <a:t>　や取組を学べる機会へ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68286B-3038-F9C9-0C6A-FCB6815E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60" y="1500734"/>
            <a:ext cx="5655596" cy="42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2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6964</TotalTime>
  <Words>724</Words>
  <Application>Microsoft Office PowerPoint</Application>
  <PresentationFormat>ワイド画面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HG創英角ﾎﾟｯﾌﾟ体</vt:lpstr>
      <vt:lpstr>游ゴシック</vt:lpstr>
      <vt:lpstr>游ゴシック Light</vt:lpstr>
      <vt:lpstr>Arial</vt:lpstr>
      <vt:lpstr>Office テーマ</vt:lpstr>
      <vt:lpstr>赤平RAC   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うひょ～っと　兵庫</dc:title>
  <dc:creator>フーレビラ　長谷川</dc:creator>
  <cp:lastModifiedBy>七 臼谷</cp:lastModifiedBy>
  <cp:revision>619</cp:revision>
  <cp:lastPrinted>2023-08-05T10:07:45Z</cp:lastPrinted>
  <dcterms:created xsi:type="dcterms:W3CDTF">2021-09-09T01:30:16Z</dcterms:created>
  <dcterms:modified xsi:type="dcterms:W3CDTF">2024-06-20T12:31:51Z</dcterms:modified>
</cp:coreProperties>
</file>