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10" r:id="rId3"/>
    <p:sldId id="256" r:id="rId4"/>
    <p:sldId id="304" r:id="rId5"/>
    <p:sldId id="262" r:id="rId6"/>
    <p:sldId id="261" r:id="rId7"/>
    <p:sldId id="278" r:id="rId8"/>
    <p:sldId id="324" r:id="rId9"/>
    <p:sldId id="282" r:id="rId10"/>
    <p:sldId id="312" r:id="rId11"/>
    <p:sldId id="314" r:id="rId12"/>
    <p:sldId id="280" r:id="rId13"/>
    <p:sldId id="315" r:id="rId14"/>
    <p:sldId id="311" r:id="rId15"/>
    <p:sldId id="297" r:id="rId16"/>
    <p:sldId id="291" r:id="rId17"/>
    <p:sldId id="296" r:id="rId18"/>
    <p:sldId id="322" r:id="rId19"/>
    <p:sldId id="321" r:id="rId20"/>
    <p:sldId id="266" r:id="rId21"/>
    <p:sldId id="265" r:id="rId22"/>
    <p:sldId id="295" r:id="rId2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p:scale>
          <a:sx n="80" d="100"/>
          <a:sy n="80" d="100"/>
        </p:scale>
        <p:origin x="-810" y="-714"/>
      </p:cViewPr>
      <p:guideLst>
        <p:guide orient="horz" pos="2160"/>
        <p:guide pos="2880"/>
      </p:guideLst>
    </p:cSldViewPr>
  </p:slideViewPr>
  <p:outlineViewPr>
    <p:cViewPr>
      <p:scale>
        <a:sx n="33" d="100"/>
        <a:sy n="33" d="100"/>
      </p:scale>
      <p:origin x="0" y="835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2616"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E29C014C-23E5-4EA8-A827-9AF867ACEE7F}" type="datetimeFigureOut">
              <a:rPr lang="ja-JP" altLang="en-US"/>
              <a:pPr>
                <a:defRPr/>
              </a:pPr>
              <a:t>2010/4/19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52BAFC2-E1D4-4CDB-AD10-B923739917D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p:cNvSpPr>
          <p:nvPr>
            <p:ph type="sldImg"/>
          </p:nvPr>
        </p:nvSpPr>
        <p:spPr bwMode="auto">
          <a:xfrm>
            <a:off x="2809875" y="0"/>
            <a:ext cx="1238250" cy="928688"/>
          </a:xfrm>
          <a:noFill/>
          <a:ln>
            <a:solidFill>
              <a:srgbClr val="000000"/>
            </a:solidFill>
            <a:miter lim="800000"/>
            <a:headEnd/>
            <a:tailEnd/>
          </a:ln>
        </p:spPr>
      </p:sp>
      <p:sp>
        <p:nvSpPr>
          <p:cNvPr id="3" name="ノート プレースホルダ 2"/>
          <p:cNvSpPr>
            <a:spLocks noGrp="1"/>
          </p:cNvSpPr>
          <p:nvPr>
            <p:ph type="body" idx="1"/>
          </p:nvPr>
        </p:nvSpPr>
        <p:spPr>
          <a:xfrm>
            <a:off x="0" y="1000125"/>
            <a:ext cx="6858000" cy="7929563"/>
          </a:xfrm>
        </p:spPr>
        <p:txBody>
          <a:bodyPr>
            <a:normAutofit fontScale="92500" lnSpcReduction="10000"/>
          </a:bodyPr>
          <a:lstStyle/>
          <a:p>
            <a:pPr fontAlgn="auto">
              <a:spcBef>
                <a:spcPts val="0"/>
              </a:spcBef>
              <a:spcAft>
                <a:spcPts val="0"/>
              </a:spcAft>
              <a:defRPr/>
            </a:pPr>
            <a:r>
              <a:rPr lang="ja-JP" altLang="ja-JP" dirty="0" smtClean="0"/>
              <a:t>それから数年後、</a:t>
            </a:r>
            <a:r>
              <a:rPr lang="en-US" altLang="ja-JP" dirty="0" smtClean="0"/>
              <a:t>2004</a:t>
            </a:r>
            <a:r>
              <a:rPr lang="ja-JP" altLang="ja-JP" dirty="0" smtClean="0"/>
              <a:t>年に当時のグレン・エステス</a:t>
            </a:r>
            <a:r>
              <a:rPr lang="en-US" altLang="ja-JP" dirty="0" smtClean="0"/>
              <a:t>RI</a:t>
            </a:r>
            <a:r>
              <a:rPr lang="ja-JP" altLang="ja-JP" dirty="0" smtClean="0"/>
              <a:t>会長エレクトの「世界最大の</a:t>
            </a:r>
            <a:r>
              <a:rPr lang="en-US" altLang="ja-JP" dirty="0" smtClean="0"/>
              <a:t>NGO</a:t>
            </a:r>
            <a:r>
              <a:rPr lang="ja-JP" altLang="ja-JP" dirty="0" smtClean="0"/>
              <a:t>であるロータリー」という発言を聴いた際、私はまさしく国際ロータリーの終焉が間近いことを感じました。いつロータリーは奉仕理念の研鑽や職業奉仕の実践を捨てて、ボランティア組織に移行したのでしょうか。過去の規定審議会において</a:t>
            </a:r>
            <a:r>
              <a:rPr lang="en-US" altLang="ja-JP" dirty="0" smtClean="0"/>
              <a:t>NGO</a:t>
            </a:r>
            <a:r>
              <a:rPr lang="ja-JP" altLang="ja-JP" dirty="0" smtClean="0"/>
              <a:t>に衣替えするような議案は一切提案された記録はありません。規定審議会における審議を経ずに、ロータリーの哲学である奉仕理念を</a:t>
            </a:r>
            <a:r>
              <a:rPr lang="en-US" altLang="ja-JP" dirty="0" smtClean="0"/>
              <a:t>RI</a:t>
            </a:r>
            <a:r>
              <a:rPr lang="ja-JP" altLang="ja-JP" dirty="0" smtClean="0"/>
              <a:t>が勝手に変更することを許すわけにはいきません。</a:t>
            </a:r>
          </a:p>
          <a:p>
            <a:pPr fontAlgn="auto">
              <a:spcBef>
                <a:spcPts val="0"/>
              </a:spcBef>
              <a:spcAft>
                <a:spcPts val="0"/>
              </a:spcAft>
              <a:defRPr/>
            </a:pPr>
            <a:r>
              <a:rPr lang="en-US" altLang="ja-JP" dirty="0" smtClean="0"/>
              <a:t> </a:t>
            </a:r>
            <a:endParaRPr lang="ja-JP" altLang="ja-JP" dirty="0" smtClean="0"/>
          </a:p>
          <a:p>
            <a:pPr fontAlgn="auto">
              <a:spcBef>
                <a:spcPts val="0"/>
              </a:spcBef>
              <a:spcAft>
                <a:spcPts val="0"/>
              </a:spcAft>
              <a:defRPr/>
            </a:pPr>
            <a:r>
              <a:rPr lang="ja-JP" altLang="ja-JP" dirty="0" smtClean="0"/>
              <a:t>ロータリー活動は単なる理念の提唱に止まらず、奉仕活動の実践が伴わなければならないことは決議</a:t>
            </a:r>
            <a:r>
              <a:rPr lang="en-US" altLang="ja-JP" dirty="0" smtClean="0"/>
              <a:t>23-34</a:t>
            </a:r>
            <a:r>
              <a:rPr lang="ja-JP" altLang="ja-JP" dirty="0" smtClean="0"/>
              <a:t>に明記されています。しかし、人道的な奉仕活動に専念するために、奉仕理念の研鑽や職業奉仕活動の実践を放棄してもよいという理由は通りません。</a:t>
            </a:r>
          </a:p>
          <a:p>
            <a:pPr fontAlgn="auto">
              <a:spcBef>
                <a:spcPts val="0"/>
              </a:spcBef>
              <a:spcAft>
                <a:spcPts val="0"/>
              </a:spcAft>
              <a:defRPr/>
            </a:pPr>
            <a:r>
              <a:rPr lang="ja-JP" altLang="ja-JP" dirty="0" smtClean="0"/>
              <a:t>　ロータリークラブを</a:t>
            </a:r>
            <a:r>
              <a:rPr lang="en-US" altLang="ja-JP" dirty="0" smtClean="0"/>
              <a:t>NGO</a:t>
            </a:r>
            <a:r>
              <a:rPr lang="ja-JP" altLang="ja-JP" dirty="0" smtClean="0"/>
              <a:t>組織だと定義して、その目的を人道的なボランティア活動だと考えれば、会員数が激減したクラブには存在価値はありません。ボランティア組織ならば、何よりもマンパワーが優先しますから、会員数が</a:t>
            </a:r>
            <a:r>
              <a:rPr lang="en-US" altLang="ja-JP" dirty="0" smtClean="0"/>
              <a:t>10</a:t>
            </a:r>
            <a:r>
              <a:rPr lang="ja-JP" altLang="ja-JP" dirty="0" smtClean="0"/>
              <a:t>名や</a:t>
            </a:r>
            <a:r>
              <a:rPr lang="en-US" altLang="ja-JP" dirty="0" smtClean="0"/>
              <a:t>20</a:t>
            </a:r>
            <a:r>
              <a:rPr lang="ja-JP" altLang="ja-JP" dirty="0" smtClean="0"/>
              <a:t>名のクラブでは、積極的なボランティア活動を期待することは不可能だからです。こういった弱小クラブでも何とかボランティア組織として自立させていくための最小限度の管理組織を想定したものが、</a:t>
            </a:r>
            <a:r>
              <a:rPr lang="en-US" altLang="ja-JP" dirty="0" smtClean="0"/>
              <a:t>RI</a:t>
            </a:r>
            <a:r>
              <a:rPr lang="ja-JP" altLang="ja-JP" dirty="0" smtClean="0"/>
              <a:t>が提唱した</a:t>
            </a:r>
            <a:r>
              <a:rPr lang="en-US" altLang="ja-JP" dirty="0" smtClean="0"/>
              <a:t>CLP</a:t>
            </a:r>
            <a:r>
              <a:rPr lang="ja-JP" altLang="ja-JP" dirty="0" smtClean="0"/>
              <a:t>なのです。言い換えれば、</a:t>
            </a:r>
            <a:r>
              <a:rPr lang="en-US" altLang="ja-JP" dirty="0" smtClean="0"/>
              <a:t>CLP</a:t>
            </a:r>
            <a:r>
              <a:rPr lang="ja-JP" altLang="ja-JP" dirty="0" smtClean="0"/>
              <a:t>とは「機能を喪失しているクラブ」乃至は「機能を喪失しかかっているクラブ」が、「人道的奉仕活動をするボランティア組織」として生き長らえるためのプランだとも言えます。</a:t>
            </a:r>
          </a:p>
          <a:p>
            <a:pPr fontAlgn="auto">
              <a:spcBef>
                <a:spcPts val="0"/>
              </a:spcBef>
              <a:spcAft>
                <a:spcPts val="0"/>
              </a:spcAft>
              <a:defRPr/>
            </a:pPr>
            <a:r>
              <a:rPr lang="en-US" altLang="ja-JP" dirty="0" smtClean="0"/>
              <a:t> </a:t>
            </a:r>
            <a:endParaRPr lang="ja-JP" altLang="ja-JP" dirty="0" smtClean="0"/>
          </a:p>
          <a:p>
            <a:pPr fontAlgn="auto">
              <a:spcBef>
                <a:spcPts val="0"/>
              </a:spcBef>
              <a:spcAft>
                <a:spcPts val="0"/>
              </a:spcAft>
              <a:defRPr/>
            </a:pPr>
            <a:r>
              <a:rPr lang="ja-JP" altLang="ja-JP" dirty="0" smtClean="0"/>
              <a:t>クラブの委員会構成はクラブがその自治権に基づいて独自に定めるものであって、</a:t>
            </a:r>
            <a:r>
              <a:rPr lang="en-US" altLang="ja-JP" dirty="0" smtClean="0"/>
              <a:t>RI</a:t>
            </a:r>
            <a:r>
              <a:rPr lang="ja-JP" altLang="ja-JP" dirty="0" smtClean="0"/>
              <a:t>や地区ガバナーが強制すべきものではありません。</a:t>
            </a:r>
            <a:r>
              <a:rPr lang="en-US" altLang="ja-JP" dirty="0" smtClean="0"/>
              <a:t>CLP</a:t>
            </a:r>
            <a:r>
              <a:rPr lang="ja-JP" altLang="ja-JP" dirty="0" smtClean="0"/>
              <a:t>は</a:t>
            </a:r>
            <a:r>
              <a:rPr lang="en-US" altLang="ja-JP" dirty="0" smtClean="0"/>
              <a:t>RI</a:t>
            </a:r>
            <a:r>
              <a:rPr lang="ja-JP" altLang="ja-JP" dirty="0" smtClean="0"/>
              <a:t>定款・細則、クラブ定款で定めた規約ではなく、単に</a:t>
            </a:r>
            <a:r>
              <a:rPr lang="en-US" altLang="ja-JP" dirty="0" smtClean="0"/>
              <a:t>RI</a:t>
            </a:r>
            <a:r>
              <a:rPr lang="ja-JP" altLang="ja-JP" dirty="0" smtClean="0"/>
              <a:t>理事会が決定してクラブに推奨している計画に過ぎないので、推奨クラブ細則に記載されているとしてもそれを採択するか否かはクラブが独自に判断すべきものです。しかし、日本ではお上のお達しは守らなければならないと考える人が多いらしく、マンパワーに恵まれている大型のクラブまでもが、従来の四大奉仕の委員会構成を捨てて、</a:t>
            </a:r>
            <a:r>
              <a:rPr lang="en-US" altLang="ja-JP" dirty="0" smtClean="0"/>
              <a:t>RI</a:t>
            </a:r>
            <a:r>
              <a:rPr lang="ja-JP" altLang="ja-JP" dirty="0" smtClean="0"/>
              <a:t>推奨の委員会構成を採用している例をしばしば見受けます。不必要な委員会を廃止してクラブ組織の合理化を図るために統廃合するのならばともかく、ロータリー活動の中核である職業奉仕部門を廃止する理由が理解ではません。</a:t>
            </a:r>
          </a:p>
          <a:p>
            <a:pPr fontAlgn="auto">
              <a:spcBef>
                <a:spcPts val="0"/>
              </a:spcBef>
              <a:spcAft>
                <a:spcPts val="0"/>
              </a:spcAft>
              <a:defRPr/>
            </a:pPr>
            <a:r>
              <a:rPr lang="ja-JP" altLang="ja-JP" dirty="0" smtClean="0"/>
              <a:t>　さらに残念なことには</a:t>
            </a:r>
            <a:r>
              <a:rPr lang="en-US" altLang="ja-JP" dirty="0" smtClean="0"/>
              <a:t>34</a:t>
            </a:r>
            <a:r>
              <a:rPr lang="ja-JP" altLang="ja-JP" dirty="0" smtClean="0"/>
              <a:t>地区のうち</a:t>
            </a:r>
            <a:r>
              <a:rPr lang="en-US" altLang="ja-JP" dirty="0" smtClean="0"/>
              <a:t>13</a:t>
            </a:r>
            <a:r>
              <a:rPr lang="ja-JP" altLang="ja-JP" dirty="0" smtClean="0"/>
              <a:t>地区までもが、地区委員会構成に</a:t>
            </a:r>
            <a:r>
              <a:rPr lang="en-US" altLang="ja-JP" dirty="0" smtClean="0"/>
              <a:t>CLP</a:t>
            </a:r>
            <a:r>
              <a:rPr lang="ja-JP" altLang="ja-JP" dirty="0" smtClean="0"/>
              <a:t>を取り入れて、職業奉仕委員会と社会奉仕委員会と国際奉仕委員会を廃止して奉仕プロジェクト委員会に一本化しています。小規模クラブが</a:t>
            </a:r>
            <a:r>
              <a:rPr lang="en-US" altLang="ja-JP" dirty="0" smtClean="0"/>
              <a:t>CLP</a:t>
            </a:r>
            <a:r>
              <a:rPr lang="ja-JP" altLang="ja-JP" dirty="0" smtClean="0"/>
              <a:t>に基づいた委員会構成を採用することは致し方ないとしても、地区が</a:t>
            </a:r>
            <a:r>
              <a:rPr lang="en-US" altLang="ja-JP" dirty="0" smtClean="0"/>
              <a:t>CLP</a:t>
            </a:r>
            <a:r>
              <a:rPr lang="ja-JP" altLang="ja-JP" dirty="0" smtClean="0"/>
              <a:t>に基づいた委員会構成を採用して、職業奉仕や社会奉仕の部門を廃止することは、理解に苦しむ現象と言わざるを得ません。</a:t>
            </a:r>
          </a:p>
          <a:p>
            <a:pPr fontAlgn="auto">
              <a:spcBef>
                <a:spcPts val="0"/>
              </a:spcBef>
              <a:spcAft>
                <a:spcPts val="0"/>
              </a:spcAft>
              <a:defRPr/>
            </a:pPr>
            <a:r>
              <a:rPr lang="en-US" altLang="ja-JP" dirty="0" smtClean="0"/>
              <a:t> </a:t>
            </a:r>
            <a:endParaRPr lang="ja-JP" altLang="ja-JP" dirty="0" smtClean="0"/>
          </a:p>
          <a:p>
            <a:pPr fontAlgn="auto">
              <a:spcBef>
                <a:spcPts val="0"/>
              </a:spcBef>
              <a:spcAft>
                <a:spcPts val="0"/>
              </a:spcAft>
              <a:defRPr/>
            </a:pPr>
            <a:r>
              <a:rPr lang="ja-JP" altLang="ja-JP" dirty="0" smtClean="0"/>
              <a:t>ガバナー要覧には次のような記載があります。</a:t>
            </a:r>
          </a:p>
          <a:p>
            <a:pPr fontAlgn="auto">
              <a:spcBef>
                <a:spcPts val="0"/>
              </a:spcBef>
              <a:spcAft>
                <a:spcPts val="0"/>
              </a:spcAft>
              <a:defRPr/>
            </a:pPr>
            <a:r>
              <a:rPr lang="en-US" altLang="ja-JP" dirty="0" smtClean="0"/>
              <a:t> </a:t>
            </a:r>
            <a:endParaRPr lang="ja-JP" altLang="ja-JP" dirty="0" smtClean="0"/>
          </a:p>
          <a:p>
            <a:pPr fontAlgn="auto">
              <a:spcBef>
                <a:spcPts val="0"/>
              </a:spcBef>
              <a:spcAft>
                <a:spcPts val="0"/>
              </a:spcAft>
              <a:defRPr/>
            </a:pPr>
            <a:r>
              <a:rPr lang="ja-JP" altLang="ja-JP" dirty="0" smtClean="0"/>
              <a:t>ロータリーの奉仕の理想は、四大奉仕部門、すなわちクラブ奉仕、職業奉仕、社会奉仕、国際奉仕という国際ロータリーの哲学的な礎石に基づいた奉仕活動で構成されています。ロータリー・クラブは、ロータリーの綱領を支えるためにそれぞれの奉仕部門活動を遂行します。</a:t>
            </a:r>
          </a:p>
          <a:p>
            <a:pPr fontAlgn="auto">
              <a:spcBef>
                <a:spcPts val="0"/>
              </a:spcBef>
              <a:spcAft>
                <a:spcPts val="0"/>
              </a:spcAft>
              <a:defRPr/>
            </a:pPr>
            <a:r>
              <a:rPr lang="ja-JP" altLang="ja-JP" dirty="0" smtClean="0"/>
              <a:t>　四大奉仕部門がクラブ活動の土台となり、能率的な管理がクラブの成功に不可欠となります。責務を完全に理解した上で、予定に沿って能率的にそれを遂行できるクラブ指導者は、年度を通じて、クラブが一層の業績を上げられるよう導くことができるでしょう。</a:t>
            </a:r>
          </a:p>
          <a:p>
            <a:pPr fontAlgn="auto">
              <a:spcBef>
                <a:spcPts val="0"/>
              </a:spcBef>
              <a:spcAft>
                <a:spcPts val="0"/>
              </a:spcAft>
              <a:defRPr/>
            </a:pPr>
            <a:r>
              <a:rPr lang="ja-JP" altLang="ja-JP" dirty="0" smtClean="0"/>
              <a:t>　四大奉仕部門と能率的なクラブ管理の両者が一体となり、効果的なロータリー・クラブの土台となります。</a:t>
            </a:r>
          </a:p>
          <a:p>
            <a:pPr fontAlgn="auto">
              <a:spcBef>
                <a:spcPts val="0"/>
              </a:spcBef>
              <a:spcAft>
                <a:spcPts val="0"/>
              </a:spcAft>
              <a:defRPr/>
            </a:pPr>
            <a:r>
              <a:rPr lang="ja-JP" altLang="ja-JP" dirty="0" smtClean="0"/>
              <a:t>　効果的なクラブの要素と四大奉仕部門とは、互いに関係があります。クラブ会員を維持、増加することによって、四大奉仕部門すべてにおいて奉仕活動を実施するにあたり、クラブの能力に直接影響が及ぼされます。奉仕プロジェクトを成功させることによって、職業奉仕、社会奉仕、国際奉仕がさらに強化されます。また、ロータリー財団への支援もこれらの奉仕部門に影響を与えます。クラブの枠を超えてロータリーのために奉仕できる指導者を育成することにより、すべての奉仕部門に影響を与えることになります。どのような指導的役職（ガバナー補佐、地区委員会委員、地区の研修リーダー、地区ガバナー、</a:t>
            </a:r>
            <a:r>
              <a:rPr lang="en-US" altLang="ja-JP" dirty="0" smtClean="0"/>
              <a:t>RI</a:t>
            </a:r>
            <a:r>
              <a:rPr lang="ja-JP" altLang="ja-JP" dirty="0" smtClean="0"/>
              <a:t>の任命役員、</a:t>
            </a:r>
            <a:r>
              <a:rPr lang="en-US" altLang="ja-JP" dirty="0" smtClean="0"/>
              <a:t>RI</a:t>
            </a:r>
            <a:r>
              <a:rPr lang="ja-JP" altLang="ja-JP" dirty="0" smtClean="0"/>
              <a:t>理事、</a:t>
            </a:r>
            <a:r>
              <a:rPr lang="en-US" altLang="ja-JP" dirty="0" smtClean="0"/>
              <a:t>RI</a:t>
            </a:r>
            <a:r>
              <a:rPr lang="ja-JP" altLang="ja-JP" dirty="0" smtClean="0"/>
              <a:t>会長）を務めたかにより、その形はさまざまです。効果的なクラブの要素を実現することによって、ロータリー・クラブは奉仕の機会をさらに広げ、ロータリーの綱領をさらに力強く支えることができるのです。</a:t>
            </a:r>
          </a:p>
          <a:p>
            <a:pPr fontAlgn="auto">
              <a:spcBef>
                <a:spcPts val="0"/>
              </a:spcBef>
              <a:spcAft>
                <a:spcPts val="0"/>
              </a:spcAft>
              <a:defRPr/>
            </a:pPr>
            <a:r>
              <a:rPr lang="en-US" altLang="ja-JP" dirty="0" smtClean="0"/>
              <a:t> </a:t>
            </a:r>
            <a:endParaRPr lang="ja-JP" altLang="ja-JP" dirty="0" smtClean="0"/>
          </a:p>
          <a:p>
            <a:pPr fontAlgn="auto">
              <a:spcBef>
                <a:spcPts val="0"/>
              </a:spcBef>
              <a:spcAft>
                <a:spcPts val="0"/>
              </a:spcAft>
              <a:defRPr/>
            </a:pPr>
            <a:r>
              <a:rPr lang="ja-JP" altLang="ja-JP" dirty="0" smtClean="0"/>
              <a:t>地区はクラブを支援するために存在するのですから、クラブの基盤が四大奉仕である以上、地区は四大奉仕に関する情報をクラブに発信する義務があり、当然のこととして地区に四大奉仕を担当する委員会を設置すべきだと考えます。地区委員会構成から四大奉仕部門を廃止することは、カバナー自らが「ガバナー要覧」に違反していることを証明しているのではないでしょうか。</a:t>
            </a:r>
          </a:p>
          <a:p>
            <a:pPr fontAlgn="auto">
              <a:spcBef>
                <a:spcPts val="0"/>
              </a:spcBef>
              <a:spcAft>
                <a:spcPts val="0"/>
              </a:spcAft>
              <a:defRPr/>
            </a:pPr>
            <a:endParaRPr lang="ja-JP" altLang="ja-JP" dirty="0"/>
          </a:p>
        </p:txBody>
      </p:sp>
      <p:sp>
        <p:nvSpPr>
          <p:cNvPr id="1638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7D642D-A6F1-420D-AB1D-9A0D0DF4BC09}" type="slidenum">
              <a:rPr lang="ja-JP" altLang="en-US"/>
              <a:pPr fontAlgn="base">
                <a:spcBef>
                  <a:spcPct val="0"/>
                </a:spcBef>
                <a:spcAft>
                  <a:spcPct val="0"/>
                </a:spcAft>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 1"/>
          <p:cNvSpPr>
            <a:spLocks noGrp="1" noRot="1" noChangeAspect="1"/>
          </p:cNvSpPr>
          <p:nvPr>
            <p:ph type="sldImg"/>
          </p:nvPr>
        </p:nvSpPr>
        <p:spPr bwMode="auto">
          <a:xfrm>
            <a:off x="2238375" y="0"/>
            <a:ext cx="2381250" cy="1785938"/>
          </a:xfrm>
          <a:noFill/>
          <a:ln>
            <a:solidFill>
              <a:srgbClr val="000000"/>
            </a:solidFill>
            <a:miter lim="800000"/>
            <a:headEnd/>
            <a:tailEnd/>
          </a:ln>
        </p:spPr>
      </p:sp>
      <p:sp>
        <p:nvSpPr>
          <p:cNvPr id="34818" name="ノート プレースホルダ 2"/>
          <p:cNvSpPr>
            <a:spLocks noGrp="1"/>
          </p:cNvSpPr>
          <p:nvPr>
            <p:ph type="body" idx="1"/>
          </p:nvPr>
        </p:nvSpPr>
        <p:spPr bwMode="auto">
          <a:xfrm>
            <a:off x="428625" y="1857375"/>
            <a:ext cx="6072188" cy="7286625"/>
          </a:xfrm>
          <a:noFill/>
        </p:spPr>
        <p:txBody>
          <a:bodyPr wrap="square" numCol="1" anchor="t" anchorCtr="0" compatLnSpc="1">
            <a:prstTxWarp prst="textNoShape">
              <a:avLst/>
            </a:prstTxWarp>
          </a:bodyPr>
          <a:lstStyle/>
          <a:p>
            <a:pPr>
              <a:spcBef>
                <a:spcPct val="0"/>
              </a:spcBef>
            </a:pPr>
            <a:r>
              <a:rPr lang="ja-JP" altLang="ja-JP" smtClean="0"/>
              <a:t>私は会員の減少に関して、理由を考えてみました。</a:t>
            </a:r>
          </a:p>
          <a:p>
            <a:pPr>
              <a:spcBef>
                <a:spcPct val="0"/>
              </a:spcBef>
            </a:pPr>
            <a:r>
              <a:rPr lang="en-US" altLang="ja-JP" smtClean="0"/>
              <a:t>  </a:t>
            </a:r>
            <a:endParaRPr lang="ja-JP" altLang="ja-JP" smtClean="0"/>
          </a:p>
          <a:p>
            <a:pPr>
              <a:spcBef>
                <a:spcPct val="0"/>
              </a:spcBef>
            </a:pPr>
            <a:r>
              <a:rPr lang="en-US" altLang="ja-JP" smtClean="0"/>
              <a:t> </a:t>
            </a:r>
            <a:r>
              <a:rPr lang="ja-JP" altLang="en-US" smtClean="0"/>
              <a:t>・</a:t>
            </a:r>
            <a:r>
              <a:rPr lang="en-US" altLang="ja-JP" smtClean="0"/>
              <a:t> </a:t>
            </a:r>
            <a:r>
              <a:rPr lang="ja-JP" altLang="ja-JP" smtClean="0"/>
              <a:t>ロータリーには、あまりにも多くのプログラム、会議、複雑さがあり、あまりにも費用がかかるからであろうか？ </a:t>
            </a:r>
          </a:p>
          <a:p>
            <a:pPr>
              <a:spcBef>
                <a:spcPct val="0"/>
              </a:spcBef>
            </a:pPr>
            <a:r>
              <a:rPr lang="en-US" altLang="ja-JP" smtClean="0"/>
              <a:t> </a:t>
            </a:r>
            <a:r>
              <a:rPr lang="ja-JP" altLang="en-US" smtClean="0"/>
              <a:t>・</a:t>
            </a:r>
            <a:r>
              <a:rPr lang="en-US" altLang="ja-JP" smtClean="0"/>
              <a:t> </a:t>
            </a:r>
            <a:r>
              <a:rPr lang="ja-JP" altLang="ja-JP" smtClean="0"/>
              <a:t>ロータリーのもともとの魅力や、「最もよく奉仕するものが最も多く報いられる」という基本理念に基づく「超我の奉仕」の精神を失ったからであろうか？ </a:t>
            </a:r>
          </a:p>
          <a:p>
            <a:pPr>
              <a:spcBef>
                <a:spcPct val="0"/>
              </a:spcBef>
            </a:pPr>
            <a:r>
              <a:rPr lang="ja-JP" altLang="en-US" smtClean="0"/>
              <a:t>・</a:t>
            </a:r>
            <a:r>
              <a:rPr lang="en-US" altLang="ja-JP" smtClean="0"/>
              <a:t>  </a:t>
            </a:r>
            <a:r>
              <a:rPr lang="ja-JP" altLang="ja-JP" smtClean="0"/>
              <a:t>競争社会の現代、若い経営者たちがロータリーの活動に参加する時間がないからであろうか？ </a:t>
            </a:r>
          </a:p>
          <a:p>
            <a:pPr>
              <a:spcBef>
                <a:spcPct val="0"/>
              </a:spcBef>
            </a:pPr>
            <a:r>
              <a:rPr lang="en-US" altLang="ja-JP" smtClean="0"/>
              <a:t> </a:t>
            </a:r>
            <a:r>
              <a:rPr lang="ja-JP" altLang="en-US" smtClean="0"/>
              <a:t>・</a:t>
            </a:r>
            <a:r>
              <a:rPr lang="en-US" altLang="ja-JP" smtClean="0"/>
              <a:t> </a:t>
            </a:r>
            <a:r>
              <a:rPr lang="ja-JP" altLang="ja-JP" smtClean="0"/>
              <a:t>ロータリーの目指す永遠の原則が徐々に色あせてきているからであろうか？ </a:t>
            </a:r>
          </a:p>
          <a:p>
            <a:pPr>
              <a:spcBef>
                <a:spcPct val="0"/>
              </a:spcBef>
            </a:pPr>
            <a:r>
              <a:rPr lang="en-US" altLang="ja-JP" smtClean="0"/>
              <a:t> </a:t>
            </a:r>
            <a:r>
              <a:rPr lang="ja-JP" altLang="en-US" smtClean="0"/>
              <a:t>・</a:t>
            </a:r>
            <a:r>
              <a:rPr lang="en-US" altLang="ja-JP" smtClean="0"/>
              <a:t> </a:t>
            </a:r>
            <a:r>
              <a:rPr lang="ja-JP" altLang="ja-JP" smtClean="0"/>
              <a:t>最近の</a:t>
            </a:r>
            <a:r>
              <a:rPr lang="en-US" altLang="ja-JP" smtClean="0"/>
              <a:t>CLP</a:t>
            </a:r>
            <a:r>
              <a:rPr lang="ja-JP" altLang="ja-JP" smtClean="0"/>
              <a:t>（クラブ・リーダーシップ・プラン）の導入によって、ロータリーが今まではうまく機能していたことが誤った方向に動いているのではないか？ </a:t>
            </a:r>
          </a:p>
          <a:p>
            <a:pPr>
              <a:spcBef>
                <a:spcPct val="0"/>
              </a:spcBef>
            </a:pPr>
            <a:r>
              <a:rPr lang="en-US" altLang="ja-JP" smtClean="0"/>
              <a:t> </a:t>
            </a:r>
            <a:r>
              <a:rPr lang="ja-JP" altLang="en-US" smtClean="0"/>
              <a:t>・</a:t>
            </a:r>
            <a:r>
              <a:rPr lang="en-US" altLang="ja-JP" smtClean="0"/>
              <a:t> </a:t>
            </a:r>
            <a:r>
              <a:rPr lang="ja-JP" altLang="ja-JP" smtClean="0"/>
              <a:t>ロータリーの会員としての地位が下がってきたのではないか？</a:t>
            </a:r>
            <a:endParaRPr lang="ja-JP" altLang="en-US" smtClean="0"/>
          </a:p>
          <a:p>
            <a:pPr>
              <a:spcBef>
                <a:spcPct val="0"/>
              </a:spcBef>
            </a:pPr>
            <a:endParaRPr lang="ja-JP" altLang="ja-JP" smtClean="0"/>
          </a:p>
          <a:p>
            <a:pPr>
              <a:spcBef>
                <a:spcPct val="0"/>
              </a:spcBef>
            </a:pPr>
            <a:r>
              <a:rPr lang="ja-JP" altLang="ja-JP" smtClean="0"/>
              <a:t>　ロータリアンの皆様、私にとって「価値」が常に問題なのです。</a:t>
            </a:r>
          </a:p>
          <a:p>
            <a:pPr>
              <a:spcBef>
                <a:spcPct val="0"/>
              </a:spcBef>
            </a:pPr>
            <a:r>
              <a:rPr lang="ja-JP" altLang="ja-JP" smtClean="0"/>
              <a:t>　最近理事会が採択した新会員増強の標語、「一人ひとりが実践しよう：会員の推薦と維持」は、私にとって価値のない薄っぺらなものに思えます。この標語で会員増強につながるとは到底思えません。</a:t>
            </a:r>
            <a:endParaRPr lang="ja-JP" altLang="en-US" smtClean="0"/>
          </a:p>
          <a:p>
            <a:pPr>
              <a:spcBef>
                <a:spcPct val="0"/>
              </a:spcBef>
            </a:pPr>
            <a:endParaRPr lang="ja-JP" altLang="ja-JP" smtClean="0"/>
          </a:p>
          <a:p>
            <a:pPr>
              <a:spcBef>
                <a:spcPct val="0"/>
              </a:spcBef>
            </a:pPr>
            <a:r>
              <a:rPr lang="ja-JP" altLang="ja-JP" smtClean="0"/>
              <a:t>　どのような理由であれ、会員の減少が続けば、ロータリーの終焉も遠くないかもしれません。</a:t>
            </a:r>
          </a:p>
          <a:p>
            <a:pPr>
              <a:spcBef>
                <a:spcPct val="0"/>
              </a:spcBef>
            </a:pPr>
            <a:r>
              <a:rPr lang="ja-JP" altLang="ja-JP" smtClean="0"/>
              <a:t>　しかし、会員増強については、会員数の増加より、会員になるために必要な要件の重要性をしっかりと忘れてはなりません。</a:t>
            </a:r>
          </a:p>
          <a:p>
            <a:pPr>
              <a:spcBef>
                <a:spcPct val="0"/>
              </a:spcBef>
            </a:pPr>
            <a:r>
              <a:rPr lang="ja-JP" altLang="ja-JP" smtClean="0"/>
              <a:t>　皆様の中には、その考え方は全く間違だ、より多くの会員が必要だ、若い経営者の会員が必要だ、新しい息吹が必要だ、新たな活力が必要だ、と反論されるかも知れません。</a:t>
            </a:r>
          </a:p>
          <a:p>
            <a:pPr>
              <a:spcBef>
                <a:spcPct val="0"/>
              </a:spcBef>
            </a:pPr>
            <a:r>
              <a:rPr lang="ja-JP" altLang="ja-JP" smtClean="0"/>
              <a:t>　しかし、新規会員は、会員資格を満たし、今までと同じ教育やプロセスを経て、初めて会員になっていただかなければなりません。</a:t>
            </a:r>
          </a:p>
          <a:p>
            <a:pPr>
              <a:spcBef>
                <a:spcPct val="0"/>
              </a:spcBef>
            </a:pPr>
            <a:r>
              <a:rPr lang="ja-JP" altLang="ja-JP" smtClean="0"/>
              <a:t>　</a:t>
            </a:r>
            <a:r>
              <a:rPr lang="ja-JP" altLang="ja-JP" b="1" smtClean="0"/>
              <a:t>私たちは少しでも多くの新規会員を求めますが、その目的は決してエバンストン本部の運営費の財源とするためではありません。その目的は、必要とされる人々に奉仕をする本当の意味でのロータリアンを増やし、ロータリーのイメージを更に向上させるためであります。</a:t>
            </a:r>
          </a:p>
          <a:p>
            <a:pPr>
              <a:spcBef>
                <a:spcPct val="0"/>
              </a:spcBef>
            </a:pPr>
            <a:r>
              <a:rPr lang="ja-JP" altLang="ja-JP" smtClean="0"/>
              <a:t>　したがって、私は、ロータリー組織の最大目標を会員増強ではなく、会員入会資格に焦点を当てる時期に入ったと思います。量と質は密接な関係がなければなりません。これはまさにケニー会長がおっしゃっている「数と質の両面でグローバルに会員を増強する」ということです。</a:t>
            </a:r>
            <a:endParaRPr lang="ja-JP" altLang="en-US" smtClean="0"/>
          </a:p>
          <a:p>
            <a:pPr>
              <a:spcBef>
                <a:spcPct val="0"/>
              </a:spcBef>
            </a:pPr>
            <a:endParaRPr lang="ja-JP" altLang="en-US" smtClean="0"/>
          </a:p>
          <a:p>
            <a:pPr>
              <a:spcBef>
                <a:spcPct val="0"/>
              </a:spcBef>
            </a:pPr>
            <a:r>
              <a:rPr lang="ja-JP" altLang="en-US" smtClean="0"/>
              <a:t>道は</a:t>
            </a:r>
            <a:r>
              <a:rPr lang="en-US" altLang="ja-JP" smtClean="0"/>
              <a:t>23</a:t>
            </a:r>
            <a:r>
              <a:rPr lang="ja-JP" altLang="en-US" smtClean="0"/>
              <a:t>日、住民の半数以上が</a:t>
            </a:r>
            <a:r>
              <a:rPr lang="en-US" altLang="ja-JP" smtClean="0"/>
              <a:t>65</a:t>
            </a:r>
            <a:r>
              <a:rPr lang="ja-JP" altLang="en-US" smtClean="0"/>
              <a:t>歳以上の高齢者という「限界集落」に関する</a:t>
            </a:r>
            <a:br>
              <a:rPr lang="ja-JP" altLang="en-US" smtClean="0"/>
            </a:br>
            <a:r>
              <a:rPr lang="ja-JP" altLang="en-US" smtClean="0"/>
              <a:t>調査結果をまとめた。</a:t>
            </a:r>
            <a:br>
              <a:rPr lang="ja-JP" altLang="en-US" smtClean="0"/>
            </a:br>
            <a:r>
              <a:rPr lang="ja-JP" altLang="en-US" smtClean="0"/>
              <a:t/>
            </a:r>
            <a:br>
              <a:rPr lang="ja-JP" altLang="en-US" smtClean="0"/>
            </a:br>
            <a:r>
              <a:rPr lang="ja-JP" altLang="en-US" smtClean="0"/>
              <a:t>道内では集落全体の</a:t>
            </a:r>
            <a:r>
              <a:rPr lang="en-US" altLang="ja-JP" smtClean="0"/>
              <a:t>8.6</a:t>
            </a:r>
            <a:r>
              <a:rPr lang="ja-JP" altLang="en-US" smtClean="0"/>
              <a:t>％に当たる</a:t>
            </a:r>
            <a:r>
              <a:rPr lang="en-US" altLang="ja-JP" smtClean="0"/>
              <a:t>570</a:t>
            </a:r>
            <a:r>
              <a:rPr lang="ja-JP" altLang="en-US" smtClean="0"/>
              <a:t>カ所あり、今後、消滅の危機に直面するのが</a:t>
            </a:r>
            <a:br>
              <a:rPr lang="ja-JP" altLang="en-US" smtClean="0"/>
            </a:br>
            <a:r>
              <a:rPr lang="en-US" altLang="ja-JP" smtClean="0"/>
              <a:t>3</a:t>
            </a:r>
            <a:r>
              <a:rPr lang="ja-JP" altLang="en-US" smtClean="0"/>
              <a:t>割近い</a:t>
            </a:r>
            <a:r>
              <a:rPr lang="en-US" altLang="ja-JP" smtClean="0"/>
              <a:t>160</a:t>
            </a:r>
            <a:r>
              <a:rPr lang="ja-JP" altLang="en-US" smtClean="0"/>
              <a:t>カ所に及ぶことがわかった。</a:t>
            </a:r>
            <a:br>
              <a:rPr lang="ja-JP" altLang="en-US" smtClean="0"/>
            </a:br>
            <a:r>
              <a:rPr lang="ja-JP" altLang="en-US" smtClean="0"/>
              <a:t>高齢化が進む道内で限界集落が今後</a:t>
            </a:r>
            <a:r>
              <a:rPr lang="en-US" altLang="ja-JP" smtClean="0"/>
              <a:t>10</a:t>
            </a:r>
            <a:r>
              <a:rPr lang="ja-JP" altLang="en-US" smtClean="0"/>
              <a:t>年で急増する見通し。</a:t>
            </a:r>
            <a:endParaRPr lang="ja-JP" altLang="ja-JP" smtClean="0"/>
          </a:p>
        </p:txBody>
      </p:sp>
      <p:sp>
        <p:nvSpPr>
          <p:cNvPr id="3481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A2B321-D9EE-47DC-BCC2-5B78EEC78947}" type="slidenum">
              <a:rPr lang="ja-JP" altLang="en-US"/>
              <a:pPr fontAlgn="base">
                <a:spcBef>
                  <a:spcPct val="0"/>
                </a:spcBef>
                <a:spcAft>
                  <a:spcPct val="0"/>
                </a:spcAft>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686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686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4C4C67-929B-4B23-B54A-FED8D74A1AED}" type="slidenum">
              <a:rPr lang="ja-JP" altLang="en-US"/>
              <a:pPr fontAlgn="base">
                <a:spcBef>
                  <a:spcPct val="0"/>
                </a:spcBef>
                <a:spcAft>
                  <a:spcPct val="0"/>
                </a:spcAft>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 1"/>
          <p:cNvSpPr>
            <a:spLocks noGrp="1" noRot="1" noChangeAspect="1"/>
          </p:cNvSpPr>
          <p:nvPr>
            <p:ph type="sldImg"/>
          </p:nvPr>
        </p:nvSpPr>
        <p:spPr bwMode="auto">
          <a:xfrm>
            <a:off x="2619375" y="142875"/>
            <a:ext cx="1905000" cy="1428750"/>
          </a:xfrm>
          <a:noFill/>
          <a:ln>
            <a:solidFill>
              <a:srgbClr val="000000"/>
            </a:solidFill>
            <a:miter lim="800000"/>
            <a:headEnd/>
            <a:tailEnd/>
          </a:ln>
        </p:spPr>
      </p:sp>
      <p:sp>
        <p:nvSpPr>
          <p:cNvPr id="3" name="ノート プレースホルダ 2"/>
          <p:cNvSpPr>
            <a:spLocks noGrp="1"/>
          </p:cNvSpPr>
          <p:nvPr>
            <p:ph type="body" idx="1"/>
          </p:nvPr>
        </p:nvSpPr>
        <p:spPr>
          <a:xfrm>
            <a:off x="785813" y="1571625"/>
            <a:ext cx="5486400" cy="7358063"/>
          </a:xfrm>
          <a:ln>
            <a:solidFill>
              <a:srgbClr val="FFFF00"/>
            </a:solidFill>
          </a:ln>
        </p:spPr>
        <p:txBody>
          <a:bodyPr>
            <a:normAutofit fontScale="92500" lnSpcReduction="20000"/>
          </a:bodyPr>
          <a:lstStyle/>
          <a:p>
            <a:pPr fontAlgn="auto">
              <a:spcBef>
                <a:spcPts val="0"/>
              </a:spcBef>
              <a:spcAft>
                <a:spcPts val="0"/>
              </a:spcAft>
              <a:defRPr/>
            </a:pPr>
            <a:r>
              <a:rPr lang="ja-JP" altLang="en-US" sz="1300" b="1" dirty="0" smtClean="0"/>
              <a:t>★神主が神様に対して行うことを奉仕といいます。ですから、日本語で奉仕というのは、人間が神に対して仕えるというのが本来の意味です。人間対人間の場合に奉仕という言葉を使えばそれはどことなくつじつまの合わない違和感を覚えるのは当然のことです。</a:t>
            </a:r>
          </a:p>
          <a:p>
            <a:pPr fontAlgn="auto">
              <a:spcBef>
                <a:spcPts val="0"/>
              </a:spcBef>
              <a:spcAft>
                <a:spcPts val="0"/>
              </a:spcAft>
              <a:defRPr/>
            </a:pPr>
            <a:r>
              <a:rPr lang="ja-JP" altLang="en-US" sz="1300" b="1" dirty="0" smtClean="0"/>
              <a:t>　</a:t>
            </a:r>
          </a:p>
          <a:p>
            <a:pPr fontAlgn="auto">
              <a:spcBef>
                <a:spcPts val="0"/>
              </a:spcBef>
              <a:spcAft>
                <a:spcPts val="0"/>
              </a:spcAft>
              <a:defRPr/>
            </a:pPr>
            <a:r>
              <a:rPr lang="ja-JP" altLang="en-US" sz="1300" b="1" dirty="0" smtClean="0"/>
              <a:t>たとえばコミュニティサービスを日本語で「社会奉仕」などと訳したものですからおかしなことになってきました。社会奉仕というと、なんだか強い立場の者が弱い立場の者に対して何かを施す、恵んであげるといったイメージがどうしても伴います。しかしもともとコミュニティサービスは「良き市民であれ」というのが本筋です。</a:t>
            </a:r>
          </a:p>
          <a:p>
            <a:pPr fontAlgn="auto">
              <a:spcBef>
                <a:spcPts val="0"/>
              </a:spcBef>
              <a:spcAft>
                <a:spcPts val="0"/>
              </a:spcAft>
              <a:defRPr/>
            </a:pPr>
            <a:r>
              <a:rPr lang="ja-JP" altLang="en-US" sz="1300" b="1" dirty="0" smtClean="0"/>
              <a:t>　</a:t>
            </a:r>
          </a:p>
          <a:p>
            <a:pPr fontAlgn="auto">
              <a:spcBef>
                <a:spcPts val="0"/>
              </a:spcBef>
              <a:spcAft>
                <a:spcPts val="0"/>
              </a:spcAft>
              <a:defRPr/>
            </a:pPr>
            <a:r>
              <a:rPr lang="ja-JP" altLang="en-US" sz="1300" b="1" dirty="0" smtClean="0"/>
              <a:t>そこでコミュニティサービスを日本語に訳すと、コミュニティサービスとは自分の住んでいる町内に対して「親身になる」ことと言えます。</a:t>
            </a:r>
          </a:p>
          <a:p>
            <a:pPr fontAlgn="auto">
              <a:spcBef>
                <a:spcPts val="0"/>
              </a:spcBef>
              <a:spcAft>
                <a:spcPts val="0"/>
              </a:spcAft>
              <a:defRPr/>
            </a:pPr>
            <a:r>
              <a:rPr lang="ja-JP" altLang="en-US" sz="1300" b="1" dirty="0" smtClean="0"/>
              <a:t>　たとえば汚れた町内をきれいにすることは自分にとって喜びです。親身になるから出来るわけで、もし親身にならず義務観でやっていれば本当の意味の喜びは生まれません。</a:t>
            </a:r>
          </a:p>
          <a:p>
            <a:pPr fontAlgn="auto">
              <a:spcBef>
                <a:spcPts val="0"/>
              </a:spcBef>
              <a:spcAft>
                <a:spcPts val="0"/>
              </a:spcAft>
              <a:defRPr/>
            </a:pPr>
            <a:r>
              <a:rPr lang="ja-JP" altLang="en-US" sz="1300" b="1" dirty="0" smtClean="0"/>
              <a:t>　職業奉仕という言葉も、自分の商売・事業において「親身になる」ということを除いては本筋は表れてこないだろうと考えています。職業に従事する中で奉仕という言葉が頭の中にちらついたり、ウロウロしている間は、その人の職業意識はまだ本物ではないのです。</a:t>
            </a:r>
          </a:p>
          <a:p>
            <a:pPr fontAlgn="auto">
              <a:spcBef>
                <a:spcPts val="0"/>
              </a:spcBef>
              <a:spcAft>
                <a:spcPts val="0"/>
              </a:spcAft>
              <a:defRPr/>
            </a:pPr>
            <a:r>
              <a:rPr lang="ja-JP" altLang="en-US" sz="1300" b="1" dirty="0" smtClean="0"/>
              <a:t>　</a:t>
            </a:r>
          </a:p>
          <a:p>
            <a:pPr fontAlgn="auto">
              <a:spcBef>
                <a:spcPts val="0"/>
              </a:spcBef>
              <a:spcAft>
                <a:spcPts val="0"/>
              </a:spcAft>
              <a:defRPr/>
            </a:pPr>
            <a:r>
              <a:rPr lang="ja-JP" altLang="en-US" sz="1300" b="1" dirty="0" smtClean="0"/>
              <a:t>　ですから、ロータリー運動の中核をなすものはなんであるかということを表現すると次のようにいえます。自分の住んでいる町や市に対して、親身になれ、商売において親身になれ、ということを高く掲げてそのような人に育っていくことを手助けする。一人一人の努力ももちろん大切ですけれども、一人より二人、二人より三人が、一緒に励まし合い教え合う中から、そういう親身になることの喜びを味わえる人々の輪を広げてゆくこと</a:t>
            </a:r>
            <a:r>
              <a:rPr lang="en-US" sz="1300" b="1" dirty="0" smtClean="0"/>
              <a:t>---</a:t>
            </a:r>
            <a:r>
              <a:rPr lang="ja-JP" altLang="en-US" sz="1300" b="1" dirty="0" smtClean="0"/>
              <a:t>これが</a:t>
            </a:r>
            <a:r>
              <a:rPr lang="en-US" sz="1300" b="1" dirty="0" smtClean="0"/>
              <a:t>R</a:t>
            </a:r>
            <a:r>
              <a:rPr lang="ja-JP" altLang="en-US" sz="1300" b="1" dirty="0" smtClean="0"/>
              <a:t>運動の中核をなすものではなかろうかと思います。</a:t>
            </a:r>
          </a:p>
          <a:p>
            <a:pPr fontAlgn="auto">
              <a:spcBef>
                <a:spcPts val="0"/>
              </a:spcBef>
              <a:spcAft>
                <a:spcPts val="0"/>
              </a:spcAft>
              <a:defRPr/>
            </a:pPr>
            <a:endParaRPr lang="ja-JP" altLang="en-US" sz="1300" b="1" dirty="0" smtClean="0"/>
          </a:p>
          <a:p>
            <a:pPr fontAlgn="auto">
              <a:spcBef>
                <a:spcPts val="0"/>
              </a:spcBef>
              <a:spcAft>
                <a:spcPts val="0"/>
              </a:spcAft>
              <a:defRPr/>
            </a:pPr>
            <a:r>
              <a:rPr lang="ja-JP" altLang="en-US" sz="1300" b="1" dirty="0" smtClean="0">
                <a:solidFill>
                  <a:srgbClr val="FF0000"/>
                </a:solidFill>
              </a:rPr>
              <a:t>そして、親身になる相手が目の前に見えている人々にとどまらず、国境を超え人々に対してまで及んだ時に、初めて国際奉仕という名称が真価を発揮するのです。</a:t>
            </a:r>
          </a:p>
          <a:p>
            <a:pPr fontAlgn="auto">
              <a:spcBef>
                <a:spcPts val="0"/>
              </a:spcBef>
              <a:spcAft>
                <a:spcPts val="0"/>
              </a:spcAft>
              <a:defRPr/>
            </a:pPr>
            <a:endParaRPr lang="ja-JP" altLang="en-US" sz="1300" b="1" dirty="0" smtClean="0"/>
          </a:p>
          <a:p>
            <a:pPr fontAlgn="auto">
              <a:spcBef>
                <a:spcPts val="0"/>
              </a:spcBef>
              <a:spcAft>
                <a:spcPts val="0"/>
              </a:spcAft>
              <a:defRPr/>
            </a:pPr>
            <a:r>
              <a:rPr lang="ja-JP" altLang="en-US" sz="1300" b="1" dirty="0" smtClean="0"/>
              <a:t>・そこに一つのハードルがあります。目に見える人たちに向かって親身になることはそう難しいことではありません。しかし、はるかかなたの肌の色や目の色の違った人たちに対して、なお親身になるということは、おそらく当たり前にはできないことで、そういう心になるためには、心を耕すという行為が必要になってまいります。</a:t>
            </a:r>
          </a:p>
          <a:p>
            <a:pPr fontAlgn="auto">
              <a:spcBef>
                <a:spcPts val="0"/>
              </a:spcBef>
              <a:spcAft>
                <a:spcPts val="0"/>
              </a:spcAft>
              <a:defRPr/>
            </a:pPr>
            <a:r>
              <a:rPr lang="ja-JP" altLang="en-US" sz="1300" b="1" dirty="0" smtClean="0"/>
              <a:t>　耕す、つまりカルチベートというのはどういうことでしょうか。土を耕すのが農業、耕して作物を生産します。それに対して心を耕すのが文化、カルチャーなのです。心を耕して、そこから生まれてきたものを、人から人へ伝承していくこと、それこそが文化なのではないでしょうか。</a:t>
            </a:r>
          </a:p>
          <a:p>
            <a:pPr fontAlgn="auto">
              <a:spcBef>
                <a:spcPts val="0"/>
              </a:spcBef>
              <a:spcAft>
                <a:spcPts val="0"/>
              </a:spcAft>
              <a:defRPr/>
            </a:pPr>
            <a:r>
              <a:rPr lang="ja-JP" altLang="en-US" sz="1300" b="1" dirty="0" smtClean="0"/>
              <a:t>　</a:t>
            </a:r>
          </a:p>
          <a:p>
            <a:pPr fontAlgn="auto">
              <a:spcBef>
                <a:spcPts val="0"/>
              </a:spcBef>
              <a:spcAft>
                <a:spcPts val="0"/>
              </a:spcAft>
              <a:defRPr/>
            </a:pPr>
            <a:r>
              <a:rPr lang="ja-JP" altLang="en-US" sz="1300" b="1" dirty="0" smtClean="0"/>
              <a:t>ロータリーは国際的組織です。決して目に見える人だけを対象に親身になって接していればいいというものではありません。世界の隅々にまで、親身の輪を広げていこうというのがロータリーですから、皆さんが集まって切磋琢磨し、心を耕すということはぜひとも必要だと思います。むしろそういう行為の中にこそ、友情があり楽しみがありロータリーの輝きがあるという風に考えます。　　　　　　　　　　　　　　　　　　　　　　　　　　</a:t>
            </a:r>
            <a:r>
              <a:rPr lang="en-US" sz="1300" b="1" dirty="0" smtClean="0"/>
              <a:t>5.00</a:t>
            </a:r>
            <a:endParaRPr lang="ja-JP" altLang="en-US" sz="1300" b="1" dirty="0" smtClean="0"/>
          </a:p>
          <a:p>
            <a:pPr fontAlgn="auto">
              <a:spcBef>
                <a:spcPts val="0"/>
              </a:spcBef>
              <a:spcAft>
                <a:spcPts val="0"/>
              </a:spcAft>
              <a:defRPr/>
            </a:pPr>
            <a:r>
              <a:rPr lang="ja-JP" altLang="en-US" sz="1300" b="1" dirty="0" smtClean="0"/>
              <a:t>　</a:t>
            </a:r>
          </a:p>
          <a:p>
            <a:pPr fontAlgn="auto">
              <a:spcBef>
                <a:spcPts val="0"/>
              </a:spcBef>
              <a:spcAft>
                <a:spcPts val="0"/>
              </a:spcAft>
              <a:defRPr/>
            </a:pPr>
            <a:endParaRPr lang="ja-JP" altLang="en-US" dirty="0"/>
          </a:p>
        </p:txBody>
      </p:sp>
      <p:sp>
        <p:nvSpPr>
          <p:cNvPr id="3891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1DF79C-0772-4845-9284-274D84B83730}" type="slidenum">
              <a:rPr lang="ja-JP" altLang="en-US"/>
              <a:pPr fontAlgn="base">
                <a:spcBef>
                  <a:spcPct val="0"/>
                </a:spcBef>
                <a:spcAft>
                  <a:spcPct val="0"/>
                </a:spcAft>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09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最近、奉仕イコール寄付　財団活動が奉仕のすべてであるように公言されている</a:t>
            </a:r>
          </a:p>
        </p:txBody>
      </p:sp>
      <p:sp>
        <p:nvSpPr>
          <p:cNvPr id="4096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8675AA-250C-46DC-845A-15492FF5C0C4}" type="slidenum">
              <a:rPr lang="ja-JP" altLang="en-US"/>
              <a:pPr fontAlgn="base">
                <a:spcBef>
                  <a:spcPct val="0"/>
                </a:spcBef>
                <a:spcAft>
                  <a:spcPct val="0"/>
                </a:spcAft>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30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RI</a:t>
            </a:r>
            <a:r>
              <a:rPr lang="ja-JP" altLang="ja-JP" smtClean="0"/>
              <a:t>推奨</a:t>
            </a:r>
            <a:r>
              <a:rPr lang="en-US" altLang="ja-JP" smtClean="0"/>
              <a:t>CLP</a:t>
            </a:r>
            <a:r>
              <a:rPr lang="ja-JP" altLang="ja-JP" smtClean="0"/>
              <a:t>は、人道的ボランティア活動を旨とし、その活動資金源としてのロータリー財団への寄付、その為の会員基盤の増強拡大、地区につながる指導者の育成課題と委員の継続性等が前提となっている。この考え方には理解はできるが、クラブの視点からは、四大奉仕に準拠しない組織であることも含めて、私達日本のクラブにそのまま受け入れるにはかなり無理があると判断。</a:t>
            </a:r>
          </a:p>
          <a:p>
            <a:pPr>
              <a:spcBef>
                <a:spcPct val="0"/>
              </a:spcBef>
            </a:pPr>
            <a:r>
              <a:rPr lang="ja-JP" altLang="ja-JP" smtClean="0"/>
              <a:t>・ 当クラブとしては私達に適していると思える内容で導入し、これを機会にクラブ活動を活性化する事、そして大切な事は委員会活動は何の為のものか、あくまでも卓話例会を第一とし、相互補完のもの。常に念頭におくべきは、自己とその職業の品格、そして国家、地域社会、そして何よりも次世代への夢・希望の育みに役立つ事であると思う。</a:t>
            </a:r>
          </a:p>
        </p:txBody>
      </p:sp>
      <p:sp>
        <p:nvSpPr>
          <p:cNvPr id="4301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ECD907-CFFE-4E28-843F-84CC124BD736}" type="slidenum">
              <a:rPr lang="ja-JP" altLang="en-US"/>
              <a:pPr fontAlgn="base">
                <a:spcBef>
                  <a:spcPct val="0"/>
                </a:spcBef>
                <a:spcAft>
                  <a:spcPct val="0"/>
                </a:spcAft>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50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ja-JP" smtClean="0"/>
              <a:t>小規模クラブが</a:t>
            </a:r>
            <a:r>
              <a:rPr lang="en-US" altLang="ja-JP" smtClean="0"/>
              <a:t>CLP</a:t>
            </a:r>
            <a:r>
              <a:rPr lang="ja-JP" altLang="ja-JP" smtClean="0"/>
              <a:t>に基づいた委員会構成を採用することは致し方ないとしても、地区が</a:t>
            </a:r>
            <a:r>
              <a:rPr lang="en-US" altLang="ja-JP" smtClean="0"/>
              <a:t>CLP</a:t>
            </a:r>
            <a:r>
              <a:rPr lang="ja-JP" altLang="ja-JP" smtClean="0"/>
              <a:t>に基づいた委員会構成を採用して、職業奉仕や社会奉仕の部門を廃止することは、理解に苦しむ現象と言わざるを得ません。</a:t>
            </a:r>
          </a:p>
        </p:txBody>
      </p:sp>
      <p:sp>
        <p:nvSpPr>
          <p:cNvPr id="4505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C8414B-7FEA-41F5-847A-1763CD9C3F7B}" type="slidenum">
              <a:rPr lang="ja-JP" altLang="en-US"/>
              <a:pPr fontAlgn="base">
                <a:spcBef>
                  <a:spcPct val="0"/>
                </a:spcBef>
                <a:spcAft>
                  <a:spcPct val="0"/>
                </a:spcAft>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71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710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A02362-656B-4AF3-9585-BB33C3752B6B}" type="slidenum">
              <a:rPr lang="ja-JP" altLang="en-US"/>
              <a:pPr fontAlgn="base">
                <a:spcBef>
                  <a:spcPct val="0"/>
                </a:spcBef>
                <a:spcAft>
                  <a:spcPct val="0"/>
                </a:spcAft>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91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915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977FDB-9929-4478-AFF2-E2C95D904486}" type="slidenum">
              <a:rPr lang="ja-JP" altLang="en-US"/>
              <a:pPr fontAlgn="base">
                <a:spcBef>
                  <a:spcPct val="0"/>
                </a:spcBef>
                <a:spcAft>
                  <a:spcPct val="0"/>
                </a:spcAft>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12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120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920DC8-3715-463A-B5DD-F4B31A0FC5B1}" type="slidenum">
              <a:rPr lang="ja-JP" altLang="en-US"/>
              <a:pPr fontAlgn="base">
                <a:spcBef>
                  <a:spcPct val="0"/>
                </a:spcBef>
                <a:spcAft>
                  <a:spcPct val="0"/>
                </a:spcAft>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32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325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D13A3C-538D-49CA-947C-7FD85F6D4CA2}" type="slidenum">
              <a:rPr lang="ja-JP" altLang="en-US"/>
              <a:pPr fontAlgn="base">
                <a:spcBef>
                  <a:spcPct val="0"/>
                </a:spcBef>
                <a:spcAft>
                  <a:spcPct val="0"/>
                </a:spcAft>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国際ロータリーは年度の変わり目によくこんな言葉を使います。</a:t>
            </a:r>
          </a:p>
          <a:p>
            <a:pPr>
              <a:spcBef>
                <a:spcPct val="0"/>
              </a:spcBef>
            </a:pPr>
            <a:r>
              <a:rPr lang="ja-JP" altLang="en-US" smtClean="0"/>
              <a:t>「次年度はあなたの年度です」　その通り次年度は本日参加された</a:t>
            </a:r>
            <a:r>
              <a:rPr lang="en-US" altLang="ja-JP" smtClean="0"/>
              <a:t>73</a:t>
            </a:r>
            <a:r>
              <a:rPr lang="ja-JP" altLang="en-US" smtClean="0"/>
              <a:t>クラブのリーダーの皆さんの手にゆだねられています。国際ロータリーはみなさんのクラブによって成り立っています。</a:t>
            </a:r>
          </a:p>
          <a:p>
            <a:pPr>
              <a:spcBef>
                <a:spcPct val="0"/>
              </a:spcBef>
            </a:pPr>
            <a:endParaRPr lang="ja-JP" altLang="en-US" smtClean="0"/>
          </a:p>
          <a:p>
            <a:pPr>
              <a:spcBef>
                <a:spcPct val="0"/>
              </a:spcBef>
            </a:pPr>
            <a:endParaRPr lang="ja-JP" altLang="en-US"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E22F1C-E37E-43BA-84D6-0C9EC5946669}" type="slidenum">
              <a:rPr lang="ja-JP" altLang="en-US"/>
              <a:pPr fontAlgn="base">
                <a:spcBef>
                  <a:spcPct val="0"/>
                </a:spcBef>
                <a:spcAft>
                  <a:spcPct val="0"/>
                </a:spcAft>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52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b="1" smtClean="0"/>
              <a:t>Rtn</a:t>
            </a:r>
            <a:r>
              <a:rPr lang="ja-JP" altLang="ja-JP" b="1" smtClean="0"/>
              <a:t>に必要な心</a:t>
            </a:r>
            <a:r>
              <a:rPr lang="ja-JP" altLang="ja-JP" smtClean="0"/>
              <a:t>　　　永六輔</a:t>
            </a:r>
          </a:p>
          <a:p>
            <a:pPr>
              <a:spcBef>
                <a:spcPct val="0"/>
              </a:spcBef>
            </a:pPr>
            <a:r>
              <a:rPr lang="en-US" altLang="ja-JP" smtClean="0"/>
              <a:t> </a:t>
            </a:r>
            <a:endParaRPr lang="ja-JP" altLang="ja-JP" smtClean="0"/>
          </a:p>
          <a:p>
            <a:pPr>
              <a:spcBef>
                <a:spcPct val="0"/>
              </a:spcBef>
            </a:pPr>
            <a:r>
              <a:rPr lang="ja-JP" altLang="ja-JP" smtClean="0"/>
              <a:t>生きているということは</a:t>
            </a:r>
          </a:p>
          <a:p>
            <a:pPr>
              <a:spcBef>
                <a:spcPct val="0"/>
              </a:spcBef>
            </a:pPr>
            <a:r>
              <a:rPr lang="en-US" altLang="ja-JP" smtClean="0"/>
              <a:t> </a:t>
            </a:r>
            <a:endParaRPr lang="ja-JP" altLang="ja-JP" smtClean="0"/>
          </a:p>
          <a:p>
            <a:pPr>
              <a:spcBef>
                <a:spcPct val="0"/>
              </a:spcBef>
            </a:pPr>
            <a:r>
              <a:rPr lang="ja-JP" altLang="ja-JP" smtClean="0"/>
              <a:t>生きているということはだれかに借りを作ること</a:t>
            </a:r>
          </a:p>
          <a:p>
            <a:pPr>
              <a:spcBef>
                <a:spcPct val="0"/>
              </a:spcBef>
            </a:pPr>
            <a:r>
              <a:rPr lang="ja-JP" altLang="ja-JP" smtClean="0"/>
              <a:t>生きてゆくということはその借りを返してゆくこと</a:t>
            </a:r>
          </a:p>
          <a:p>
            <a:pPr>
              <a:spcBef>
                <a:spcPct val="0"/>
              </a:spcBef>
            </a:pPr>
            <a:r>
              <a:rPr lang="ja-JP" altLang="ja-JP" smtClean="0"/>
              <a:t>誰かにそうしてもらったように</a:t>
            </a:r>
          </a:p>
          <a:p>
            <a:pPr>
              <a:spcBef>
                <a:spcPct val="0"/>
              </a:spcBef>
            </a:pPr>
            <a:r>
              <a:rPr lang="ja-JP" altLang="ja-JP" smtClean="0"/>
              <a:t>誰かにそうしてあげよう</a:t>
            </a:r>
          </a:p>
          <a:p>
            <a:pPr>
              <a:spcBef>
                <a:spcPct val="0"/>
              </a:spcBef>
            </a:pPr>
            <a:endParaRPr lang="ja-JP" altLang="ja-JP" smtClean="0"/>
          </a:p>
        </p:txBody>
      </p:sp>
      <p:sp>
        <p:nvSpPr>
          <p:cNvPr id="552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E4478-DB03-4572-B107-7F3E7C34FB59}" type="slidenum">
              <a:rPr lang="ja-JP" altLang="en-US"/>
              <a:pPr fontAlgn="base">
                <a:spcBef>
                  <a:spcPct val="0"/>
                </a:spcBef>
                <a:spcAft>
                  <a:spcPct val="0"/>
                </a:spcAft>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73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ja-JP" smtClean="0"/>
              <a:t>人が生きるということは誰かと手をつなぐこと</a:t>
            </a:r>
          </a:p>
          <a:p>
            <a:pPr>
              <a:spcBef>
                <a:spcPct val="0"/>
              </a:spcBef>
            </a:pPr>
            <a:r>
              <a:rPr lang="ja-JP" altLang="ja-JP" smtClean="0"/>
              <a:t>つないだ手のぬくもりを忘れないでいること</a:t>
            </a:r>
          </a:p>
          <a:p>
            <a:pPr>
              <a:spcBef>
                <a:spcPct val="0"/>
              </a:spcBef>
            </a:pPr>
            <a:r>
              <a:rPr lang="ja-JP" altLang="ja-JP" smtClean="0"/>
              <a:t>めぐりあい　愛し合い　やがて別れの日</a:t>
            </a:r>
          </a:p>
          <a:p>
            <a:pPr>
              <a:spcBef>
                <a:spcPct val="0"/>
              </a:spcBef>
            </a:pPr>
            <a:r>
              <a:rPr lang="ja-JP" altLang="ja-JP" smtClean="0"/>
              <a:t>その時に悔やまないように　今日を　明日を生きよう</a:t>
            </a:r>
          </a:p>
          <a:p>
            <a:pPr>
              <a:spcBef>
                <a:spcPct val="0"/>
              </a:spcBef>
            </a:pPr>
            <a:r>
              <a:rPr lang="ja-JP" altLang="ja-JP" smtClean="0"/>
              <a:t>人は一人では生きてゆけない</a:t>
            </a:r>
          </a:p>
          <a:p>
            <a:pPr>
              <a:spcBef>
                <a:spcPct val="0"/>
              </a:spcBef>
            </a:pPr>
            <a:r>
              <a:rPr lang="ja-JP" altLang="ja-JP" smtClean="0"/>
              <a:t>誰も一人では歩いてゆけない</a:t>
            </a:r>
          </a:p>
          <a:p>
            <a:pPr>
              <a:spcBef>
                <a:spcPct val="0"/>
              </a:spcBef>
            </a:pPr>
            <a:r>
              <a:rPr lang="en-US" altLang="ja-JP" smtClean="0"/>
              <a:t> </a:t>
            </a:r>
            <a:endParaRPr lang="ja-JP" altLang="en-US" smtClean="0"/>
          </a:p>
        </p:txBody>
      </p:sp>
      <p:sp>
        <p:nvSpPr>
          <p:cNvPr id="5734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3A2AFA-4A4A-4E1F-8C96-1E61033D5931}" type="slidenum">
              <a:rPr lang="ja-JP" altLang="en-US"/>
              <a:pPr fontAlgn="base">
                <a:spcBef>
                  <a:spcPct val="0"/>
                </a:spcBef>
                <a:spcAft>
                  <a:spcPct val="0"/>
                </a:spcAft>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93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93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B3CE1D-7C83-4221-AFAD-A2EA3CCD8715}" type="slidenum">
              <a:rPr lang="ja-JP" altLang="en-US"/>
              <a:pPr fontAlgn="base">
                <a:spcBef>
                  <a:spcPct val="0"/>
                </a:spcBef>
                <a:spcAft>
                  <a:spcPct val="0"/>
                </a:spcAft>
              </a:pPr>
              <a:t>22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4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048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810B0-F121-4C11-8AEF-EBDAFABCB013}" type="slidenum">
              <a:rPr lang="ja-JP" altLang="en-US"/>
              <a:pPr fontAlgn="base">
                <a:spcBef>
                  <a:spcPct val="0"/>
                </a:spcBef>
                <a:spcAft>
                  <a:spcPct val="0"/>
                </a:spcAft>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xfrm>
            <a:off x="685800" y="4343400"/>
            <a:ext cx="5486400" cy="4514850"/>
          </a:xfrm>
        </p:spPr>
        <p:txBody>
          <a:bodyPr wrap="square" numCol="1" anchor="t" anchorCtr="0" compatLnSpc="1">
            <a:prstTxWarp prst="textNoShape">
              <a:avLst/>
            </a:prstTxWarp>
            <a:normAutofit fontScale="92500"/>
          </a:bodyPr>
          <a:lstStyle/>
          <a:p>
            <a:pPr fontAlgn="auto">
              <a:spcBef>
                <a:spcPct val="0"/>
              </a:spcBef>
              <a:spcAft>
                <a:spcPts val="0"/>
              </a:spcAft>
              <a:defRPr/>
            </a:pPr>
            <a:r>
              <a:rPr lang="ja-JP" altLang="en-US" dirty="0" smtClean="0"/>
              <a:t>★ロータリー運動の目的は何ですか。人を作る運動。職業奉仕は金看板</a:t>
            </a:r>
          </a:p>
          <a:p>
            <a:pPr fontAlgn="auto">
              <a:spcBef>
                <a:spcPct val="0"/>
              </a:spcBef>
              <a:spcAft>
                <a:spcPts val="0"/>
              </a:spcAft>
              <a:defRPr/>
            </a:pPr>
            <a:r>
              <a:rPr lang="ja-JP" altLang="en-US" dirty="0" smtClean="0"/>
              <a:t>そのために</a:t>
            </a:r>
            <a:r>
              <a:rPr lang="en-US" altLang="ja-JP" dirty="0" smtClean="0"/>
              <a:t>R</a:t>
            </a:r>
            <a:r>
              <a:rPr lang="ja-JP" altLang="en-US" dirty="0" smtClean="0"/>
              <a:t>の綱領、２つのモットー、倫理訓、決議</a:t>
            </a:r>
            <a:r>
              <a:rPr lang="en-US" altLang="ja-JP" dirty="0" smtClean="0"/>
              <a:t>23-34</a:t>
            </a:r>
            <a:r>
              <a:rPr lang="ja-JP" altLang="en-US" dirty="0" err="1" smtClean="0"/>
              <a:t>、</a:t>
            </a:r>
            <a:r>
              <a:rPr lang="ja-JP" altLang="en-US" dirty="0" smtClean="0"/>
              <a:t>４つのテスト</a:t>
            </a:r>
          </a:p>
          <a:p>
            <a:pPr fontAlgn="auto">
              <a:spcBef>
                <a:spcPct val="0"/>
              </a:spcBef>
              <a:spcAft>
                <a:spcPts val="0"/>
              </a:spcAft>
              <a:defRPr/>
            </a:pPr>
            <a:r>
              <a:rPr lang="ja-JP" altLang="en-US" dirty="0" smtClean="0"/>
              <a:t>国際</a:t>
            </a:r>
            <a:r>
              <a:rPr lang="en-US" altLang="ja-JP" dirty="0" smtClean="0"/>
              <a:t>R</a:t>
            </a:r>
            <a:r>
              <a:rPr lang="ja-JP" altLang="en-US" dirty="0" smtClean="0"/>
              <a:t>は組織拡大のためにこれらを捨てようとしている　</a:t>
            </a:r>
          </a:p>
          <a:p>
            <a:pPr fontAlgn="auto">
              <a:spcBef>
                <a:spcPct val="0"/>
              </a:spcBef>
              <a:spcAft>
                <a:spcPts val="0"/>
              </a:spcAft>
              <a:defRPr/>
            </a:pPr>
            <a:r>
              <a:rPr lang="ja-JP" altLang="en-US" dirty="0" smtClean="0"/>
              <a:t>★組織を作った人の目的と組織の目的は違う</a:t>
            </a:r>
          </a:p>
          <a:p>
            <a:pPr fontAlgn="auto">
              <a:spcBef>
                <a:spcPct val="0"/>
              </a:spcBef>
              <a:spcAft>
                <a:spcPts val="0"/>
              </a:spcAft>
              <a:defRPr/>
            </a:pPr>
            <a:endParaRPr lang="ja-JP" altLang="en-US" dirty="0" smtClean="0"/>
          </a:p>
          <a:p>
            <a:pPr fontAlgn="auto">
              <a:spcBef>
                <a:spcPts val="0"/>
              </a:spcBef>
              <a:spcAft>
                <a:spcPts val="0"/>
              </a:spcAft>
              <a:defRPr/>
            </a:pPr>
            <a:r>
              <a:rPr lang="en-US" altLang="ja-JP" dirty="0" smtClean="0"/>
              <a:t>2004</a:t>
            </a:r>
            <a:r>
              <a:rPr lang="ja-JP" altLang="ja-JP" dirty="0" smtClean="0"/>
              <a:t>年に当時のグレン・エステス</a:t>
            </a:r>
            <a:r>
              <a:rPr lang="en-US" altLang="ja-JP" dirty="0" smtClean="0"/>
              <a:t>RI</a:t>
            </a:r>
            <a:r>
              <a:rPr lang="ja-JP" altLang="ja-JP" dirty="0" smtClean="0"/>
              <a:t>会長エレクトの「世界最大の</a:t>
            </a:r>
            <a:r>
              <a:rPr lang="en-US" altLang="ja-JP" dirty="0" smtClean="0"/>
              <a:t>NGO</a:t>
            </a:r>
            <a:r>
              <a:rPr lang="ja-JP" altLang="ja-JP" dirty="0" smtClean="0"/>
              <a:t>であるロータリー」という発言を聴いた際、私はまさしく国際ロータリーの終焉が間近いことを感じました。いつロータリーは奉仕理念の研鑽や職業奉仕の実践を捨てて、ボランティア組織に移行したのでしょうか。過去の規定審議会において</a:t>
            </a:r>
            <a:r>
              <a:rPr lang="en-US" altLang="ja-JP" dirty="0" smtClean="0"/>
              <a:t>NGO</a:t>
            </a:r>
            <a:r>
              <a:rPr lang="ja-JP" altLang="ja-JP" dirty="0" smtClean="0"/>
              <a:t>に衣替えするような議案は一切提案された記録はありません。規定審議会における審議を経ずに、ロータリーの哲学である奉仕理念を</a:t>
            </a:r>
            <a:r>
              <a:rPr lang="en-US" altLang="ja-JP" dirty="0" smtClean="0"/>
              <a:t>RI</a:t>
            </a:r>
            <a:r>
              <a:rPr lang="ja-JP" altLang="ja-JP" dirty="0" smtClean="0"/>
              <a:t>が勝手に変更することを許すわけにはいきません。</a:t>
            </a:r>
            <a:endParaRPr lang="ja-JP" altLang="en-US" dirty="0" smtClean="0"/>
          </a:p>
          <a:p>
            <a:pPr fontAlgn="auto">
              <a:spcBef>
                <a:spcPts val="0"/>
              </a:spcBef>
              <a:spcAft>
                <a:spcPts val="0"/>
              </a:spcAft>
              <a:defRPr/>
            </a:pPr>
            <a:endParaRPr lang="ja-JP" altLang="en-US" dirty="0" smtClean="0"/>
          </a:p>
          <a:p>
            <a:pPr fontAlgn="auto">
              <a:spcBef>
                <a:spcPts val="0"/>
              </a:spcBef>
              <a:spcAft>
                <a:spcPts val="0"/>
              </a:spcAft>
              <a:defRPr/>
            </a:pPr>
            <a:r>
              <a:rPr lang="ja-JP" altLang="ja-JP" dirty="0" smtClean="0"/>
              <a:t>ロータリー活動は単なる理念の提唱に止まらず、奉仕活動の実践が伴わなければならないことは決議</a:t>
            </a:r>
            <a:r>
              <a:rPr lang="en-US" altLang="ja-JP" dirty="0" smtClean="0"/>
              <a:t>23-34</a:t>
            </a:r>
            <a:r>
              <a:rPr lang="ja-JP" altLang="ja-JP" dirty="0" smtClean="0"/>
              <a:t>に明記されています。しかし、人道的な奉仕活動に専念するために、奉仕理念の研鑽や職業奉仕活動の実践を放棄してもよいという理由は通りません。</a:t>
            </a:r>
          </a:p>
          <a:p>
            <a:pPr fontAlgn="auto">
              <a:spcBef>
                <a:spcPts val="0"/>
              </a:spcBef>
              <a:spcAft>
                <a:spcPts val="0"/>
              </a:spcAft>
              <a:defRPr/>
            </a:pPr>
            <a:r>
              <a:rPr lang="ja-JP" altLang="ja-JP" dirty="0" smtClean="0"/>
              <a:t>　ロータリークラブを</a:t>
            </a:r>
            <a:r>
              <a:rPr lang="en-US" altLang="ja-JP" dirty="0" smtClean="0"/>
              <a:t>NGO</a:t>
            </a:r>
            <a:r>
              <a:rPr lang="ja-JP" altLang="ja-JP" dirty="0" smtClean="0"/>
              <a:t>組織だと定義して、その目的を人道的なボランティア活動だと考えれば、会員数が激減したクラブには存在価値はありません。ボランティア組織ならば、何よりもマンパワーが優先しますから、会員数が</a:t>
            </a:r>
            <a:r>
              <a:rPr lang="en-US" altLang="ja-JP" dirty="0" smtClean="0"/>
              <a:t>10</a:t>
            </a:r>
            <a:r>
              <a:rPr lang="ja-JP" altLang="ja-JP" dirty="0" smtClean="0"/>
              <a:t>名や</a:t>
            </a:r>
            <a:r>
              <a:rPr lang="en-US" altLang="ja-JP" dirty="0" smtClean="0"/>
              <a:t>20</a:t>
            </a:r>
            <a:r>
              <a:rPr lang="ja-JP" altLang="ja-JP" dirty="0" smtClean="0"/>
              <a:t>名のクラブでは、積極的なボランティア活動を期待することは不可能だからです。こういった弱小クラブでも何とかボランティア組織として自立させていくための最小限度の管理組織を想定したものが、</a:t>
            </a:r>
            <a:r>
              <a:rPr lang="en-US" altLang="ja-JP" dirty="0" smtClean="0"/>
              <a:t>RI</a:t>
            </a:r>
            <a:r>
              <a:rPr lang="ja-JP" altLang="ja-JP" dirty="0" smtClean="0"/>
              <a:t>が提唱した</a:t>
            </a:r>
            <a:r>
              <a:rPr lang="en-US" altLang="ja-JP" dirty="0" smtClean="0"/>
              <a:t>CLP</a:t>
            </a:r>
            <a:r>
              <a:rPr lang="ja-JP" altLang="ja-JP" dirty="0" smtClean="0"/>
              <a:t>なのです。言い換えれば、</a:t>
            </a:r>
            <a:r>
              <a:rPr lang="en-US" altLang="ja-JP" dirty="0" smtClean="0"/>
              <a:t>CLP</a:t>
            </a:r>
            <a:r>
              <a:rPr lang="ja-JP" altLang="ja-JP" dirty="0" smtClean="0"/>
              <a:t>とは「機能を喪失しているクラブ」乃至は「機能を喪失しかかっているクラブ」が、「人道的奉仕活動をするボランティア組織」として生き長らえるためのプランだとも言えます。</a:t>
            </a:r>
          </a:p>
          <a:p>
            <a:pPr fontAlgn="auto">
              <a:spcBef>
                <a:spcPts val="0"/>
              </a:spcBef>
              <a:spcAft>
                <a:spcPts val="0"/>
              </a:spcAft>
              <a:defRPr/>
            </a:pPr>
            <a:r>
              <a:rPr lang="en-US" altLang="ja-JP" dirty="0" smtClean="0"/>
              <a:t> </a:t>
            </a:r>
            <a:endParaRPr lang="ja-JP" altLang="ja-JP" dirty="0" smtClean="0"/>
          </a:p>
          <a:p>
            <a:pPr fontAlgn="auto">
              <a:spcBef>
                <a:spcPts val="0"/>
              </a:spcBef>
              <a:spcAft>
                <a:spcPts val="0"/>
              </a:spcAft>
              <a:defRPr/>
            </a:pPr>
            <a:r>
              <a:rPr lang="en-US" altLang="ja-JP" dirty="0" smtClean="0"/>
              <a:t> </a:t>
            </a:r>
            <a:endParaRPr lang="ja-JP" altLang="ja-JP" dirty="0" smtClean="0"/>
          </a:p>
          <a:p>
            <a:pPr fontAlgn="auto">
              <a:spcBef>
                <a:spcPct val="0"/>
              </a:spcBef>
              <a:spcAft>
                <a:spcPts val="0"/>
              </a:spcAft>
              <a:defRPr/>
            </a:pPr>
            <a:endParaRPr lang="ja-JP" altLang="en-US" dirty="0" smtClean="0"/>
          </a:p>
          <a:p>
            <a:pPr fontAlgn="auto">
              <a:spcBef>
                <a:spcPct val="0"/>
              </a:spcBef>
              <a:spcAft>
                <a:spcPts val="0"/>
              </a:spcAft>
              <a:defRPr/>
            </a:pPr>
            <a:endParaRPr lang="ja-JP" altLang="en-US" dirty="0" smtClean="0"/>
          </a:p>
          <a:p>
            <a:pPr fontAlgn="auto">
              <a:spcBef>
                <a:spcPts val="0"/>
              </a:spcBef>
              <a:spcAft>
                <a:spcPts val="0"/>
              </a:spcAft>
              <a:defRPr/>
            </a:pPr>
            <a:endParaRPr lang="ja-JP" altLang="en-US" dirty="0" smtClean="0"/>
          </a:p>
        </p:txBody>
      </p:sp>
      <p:sp>
        <p:nvSpPr>
          <p:cNvPr id="2253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F58409-4035-4214-8B99-C730A856FFDD}" type="slidenum">
              <a:rPr lang="ja-JP" altLang="en-US"/>
              <a:pPr fontAlgn="base">
                <a:spcBef>
                  <a:spcPct val="0"/>
                </a:spcBef>
                <a:spcAft>
                  <a:spcPct val="0"/>
                </a:spcAft>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45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457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DB9638-D5E7-4D25-A9F1-7DA9B671BFCF}" type="slidenum">
              <a:rPr lang="ja-JP" altLang="en-US"/>
              <a:pPr fontAlgn="base">
                <a:spcBef>
                  <a:spcPct val="0"/>
                </a:spcBef>
                <a:spcAft>
                  <a:spcPct val="0"/>
                </a:spcAft>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66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662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CBB901-59F4-4AEE-98AF-4A86CD7CACB5}" type="slidenum">
              <a:rPr lang="ja-JP" altLang="en-US"/>
              <a:pPr fontAlgn="base">
                <a:spcBef>
                  <a:spcPct val="0"/>
                </a:spcBef>
                <a:spcAft>
                  <a:spcPct val="0"/>
                </a:spcAft>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867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867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ECA6F2-4F35-4F3D-9EC2-F99C95FEE676}" type="slidenum">
              <a:rPr lang="ja-JP" altLang="en-US"/>
              <a:pPr fontAlgn="base">
                <a:spcBef>
                  <a:spcPct val="0"/>
                </a:spcBef>
                <a:spcAft>
                  <a:spcPct val="0"/>
                </a:spcAft>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072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AD1DF3-31B4-47E6-9ACA-1A765E7B9E26}" type="slidenum">
              <a:rPr lang="ja-JP" altLang="en-US"/>
              <a:pPr fontAlgn="base">
                <a:spcBef>
                  <a:spcPct val="0"/>
                </a:spcBef>
                <a:spcAft>
                  <a:spcPct val="0"/>
                </a:spcAft>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bwMode="auto">
          <a:xfrm>
            <a:off x="1714500" y="214313"/>
            <a:ext cx="3429000" cy="2571750"/>
          </a:xfrm>
          <a:noFill/>
          <a:ln>
            <a:solidFill>
              <a:srgbClr val="000000"/>
            </a:solidFill>
            <a:miter lim="800000"/>
            <a:headEnd/>
            <a:tailEnd/>
          </a:ln>
        </p:spPr>
      </p:sp>
      <p:sp>
        <p:nvSpPr>
          <p:cNvPr id="32770" name="ノート プレースホルダ 2"/>
          <p:cNvSpPr>
            <a:spLocks noGrp="1"/>
          </p:cNvSpPr>
          <p:nvPr>
            <p:ph type="body" idx="1"/>
          </p:nvPr>
        </p:nvSpPr>
        <p:spPr bwMode="auto">
          <a:xfrm>
            <a:off x="685800" y="2928938"/>
            <a:ext cx="5486400" cy="5529262"/>
          </a:xfrm>
          <a:noFill/>
        </p:spPr>
        <p:txBody>
          <a:bodyPr wrap="square" numCol="1" anchor="t" anchorCtr="0" compatLnSpc="1">
            <a:prstTxWarp prst="textNoShape">
              <a:avLst/>
            </a:prstTxWarp>
          </a:bodyPr>
          <a:lstStyle/>
          <a:p>
            <a:pPr>
              <a:spcBef>
                <a:spcPct val="0"/>
              </a:spcBef>
            </a:pPr>
            <a:r>
              <a:rPr lang="ja-JP" altLang="en-US" smtClean="0"/>
              <a:t>★</a:t>
            </a:r>
            <a:r>
              <a:rPr lang="ja-JP" altLang="en-US" b="1" smtClean="0"/>
              <a:t>あなたは業界の代表者としてロータリーに入会したのではなくて、むしろ、ロータリーがあなたをロータリーの代表として、あなたの業界に派遣しているのだという考え方をロータリーはとります。</a:t>
            </a:r>
          </a:p>
          <a:p>
            <a:pPr>
              <a:spcBef>
                <a:spcPct val="0"/>
              </a:spcBef>
            </a:pPr>
            <a:r>
              <a:rPr lang="ja-JP" altLang="en-US" b="1" smtClean="0"/>
              <a:t>　つまりあなたはロータリーからあなたの業界に派遣されたロータリー精神を伝えるための全権大使なのです。あなたは同業者全体に職業倫理を向上させることに全力を注ぐべきとされます。</a:t>
            </a:r>
          </a:p>
          <a:p>
            <a:pPr>
              <a:spcBef>
                <a:spcPct val="0"/>
              </a:spcBef>
            </a:pPr>
            <a:r>
              <a:rPr lang="ja-JP" altLang="en-US" b="1" smtClean="0"/>
              <a:t>　</a:t>
            </a:r>
          </a:p>
          <a:p>
            <a:pPr>
              <a:spcBef>
                <a:spcPct val="0"/>
              </a:spcBef>
            </a:pPr>
            <a:r>
              <a:rPr lang="ja-JP" altLang="en-US" b="1" smtClean="0"/>
              <a:t>あなたがロータリアンとなるとき、原則として他の同業者が</a:t>
            </a:r>
            <a:r>
              <a:rPr lang="en-US" altLang="ja-JP" b="1" smtClean="0"/>
              <a:t>Rtn</a:t>
            </a:r>
            <a:r>
              <a:rPr lang="ja-JP" altLang="en-US" b="1" smtClean="0"/>
              <a:t>として入会する可能性が閉ざされます。職業分類はその</a:t>
            </a:r>
            <a:r>
              <a:rPr lang="en-US" altLang="ja-JP" b="1" smtClean="0"/>
              <a:t>Rtn</a:t>
            </a:r>
            <a:r>
              <a:rPr lang="ja-JP" altLang="en-US" b="1" smtClean="0"/>
              <a:t>の独占物ではなくクラブがその会員に貸したものであると考えます。したがってその会員がロータリー精神に反した行動があるとき、クラブはその</a:t>
            </a:r>
            <a:r>
              <a:rPr lang="en-US" altLang="ja-JP" b="1" smtClean="0"/>
              <a:t>Rtn</a:t>
            </a:r>
            <a:r>
              <a:rPr lang="ja-JP" altLang="en-US" b="1" smtClean="0"/>
              <a:t>に貸した職業分類をはく奪し、これを他の同業者に貸与できます。</a:t>
            </a:r>
          </a:p>
          <a:p>
            <a:pPr>
              <a:spcBef>
                <a:spcPct val="0"/>
              </a:spcBef>
            </a:pPr>
            <a:r>
              <a:rPr lang="ja-JP" altLang="en-US" b="1" smtClean="0"/>
              <a:t>・もう一つ大事なことはあなたは自分の業界のことを他の会員に紹介する義務があります。それによってたがいに異業種の交流ができるのです。</a:t>
            </a:r>
          </a:p>
          <a:p>
            <a:pPr>
              <a:spcBef>
                <a:spcPct val="0"/>
              </a:spcBef>
            </a:pPr>
            <a:endParaRPr lang="ja-JP" altLang="en-US" smtClean="0"/>
          </a:p>
          <a:p>
            <a:pPr>
              <a:spcBef>
                <a:spcPct val="0"/>
              </a:spcBef>
            </a:pPr>
            <a:r>
              <a:rPr lang="ja-JP" altLang="en-US" smtClean="0"/>
              <a:t>★</a:t>
            </a:r>
            <a:r>
              <a:rPr lang="ja-JP" altLang="en-US" b="1" smtClean="0"/>
              <a:t>我々はなぜ選ばれたのでしょうか。言うまでもなくロータリーの目的と精神を実現するためにであります。しかもその目的と精神には、疑いもなく一つの哲学があります。つまり我々はロータリーの哲学を実践するために会員になったのです。</a:t>
            </a:r>
          </a:p>
          <a:p>
            <a:pPr>
              <a:spcBef>
                <a:spcPct val="0"/>
              </a:spcBef>
            </a:pPr>
            <a:r>
              <a:rPr lang="ja-JP" altLang="en-US" b="1" smtClean="0"/>
              <a:t>　</a:t>
            </a:r>
          </a:p>
          <a:p>
            <a:pPr>
              <a:spcBef>
                <a:spcPct val="0"/>
              </a:spcBef>
            </a:pPr>
            <a:r>
              <a:rPr lang="ja-JP" altLang="en-US" b="1" smtClean="0"/>
              <a:t>第一に哲学をやるのであるから、主体は会員個人であります。</a:t>
            </a:r>
          </a:p>
          <a:p>
            <a:pPr>
              <a:spcBef>
                <a:spcPct val="0"/>
              </a:spcBef>
            </a:pPr>
            <a:r>
              <a:rPr lang="ja-JP" altLang="en-US" b="1" smtClean="0"/>
              <a:t>またその活動は、我々の日常生活とともにあり、</a:t>
            </a:r>
            <a:r>
              <a:rPr lang="en-US" altLang="ja-JP" b="1" smtClean="0"/>
              <a:t>Rtn</a:t>
            </a:r>
            <a:r>
              <a:rPr lang="ja-JP" altLang="en-US" b="1" smtClean="0"/>
              <a:t>個人の精神的な活動となります。それは我々の行動の仕方の基本としての哲学であって、余暇に、片手間にやればよいというものではありません。言い換えれば我々には本来の仕事があり、そのほかにロータリーがあると考えるのは間違っています。</a:t>
            </a:r>
          </a:p>
          <a:p>
            <a:pPr>
              <a:spcBef>
                <a:spcPct val="0"/>
              </a:spcBef>
            </a:pPr>
            <a:endParaRPr lang="ja-JP" altLang="en-US" b="1" smtClean="0"/>
          </a:p>
          <a:p>
            <a:pPr>
              <a:spcBef>
                <a:spcPct val="0"/>
              </a:spcBef>
            </a:pPr>
            <a:r>
              <a:rPr lang="ja-JP" altLang="en-US" b="1" smtClean="0"/>
              <a:t>つまり我々の仕事や生活の一部分にロータリーがあるのではなくて、我々の生活の基本が、ロータリー的でなければならない。ロータリーの綱領の第</a:t>
            </a:r>
            <a:r>
              <a:rPr lang="en-US" altLang="ja-JP" b="1" smtClean="0"/>
              <a:t>3</a:t>
            </a:r>
            <a:r>
              <a:rPr lang="ja-JP" altLang="en-US" b="1" smtClean="0"/>
              <a:t>はハッキリとそのことを示しています。　　　　　　　　　　　　　　　　　　　　　　　　　　　　　　　　</a:t>
            </a:r>
            <a:endParaRPr lang="ja-JP" altLang="en-US" smtClean="0"/>
          </a:p>
          <a:p>
            <a:pPr>
              <a:spcBef>
                <a:spcPct val="0"/>
              </a:spcBef>
            </a:pPr>
            <a:r>
              <a:rPr lang="en-US" b="1" smtClean="0">
                <a:ea typeface="ＭＳ Ｐゴシック" charset="-128"/>
              </a:rPr>
              <a:t> </a:t>
            </a:r>
            <a:endParaRPr lang="ja-JP" altLang="en-US" smtClean="0"/>
          </a:p>
          <a:p>
            <a:pPr>
              <a:spcBef>
                <a:spcPct val="0"/>
              </a:spcBef>
            </a:pPr>
            <a:endParaRPr lang="ja-JP" altLang="en-US" smtClean="0"/>
          </a:p>
        </p:txBody>
      </p:sp>
      <p:sp>
        <p:nvSpPr>
          <p:cNvPr id="3277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654F05-0A26-4CA0-A679-03DFC85D7B3B}" type="slidenum">
              <a:rPr lang="ja-JP" altLang="en-US"/>
              <a:pPr fontAlgn="base">
                <a:spcBef>
                  <a:spcPct val="0"/>
                </a:spcBef>
                <a:spcAft>
                  <a:spcPct val="0"/>
                </a:spcAft>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7D73A43-15E8-40AE-97EF-3E26BEAB0A09}" type="datetimeFigureOut">
              <a:rPr lang="ja-JP" altLang="en-US"/>
              <a:pPr>
                <a:defRPr/>
              </a:pPr>
              <a:t>2010/4/19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C0EE4D0-1AF8-44CC-9FD5-6FABAA40E9B1}"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7086679-4583-4A6E-AC9A-54EDA2BE87AB}" type="datetimeFigureOut">
              <a:rPr lang="ja-JP" altLang="en-US"/>
              <a:pPr>
                <a:defRPr/>
              </a:pPr>
              <a:t>2010/4/19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43D3F70-1788-491D-B401-C5463ADBBB47}"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6642F90-0BD5-4541-AEE4-DC38D7B9F5D8}" type="datetimeFigureOut">
              <a:rPr lang="ja-JP" altLang="en-US"/>
              <a:pPr>
                <a:defRPr/>
              </a:pPr>
              <a:t>2010/4/19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DF9A2DC-71CB-42D2-8A55-E704A0026CC5}"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8400"/>
            <a:ext cx="2133600" cy="457200"/>
          </a:xfrm>
        </p:spPr>
        <p:txBody>
          <a:bodyPr/>
          <a:lstStyle>
            <a:lvl1pPr>
              <a:defRPr/>
            </a:lvl1pPr>
          </a:lstStyle>
          <a:p>
            <a:pPr>
              <a:defRPr/>
            </a:pPr>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a:xfrm>
            <a:off x="6553200" y="6248400"/>
            <a:ext cx="2133600" cy="457200"/>
          </a:xfrm>
        </p:spPr>
        <p:txBody>
          <a:bodyPr/>
          <a:lstStyle>
            <a:lvl1pPr>
              <a:defRPr/>
            </a:lvl1pPr>
          </a:lstStyle>
          <a:p>
            <a:pPr>
              <a:defRPr/>
            </a:pPr>
            <a:fld id="{9267B6A1-2817-4A53-8CDC-A2EB851FDAB6}"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F853AE3-CFDB-4A8F-A2B7-3E1132F24DD1}" type="datetimeFigureOut">
              <a:rPr lang="ja-JP" altLang="en-US"/>
              <a:pPr>
                <a:defRPr/>
              </a:pPr>
              <a:t>2010/4/19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69F2228-744A-44BE-9C6E-AD36F540377D}"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84E7D8-E3A4-4614-899A-8D90A72E2978}" type="datetimeFigureOut">
              <a:rPr lang="ja-JP" altLang="en-US"/>
              <a:pPr>
                <a:defRPr/>
              </a:pPr>
              <a:t>2010/4/19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FE5EB8D-B1F3-4EAD-802F-8188E5DEC52E}"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93F84A7-2B4B-4905-8E61-8D6595B01CC0}" type="datetimeFigureOut">
              <a:rPr lang="ja-JP" altLang="en-US"/>
              <a:pPr>
                <a:defRPr/>
              </a:pPr>
              <a:t>2010/4/19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1EF803B-8797-4F5E-8B1E-66604D2BB73A}"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4525988-489C-436E-B65C-7F344BAFC7BA}" type="datetimeFigureOut">
              <a:rPr lang="ja-JP" altLang="en-US"/>
              <a:pPr>
                <a:defRPr/>
              </a:pPr>
              <a:t>2010/4/19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777C3B79-8D33-4721-BC64-8C4ED94991E0}"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9E53AA8-6204-4F97-9519-F3B50DAD9C5C}" type="datetimeFigureOut">
              <a:rPr lang="ja-JP" altLang="en-US"/>
              <a:pPr>
                <a:defRPr/>
              </a:pPr>
              <a:t>2010/4/19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B455CED-5983-4496-8253-85D2A0D33AFE}"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520F243-E60D-4B85-A6E9-9158C4003087}" type="datetimeFigureOut">
              <a:rPr lang="ja-JP" altLang="en-US"/>
              <a:pPr>
                <a:defRPr/>
              </a:pPr>
              <a:t>2010/4/19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BC5C7E6-27CC-466D-AE0C-CFB32CD24C61}"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5E5615C-C9A4-40C3-AA27-3513EBFBA03B}" type="datetimeFigureOut">
              <a:rPr lang="ja-JP" altLang="en-US"/>
              <a:pPr>
                <a:defRPr/>
              </a:pPr>
              <a:t>2010/4/19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4F8EED5-D8FF-437A-9F71-B1CFA76AC50A}"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B157C59-3E1A-43E9-B198-BC38EE660351}" type="datetimeFigureOut">
              <a:rPr lang="ja-JP" altLang="en-US"/>
              <a:pPr>
                <a:defRPr/>
              </a:pPr>
              <a:t>2010/4/19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B584CC0-B7FE-4609-80A1-C90342ECEA8C}"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F50E79D-278A-43E0-BBE5-C8E283602468}" type="datetimeFigureOut">
              <a:rPr lang="ja-JP" altLang="en-US"/>
              <a:pPr>
                <a:defRPr/>
              </a:pPr>
              <a:t>2010/4/19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B0F4683A-745A-4ADF-8F71-2F7E7E2C357C}" type="slidenum">
              <a:rPr lang="ja-JP" altLang="en-US"/>
              <a:pPr>
                <a:defRPr/>
              </a:pPr>
              <a:t>&lt;#&gt;</a:t>
            </a:fld>
            <a:endParaRPr lang="ja-JP" altLang="en-US"/>
          </a:p>
        </p:txBody>
      </p:sp>
    </p:spTree>
  </p:cSld>
  <p:clrMap bg1="dk1" tx1="lt1" bg2="dk2"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3"/>
          <p:cNvSpPr>
            <a:spLocks noGrp="1"/>
          </p:cNvSpPr>
          <p:nvPr>
            <p:ph type="ctrTitle"/>
          </p:nvPr>
        </p:nvSpPr>
        <p:spPr/>
        <p:txBody>
          <a:bodyPr/>
          <a:lstStyle/>
          <a:p>
            <a:r>
              <a:rPr lang="ja-JP" altLang="en-US" sz="4800" b="1" i="1" smtClean="0"/>
              <a:t>地区協議会</a:t>
            </a:r>
          </a:p>
        </p:txBody>
      </p:sp>
      <p:sp>
        <p:nvSpPr>
          <p:cNvPr id="5" name="サブタイトル 4"/>
          <p:cNvSpPr>
            <a:spLocks noGrp="1"/>
          </p:cNvSpPr>
          <p:nvPr>
            <p:ph type="subTitle" idx="1"/>
          </p:nvPr>
        </p:nvSpPr>
        <p:spPr>
          <a:xfrm>
            <a:off x="1371600" y="4357694"/>
            <a:ext cx="6400800" cy="1281106"/>
          </a:xfrm>
        </p:spPr>
        <p:txBody>
          <a:bodyPr rtlCol="0">
            <a:normAutofit/>
          </a:bodyPr>
          <a:lstStyle/>
          <a:p>
            <a:pPr fontAlgn="auto">
              <a:spcAft>
                <a:spcPts val="0"/>
              </a:spcAft>
              <a:buFont typeface="Arial" pitchFamily="34" charset="0"/>
              <a:buNone/>
              <a:defRPr/>
            </a:pPr>
            <a:r>
              <a:rPr lang="ja-JP" altLang="en-US" dirty="0" smtClean="0">
                <a:ln>
                  <a:solidFill>
                    <a:schemeClr val="tx1">
                      <a:lumMod val="95000"/>
                      <a:lumOff val="5000"/>
                    </a:schemeClr>
                  </a:solidFill>
                </a:ln>
                <a:solidFill>
                  <a:srgbClr val="FF0000"/>
                </a:solidFill>
              </a:rPr>
              <a:t>２０</a:t>
            </a:r>
            <a:r>
              <a:rPr lang="en-US" altLang="ja-JP" dirty="0" smtClean="0">
                <a:ln>
                  <a:solidFill>
                    <a:schemeClr val="tx1">
                      <a:lumMod val="95000"/>
                      <a:lumOff val="5000"/>
                    </a:schemeClr>
                  </a:solidFill>
                </a:ln>
                <a:solidFill>
                  <a:srgbClr val="FF0000"/>
                </a:solidFill>
              </a:rPr>
              <a:t>10</a:t>
            </a:r>
            <a:r>
              <a:rPr lang="ja-JP" altLang="en-US" dirty="0" smtClean="0">
                <a:ln>
                  <a:solidFill>
                    <a:schemeClr val="tx1">
                      <a:lumMod val="95000"/>
                      <a:lumOff val="5000"/>
                    </a:schemeClr>
                  </a:solidFill>
                </a:ln>
                <a:solidFill>
                  <a:srgbClr val="FF0000"/>
                </a:solidFill>
              </a:rPr>
              <a:t>～</a:t>
            </a:r>
            <a:r>
              <a:rPr lang="en-US" altLang="ja-JP" dirty="0" smtClean="0">
                <a:ln>
                  <a:solidFill>
                    <a:schemeClr val="tx1">
                      <a:lumMod val="95000"/>
                      <a:lumOff val="5000"/>
                    </a:schemeClr>
                  </a:solidFill>
                </a:ln>
                <a:solidFill>
                  <a:srgbClr val="FF0000"/>
                </a:solidFill>
              </a:rPr>
              <a:t>11</a:t>
            </a:r>
            <a:r>
              <a:rPr lang="ja-JP" altLang="en-US" dirty="0" smtClean="0">
                <a:ln>
                  <a:solidFill>
                    <a:schemeClr val="tx1">
                      <a:lumMod val="95000"/>
                      <a:lumOff val="5000"/>
                    </a:schemeClr>
                  </a:solidFill>
                </a:ln>
                <a:solidFill>
                  <a:srgbClr val="FF0000"/>
                </a:solidFill>
              </a:rPr>
              <a:t>年　佐々木年度</a:t>
            </a:r>
            <a:endParaRPr lang="ja-JP" altLang="en-US" dirty="0">
              <a:ln>
                <a:solidFill>
                  <a:schemeClr val="tx1">
                    <a:lumMod val="95000"/>
                    <a:lumOff val="5000"/>
                  </a:schemeClr>
                </a:solidFill>
              </a:ln>
              <a:solidFill>
                <a:srgbClr val="FF0000"/>
              </a:solidFill>
            </a:endParaRPr>
          </a:p>
          <a:p>
            <a:pPr fontAlgn="auto">
              <a:spcAft>
                <a:spcPts val="0"/>
              </a:spcAft>
              <a:buFont typeface="Arial" pitchFamily="34" charset="0"/>
              <a:buNone/>
              <a:defRPr/>
            </a:pPr>
            <a:r>
              <a:rPr lang="ja-JP" altLang="en-US" dirty="0">
                <a:ln>
                  <a:solidFill>
                    <a:schemeClr val="tx1">
                      <a:lumMod val="95000"/>
                      <a:lumOff val="5000"/>
                    </a:schemeClr>
                  </a:solidFill>
                </a:ln>
                <a:solidFill>
                  <a:srgbClr val="FF0000"/>
                </a:solidFill>
              </a:rPr>
              <a:t>地区協議会</a:t>
            </a:r>
          </a:p>
          <a:p>
            <a:pPr fontAlgn="auto">
              <a:spcAft>
                <a:spcPts val="0"/>
              </a:spcAft>
              <a:buFont typeface="Arial" pitchFamily="34" charset="0"/>
              <a:buNone/>
              <a:defRPr/>
            </a:pP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1"/>
          <p:cNvSpPr>
            <a:spLocks noGrp="1"/>
          </p:cNvSpPr>
          <p:nvPr>
            <p:ph type="title"/>
          </p:nvPr>
        </p:nvSpPr>
        <p:spPr/>
        <p:txBody>
          <a:bodyPr/>
          <a:lstStyle/>
          <a:p>
            <a:r>
              <a:rPr lang="ja-JP" altLang="en-US" b="1" i="1" smtClean="0">
                <a:solidFill>
                  <a:srgbClr val="FFFF00"/>
                </a:solidFill>
              </a:rPr>
              <a:t>会員増強</a:t>
            </a:r>
          </a:p>
        </p:txBody>
      </p:sp>
      <p:sp>
        <p:nvSpPr>
          <p:cNvPr id="33794" name="コンテンツ プレースホルダ 2"/>
          <p:cNvSpPr>
            <a:spLocks noGrp="1"/>
          </p:cNvSpPr>
          <p:nvPr>
            <p:ph idx="1"/>
          </p:nvPr>
        </p:nvSpPr>
        <p:spPr>
          <a:xfrm>
            <a:off x="571500" y="1714500"/>
            <a:ext cx="8215313" cy="4572000"/>
          </a:xfrm>
        </p:spPr>
        <p:txBody>
          <a:bodyPr/>
          <a:lstStyle/>
          <a:p>
            <a:r>
              <a:rPr lang="ja-JP" altLang="en-US" sz="4000" b="1" smtClean="0"/>
              <a:t>停滞は衰退と死の始まりである</a:t>
            </a:r>
          </a:p>
          <a:p>
            <a:r>
              <a:rPr lang="ja-JP" altLang="en-US" sz="4000" b="1" smtClean="0"/>
              <a:t>過疎化　産業の衰退　高齢化</a:t>
            </a:r>
          </a:p>
          <a:p>
            <a:r>
              <a:rPr lang="ja-JP" altLang="en-US" sz="4000" b="1" smtClean="0"/>
              <a:t>あらゆる努力を傾けて若い人を</a:t>
            </a:r>
          </a:p>
          <a:p>
            <a:r>
              <a:rPr lang="ja-JP" altLang="en-US" sz="4000" b="1" smtClean="0"/>
              <a:t>増強はエバンストン本部の運営費</a:t>
            </a:r>
          </a:p>
          <a:p>
            <a:pPr>
              <a:buFont typeface="Arial" charset="0"/>
              <a:buNone/>
            </a:pPr>
            <a:r>
              <a:rPr lang="ja-JP" altLang="en-US" sz="4000" b="1" smtClean="0"/>
              <a:t>　の財源とするためではない　</a:t>
            </a:r>
            <a:r>
              <a:rPr lang="en-US" altLang="ja-JP" sz="4000" b="1" smtClean="0">
                <a:solidFill>
                  <a:srgbClr val="FF0000"/>
                </a:solidFill>
                <a:latin typeface="Times New Roman" pitchFamily="18" charset="0"/>
                <a:cs typeface="Times New Roman" pitchFamily="18" charset="0"/>
              </a:rPr>
              <a:t>M&amp;M</a:t>
            </a:r>
            <a:endParaRPr lang="ja-JP" altLang="en-US" sz="4000" b="1" smtClean="0">
              <a:solidFill>
                <a:srgbClr val="FF0000"/>
              </a:solidFill>
              <a:latin typeface="Times New Roman" pitchFamily="18" charset="0"/>
              <a:cs typeface="Times New Roman" pitchFamily="18" charset="0"/>
            </a:endParaRPr>
          </a:p>
          <a:p>
            <a:r>
              <a:rPr lang="ja-JP" altLang="en-US" sz="4000" b="1" smtClean="0"/>
              <a:t>会員増強でなく会員資格に焦点を</a:t>
            </a:r>
          </a:p>
          <a:p>
            <a:endParaRPr lang="ja-JP" altLang="en-US" sz="4000" b="1" smtClean="0"/>
          </a:p>
          <a:p>
            <a:endParaRPr lang="ja-JP" altLang="en-US" sz="40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1"/>
          <p:cNvSpPr>
            <a:spLocks noGrp="1"/>
          </p:cNvSpPr>
          <p:nvPr>
            <p:ph type="title"/>
          </p:nvPr>
        </p:nvSpPr>
        <p:spPr/>
        <p:txBody>
          <a:bodyPr/>
          <a:lstStyle/>
          <a:p>
            <a:r>
              <a:rPr lang="ja-JP" altLang="en-US" b="1" i="1" smtClean="0">
                <a:solidFill>
                  <a:srgbClr val="FFFF00"/>
                </a:solidFill>
              </a:rPr>
              <a:t>ロータリーの広報</a:t>
            </a:r>
          </a:p>
        </p:txBody>
      </p:sp>
      <p:sp>
        <p:nvSpPr>
          <p:cNvPr id="3" name="コンテンツ プレースホルダ 2"/>
          <p:cNvSpPr>
            <a:spLocks noGrp="1"/>
          </p:cNvSpPr>
          <p:nvPr>
            <p:ph idx="1"/>
          </p:nvPr>
        </p:nvSpPr>
        <p:spPr>
          <a:xfrm>
            <a:off x="457200" y="1928813"/>
            <a:ext cx="8229600" cy="4197350"/>
          </a:xfrm>
        </p:spPr>
        <p:txBody>
          <a:bodyPr rtlCol="0">
            <a:normAutofit fontScale="92500" lnSpcReduction="20000"/>
          </a:bodyPr>
          <a:lstStyle/>
          <a:p>
            <a:pPr fontAlgn="auto">
              <a:spcAft>
                <a:spcPts val="0"/>
              </a:spcAft>
              <a:buFont typeface="Arial" pitchFamily="34" charset="0"/>
              <a:buChar char="•"/>
              <a:defRPr/>
            </a:pPr>
            <a:r>
              <a:rPr lang="ja-JP" altLang="en-US" sz="3600" b="1" dirty="0" smtClean="0">
                <a:solidFill>
                  <a:srgbClr val="00B0F0"/>
                </a:solidFill>
              </a:rPr>
              <a:t>情報委員会</a:t>
            </a:r>
            <a:r>
              <a:rPr lang="en-US" altLang="ja-JP" sz="3600" b="1" dirty="0" smtClean="0">
                <a:solidFill>
                  <a:srgbClr val="00B0F0"/>
                </a:solidFill>
              </a:rPr>
              <a:t>---</a:t>
            </a:r>
            <a:r>
              <a:rPr lang="ja-JP" altLang="en-US" sz="3600" b="1" dirty="0" smtClean="0"/>
              <a:t>ロータリーの会員に</a:t>
            </a:r>
          </a:p>
          <a:p>
            <a:pPr fontAlgn="auto">
              <a:spcAft>
                <a:spcPts val="0"/>
              </a:spcAft>
              <a:buFont typeface="Arial" pitchFamily="34" charset="0"/>
              <a:buNone/>
              <a:defRPr/>
            </a:pPr>
            <a:r>
              <a:rPr lang="ja-JP" altLang="en-US" sz="3600" b="1" dirty="0" smtClean="0"/>
              <a:t>	　　　　　　　　　ロータリーの知識を普及</a:t>
            </a:r>
          </a:p>
          <a:p>
            <a:pPr fontAlgn="auto">
              <a:spcAft>
                <a:spcPts val="0"/>
              </a:spcAft>
              <a:buFont typeface="Arial" pitchFamily="34" charset="0"/>
              <a:buChar char="•"/>
              <a:defRPr/>
            </a:pPr>
            <a:r>
              <a:rPr lang="ja-JP" altLang="en-US" sz="3600" b="1" dirty="0" smtClean="0">
                <a:solidFill>
                  <a:srgbClr val="00B0F0"/>
                </a:solidFill>
              </a:rPr>
              <a:t>広報委員会</a:t>
            </a:r>
            <a:r>
              <a:rPr lang="en-US" altLang="ja-JP" sz="3600" b="1" dirty="0" smtClean="0">
                <a:solidFill>
                  <a:srgbClr val="00B0F0"/>
                </a:solidFill>
              </a:rPr>
              <a:t>---</a:t>
            </a:r>
            <a:r>
              <a:rPr lang="ja-JP" altLang="en-US" sz="3600" b="1" dirty="0" smtClean="0"/>
              <a:t>会員外の一般社会人に</a:t>
            </a:r>
          </a:p>
          <a:p>
            <a:pPr fontAlgn="auto">
              <a:spcAft>
                <a:spcPts val="0"/>
              </a:spcAft>
              <a:buFont typeface="Arial" pitchFamily="34" charset="0"/>
              <a:buNone/>
              <a:defRPr/>
            </a:pPr>
            <a:r>
              <a:rPr lang="ja-JP" altLang="en-US" sz="3600" b="1" dirty="0" smtClean="0"/>
              <a:t>　　　　　　　　　　ロータリーを理解してもらう</a:t>
            </a:r>
            <a:endParaRPr lang="en-US" altLang="ja-JP" sz="3600" b="1" dirty="0" smtClean="0"/>
          </a:p>
          <a:p>
            <a:pPr fontAlgn="auto">
              <a:spcAft>
                <a:spcPts val="0"/>
              </a:spcAft>
              <a:buFont typeface="Arial" pitchFamily="34" charset="0"/>
              <a:buChar char="•"/>
              <a:defRPr/>
            </a:pPr>
            <a:r>
              <a:rPr lang="ja-JP" altLang="en-US" sz="3600" b="1" dirty="0" smtClean="0"/>
              <a:t>広報プログラムの第一は立派な奉仕活　</a:t>
            </a:r>
          </a:p>
          <a:p>
            <a:pPr fontAlgn="auto">
              <a:spcAft>
                <a:spcPts val="0"/>
              </a:spcAft>
              <a:buFont typeface="Arial" pitchFamily="34" charset="0"/>
              <a:buNone/>
              <a:defRPr/>
            </a:pPr>
            <a:r>
              <a:rPr lang="ja-JP" altLang="en-US" sz="3600" b="1" dirty="0" smtClean="0"/>
              <a:t>　動を実践することである</a:t>
            </a:r>
          </a:p>
          <a:p>
            <a:pPr fontAlgn="auto">
              <a:spcAft>
                <a:spcPts val="0"/>
              </a:spcAft>
              <a:buFont typeface="Arial" pitchFamily="34" charset="0"/>
              <a:buChar char="•"/>
              <a:defRPr/>
            </a:pPr>
            <a:r>
              <a:rPr lang="ja-JP" altLang="en-US" sz="3600" b="1" dirty="0" smtClean="0"/>
              <a:t>広報委員会の目的は広報委員会の仕事</a:t>
            </a:r>
          </a:p>
          <a:p>
            <a:pPr fontAlgn="auto">
              <a:spcAft>
                <a:spcPts val="0"/>
              </a:spcAft>
              <a:buFont typeface="Arial" pitchFamily="34" charset="0"/>
              <a:buNone/>
              <a:defRPr/>
            </a:pPr>
            <a:r>
              <a:rPr lang="ja-JP" altLang="en-US" sz="3600" b="1" dirty="0" smtClean="0"/>
              <a:t>　がなくなること</a:t>
            </a:r>
            <a:endParaRPr lang="en-US" altLang="ja-JP" sz="36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1143000"/>
          </a:xfrm>
          <a:prstGeom prst="rect">
            <a:avLst/>
          </a:prstGeom>
        </p:spPr>
        <p:txBody>
          <a:bodyPr/>
          <a:lstStyle/>
          <a:p>
            <a:pPr algn="ctr" fontAlgn="auto">
              <a:spcAft>
                <a:spcPts val="0"/>
              </a:spcAft>
              <a:defRPr/>
            </a:pPr>
            <a:r>
              <a:rPr lang="ja-JP" altLang="en-US" sz="4400" b="1" i="1" dirty="0">
                <a:solidFill>
                  <a:srgbClr val="FFFF00"/>
                </a:solidFill>
                <a:latin typeface="+mj-lt"/>
                <a:ea typeface="+mj-ea"/>
                <a:cs typeface="+mj-cs"/>
              </a:rPr>
              <a:t>奉仕という言葉</a:t>
            </a:r>
            <a:endParaRPr lang="ja-JP" altLang="en-US" sz="4400" i="1" dirty="0">
              <a:solidFill>
                <a:srgbClr val="FFFF00"/>
              </a:solidFill>
              <a:latin typeface="+mj-lt"/>
              <a:ea typeface="+mj-ea"/>
              <a:cs typeface="+mj-cs"/>
            </a:endParaRPr>
          </a:p>
        </p:txBody>
      </p:sp>
      <p:sp>
        <p:nvSpPr>
          <p:cNvPr id="3" name="コンテンツ プレースホルダ 2"/>
          <p:cNvSpPr txBox="1">
            <a:spLocks/>
          </p:cNvSpPr>
          <p:nvPr/>
        </p:nvSpPr>
        <p:spPr>
          <a:xfrm>
            <a:off x="285750" y="1500188"/>
            <a:ext cx="8501063" cy="4929187"/>
          </a:xfrm>
          <a:prstGeom prst="rect">
            <a:avLst/>
          </a:prstGeom>
        </p:spPr>
        <p:txBody>
          <a:bodyPr/>
          <a:lstStyle/>
          <a:p>
            <a:pPr marL="342900" indent="-342900" fontAlgn="auto">
              <a:spcBef>
                <a:spcPct val="20000"/>
              </a:spcBef>
              <a:spcAft>
                <a:spcPts val="0"/>
              </a:spcAft>
              <a:buFont typeface="Arial" pitchFamily="34" charset="0"/>
              <a:buChar char="•"/>
              <a:defRPr/>
            </a:pPr>
            <a:r>
              <a:rPr lang="ja-JP" altLang="en-US" sz="4000" b="1" dirty="0">
                <a:solidFill>
                  <a:schemeClr val="tx2">
                    <a:lumMod val="20000"/>
                    <a:lumOff val="80000"/>
                  </a:schemeClr>
                </a:solidFill>
                <a:latin typeface="+mn-lt"/>
                <a:ea typeface="+mn-ea"/>
              </a:rPr>
              <a:t>奉仕はもともと宗教上の言葉</a:t>
            </a:r>
          </a:p>
          <a:p>
            <a:pPr marL="342900" indent="-342900" fontAlgn="auto">
              <a:spcBef>
                <a:spcPct val="20000"/>
              </a:spcBef>
              <a:spcAft>
                <a:spcPts val="0"/>
              </a:spcAft>
              <a:buFont typeface="Arial" pitchFamily="34" charset="0"/>
              <a:buChar char="•"/>
              <a:defRPr/>
            </a:pPr>
            <a:r>
              <a:rPr lang="en-US" altLang="ja-JP" sz="4000" b="1" dirty="0">
                <a:solidFill>
                  <a:schemeClr val="tx2">
                    <a:lumMod val="20000"/>
                    <a:lumOff val="80000"/>
                  </a:schemeClr>
                </a:solidFill>
                <a:latin typeface="+mn-lt"/>
                <a:ea typeface="+mn-ea"/>
              </a:rPr>
              <a:t>《</a:t>
            </a:r>
            <a:r>
              <a:rPr lang="ja-JP" altLang="en-US" sz="4000" b="1" dirty="0">
                <a:solidFill>
                  <a:schemeClr val="tx2">
                    <a:lumMod val="20000"/>
                    <a:lumOff val="80000"/>
                  </a:schemeClr>
                </a:solidFill>
                <a:latin typeface="+mn-lt"/>
                <a:ea typeface="+mn-ea"/>
              </a:rPr>
              <a:t>コミュニティサービス・社会奉仕</a:t>
            </a:r>
            <a:r>
              <a:rPr lang="en-US" altLang="ja-JP" sz="4000" b="1" dirty="0">
                <a:solidFill>
                  <a:schemeClr val="tx2">
                    <a:lumMod val="20000"/>
                    <a:lumOff val="80000"/>
                  </a:schemeClr>
                </a:solidFill>
                <a:latin typeface="+mn-lt"/>
                <a:ea typeface="+mn-ea"/>
              </a:rPr>
              <a:t>》</a:t>
            </a:r>
            <a:r>
              <a:rPr lang="ja-JP" altLang="en-US" sz="4000" b="1" dirty="0">
                <a:solidFill>
                  <a:schemeClr val="tx2">
                    <a:lumMod val="20000"/>
                    <a:lumOff val="80000"/>
                  </a:schemeClr>
                </a:solidFill>
                <a:latin typeface="+mn-lt"/>
                <a:ea typeface="+mn-ea"/>
              </a:rPr>
              <a:t>とは「自分たちの町」に親身になること</a:t>
            </a:r>
          </a:p>
          <a:p>
            <a:pPr marL="342900" indent="-342900" fontAlgn="auto">
              <a:spcBef>
                <a:spcPct val="20000"/>
              </a:spcBef>
              <a:spcAft>
                <a:spcPts val="0"/>
              </a:spcAft>
              <a:buFont typeface="Arial" pitchFamily="34" charset="0"/>
              <a:buChar char="•"/>
              <a:defRPr/>
            </a:pPr>
            <a:r>
              <a:rPr lang="ja-JP" altLang="en-US" sz="4000" b="1" dirty="0">
                <a:solidFill>
                  <a:schemeClr val="tx2">
                    <a:lumMod val="20000"/>
                    <a:lumOff val="80000"/>
                  </a:schemeClr>
                </a:solidFill>
                <a:latin typeface="+mn-lt"/>
                <a:ea typeface="+mn-ea"/>
              </a:rPr>
              <a:t>職業奉仕とは仕事に親身になる</a:t>
            </a:r>
          </a:p>
          <a:p>
            <a:pPr marL="342900" indent="-342900" fontAlgn="auto">
              <a:spcBef>
                <a:spcPct val="20000"/>
              </a:spcBef>
              <a:spcAft>
                <a:spcPts val="0"/>
              </a:spcAft>
              <a:buFont typeface="Arial" pitchFamily="34" charset="0"/>
              <a:buChar char="•"/>
              <a:defRPr/>
            </a:pPr>
            <a:r>
              <a:rPr lang="ja-JP" altLang="en-US" sz="4000" b="1" dirty="0">
                <a:solidFill>
                  <a:schemeClr val="tx2">
                    <a:lumMod val="20000"/>
                    <a:lumOff val="80000"/>
                  </a:schemeClr>
                </a:solidFill>
                <a:latin typeface="+mn-lt"/>
                <a:ea typeface="+mn-ea"/>
              </a:rPr>
              <a:t>ロータリー運動→親身の輪を広げる</a:t>
            </a:r>
          </a:p>
          <a:p>
            <a:pPr marL="342900" indent="-342900" fontAlgn="auto">
              <a:spcBef>
                <a:spcPct val="20000"/>
              </a:spcBef>
              <a:spcAft>
                <a:spcPts val="0"/>
              </a:spcAft>
              <a:buFont typeface="Arial" pitchFamily="34" charset="0"/>
              <a:buChar char="•"/>
              <a:defRPr/>
            </a:pPr>
            <a:r>
              <a:rPr lang="ja-JP" altLang="en-US" sz="4000" b="1" dirty="0">
                <a:solidFill>
                  <a:schemeClr val="tx2">
                    <a:lumMod val="20000"/>
                    <a:lumOff val="80000"/>
                  </a:schemeClr>
                </a:solidFill>
                <a:latin typeface="+mn-lt"/>
                <a:ea typeface="+mn-ea"/>
              </a:rPr>
              <a:t>国境を超えて親身になる→国際奉仕　</a:t>
            </a:r>
          </a:p>
          <a:p>
            <a:pPr marL="342900" indent="-342900" fontAlgn="auto">
              <a:spcBef>
                <a:spcPct val="20000"/>
              </a:spcBef>
              <a:spcAft>
                <a:spcPts val="0"/>
              </a:spcAft>
              <a:defRPr/>
            </a:pPr>
            <a:r>
              <a:rPr lang="ja-JP" altLang="en-US" sz="4000" b="1" dirty="0">
                <a:solidFill>
                  <a:srgbClr val="00B0F0"/>
                </a:solidFill>
                <a:latin typeface="+mn-lt"/>
                <a:ea typeface="+mn-ea"/>
              </a:rPr>
              <a:t>農業は土を耕しロータリーは心を耕す</a:t>
            </a:r>
            <a:endParaRPr lang="ja-JP" altLang="en-US" sz="4000" b="1"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タイトル 1"/>
          <p:cNvSpPr>
            <a:spLocks noGrp="1"/>
          </p:cNvSpPr>
          <p:nvPr>
            <p:ph type="title"/>
          </p:nvPr>
        </p:nvSpPr>
        <p:spPr/>
        <p:txBody>
          <a:bodyPr/>
          <a:lstStyle/>
          <a:p>
            <a:r>
              <a:rPr lang="ja-JP" altLang="en-US" b="1" i="1" smtClean="0">
                <a:solidFill>
                  <a:srgbClr val="FFFF00"/>
                </a:solidFill>
              </a:rPr>
              <a:t>ロータリーの寄付</a:t>
            </a:r>
          </a:p>
        </p:txBody>
      </p:sp>
      <p:sp>
        <p:nvSpPr>
          <p:cNvPr id="39938" name="コンテンツ プレースホルダ 2"/>
          <p:cNvSpPr>
            <a:spLocks noGrp="1"/>
          </p:cNvSpPr>
          <p:nvPr>
            <p:ph idx="1"/>
          </p:nvPr>
        </p:nvSpPr>
        <p:spPr>
          <a:xfrm>
            <a:off x="500063" y="1600200"/>
            <a:ext cx="8358187" cy="4525963"/>
          </a:xfrm>
        </p:spPr>
        <p:txBody>
          <a:bodyPr/>
          <a:lstStyle/>
          <a:p>
            <a:r>
              <a:rPr lang="ja-JP" altLang="en-US" sz="3600" b="1" smtClean="0">
                <a:latin typeface="Times New Roman" pitchFamily="18" charset="0"/>
                <a:cs typeface="Times New Roman" pitchFamily="18" charset="0"/>
              </a:rPr>
              <a:t>年会費だけで奉仕資金を賄おうとすると会員に対する負荷が機械的で悪平等となる</a:t>
            </a:r>
            <a:endParaRPr lang="ja-JP" altLang="en-US" sz="3600" b="1" smtClean="0"/>
          </a:p>
          <a:p>
            <a:r>
              <a:rPr lang="ja-JP" altLang="en-US" sz="3600" b="1" smtClean="0"/>
              <a:t>一律定額の年会費と自発的善意の献金　ニコニコ</a:t>
            </a:r>
            <a:r>
              <a:rPr lang="en-US" altLang="ja-JP" sz="3600" b="1" smtClean="0">
                <a:latin typeface="Times New Roman" pitchFamily="18" charset="0"/>
                <a:cs typeface="Times New Roman" pitchFamily="18" charset="0"/>
              </a:rPr>
              <a:t>BOX</a:t>
            </a:r>
            <a:r>
              <a:rPr lang="ja-JP" altLang="en-US" sz="3600" b="1" smtClean="0">
                <a:latin typeface="Times New Roman" pitchFamily="18" charset="0"/>
                <a:cs typeface="Times New Roman" pitchFamily="18" charset="0"/>
              </a:rPr>
              <a:t>　四大</a:t>
            </a:r>
            <a:r>
              <a:rPr lang="ja-JP" altLang="en-US" sz="3600" b="1" smtClean="0"/>
              <a:t>奉仕の財源</a:t>
            </a:r>
          </a:p>
          <a:p>
            <a:r>
              <a:rPr lang="ja-JP" altLang="en-US" sz="3600" b="1" smtClean="0"/>
              <a:t>善意の醵金</a:t>
            </a:r>
          </a:p>
          <a:p>
            <a:pPr>
              <a:buFont typeface="Arial" charset="0"/>
              <a:buNone/>
            </a:pPr>
            <a:r>
              <a:rPr lang="ja-JP" altLang="en-US" sz="3600" b="1" smtClean="0"/>
              <a:t>	ロータリー財団　米山記念奨学会</a:t>
            </a:r>
          </a:p>
          <a:p>
            <a:pPr>
              <a:buFont typeface="Arial" charset="0"/>
              <a:buNone/>
            </a:pPr>
            <a:r>
              <a:rPr lang="ja-JP" altLang="en-US" sz="3600" b="1" smtClean="0"/>
              <a:t>近年寄付行為そのものが至上目標となる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1"/>
          <p:cNvSpPr>
            <a:spLocks noGrp="1"/>
          </p:cNvSpPr>
          <p:nvPr>
            <p:ph type="title"/>
          </p:nvPr>
        </p:nvSpPr>
        <p:spPr/>
        <p:txBody>
          <a:bodyPr/>
          <a:lstStyle/>
          <a:p>
            <a:r>
              <a:rPr lang="en-US" altLang="ja-JP" b="1" i="1" smtClean="0">
                <a:solidFill>
                  <a:srgbClr val="FFFF00"/>
                </a:solidFill>
                <a:latin typeface="Times New Roman" pitchFamily="18" charset="0"/>
                <a:cs typeface="Times New Roman" pitchFamily="18" charset="0"/>
              </a:rPr>
              <a:t>CLP</a:t>
            </a:r>
            <a:r>
              <a:rPr lang="ja-JP" altLang="en-US" b="1" i="1" smtClean="0">
                <a:solidFill>
                  <a:srgbClr val="FFFF00"/>
                </a:solidFill>
                <a:latin typeface="Times New Roman" pitchFamily="18" charset="0"/>
                <a:cs typeface="Times New Roman" pitchFamily="18" charset="0"/>
              </a:rPr>
              <a:t>の是非</a:t>
            </a:r>
          </a:p>
        </p:txBody>
      </p:sp>
      <p:sp>
        <p:nvSpPr>
          <p:cNvPr id="41986" name="コンテンツ プレースホルダ 2"/>
          <p:cNvSpPr>
            <a:spLocks noGrp="1"/>
          </p:cNvSpPr>
          <p:nvPr>
            <p:ph idx="1"/>
          </p:nvPr>
        </p:nvSpPr>
        <p:spPr>
          <a:xfrm>
            <a:off x="457200" y="1714500"/>
            <a:ext cx="8229600" cy="4411663"/>
          </a:xfrm>
        </p:spPr>
        <p:txBody>
          <a:bodyPr/>
          <a:lstStyle/>
          <a:p>
            <a:r>
              <a:rPr lang="ja-JP" altLang="en-US" sz="4000" b="1" smtClean="0"/>
              <a:t>小規模クラブのために最小規模の管理組織を想定</a:t>
            </a:r>
          </a:p>
          <a:p>
            <a:r>
              <a:rPr lang="ja-JP" altLang="en-US" sz="4000" b="1" smtClean="0"/>
              <a:t>クラブ活動の長期計画策定</a:t>
            </a:r>
          </a:p>
          <a:p>
            <a:r>
              <a:rPr lang="ja-JP" altLang="en-US" sz="4000" b="1" smtClean="0">
                <a:latin typeface="Times New Roman" pitchFamily="18" charset="0"/>
                <a:cs typeface="Times New Roman" pitchFamily="18" charset="0"/>
              </a:rPr>
              <a:t>理想のクラブ像の策定</a:t>
            </a:r>
          </a:p>
          <a:p>
            <a:r>
              <a:rPr lang="ja-JP" altLang="en-US" sz="4000" b="1" smtClean="0">
                <a:latin typeface="Times New Roman" pitchFamily="18" charset="0"/>
                <a:cs typeface="Times New Roman" pitchFamily="18" charset="0"/>
              </a:rPr>
              <a:t>理想と現実とのギャップを埋める</a:t>
            </a:r>
            <a:endParaRPr lang="ja-JP" altLang="en-US" sz="4000" b="1" smtClean="0"/>
          </a:p>
          <a:p>
            <a:r>
              <a:rPr lang="ja-JP" altLang="en-US" sz="4000" b="1" smtClean="0"/>
              <a:t>取り入れるかどうかはクラブの判断</a:t>
            </a:r>
          </a:p>
          <a:p>
            <a:pPr>
              <a:buFont typeface="Arial" charset="0"/>
              <a:buNone/>
            </a:pPr>
            <a:endParaRPr lang="ja-JP" altLang="en-US" sz="4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タイトル 1"/>
          <p:cNvSpPr>
            <a:spLocks noGrp="1"/>
          </p:cNvSpPr>
          <p:nvPr>
            <p:ph type="title"/>
          </p:nvPr>
        </p:nvSpPr>
        <p:spPr/>
        <p:txBody>
          <a:bodyPr/>
          <a:lstStyle/>
          <a:p>
            <a:r>
              <a:rPr lang="en-US" altLang="ja-JP" b="1" i="1" smtClean="0">
                <a:solidFill>
                  <a:srgbClr val="FFFF00"/>
                </a:solidFill>
                <a:latin typeface="Times New Roman" pitchFamily="18" charset="0"/>
                <a:cs typeface="Times New Roman" pitchFamily="18" charset="0"/>
              </a:rPr>
              <a:t>CLP</a:t>
            </a:r>
            <a:r>
              <a:rPr lang="ja-JP" altLang="en-US" b="1" i="1" smtClean="0">
                <a:solidFill>
                  <a:srgbClr val="FFFF00"/>
                </a:solidFill>
              </a:rPr>
              <a:t>と四大奉仕部門</a:t>
            </a:r>
          </a:p>
        </p:txBody>
      </p:sp>
      <p:sp>
        <p:nvSpPr>
          <p:cNvPr id="44034" name="コンテンツ プレースホルダ 2"/>
          <p:cNvSpPr>
            <a:spLocks noGrp="1"/>
          </p:cNvSpPr>
          <p:nvPr>
            <p:ph idx="1"/>
          </p:nvPr>
        </p:nvSpPr>
        <p:spPr>
          <a:xfrm>
            <a:off x="357188" y="1857375"/>
            <a:ext cx="8501062" cy="4572000"/>
          </a:xfrm>
        </p:spPr>
        <p:txBody>
          <a:bodyPr/>
          <a:lstStyle/>
          <a:p>
            <a:r>
              <a:rPr lang="ja-JP" altLang="en-US" sz="4000" b="1" smtClean="0"/>
              <a:t>四大奉仕委員会を抜いた</a:t>
            </a:r>
          </a:p>
          <a:p>
            <a:pPr>
              <a:buFont typeface="Arial" charset="0"/>
              <a:buNone/>
            </a:pPr>
            <a:r>
              <a:rPr lang="ja-JP" altLang="en-US" sz="4000" b="1" smtClean="0">
                <a:latin typeface="Times New Roman" pitchFamily="18" charset="0"/>
                <a:cs typeface="Times New Roman" pitchFamily="18" charset="0"/>
              </a:rPr>
              <a:t>　</a:t>
            </a:r>
            <a:r>
              <a:rPr lang="en-US" altLang="ja-JP" sz="4000" b="1" smtClean="0">
                <a:latin typeface="Times New Roman" pitchFamily="18" charset="0"/>
                <a:cs typeface="Times New Roman" pitchFamily="18" charset="0"/>
              </a:rPr>
              <a:t>CLP</a:t>
            </a:r>
            <a:r>
              <a:rPr lang="ja-JP" altLang="en-US" sz="4000" b="1" smtClean="0"/>
              <a:t>の委員会構成に警鐘</a:t>
            </a:r>
          </a:p>
          <a:p>
            <a:r>
              <a:rPr lang="ja-JP" altLang="en-US" sz="4000" b="1" smtClean="0"/>
              <a:t>ロータリークラブ定款に四大奉仕を　</a:t>
            </a:r>
            <a:r>
              <a:rPr lang="en-US" altLang="ja-JP" sz="4000" b="1" smtClean="0"/>
              <a:t>2007</a:t>
            </a:r>
            <a:r>
              <a:rPr lang="ja-JP" altLang="en-US" sz="4000" b="1" smtClean="0"/>
              <a:t>年規定審議会で採択→</a:t>
            </a:r>
            <a:r>
              <a:rPr lang="ja-JP" altLang="en-US" sz="4000" b="1" smtClean="0">
                <a:solidFill>
                  <a:srgbClr val="FFFF00"/>
                </a:solidFill>
              </a:rPr>
              <a:t>大革新</a:t>
            </a:r>
          </a:p>
          <a:p>
            <a:r>
              <a:rPr lang="ja-JP" altLang="en-US" sz="4000" b="1" smtClean="0"/>
              <a:t>クラブの基盤が四大奉仕である以上地区に四大奉仕委員会を設置</a:t>
            </a:r>
          </a:p>
          <a:p>
            <a:endParaRPr lang="ja-JP" altLang="en-US" sz="4000" smtClean="0"/>
          </a:p>
          <a:p>
            <a:endParaRPr lang="ja-JP" altLang="en-US" sz="4000" smtClean="0"/>
          </a:p>
          <a:p>
            <a:endParaRPr lang="ja-JP" altLang="en-US" sz="4000" smtClean="0"/>
          </a:p>
          <a:p>
            <a:endParaRPr lang="ja-JP" altLang="en-US" sz="4000" smtClean="0"/>
          </a:p>
          <a:p>
            <a:pPr>
              <a:buFont typeface="Arial" charset="0"/>
              <a:buNone/>
            </a:pPr>
            <a:endParaRPr lang="ja-JP" altLang="en-US" sz="4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1"/>
          <p:cNvSpPr>
            <a:spLocks noGrp="1"/>
          </p:cNvSpPr>
          <p:nvPr>
            <p:ph type="title"/>
          </p:nvPr>
        </p:nvSpPr>
        <p:spPr/>
        <p:txBody>
          <a:bodyPr/>
          <a:lstStyle/>
          <a:p>
            <a:r>
              <a:rPr lang="ja-JP" altLang="en-US" b="1" i="1" smtClean="0">
                <a:solidFill>
                  <a:srgbClr val="FFFF00"/>
                </a:solidFill>
              </a:rPr>
              <a:t>クラブ運営とはデミングサイクル</a:t>
            </a:r>
          </a:p>
        </p:txBody>
      </p:sp>
      <p:sp>
        <p:nvSpPr>
          <p:cNvPr id="46082" name="コンテンツ プレースホルダ 2"/>
          <p:cNvSpPr>
            <a:spLocks noGrp="1"/>
          </p:cNvSpPr>
          <p:nvPr>
            <p:ph idx="1"/>
          </p:nvPr>
        </p:nvSpPr>
        <p:spPr>
          <a:xfrm>
            <a:off x="857250" y="2071688"/>
            <a:ext cx="7829550" cy="4054475"/>
          </a:xfrm>
        </p:spPr>
        <p:txBody>
          <a:bodyPr/>
          <a:lstStyle/>
          <a:p>
            <a:r>
              <a:rPr lang="ja-JP" altLang="en-US" sz="4000" b="1" smtClean="0">
                <a:latin typeface="Times New Roman" pitchFamily="18" charset="0"/>
                <a:cs typeface="Times New Roman" pitchFamily="18" charset="0"/>
              </a:rPr>
              <a:t>クラブリーダーシッププランとは</a:t>
            </a:r>
            <a:r>
              <a:rPr lang="en-US" altLang="ja-JP" sz="4000" b="1" smtClean="0">
                <a:latin typeface="Times New Roman" pitchFamily="18" charset="0"/>
                <a:cs typeface="Times New Roman" pitchFamily="18" charset="0"/>
              </a:rPr>
              <a:t>PDCA</a:t>
            </a:r>
            <a:r>
              <a:rPr lang="ja-JP" altLang="en-US" sz="4000" b="1" smtClean="0">
                <a:latin typeface="Times New Roman" pitchFamily="18" charset="0"/>
                <a:cs typeface="Times New Roman" pitchFamily="18" charset="0"/>
              </a:rPr>
              <a:t>の実践に他ならない</a:t>
            </a:r>
            <a:endParaRPr lang="en-US" altLang="ja-JP" sz="4000" b="1" smtClean="0">
              <a:latin typeface="Times New Roman" pitchFamily="18" charset="0"/>
              <a:cs typeface="Times New Roman" pitchFamily="18" charset="0"/>
            </a:endParaRPr>
          </a:p>
          <a:p>
            <a:r>
              <a:rPr lang="en-US" altLang="ja-JP" sz="4000" b="1" smtClean="0">
                <a:latin typeface="Times New Roman" pitchFamily="18" charset="0"/>
                <a:cs typeface="Times New Roman" pitchFamily="18" charset="0"/>
              </a:rPr>
              <a:t>PLAN </a:t>
            </a:r>
            <a:r>
              <a:rPr lang="ja-JP" altLang="en-US" sz="4000" b="1" smtClean="0">
                <a:latin typeface="Times New Roman" pitchFamily="18" charset="0"/>
                <a:cs typeface="Times New Roman" pitchFamily="18" charset="0"/>
              </a:rPr>
              <a:t>　</a:t>
            </a:r>
            <a:r>
              <a:rPr lang="en-US" altLang="ja-JP" sz="4000" b="1" smtClean="0">
                <a:latin typeface="Times New Roman" pitchFamily="18" charset="0"/>
                <a:cs typeface="Times New Roman" pitchFamily="18" charset="0"/>
              </a:rPr>
              <a:t> DO</a:t>
            </a:r>
            <a:r>
              <a:rPr lang="ja-JP" altLang="en-US" sz="4000" b="1" smtClean="0">
                <a:latin typeface="Times New Roman" pitchFamily="18" charset="0"/>
                <a:cs typeface="Times New Roman" pitchFamily="18" charset="0"/>
              </a:rPr>
              <a:t>　</a:t>
            </a:r>
            <a:r>
              <a:rPr lang="en-US" altLang="ja-JP" sz="4000" b="1" smtClean="0">
                <a:latin typeface="Times New Roman" pitchFamily="18" charset="0"/>
                <a:cs typeface="Times New Roman" pitchFamily="18" charset="0"/>
              </a:rPr>
              <a:t>  CHECK</a:t>
            </a:r>
            <a:r>
              <a:rPr lang="ja-JP" altLang="en-US" sz="4000" b="1" smtClean="0">
                <a:latin typeface="Times New Roman" pitchFamily="18" charset="0"/>
                <a:cs typeface="Times New Roman" pitchFamily="18" charset="0"/>
              </a:rPr>
              <a:t>　</a:t>
            </a:r>
            <a:r>
              <a:rPr lang="en-US" altLang="ja-JP" sz="4000" b="1" smtClean="0">
                <a:latin typeface="Times New Roman" pitchFamily="18" charset="0"/>
                <a:cs typeface="Times New Roman" pitchFamily="18" charset="0"/>
              </a:rPr>
              <a:t>  ACT</a:t>
            </a:r>
            <a:endParaRPr lang="ja-JP" altLang="en-US" sz="4000" b="1" smtClean="0">
              <a:latin typeface="Times New Roman" pitchFamily="18" charset="0"/>
              <a:cs typeface="Times New Roman" pitchFamily="18" charset="0"/>
            </a:endParaRPr>
          </a:p>
          <a:p>
            <a:r>
              <a:rPr lang="ja-JP" altLang="en-US" sz="4000" b="1" smtClean="0">
                <a:latin typeface="Times New Roman" pitchFamily="18" charset="0"/>
                <a:cs typeface="Times New Roman" pitchFamily="18" charset="0"/>
              </a:rPr>
              <a:t>計画　　実行　　評価　　改善</a:t>
            </a:r>
          </a:p>
          <a:p>
            <a:r>
              <a:rPr lang="en-US" altLang="ja-JP" sz="4000" b="1" smtClean="0">
                <a:latin typeface="Times New Roman" pitchFamily="18" charset="0"/>
                <a:cs typeface="Times New Roman" pitchFamily="18" charset="0"/>
              </a:rPr>
              <a:t>CLP</a:t>
            </a:r>
            <a:r>
              <a:rPr lang="ja-JP" altLang="en-US" sz="4000" b="1" smtClean="0">
                <a:latin typeface="Times New Roman" pitchFamily="18" charset="0"/>
                <a:cs typeface="Times New Roman" pitchFamily="18" charset="0"/>
              </a:rPr>
              <a:t>とクラブ協議会の関係</a:t>
            </a:r>
          </a:p>
          <a:p>
            <a:endParaRPr lang="ja-JP" altLang="en-US" sz="4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8"/>
          <p:cNvSpPr>
            <a:spLocks noGrp="1" noChangeArrowheads="1"/>
          </p:cNvSpPr>
          <p:nvPr>
            <p:ph type="title"/>
          </p:nvPr>
        </p:nvSpPr>
        <p:spPr>
          <a:xfrm>
            <a:off x="468313" y="188913"/>
            <a:ext cx="8229600" cy="1139825"/>
          </a:xfrm>
        </p:spPr>
        <p:txBody>
          <a:bodyPr/>
          <a:lstStyle/>
          <a:p>
            <a:r>
              <a:rPr lang="en-US" altLang="ja-JP" b="1" i="1" smtClean="0">
                <a:solidFill>
                  <a:srgbClr val="FFFF00"/>
                </a:solidFill>
                <a:latin typeface="Times New Roman" pitchFamily="18" charset="0"/>
                <a:cs typeface="Times New Roman" pitchFamily="18" charset="0"/>
              </a:rPr>
              <a:t>PDCA</a:t>
            </a:r>
            <a:r>
              <a:rPr lang="ja-JP" altLang="en-US" b="1" i="1" smtClean="0">
                <a:solidFill>
                  <a:srgbClr val="FFFF00"/>
                </a:solidFill>
              </a:rPr>
              <a:t>サイクル</a:t>
            </a:r>
            <a:r>
              <a:rPr lang="en-US" altLang="ja-JP" sz="2800" b="1" i="1" smtClean="0">
                <a:solidFill>
                  <a:srgbClr val="FFFF00"/>
                </a:solidFill>
              </a:rPr>
              <a:t>(</a:t>
            </a:r>
            <a:r>
              <a:rPr lang="ja-JP" altLang="en-US" sz="2800" b="1" i="1" smtClean="0">
                <a:solidFill>
                  <a:srgbClr val="FFFF00"/>
                </a:solidFill>
              </a:rPr>
              <a:t>デミング・サイクル</a:t>
            </a:r>
            <a:r>
              <a:rPr lang="en-US" altLang="ja-JP" sz="2800" b="1" i="1" smtClean="0">
                <a:solidFill>
                  <a:srgbClr val="FFFF00"/>
                </a:solidFill>
              </a:rPr>
              <a:t>)</a:t>
            </a:r>
          </a:p>
        </p:txBody>
      </p:sp>
      <p:sp>
        <p:nvSpPr>
          <p:cNvPr id="48130" name="Rectangle 9"/>
          <p:cNvSpPr>
            <a:spLocks noGrp="1" noChangeArrowheads="1"/>
          </p:cNvSpPr>
          <p:nvPr>
            <p:ph type="body" sz="half" idx="1"/>
          </p:nvPr>
        </p:nvSpPr>
        <p:spPr>
          <a:xfrm>
            <a:off x="503238" y="1412875"/>
            <a:ext cx="8140700" cy="5257800"/>
          </a:xfrm>
        </p:spPr>
        <p:txBody>
          <a:bodyPr/>
          <a:lstStyle/>
          <a:p>
            <a:pPr>
              <a:buFont typeface="Wingdings" pitchFamily="2" charset="2"/>
              <a:buNone/>
            </a:pPr>
            <a:r>
              <a:rPr lang="ja-JP" altLang="en-US" sz="2800" smtClean="0">
                <a:solidFill>
                  <a:srgbClr val="000000"/>
                </a:solidFill>
              </a:rPr>
              <a:t>・</a:t>
            </a:r>
          </a:p>
        </p:txBody>
      </p:sp>
      <p:sp>
        <p:nvSpPr>
          <p:cNvPr id="48131" name="AutoShape 12"/>
          <p:cNvSpPr>
            <a:spLocks noChangeArrowheads="1"/>
          </p:cNvSpPr>
          <p:nvPr/>
        </p:nvSpPr>
        <p:spPr bwMode="auto">
          <a:xfrm>
            <a:off x="4643438" y="1857375"/>
            <a:ext cx="2160587" cy="4392613"/>
          </a:xfrm>
          <a:prstGeom prst="curvedLeftArrow">
            <a:avLst>
              <a:gd name="adj1" fmla="val 40661"/>
              <a:gd name="adj2" fmla="val 81323"/>
              <a:gd name="adj3" fmla="val 33333"/>
            </a:avLst>
          </a:prstGeom>
          <a:gradFill rotWithShape="1">
            <a:gsLst>
              <a:gs pos="0">
                <a:srgbClr val="475E76"/>
              </a:gs>
              <a:gs pos="50000">
                <a:srgbClr val="99CCFF"/>
              </a:gs>
              <a:gs pos="100000">
                <a:srgbClr val="475E76"/>
              </a:gs>
            </a:gsLst>
            <a:lin ang="5400000" scaled="1"/>
          </a:gradFill>
          <a:ln w="9525">
            <a:noFill/>
            <a:miter lim="800000"/>
            <a:headEnd/>
            <a:tailEnd/>
          </a:ln>
        </p:spPr>
        <p:txBody>
          <a:bodyPr wrap="none" anchor="ctr"/>
          <a:lstStyle/>
          <a:p>
            <a:endParaRPr lang="ja-JP" altLang="en-US">
              <a:latin typeface="Calibri" pitchFamily="34" charset="0"/>
            </a:endParaRPr>
          </a:p>
        </p:txBody>
      </p:sp>
      <p:sp>
        <p:nvSpPr>
          <p:cNvPr id="48132" name="AutoShape 14"/>
          <p:cNvSpPr>
            <a:spLocks noChangeArrowheads="1"/>
          </p:cNvSpPr>
          <p:nvPr/>
        </p:nvSpPr>
        <p:spPr bwMode="auto">
          <a:xfrm flipV="1">
            <a:off x="2339975" y="1412875"/>
            <a:ext cx="2232025" cy="4537075"/>
          </a:xfrm>
          <a:prstGeom prst="curvedRightArrow">
            <a:avLst>
              <a:gd name="adj1" fmla="val 40654"/>
              <a:gd name="adj2" fmla="val 81309"/>
              <a:gd name="adj3" fmla="val 33333"/>
            </a:avLst>
          </a:prstGeom>
          <a:gradFill rotWithShape="1">
            <a:gsLst>
              <a:gs pos="0">
                <a:srgbClr val="475E76"/>
              </a:gs>
              <a:gs pos="50000">
                <a:srgbClr val="99CCFF"/>
              </a:gs>
              <a:gs pos="100000">
                <a:srgbClr val="475E76"/>
              </a:gs>
            </a:gsLst>
            <a:lin ang="5400000" scaled="1"/>
          </a:gradFill>
          <a:ln w="9525">
            <a:noFill/>
            <a:miter lim="800000"/>
            <a:headEnd/>
            <a:tailEnd/>
          </a:ln>
        </p:spPr>
        <p:txBody>
          <a:bodyPr wrap="none" anchor="ctr"/>
          <a:lstStyle/>
          <a:p>
            <a:endParaRPr lang="ja-JP" altLang="en-US">
              <a:latin typeface="Calibri" pitchFamily="34" charset="0"/>
            </a:endParaRPr>
          </a:p>
        </p:txBody>
      </p:sp>
      <p:sp>
        <p:nvSpPr>
          <p:cNvPr id="64530" name="Rectangle 18"/>
          <p:cNvSpPr>
            <a:spLocks noChangeArrowheads="1"/>
          </p:cNvSpPr>
          <p:nvPr/>
        </p:nvSpPr>
        <p:spPr bwMode="auto">
          <a:xfrm>
            <a:off x="3203575" y="3284538"/>
            <a:ext cx="2808288" cy="1008062"/>
          </a:xfrm>
          <a:prstGeom prst="rect">
            <a:avLst/>
          </a:prstGeom>
          <a:noFill/>
          <a:ln w="9525">
            <a:noFill/>
            <a:miter lim="800000"/>
            <a:headEnd/>
            <a:tailEnd/>
          </a:ln>
          <a:effectLst/>
        </p:spPr>
        <p:txBody>
          <a:bodyPr anchor="ctr" anchorCtr="1"/>
          <a:lstStyle/>
          <a:p>
            <a:pPr algn="ctr" fontAlgn="auto">
              <a:spcBef>
                <a:spcPts val="0"/>
              </a:spcBef>
              <a:spcAft>
                <a:spcPts val="0"/>
              </a:spcAft>
              <a:defRPr/>
            </a:pPr>
            <a:r>
              <a:rPr lang="ja-JP" altLang="en-US" sz="4000" b="1" i="1" dirty="0">
                <a:solidFill>
                  <a:schemeClr val="tx1">
                    <a:lumMod val="95000"/>
                  </a:schemeClr>
                </a:solidFill>
                <a:latin typeface="+mn-lt"/>
                <a:ea typeface="+mn-ea"/>
              </a:rPr>
              <a:t>継続的改善</a:t>
            </a:r>
          </a:p>
        </p:txBody>
      </p:sp>
      <p:sp>
        <p:nvSpPr>
          <p:cNvPr id="64531" name="Rectangle 19"/>
          <p:cNvSpPr>
            <a:spLocks noChangeArrowheads="1"/>
          </p:cNvSpPr>
          <p:nvPr/>
        </p:nvSpPr>
        <p:spPr bwMode="auto">
          <a:xfrm>
            <a:off x="0" y="2205038"/>
            <a:ext cx="2928938" cy="863600"/>
          </a:xfrm>
          <a:prstGeom prst="rect">
            <a:avLst/>
          </a:prstGeom>
          <a:noFill/>
          <a:ln w="9525">
            <a:noFill/>
            <a:miter lim="800000"/>
            <a:headEnd/>
            <a:tailEnd/>
          </a:ln>
          <a:effectLst/>
        </p:spPr>
        <p:txBody>
          <a:bodyPr anchor="ctr" anchorCtr="1"/>
          <a:lstStyle/>
          <a:p>
            <a:pPr algn="ctr" fontAlgn="auto">
              <a:spcBef>
                <a:spcPts val="0"/>
              </a:spcBef>
              <a:spcAft>
                <a:spcPts val="0"/>
              </a:spcAft>
              <a:defRPr/>
            </a:pPr>
            <a:r>
              <a:rPr lang="ja-JP" altLang="en-US" sz="4000" b="1" i="1" dirty="0">
                <a:solidFill>
                  <a:schemeClr val="tx1">
                    <a:lumMod val="95000"/>
                  </a:schemeClr>
                </a:solidFill>
                <a:latin typeface="+mn-lt"/>
                <a:ea typeface="+mn-ea"/>
              </a:rPr>
              <a:t>改善</a:t>
            </a:r>
            <a:br>
              <a:rPr lang="ja-JP" altLang="en-US" sz="4000" b="1" i="1" dirty="0">
                <a:solidFill>
                  <a:schemeClr val="tx1">
                    <a:lumMod val="95000"/>
                  </a:schemeClr>
                </a:solidFill>
                <a:latin typeface="+mn-lt"/>
                <a:ea typeface="+mn-ea"/>
              </a:rPr>
            </a:br>
            <a:r>
              <a:rPr lang="en-US" altLang="ja-JP" sz="4000" b="1" i="1" dirty="0">
                <a:solidFill>
                  <a:schemeClr val="tx1">
                    <a:lumMod val="95000"/>
                  </a:schemeClr>
                </a:solidFill>
                <a:latin typeface="+mn-lt"/>
                <a:ea typeface="+mn-ea"/>
              </a:rPr>
              <a:t>(</a:t>
            </a:r>
            <a:r>
              <a:rPr lang="en-US" altLang="ja-JP" sz="4000" b="1" i="1" dirty="0">
                <a:solidFill>
                  <a:schemeClr val="tx1">
                    <a:lumMod val="95000"/>
                  </a:schemeClr>
                </a:solidFill>
                <a:latin typeface="+mn-lt"/>
                <a:ea typeface="+mn-ea"/>
              </a:rPr>
              <a:t>Act)</a:t>
            </a:r>
          </a:p>
        </p:txBody>
      </p:sp>
      <p:sp>
        <p:nvSpPr>
          <p:cNvPr id="64532" name="Rectangle 20"/>
          <p:cNvSpPr>
            <a:spLocks noChangeArrowheads="1"/>
          </p:cNvSpPr>
          <p:nvPr/>
        </p:nvSpPr>
        <p:spPr bwMode="auto">
          <a:xfrm>
            <a:off x="0" y="4786313"/>
            <a:ext cx="2714625" cy="428625"/>
          </a:xfrm>
          <a:prstGeom prst="rect">
            <a:avLst/>
          </a:prstGeom>
          <a:noFill/>
          <a:ln w="9525">
            <a:noFill/>
            <a:miter lim="800000"/>
            <a:headEnd/>
            <a:tailEnd/>
          </a:ln>
          <a:effectLst/>
        </p:spPr>
        <p:txBody>
          <a:bodyPr anchor="ctr" anchorCtr="1"/>
          <a:lstStyle/>
          <a:p>
            <a:pPr algn="ctr" fontAlgn="auto">
              <a:spcBef>
                <a:spcPts val="0"/>
              </a:spcBef>
              <a:spcAft>
                <a:spcPts val="0"/>
              </a:spcAft>
              <a:defRPr/>
            </a:pPr>
            <a:r>
              <a:rPr lang="ja-JP" altLang="en-US" sz="4000" b="1" i="1" dirty="0">
                <a:solidFill>
                  <a:schemeClr val="tx1">
                    <a:lumMod val="95000"/>
                  </a:schemeClr>
                </a:solidFill>
                <a:latin typeface="+mn-lt"/>
                <a:ea typeface="+mn-ea"/>
              </a:rPr>
              <a:t>点検</a:t>
            </a:r>
          </a:p>
          <a:p>
            <a:pPr algn="ctr" fontAlgn="auto">
              <a:spcBef>
                <a:spcPts val="0"/>
              </a:spcBef>
              <a:spcAft>
                <a:spcPts val="0"/>
              </a:spcAft>
              <a:defRPr/>
            </a:pPr>
            <a:r>
              <a:rPr lang="en-US" altLang="ja-JP" sz="4000" b="1" i="1" dirty="0">
                <a:solidFill>
                  <a:schemeClr val="tx1">
                    <a:lumMod val="95000"/>
                  </a:schemeClr>
                </a:solidFill>
                <a:latin typeface="+mn-lt"/>
                <a:ea typeface="+mn-ea"/>
              </a:rPr>
              <a:t>(</a:t>
            </a:r>
            <a:r>
              <a:rPr lang="en-US" altLang="ja-JP" sz="4000" b="1" i="1" dirty="0">
                <a:solidFill>
                  <a:schemeClr val="tx1">
                    <a:lumMod val="95000"/>
                  </a:schemeClr>
                </a:solidFill>
                <a:latin typeface="+mn-lt"/>
                <a:ea typeface="+mn-ea"/>
              </a:rPr>
              <a:t>Check)</a:t>
            </a:r>
          </a:p>
        </p:txBody>
      </p:sp>
      <p:sp>
        <p:nvSpPr>
          <p:cNvPr id="64533" name="Rectangle 21"/>
          <p:cNvSpPr>
            <a:spLocks noChangeArrowheads="1"/>
          </p:cNvSpPr>
          <p:nvPr/>
        </p:nvSpPr>
        <p:spPr bwMode="auto">
          <a:xfrm>
            <a:off x="6000750" y="4429125"/>
            <a:ext cx="2674938" cy="1357313"/>
          </a:xfrm>
          <a:prstGeom prst="rect">
            <a:avLst/>
          </a:prstGeom>
          <a:noFill/>
          <a:ln w="9525">
            <a:noFill/>
            <a:miter lim="800000"/>
            <a:headEnd/>
            <a:tailEnd/>
          </a:ln>
          <a:effectLst/>
        </p:spPr>
        <p:txBody>
          <a:bodyPr anchor="ctr" anchorCtr="1"/>
          <a:lstStyle/>
          <a:p>
            <a:pPr algn="ctr" fontAlgn="auto">
              <a:spcBef>
                <a:spcPts val="0"/>
              </a:spcBef>
              <a:spcAft>
                <a:spcPts val="0"/>
              </a:spcAft>
              <a:defRPr/>
            </a:pPr>
            <a:r>
              <a:rPr lang="ja-JP" altLang="en-US" sz="4000" b="1" i="1" dirty="0">
                <a:solidFill>
                  <a:schemeClr val="tx1">
                    <a:lumMod val="95000"/>
                  </a:schemeClr>
                </a:solidFill>
                <a:latin typeface="+mn-lt"/>
                <a:ea typeface="+mn-ea"/>
              </a:rPr>
              <a:t>実施</a:t>
            </a:r>
          </a:p>
          <a:p>
            <a:pPr algn="ctr" fontAlgn="auto">
              <a:spcBef>
                <a:spcPts val="0"/>
              </a:spcBef>
              <a:spcAft>
                <a:spcPts val="0"/>
              </a:spcAft>
              <a:defRPr/>
            </a:pPr>
            <a:r>
              <a:rPr lang="en-US" altLang="ja-JP" sz="4000" b="1" i="1" dirty="0">
                <a:solidFill>
                  <a:schemeClr val="tx1">
                    <a:lumMod val="95000"/>
                  </a:schemeClr>
                </a:solidFill>
                <a:latin typeface="+mn-lt"/>
                <a:ea typeface="+mn-ea"/>
              </a:rPr>
              <a:t>(</a:t>
            </a:r>
            <a:r>
              <a:rPr lang="en-US" altLang="ja-JP" sz="4000" b="1" i="1" dirty="0">
                <a:solidFill>
                  <a:schemeClr val="tx1">
                    <a:lumMod val="95000"/>
                  </a:schemeClr>
                </a:solidFill>
                <a:latin typeface="+mn-lt"/>
                <a:ea typeface="+mn-ea"/>
              </a:rPr>
              <a:t>Do)</a:t>
            </a:r>
          </a:p>
        </p:txBody>
      </p:sp>
      <p:sp>
        <p:nvSpPr>
          <p:cNvPr id="48137" name="Rectangle 22"/>
          <p:cNvSpPr>
            <a:spLocks noChangeArrowheads="1"/>
          </p:cNvSpPr>
          <p:nvPr/>
        </p:nvSpPr>
        <p:spPr bwMode="auto">
          <a:xfrm>
            <a:off x="6286500" y="1989138"/>
            <a:ext cx="2500313" cy="647700"/>
          </a:xfrm>
          <a:prstGeom prst="rect">
            <a:avLst/>
          </a:prstGeom>
          <a:noFill/>
          <a:ln w="9525">
            <a:noFill/>
            <a:miter lim="800000"/>
            <a:headEnd/>
            <a:tailEnd/>
          </a:ln>
        </p:spPr>
        <p:txBody>
          <a:bodyPr anchor="ctr" anchorCtr="1"/>
          <a:lstStyle/>
          <a:p>
            <a:pPr algn="ctr"/>
            <a:r>
              <a:rPr lang="ja-JP" altLang="en-US" sz="4000" b="1" i="1">
                <a:solidFill>
                  <a:srgbClr val="00B0F0"/>
                </a:solidFill>
                <a:latin typeface="Calibri" pitchFamily="34" charset="0"/>
              </a:rPr>
              <a:t>計画</a:t>
            </a:r>
            <a:r>
              <a:rPr lang="en-US" altLang="ja-JP" sz="4000" b="1" i="1">
                <a:solidFill>
                  <a:srgbClr val="00B0F0"/>
                </a:solidFill>
                <a:latin typeface="Calibri" pitchFamily="34" charset="0"/>
              </a:rPr>
              <a:t>(Plan)</a:t>
            </a:r>
          </a:p>
        </p:txBody>
      </p:sp>
      <p:sp>
        <p:nvSpPr>
          <p:cNvPr id="48138" name="Rectangle 23"/>
          <p:cNvSpPr>
            <a:spLocks noChangeArrowheads="1"/>
          </p:cNvSpPr>
          <p:nvPr/>
        </p:nvSpPr>
        <p:spPr bwMode="auto">
          <a:xfrm>
            <a:off x="4284663" y="1557338"/>
            <a:ext cx="1944687" cy="574675"/>
          </a:xfrm>
          <a:prstGeom prst="rect">
            <a:avLst/>
          </a:prstGeom>
          <a:noFill/>
          <a:ln w="9525">
            <a:noFill/>
            <a:miter lim="800000"/>
            <a:headEnd/>
            <a:tailEnd/>
          </a:ln>
        </p:spPr>
        <p:txBody>
          <a:bodyPr anchor="ctr" anchorCtr="1"/>
          <a:lstStyle/>
          <a:p>
            <a:pPr algn="ctr"/>
            <a:endParaRPr lang="ja-JP" altLang="en-US" sz="2800" i="1">
              <a:solidFill>
                <a:srgbClr val="FFFF66"/>
              </a:solidFill>
              <a:latin typeface="Calibri" pitchFamily="34" charset="0"/>
            </a:endParaRPr>
          </a:p>
        </p:txBody>
      </p:sp>
      <p:sp>
        <p:nvSpPr>
          <p:cNvPr id="64536" name="Rectangle 24"/>
          <p:cNvSpPr>
            <a:spLocks noChangeArrowheads="1"/>
          </p:cNvSpPr>
          <p:nvPr/>
        </p:nvSpPr>
        <p:spPr bwMode="auto">
          <a:xfrm>
            <a:off x="5651500" y="2565400"/>
            <a:ext cx="2989263" cy="935038"/>
          </a:xfrm>
          <a:prstGeom prst="rect">
            <a:avLst/>
          </a:prstGeom>
          <a:noFill/>
          <a:ln w="9525">
            <a:noFill/>
            <a:miter lim="800000"/>
            <a:headEnd/>
            <a:tailEnd/>
          </a:ln>
          <a:effectLst/>
        </p:spPr>
        <p:txBody>
          <a:bodyPr anchor="ctr" anchorCtr="1"/>
          <a:lstStyle/>
          <a:p>
            <a:pPr fontAlgn="auto">
              <a:spcBef>
                <a:spcPts val="0"/>
              </a:spcBef>
              <a:spcAft>
                <a:spcPts val="0"/>
              </a:spcAft>
              <a:defRPr/>
            </a:pPr>
            <a:r>
              <a:rPr lang="ja-JP" altLang="en-US" dirty="0">
                <a:effectLst>
                  <a:outerShdw blurRad="38100" dist="38100" dir="2700000" algn="tl">
                    <a:srgbClr val="010199"/>
                  </a:outerShdw>
                </a:effectLst>
                <a:latin typeface="+mn-lt"/>
                <a:ea typeface="+mn-ea"/>
              </a:rPr>
              <a:t/>
            </a:r>
            <a:br>
              <a:rPr lang="ja-JP" altLang="en-US" dirty="0">
                <a:effectLst>
                  <a:outerShdw blurRad="38100" dist="38100" dir="2700000" algn="tl">
                    <a:srgbClr val="010199"/>
                  </a:outerShdw>
                </a:effectLst>
                <a:latin typeface="+mn-lt"/>
                <a:ea typeface="+mn-ea"/>
              </a:rPr>
            </a:br>
            <a:endParaRPr lang="ja-JP" altLang="en-US" dirty="0">
              <a:effectLst>
                <a:outerShdw blurRad="38100" dist="38100" dir="2700000" algn="tl">
                  <a:srgbClr val="010199"/>
                </a:outerShdw>
              </a:effectLst>
              <a:latin typeface="+mn-lt"/>
              <a:ea typeface="+mn-ea"/>
            </a:endParaRPr>
          </a:p>
        </p:txBody>
      </p:sp>
      <p:sp>
        <p:nvSpPr>
          <p:cNvPr id="64537" name="Rectangle 25"/>
          <p:cNvSpPr>
            <a:spLocks noChangeArrowheads="1"/>
          </p:cNvSpPr>
          <p:nvPr/>
        </p:nvSpPr>
        <p:spPr bwMode="auto">
          <a:xfrm>
            <a:off x="5651500" y="4581525"/>
            <a:ext cx="3205163" cy="1989138"/>
          </a:xfrm>
          <a:prstGeom prst="rect">
            <a:avLst/>
          </a:prstGeom>
          <a:noFill/>
          <a:ln w="9525">
            <a:noFill/>
            <a:miter lim="800000"/>
            <a:headEnd/>
            <a:tailEnd/>
          </a:ln>
          <a:effectLst/>
        </p:spPr>
        <p:txBody>
          <a:bodyPr anchor="ctr" anchorCtr="1"/>
          <a:lstStyle/>
          <a:p>
            <a:pPr fontAlgn="auto">
              <a:spcBef>
                <a:spcPts val="0"/>
              </a:spcBef>
              <a:spcAft>
                <a:spcPts val="0"/>
              </a:spcAft>
              <a:defRPr/>
            </a:pPr>
            <a:endParaRPr lang="ja-JP" altLang="en-US" dirty="0">
              <a:effectLst>
                <a:outerShdw blurRad="38100" dist="38100" dir="2700000" algn="tl">
                  <a:srgbClr val="010199"/>
                </a:outerShdw>
              </a:effectLst>
              <a:latin typeface="+mn-lt"/>
              <a:ea typeface="+mn-ea"/>
            </a:endParaRPr>
          </a:p>
        </p:txBody>
      </p:sp>
      <p:sp>
        <p:nvSpPr>
          <p:cNvPr id="64538" name="Rectangle 26"/>
          <p:cNvSpPr>
            <a:spLocks noChangeArrowheads="1"/>
          </p:cNvSpPr>
          <p:nvPr/>
        </p:nvSpPr>
        <p:spPr bwMode="auto">
          <a:xfrm>
            <a:off x="285750" y="4643438"/>
            <a:ext cx="2786063" cy="1593850"/>
          </a:xfrm>
          <a:prstGeom prst="rect">
            <a:avLst/>
          </a:prstGeom>
          <a:noFill/>
          <a:ln w="9525">
            <a:noFill/>
            <a:miter lim="800000"/>
            <a:headEnd/>
            <a:tailEnd/>
          </a:ln>
          <a:effectLst/>
        </p:spPr>
        <p:txBody>
          <a:bodyPr anchor="ctr" anchorCtr="1"/>
          <a:lstStyle/>
          <a:p>
            <a:pPr fontAlgn="auto">
              <a:spcBef>
                <a:spcPts val="0"/>
              </a:spcBef>
              <a:spcAft>
                <a:spcPts val="0"/>
              </a:spcAft>
              <a:defRPr/>
            </a:pPr>
            <a:endParaRPr lang="ja-JP" altLang="en-US" dirty="0">
              <a:effectLst>
                <a:outerShdw blurRad="38100" dist="38100" dir="2700000" algn="tl">
                  <a:srgbClr val="010199"/>
                </a:outerShdw>
              </a:effectLst>
              <a:latin typeface="+mn-lt"/>
              <a:ea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タイトル 4"/>
          <p:cNvSpPr>
            <a:spLocks noGrp="1"/>
          </p:cNvSpPr>
          <p:nvPr>
            <p:ph type="ctrTitle"/>
          </p:nvPr>
        </p:nvSpPr>
        <p:spPr/>
        <p:txBody>
          <a:bodyPr/>
          <a:lstStyle/>
          <a:p>
            <a:r>
              <a:rPr lang="ja-JP" altLang="en-US" b="1" i="1" smtClean="0">
                <a:solidFill>
                  <a:srgbClr val="FFFF00"/>
                </a:solidFill>
              </a:rPr>
              <a:t>リーダーシップが強調されて</a:t>
            </a:r>
            <a:br>
              <a:rPr lang="ja-JP" altLang="en-US" b="1" i="1" smtClean="0">
                <a:solidFill>
                  <a:srgbClr val="FFFF00"/>
                </a:solidFill>
              </a:rPr>
            </a:br>
            <a:r>
              <a:rPr lang="ja-JP" altLang="en-US" b="1" i="1" smtClean="0">
                <a:solidFill>
                  <a:srgbClr val="FFFF00"/>
                </a:solidFill>
              </a:rPr>
              <a:t>いるときこそ</a:t>
            </a:r>
          </a:p>
        </p:txBody>
      </p:sp>
      <p:sp>
        <p:nvSpPr>
          <p:cNvPr id="50178" name="サブタイトル 5"/>
          <p:cNvSpPr>
            <a:spLocks noGrp="1"/>
          </p:cNvSpPr>
          <p:nvPr>
            <p:ph type="subTitle" idx="1"/>
          </p:nvPr>
        </p:nvSpPr>
        <p:spPr/>
        <p:txBody>
          <a:bodyPr/>
          <a:lstStyle/>
          <a:p>
            <a:r>
              <a:rPr lang="ja-JP" altLang="en-US" sz="4400" b="1" i="1" smtClean="0">
                <a:solidFill>
                  <a:srgbClr val="FFFF00"/>
                </a:solidFill>
              </a:rPr>
              <a:t>フェローシップが強調されなければならない</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タイトル 6"/>
          <p:cNvSpPr>
            <a:spLocks noGrp="1"/>
          </p:cNvSpPr>
          <p:nvPr>
            <p:ph type="ctrTitle"/>
          </p:nvPr>
        </p:nvSpPr>
        <p:spPr>
          <a:xfrm>
            <a:off x="685800" y="1285875"/>
            <a:ext cx="7772400" cy="2000250"/>
          </a:xfrm>
        </p:spPr>
        <p:txBody>
          <a:bodyPr/>
          <a:lstStyle/>
          <a:p>
            <a:r>
              <a:rPr lang="ja-JP" altLang="en-US" b="1" i="1" smtClean="0">
                <a:solidFill>
                  <a:srgbClr val="FFFF00"/>
                </a:solidFill>
              </a:rPr>
              <a:t>ロータリーとは何だろう</a:t>
            </a:r>
            <a:br>
              <a:rPr lang="ja-JP" altLang="en-US" b="1" i="1" smtClean="0">
                <a:solidFill>
                  <a:srgbClr val="FFFF00"/>
                </a:solidFill>
              </a:rPr>
            </a:br>
            <a:r>
              <a:rPr lang="ja-JP" altLang="en-US" b="1" i="1" smtClean="0">
                <a:solidFill>
                  <a:srgbClr val="FFFF00"/>
                </a:solidFill>
              </a:rPr>
              <a:t>真理は単純にして平凡である</a:t>
            </a:r>
          </a:p>
        </p:txBody>
      </p:sp>
      <p:sp>
        <p:nvSpPr>
          <p:cNvPr id="8" name="サブタイトル 7"/>
          <p:cNvSpPr>
            <a:spLocks noGrp="1"/>
          </p:cNvSpPr>
          <p:nvPr>
            <p:ph type="subTitle" idx="1"/>
          </p:nvPr>
        </p:nvSpPr>
        <p:spPr/>
        <p:txBody>
          <a:bodyPr rtlCol="0">
            <a:normAutofit/>
          </a:bodyPr>
          <a:lstStyle/>
          <a:p>
            <a:pPr fontAlgn="auto">
              <a:spcAft>
                <a:spcPts val="0"/>
              </a:spcAft>
              <a:buFont typeface="Arial" pitchFamily="34" charset="0"/>
              <a:buNone/>
              <a:defRPr/>
            </a:pPr>
            <a:r>
              <a:rPr lang="ja-JP" altLang="en-US" sz="4000" b="1" i="1" dirty="0" smtClean="0">
                <a:solidFill>
                  <a:schemeClr val="tx1">
                    <a:lumMod val="95000"/>
                  </a:schemeClr>
                </a:solidFill>
              </a:rPr>
              <a:t>奉仕に生きることの意味</a:t>
            </a:r>
          </a:p>
          <a:p>
            <a:pPr fontAlgn="auto">
              <a:spcAft>
                <a:spcPts val="0"/>
              </a:spcAft>
              <a:buFont typeface="Arial" pitchFamily="34" charset="0"/>
              <a:buNone/>
              <a:defRPr/>
            </a:pPr>
            <a:r>
              <a:rPr lang="ja-JP" altLang="en-US" sz="4000" b="1" i="1" dirty="0" smtClean="0">
                <a:solidFill>
                  <a:schemeClr val="tx1">
                    <a:lumMod val="95000"/>
                  </a:schemeClr>
                </a:solidFill>
              </a:rPr>
              <a:t>親身の輪を広げること</a:t>
            </a:r>
            <a:endParaRPr lang="ja-JP" altLang="en-US" sz="4000" b="1" i="1"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2"/>
          <p:cNvSpPr>
            <a:spLocks noGrp="1"/>
          </p:cNvSpPr>
          <p:nvPr>
            <p:ph type="title"/>
          </p:nvPr>
        </p:nvSpPr>
        <p:spPr/>
        <p:txBody>
          <a:bodyPr/>
          <a:lstStyle/>
          <a:p>
            <a:r>
              <a:rPr lang="ja-JP" altLang="en-US" b="1" i="1" smtClean="0">
                <a:solidFill>
                  <a:srgbClr val="FFFF00"/>
                </a:solidFill>
              </a:rPr>
              <a:t>ご苦労様です</a:t>
            </a:r>
          </a:p>
        </p:txBody>
      </p:sp>
      <p:sp>
        <p:nvSpPr>
          <p:cNvPr id="4" name="コンテンツ プレースホルダ 3"/>
          <p:cNvSpPr>
            <a:spLocks noGrp="1"/>
          </p:cNvSpPr>
          <p:nvPr>
            <p:ph idx="1"/>
          </p:nvPr>
        </p:nvSpPr>
        <p:spPr>
          <a:xfrm>
            <a:off x="357188" y="1600200"/>
            <a:ext cx="8329612" cy="4900613"/>
          </a:xfrm>
        </p:spPr>
        <p:txBody>
          <a:bodyPr rtlCol="0">
            <a:normAutofit fontScale="62500" lnSpcReduction="20000"/>
          </a:bodyPr>
          <a:lstStyle/>
          <a:p>
            <a:pPr fontAlgn="auto">
              <a:spcAft>
                <a:spcPts val="0"/>
              </a:spcAft>
              <a:buFont typeface="Arial" pitchFamily="34" charset="0"/>
              <a:buChar char="•"/>
              <a:defRPr/>
            </a:pPr>
            <a:endParaRPr lang="ja-JP" altLang="en-US" dirty="0" smtClean="0"/>
          </a:p>
          <a:p>
            <a:pPr algn="ctr" fontAlgn="auto">
              <a:spcAft>
                <a:spcPts val="0"/>
              </a:spcAft>
              <a:buFont typeface="Arial" pitchFamily="34" charset="0"/>
              <a:buNone/>
              <a:defRPr/>
            </a:pPr>
            <a:r>
              <a:rPr lang="ja-JP" altLang="en-US" sz="3000" dirty="0" smtClean="0"/>
              <a:t>　</a:t>
            </a:r>
            <a:r>
              <a:rPr lang="ja-JP" altLang="en-US" sz="5800" b="1" dirty="0" smtClean="0"/>
              <a:t>地区内７３クラブの指導者の皆さん！</a:t>
            </a:r>
          </a:p>
          <a:p>
            <a:pPr algn="ctr" fontAlgn="auto">
              <a:spcAft>
                <a:spcPts val="0"/>
              </a:spcAft>
              <a:buFont typeface="Arial" pitchFamily="34" charset="0"/>
              <a:buNone/>
              <a:defRPr/>
            </a:pPr>
            <a:r>
              <a:rPr lang="ja-JP" altLang="en-US" sz="5800" b="1" dirty="0" smtClean="0"/>
              <a:t>ご歓迎申し上げます</a:t>
            </a:r>
            <a:r>
              <a:rPr lang="ja-JP" altLang="en-US" sz="5100" b="1" dirty="0" smtClean="0"/>
              <a:t>　　　　　　</a:t>
            </a:r>
          </a:p>
          <a:p>
            <a:pPr fontAlgn="auto">
              <a:spcAft>
                <a:spcPts val="0"/>
              </a:spcAft>
              <a:buFont typeface="Arial" pitchFamily="34" charset="0"/>
              <a:buNone/>
              <a:defRPr/>
            </a:pPr>
            <a:r>
              <a:rPr lang="ja-JP" altLang="en-US" sz="5100" b="1" dirty="0"/>
              <a:t>　</a:t>
            </a:r>
            <a:endParaRPr lang="ja-JP" altLang="en-US" sz="5100" b="1" dirty="0" smtClean="0"/>
          </a:p>
          <a:p>
            <a:pPr fontAlgn="auto">
              <a:spcAft>
                <a:spcPts val="0"/>
              </a:spcAft>
              <a:buFont typeface="Arial" pitchFamily="34" charset="0"/>
              <a:buNone/>
              <a:defRPr/>
            </a:pPr>
            <a:r>
              <a:rPr lang="ja-JP" altLang="en-US" sz="5100" b="1" dirty="0" smtClean="0"/>
              <a:t>　地区協</a:t>
            </a:r>
            <a:r>
              <a:rPr lang="ja-JP" altLang="en-US" sz="5100" b="1" dirty="0"/>
              <a:t>はクラブの指導者</a:t>
            </a:r>
            <a:r>
              <a:rPr lang="ja-JP" altLang="en-US" sz="5100" b="1" dirty="0" smtClean="0"/>
              <a:t>の方々のセミナー</a:t>
            </a:r>
          </a:p>
          <a:p>
            <a:pPr fontAlgn="auto">
              <a:spcAft>
                <a:spcPts val="0"/>
              </a:spcAft>
              <a:buFont typeface="Arial" pitchFamily="34" charset="0"/>
              <a:buNone/>
              <a:defRPr/>
            </a:pPr>
            <a:r>
              <a:rPr lang="ja-JP" altLang="en-US" sz="5100" b="1" dirty="0" smtClean="0"/>
              <a:t>　主役は会長・幹事さんとクラブの委員長さん</a:t>
            </a:r>
          </a:p>
          <a:p>
            <a:pPr fontAlgn="auto">
              <a:spcAft>
                <a:spcPts val="0"/>
              </a:spcAft>
              <a:buFont typeface="Arial" pitchFamily="34" charset="0"/>
              <a:buNone/>
              <a:defRPr/>
            </a:pPr>
            <a:endParaRPr lang="ja-JP" altLang="en-US" sz="5100" b="1" dirty="0"/>
          </a:p>
          <a:p>
            <a:pPr fontAlgn="auto">
              <a:spcAft>
                <a:spcPts val="0"/>
              </a:spcAft>
              <a:buFont typeface="Arial" pitchFamily="34" charset="0"/>
              <a:buNone/>
              <a:defRPr/>
            </a:pPr>
            <a:r>
              <a:rPr lang="ja-JP" altLang="en-US" sz="5100" b="1" dirty="0" smtClean="0"/>
              <a:t>　地区ガバナー補佐、地区委員長さんは</a:t>
            </a:r>
          </a:p>
          <a:p>
            <a:pPr fontAlgn="auto">
              <a:spcAft>
                <a:spcPts val="0"/>
              </a:spcAft>
              <a:buFont typeface="Arial" pitchFamily="34" charset="0"/>
              <a:buNone/>
              <a:defRPr/>
            </a:pPr>
            <a:r>
              <a:rPr lang="ja-JP" altLang="en-US" sz="5100" b="1" dirty="0" smtClean="0"/>
              <a:t>　効果的</a:t>
            </a:r>
            <a:r>
              <a:rPr lang="ja-JP" altLang="en-US" sz="5100" b="1" dirty="0"/>
              <a:t>なクラブを</a:t>
            </a:r>
            <a:r>
              <a:rPr lang="ja-JP" altLang="en-US" sz="5100" b="1" dirty="0" smtClean="0"/>
              <a:t>作るためのお手伝い</a:t>
            </a:r>
            <a:endParaRPr lang="ja-JP" altLang="en-US" sz="51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orient="vert"/>
          </p:nvPr>
        </p:nvSpPr>
        <p:spPr>
          <a:xfrm>
            <a:off x="7000875" y="0"/>
            <a:ext cx="1685925" cy="6715125"/>
          </a:xfrm>
        </p:spPr>
        <p:txBody>
          <a:bodyPr rtlCol="0">
            <a:normAutofit fontScale="90000"/>
          </a:bodyPr>
          <a:lstStyle/>
          <a:p>
            <a:pPr fontAlgn="auto">
              <a:spcAft>
                <a:spcPts val="0"/>
              </a:spcAft>
              <a:defRPr/>
            </a:pPr>
            <a:r>
              <a:rPr lang="ja-JP" altLang="en-US" b="1" dirty="0" smtClean="0">
                <a:solidFill>
                  <a:srgbClr val="FFFF00"/>
                </a:solidFill>
              </a:rPr>
              <a:t>　</a:t>
            </a:r>
            <a:r>
              <a:rPr lang="ja-JP" altLang="en-US" sz="4900" b="1" dirty="0" smtClean="0">
                <a:solidFill>
                  <a:srgbClr val="FFFF00"/>
                </a:solidFill>
              </a:rPr>
              <a:t>生きているということは</a:t>
            </a:r>
            <a:r>
              <a:rPr lang="ja-JP" altLang="en-US" sz="3600" b="1" dirty="0" smtClean="0">
                <a:solidFill>
                  <a:schemeClr val="tx1">
                    <a:lumMod val="95000"/>
                  </a:schemeClr>
                </a:solidFill>
              </a:rPr>
              <a:t>　</a:t>
            </a:r>
            <a:br>
              <a:rPr lang="ja-JP" altLang="en-US" sz="3600" b="1" dirty="0" smtClean="0">
                <a:solidFill>
                  <a:schemeClr val="tx1">
                    <a:lumMod val="95000"/>
                  </a:schemeClr>
                </a:solidFill>
              </a:rPr>
            </a:br>
            <a:r>
              <a:rPr lang="ja-JP" altLang="en-US" sz="3600" b="1" dirty="0" smtClean="0">
                <a:solidFill>
                  <a:schemeClr val="tx1">
                    <a:lumMod val="95000"/>
                  </a:schemeClr>
                </a:solidFill>
              </a:rPr>
              <a:t/>
            </a:r>
            <a:br>
              <a:rPr lang="ja-JP" altLang="en-US" sz="3600" b="1" dirty="0" smtClean="0">
                <a:solidFill>
                  <a:schemeClr val="tx1">
                    <a:lumMod val="95000"/>
                  </a:schemeClr>
                </a:solidFill>
              </a:rPr>
            </a:br>
            <a:r>
              <a:rPr lang="ja-JP" altLang="en-US" sz="3600" b="1" dirty="0" smtClean="0">
                <a:solidFill>
                  <a:schemeClr val="tx1">
                    <a:lumMod val="95000"/>
                  </a:schemeClr>
                </a:solidFill>
              </a:rPr>
              <a:t>　　　　　　　　　　　　　　</a:t>
            </a:r>
            <a:r>
              <a:rPr lang="ja-JP" altLang="en-US" sz="4000" b="1" dirty="0" smtClean="0">
                <a:solidFill>
                  <a:schemeClr val="tx1">
                    <a:lumMod val="95000"/>
                  </a:schemeClr>
                </a:solidFill>
              </a:rPr>
              <a:t>永</a:t>
            </a:r>
            <a:r>
              <a:rPr lang="ja-JP" altLang="en-US" sz="3600" b="1" dirty="0" smtClean="0">
                <a:solidFill>
                  <a:schemeClr val="tx1">
                    <a:lumMod val="95000"/>
                  </a:schemeClr>
                </a:solidFill>
              </a:rPr>
              <a:t>　</a:t>
            </a:r>
            <a:r>
              <a:rPr lang="ja-JP" altLang="en-US" sz="4000" b="1" dirty="0" smtClean="0">
                <a:solidFill>
                  <a:schemeClr val="tx1">
                    <a:lumMod val="95000"/>
                  </a:schemeClr>
                </a:solidFill>
              </a:rPr>
              <a:t>六輔</a:t>
            </a:r>
            <a:endParaRPr lang="ja-JP" altLang="en-US" sz="4000" b="1" dirty="0">
              <a:solidFill>
                <a:srgbClr val="FFFF00"/>
              </a:solidFill>
            </a:endParaRPr>
          </a:p>
        </p:txBody>
      </p:sp>
      <p:sp>
        <p:nvSpPr>
          <p:cNvPr id="3" name="コンテンツ プレースホルダ 2"/>
          <p:cNvSpPr>
            <a:spLocks noGrp="1"/>
          </p:cNvSpPr>
          <p:nvPr>
            <p:ph type="body" orient="vert" idx="1"/>
          </p:nvPr>
        </p:nvSpPr>
        <p:spPr>
          <a:xfrm>
            <a:off x="0" y="642938"/>
            <a:ext cx="6786563" cy="5929312"/>
          </a:xfrm>
        </p:spPr>
        <p:txBody>
          <a:bodyPr rtlCol="0">
            <a:normAutofit fontScale="25000" lnSpcReduction="20000"/>
          </a:bodyPr>
          <a:lstStyle/>
          <a:p>
            <a:pPr algn="ctr" fontAlgn="auto">
              <a:spcAft>
                <a:spcPts val="0"/>
              </a:spcAft>
              <a:buFont typeface="Arial" pitchFamily="34" charset="0"/>
              <a:buNone/>
              <a:defRPr/>
            </a:pPr>
            <a:r>
              <a:rPr lang="ja-JP" altLang="en-US" b="1" dirty="0" smtClean="0">
                <a:solidFill>
                  <a:schemeClr val="tx1">
                    <a:lumMod val="95000"/>
                  </a:schemeClr>
                </a:solidFill>
              </a:rPr>
              <a:t>　　　　　　　　　　　　　　</a:t>
            </a:r>
            <a:endParaRPr lang="ja-JP" altLang="en-US" dirty="0" smtClean="0"/>
          </a:p>
          <a:p>
            <a:pPr fontAlgn="auto">
              <a:spcAft>
                <a:spcPts val="0"/>
              </a:spcAft>
              <a:buFont typeface="Arial" pitchFamily="34" charset="0"/>
              <a:buNone/>
              <a:defRPr/>
            </a:pPr>
            <a:r>
              <a:rPr lang="ja-JP" altLang="en-US" sz="4000" b="1" dirty="0" smtClean="0">
                <a:solidFill>
                  <a:schemeClr val="tx1">
                    <a:lumMod val="95000"/>
                  </a:schemeClr>
                </a:solidFill>
              </a:rPr>
              <a:t>　　</a:t>
            </a:r>
          </a:p>
          <a:p>
            <a:pPr fontAlgn="auto">
              <a:spcAft>
                <a:spcPts val="0"/>
              </a:spcAft>
              <a:buFont typeface="Arial" pitchFamily="34" charset="0"/>
              <a:buNone/>
              <a:defRPr/>
            </a:pPr>
            <a:endParaRPr lang="ja-JP" altLang="en-US" sz="4000" b="1" dirty="0">
              <a:solidFill>
                <a:schemeClr val="tx1">
                  <a:lumMod val="95000"/>
                </a:schemeClr>
              </a:solidFill>
            </a:endParaRPr>
          </a:p>
          <a:p>
            <a:pPr fontAlgn="auto">
              <a:spcAft>
                <a:spcPts val="0"/>
              </a:spcAft>
              <a:buFont typeface="Arial" pitchFamily="34" charset="0"/>
              <a:buNone/>
              <a:defRPr/>
            </a:pPr>
            <a:endParaRPr lang="ja-JP" altLang="en-US" sz="4000" b="1" dirty="0" smtClean="0">
              <a:solidFill>
                <a:schemeClr val="tx1">
                  <a:lumMod val="95000"/>
                </a:schemeClr>
              </a:solidFill>
            </a:endParaRPr>
          </a:p>
          <a:p>
            <a:pPr fontAlgn="auto">
              <a:spcAft>
                <a:spcPts val="0"/>
              </a:spcAft>
              <a:buFont typeface="Arial" pitchFamily="34" charset="0"/>
              <a:buNone/>
              <a:defRPr/>
            </a:pPr>
            <a:r>
              <a:rPr lang="ja-JP" altLang="en-US" sz="4000" b="1" dirty="0" smtClean="0">
                <a:solidFill>
                  <a:schemeClr val="tx1">
                    <a:lumMod val="95000"/>
                  </a:schemeClr>
                </a:solidFill>
              </a:rPr>
              <a:t>　　　</a:t>
            </a:r>
            <a:r>
              <a:rPr lang="ja-JP" altLang="en-US" sz="14400" b="1" dirty="0" smtClean="0">
                <a:solidFill>
                  <a:schemeClr val="tx1">
                    <a:lumMod val="95000"/>
                  </a:schemeClr>
                </a:solidFill>
              </a:rPr>
              <a:t>生きているということは</a:t>
            </a:r>
          </a:p>
          <a:p>
            <a:pPr fontAlgn="auto">
              <a:spcAft>
                <a:spcPts val="0"/>
              </a:spcAft>
              <a:buFont typeface="Arial" pitchFamily="34" charset="0"/>
              <a:buNone/>
              <a:defRPr/>
            </a:pPr>
            <a:r>
              <a:rPr lang="ja-JP" altLang="en-US" sz="14400" b="1" dirty="0" smtClean="0">
                <a:solidFill>
                  <a:schemeClr val="tx1">
                    <a:lumMod val="95000"/>
                  </a:schemeClr>
                </a:solidFill>
              </a:rPr>
              <a:t>　誰かに借りを作ること</a:t>
            </a:r>
          </a:p>
          <a:p>
            <a:pPr fontAlgn="auto">
              <a:spcAft>
                <a:spcPts val="0"/>
              </a:spcAft>
              <a:buFont typeface="Arial" pitchFamily="34" charset="0"/>
              <a:buNone/>
              <a:defRPr/>
            </a:pPr>
            <a:endParaRPr lang="ja-JP" altLang="en-US" sz="14400" b="1" dirty="0" smtClean="0">
              <a:solidFill>
                <a:schemeClr val="tx1">
                  <a:lumMod val="95000"/>
                </a:schemeClr>
              </a:solidFill>
            </a:endParaRPr>
          </a:p>
          <a:p>
            <a:pPr fontAlgn="auto">
              <a:spcAft>
                <a:spcPts val="0"/>
              </a:spcAft>
              <a:buFont typeface="Arial" pitchFamily="34" charset="0"/>
              <a:buNone/>
              <a:defRPr/>
            </a:pPr>
            <a:r>
              <a:rPr lang="ja-JP" altLang="en-US" sz="14400" b="1" dirty="0" smtClean="0">
                <a:solidFill>
                  <a:schemeClr val="tx1">
                    <a:lumMod val="95000"/>
                  </a:schemeClr>
                </a:solidFill>
              </a:rPr>
              <a:t>　生きてゆくということは</a:t>
            </a:r>
          </a:p>
          <a:p>
            <a:pPr fontAlgn="auto">
              <a:spcAft>
                <a:spcPts val="0"/>
              </a:spcAft>
              <a:buFont typeface="Arial" pitchFamily="34" charset="0"/>
              <a:buNone/>
              <a:defRPr/>
            </a:pPr>
            <a:r>
              <a:rPr lang="ja-JP" altLang="en-US" sz="14400" b="1" dirty="0" smtClean="0">
                <a:solidFill>
                  <a:schemeClr val="tx1">
                    <a:lumMod val="95000"/>
                  </a:schemeClr>
                </a:solidFill>
              </a:rPr>
              <a:t>　その借りを返してゆくこと</a:t>
            </a:r>
          </a:p>
          <a:p>
            <a:pPr fontAlgn="auto">
              <a:spcAft>
                <a:spcPts val="0"/>
              </a:spcAft>
              <a:buFont typeface="Arial" pitchFamily="34" charset="0"/>
              <a:buNone/>
              <a:defRPr/>
            </a:pPr>
            <a:endParaRPr lang="ja-JP" altLang="en-US" sz="14400" b="1" dirty="0" smtClean="0">
              <a:solidFill>
                <a:schemeClr val="tx1">
                  <a:lumMod val="95000"/>
                </a:schemeClr>
              </a:solidFill>
            </a:endParaRPr>
          </a:p>
          <a:p>
            <a:pPr fontAlgn="auto">
              <a:spcAft>
                <a:spcPts val="0"/>
              </a:spcAft>
              <a:buFont typeface="Arial" pitchFamily="34" charset="0"/>
              <a:buNone/>
              <a:defRPr/>
            </a:pPr>
            <a:r>
              <a:rPr lang="ja-JP" altLang="en-US" sz="14400" b="1" dirty="0" smtClean="0"/>
              <a:t>　</a:t>
            </a:r>
            <a:r>
              <a:rPr lang="ja-JP" altLang="ja-JP" sz="14400" b="1" dirty="0" smtClean="0"/>
              <a:t>誰かにそうしてもらった</a:t>
            </a:r>
            <a:endParaRPr lang="ja-JP" altLang="en-US" sz="14400" b="1" dirty="0" smtClean="0"/>
          </a:p>
          <a:p>
            <a:pPr fontAlgn="auto">
              <a:spcAft>
                <a:spcPts val="0"/>
              </a:spcAft>
              <a:buFont typeface="Arial" pitchFamily="34" charset="0"/>
              <a:buNone/>
              <a:defRPr/>
            </a:pPr>
            <a:r>
              <a:rPr lang="ja-JP" altLang="en-US" sz="14400" b="1" dirty="0" smtClean="0"/>
              <a:t>　</a:t>
            </a:r>
            <a:r>
              <a:rPr lang="ja-JP" altLang="ja-JP" sz="14400" b="1" dirty="0" smtClean="0"/>
              <a:t>ように</a:t>
            </a:r>
            <a:endParaRPr lang="ja-JP" altLang="en-US" sz="14400" b="1" dirty="0" smtClean="0"/>
          </a:p>
          <a:p>
            <a:pPr fontAlgn="auto">
              <a:spcAft>
                <a:spcPts val="0"/>
              </a:spcAft>
              <a:buFont typeface="Arial" pitchFamily="34" charset="0"/>
              <a:buNone/>
              <a:defRPr/>
            </a:pPr>
            <a:endParaRPr lang="ja-JP" altLang="en-US" sz="14400" b="1" dirty="0" smtClean="0"/>
          </a:p>
          <a:p>
            <a:pPr fontAlgn="auto">
              <a:spcAft>
                <a:spcPts val="0"/>
              </a:spcAft>
              <a:buFont typeface="Arial" pitchFamily="34" charset="0"/>
              <a:buNone/>
              <a:defRPr/>
            </a:pPr>
            <a:r>
              <a:rPr lang="ja-JP" altLang="en-US" sz="14400" b="1" dirty="0" smtClean="0"/>
              <a:t>　</a:t>
            </a:r>
            <a:r>
              <a:rPr lang="ja-JP" altLang="ja-JP" sz="14400" b="1" dirty="0" smtClean="0"/>
              <a:t>誰かにそうしてあげよう</a:t>
            </a:r>
          </a:p>
          <a:p>
            <a:pPr fontAlgn="auto">
              <a:spcAft>
                <a:spcPts val="0"/>
              </a:spcAft>
              <a:buFont typeface="Arial" pitchFamily="34" charset="0"/>
              <a:buNone/>
              <a:defRPr/>
            </a:pPr>
            <a:endParaRPr lang="ja-JP" altLang="ja-JP" sz="8000" dirty="0" smtClean="0"/>
          </a:p>
          <a:p>
            <a:pPr fontAlgn="auto">
              <a:spcAft>
                <a:spcPts val="0"/>
              </a:spcAft>
              <a:buFont typeface="Arial" pitchFamily="34" charset="0"/>
              <a:buNone/>
              <a:defRPr/>
            </a:pPr>
            <a:endParaRPr lang="ja-JP" altLang="ja-JP" sz="4000" dirty="0" smtClean="0"/>
          </a:p>
          <a:p>
            <a:pPr fontAlgn="auto">
              <a:spcAft>
                <a:spcPts val="0"/>
              </a:spcAft>
              <a:buFont typeface="Arial" pitchFamily="34" charset="0"/>
              <a:buNone/>
              <a:defRPr/>
            </a:pPr>
            <a:endParaRPr lang="ja-JP" altLang="en-US" sz="4000" b="1" dirty="0" smtClean="0">
              <a:solidFill>
                <a:schemeClr val="tx1">
                  <a:lumMod val="95000"/>
                </a:schemeClr>
              </a:solidFill>
            </a:endParaRPr>
          </a:p>
          <a:p>
            <a:pPr fontAlgn="auto">
              <a:spcAft>
                <a:spcPts val="0"/>
              </a:spcAft>
              <a:buFont typeface="Arial" pitchFamily="34" charset="0"/>
              <a:buNone/>
              <a:defRPr/>
            </a:pPr>
            <a:r>
              <a:rPr lang="ja-JP" altLang="en-US" sz="4000" b="1" dirty="0" smtClean="0">
                <a:solidFill>
                  <a:schemeClr val="tx1">
                    <a:lumMod val="95000"/>
                  </a:schemeClr>
                </a:solidFill>
              </a:rPr>
              <a:t>　　　　　　　　　　　　　　　　　</a:t>
            </a:r>
            <a:endParaRPr lang="ja-JP" altLang="en-US" sz="4000" dirty="0">
              <a:solidFill>
                <a:schemeClr val="tx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type="body" orient="vert" idx="1"/>
          </p:nvPr>
        </p:nvSpPr>
        <p:spPr>
          <a:xfrm>
            <a:off x="214313" y="714375"/>
            <a:ext cx="8429625" cy="6143625"/>
          </a:xfrm>
        </p:spPr>
        <p:txBody>
          <a:bodyPr rtlCol="0">
            <a:normAutofit fontScale="92500" lnSpcReduction="20000"/>
          </a:bodyPr>
          <a:lstStyle/>
          <a:p>
            <a:pPr fontAlgn="auto">
              <a:spcAft>
                <a:spcPts val="0"/>
              </a:spcAft>
              <a:buFont typeface="Arial" pitchFamily="34" charset="0"/>
              <a:buNone/>
              <a:defRPr/>
            </a:pPr>
            <a:r>
              <a:rPr lang="ja-JP" altLang="en-US" sz="3900" b="1" dirty="0" smtClean="0"/>
              <a:t>人</a:t>
            </a:r>
            <a:r>
              <a:rPr lang="ja-JP" altLang="ja-JP" sz="3900" b="1" dirty="0" smtClean="0"/>
              <a:t>が生きるということは</a:t>
            </a:r>
            <a:endParaRPr lang="ja-JP" altLang="en-US" sz="3900" b="1" dirty="0" smtClean="0"/>
          </a:p>
          <a:p>
            <a:pPr fontAlgn="auto">
              <a:spcAft>
                <a:spcPts val="0"/>
              </a:spcAft>
              <a:buFont typeface="Arial" pitchFamily="34" charset="0"/>
              <a:buNone/>
              <a:defRPr/>
            </a:pPr>
            <a:r>
              <a:rPr lang="ja-JP" altLang="ja-JP" sz="3900" b="1" dirty="0" smtClean="0"/>
              <a:t>誰かと手をつなぐこと</a:t>
            </a:r>
            <a:endParaRPr lang="ja-JP" altLang="en-US" sz="3900" b="1" dirty="0" smtClean="0"/>
          </a:p>
          <a:p>
            <a:pPr fontAlgn="auto">
              <a:spcAft>
                <a:spcPts val="0"/>
              </a:spcAft>
              <a:buFont typeface="Arial" pitchFamily="34" charset="0"/>
              <a:buNone/>
              <a:defRPr/>
            </a:pPr>
            <a:endParaRPr lang="ja-JP" altLang="ja-JP" sz="3900" b="1" dirty="0" smtClean="0"/>
          </a:p>
          <a:p>
            <a:pPr fontAlgn="auto">
              <a:spcAft>
                <a:spcPts val="0"/>
              </a:spcAft>
              <a:buFont typeface="Arial" pitchFamily="34" charset="0"/>
              <a:buNone/>
              <a:defRPr/>
            </a:pPr>
            <a:r>
              <a:rPr lang="ja-JP" altLang="ja-JP" sz="3900" b="1" dirty="0" smtClean="0"/>
              <a:t>つないだ手のぬくもりを</a:t>
            </a:r>
            <a:endParaRPr lang="ja-JP" altLang="en-US" sz="3900" b="1" dirty="0" smtClean="0"/>
          </a:p>
          <a:p>
            <a:pPr fontAlgn="auto">
              <a:spcAft>
                <a:spcPts val="0"/>
              </a:spcAft>
              <a:buFont typeface="Arial" pitchFamily="34" charset="0"/>
              <a:buNone/>
              <a:defRPr/>
            </a:pPr>
            <a:r>
              <a:rPr lang="ja-JP" altLang="ja-JP" sz="3900" b="1" dirty="0" smtClean="0"/>
              <a:t>忘れな</a:t>
            </a:r>
            <a:r>
              <a:rPr lang="ja-JP" altLang="en-US" sz="3900" b="1" dirty="0" smtClean="0"/>
              <a:t>いで</a:t>
            </a:r>
            <a:r>
              <a:rPr lang="ja-JP" altLang="ja-JP" sz="3900" b="1" dirty="0" smtClean="0"/>
              <a:t>いること</a:t>
            </a:r>
            <a:endParaRPr lang="ja-JP" altLang="en-US" sz="3900" b="1" dirty="0" smtClean="0"/>
          </a:p>
          <a:p>
            <a:pPr fontAlgn="auto">
              <a:spcAft>
                <a:spcPts val="0"/>
              </a:spcAft>
              <a:buFont typeface="Arial" pitchFamily="34" charset="0"/>
              <a:buNone/>
              <a:defRPr/>
            </a:pPr>
            <a:endParaRPr lang="ja-JP" altLang="ja-JP" sz="3900" b="1" dirty="0" smtClean="0"/>
          </a:p>
          <a:p>
            <a:pPr fontAlgn="auto">
              <a:spcAft>
                <a:spcPts val="0"/>
              </a:spcAft>
              <a:buFont typeface="Arial" pitchFamily="34" charset="0"/>
              <a:buNone/>
              <a:defRPr/>
            </a:pPr>
            <a:r>
              <a:rPr lang="ja-JP" altLang="en-US" sz="3900" b="1" dirty="0" smtClean="0"/>
              <a:t>巡り合い</a:t>
            </a:r>
            <a:r>
              <a:rPr lang="ja-JP" altLang="ja-JP" sz="3900" b="1" dirty="0" smtClean="0"/>
              <a:t>愛し合いやがて</a:t>
            </a:r>
            <a:endParaRPr lang="ja-JP" altLang="en-US" sz="3900" b="1" dirty="0" smtClean="0"/>
          </a:p>
          <a:p>
            <a:pPr fontAlgn="auto">
              <a:spcAft>
                <a:spcPts val="0"/>
              </a:spcAft>
              <a:buFont typeface="Arial" pitchFamily="34" charset="0"/>
              <a:buNone/>
              <a:defRPr/>
            </a:pPr>
            <a:r>
              <a:rPr lang="ja-JP" altLang="ja-JP" sz="3900" b="1" dirty="0" smtClean="0"/>
              <a:t>別れ</a:t>
            </a:r>
            <a:r>
              <a:rPr lang="ja-JP" altLang="en-US" sz="3900" b="1" dirty="0" smtClean="0"/>
              <a:t>の</a:t>
            </a:r>
            <a:r>
              <a:rPr lang="ja-JP" altLang="ja-JP" sz="3900" b="1" dirty="0" smtClean="0"/>
              <a:t>日</a:t>
            </a:r>
            <a:endParaRPr lang="ja-JP" altLang="en-US" sz="3900" b="1" dirty="0" smtClean="0"/>
          </a:p>
          <a:p>
            <a:pPr fontAlgn="auto">
              <a:spcAft>
                <a:spcPts val="0"/>
              </a:spcAft>
              <a:buFont typeface="Arial" pitchFamily="34" charset="0"/>
              <a:buNone/>
              <a:defRPr/>
            </a:pPr>
            <a:endParaRPr lang="ja-JP" altLang="ja-JP" sz="3900" b="1" dirty="0" smtClean="0"/>
          </a:p>
          <a:p>
            <a:pPr fontAlgn="auto">
              <a:spcAft>
                <a:spcPts val="0"/>
              </a:spcAft>
              <a:buFont typeface="Arial" pitchFamily="34" charset="0"/>
              <a:buNone/>
              <a:defRPr/>
            </a:pPr>
            <a:r>
              <a:rPr lang="ja-JP" altLang="ja-JP" sz="3900" b="1" dirty="0" smtClean="0"/>
              <a:t>その時に悔やまないように　</a:t>
            </a:r>
            <a:endParaRPr lang="ja-JP" altLang="en-US" sz="3900" b="1" dirty="0" smtClean="0"/>
          </a:p>
          <a:p>
            <a:pPr fontAlgn="auto">
              <a:spcAft>
                <a:spcPts val="0"/>
              </a:spcAft>
              <a:buFont typeface="Arial" pitchFamily="34" charset="0"/>
              <a:buNone/>
              <a:defRPr/>
            </a:pPr>
            <a:r>
              <a:rPr lang="ja-JP" altLang="ja-JP" sz="3900" b="1" dirty="0" smtClean="0"/>
              <a:t>今日を明日を生きよう</a:t>
            </a:r>
            <a:endParaRPr lang="ja-JP" altLang="en-US" sz="3900" b="1" dirty="0" smtClean="0"/>
          </a:p>
          <a:p>
            <a:pPr fontAlgn="auto">
              <a:spcAft>
                <a:spcPts val="0"/>
              </a:spcAft>
              <a:buFont typeface="Arial" pitchFamily="34" charset="0"/>
              <a:buNone/>
              <a:defRPr/>
            </a:pPr>
            <a:endParaRPr lang="ja-JP" altLang="ja-JP" sz="3900" b="1" dirty="0" smtClean="0"/>
          </a:p>
          <a:p>
            <a:pPr fontAlgn="auto">
              <a:spcAft>
                <a:spcPts val="0"/>
              </a:spcAft>
              <a:buFont typeface="Arial" pitchFamily="34" charset="0"/>
              <a:buNone/>
              <a:defRPr/>
            </a:pPr>
            <a:r>
              <a:rPr lang="ja-JP" altLang="en-US" sz="3900" b="1" dirty="0" smtClean="0"/>
              <a:t>人は</a:t>
            </a:r>
            <a:r>
              <a:rPr lang="ja-JP" altLang="ja-JP" sz="3900" b="1" dirty="0" smtClean="0"/>
              <a:t>一人では生きてゆけない</a:t>
            </a:r>
            <a:endParaRPr lang="ja-JP" altLang="en-US" sz="3900" b="1" dirty="0" smtClean="0"/>
          </a:p>
          <a:p>
            <a:pPr fontAlgn="auto">
              <a:spcAft>
                <a:spcPts val="0"/>
              </a:spcAft>
              <a:buFont typeface="Arial" pitchFamily="34" charset="0"/>
              <a:buNone/>
              <a:defRPr/>
            </a:pPr>
            <a:endParaRPr lang="ja-JP" altLang="ja-JP" sz="3900" b="1" dirty="0" smtClean="0"/>
          </a:p>
          <a:p>
            <a:pPr fontAlgn="auto">
              <a:spcAft>
                <a:spcPts val="0"/>
              </a:spcAft>
              <a:buFont typeface="Arial" pitchFamily="34" charset="0"/>
              <a:buNone/>
              <a:defRPr/>
            </a:pPr>
            <a:r>
              <a:rPr lang="ja-JP" altLang="ja-JP" sz="3900" b="1" dirty="0" smtClean="0"/>
              <a:t>誰も一人では歩いてゆけない</a:t>
            </a:r>
          </a:p>
          <a:p>
            <a:pPr fontAlgn="auto">
              <a:spcAft>
                <a:spcPts val="0"/>
              </a:spcAft>
              <a:buFont typeface="Arial" pitchFamily="34" charset="0"/>
              <a:buChar char="•"/>
              <a:defRPr/>
            </a:pP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C:\Users\塚原\Documents\100NORIT2\77400020.JPG"/>
          <p:cNvPicPr>
            <a:picLocks noChangeAspect="1" noChangeArrowheads="1"/>
          </p:cNvPicPr>
          <p:nvPr/>
        </p:nvPicPr>
        <p:blipFill>
          <a:blip r:embed="rId3"/>
          <a:srcRect/>
          <a:stretch>
            <a:fillRect/>
          </a:stretch>
        </p:blipFill>
        <p:spPr bwMode="auto">
          <a:xfrm>
            <a:off x="0" y="0"/>
            <a:ext cx="9358313" cy="6858000"/>
          </a:xfrm>
          <a:prstGeom prst="rect">
            <a:avLst/>
          </a:prstGeom>
          <a:noFill/>
          <a:ln w="9525">
            <a:noFill/>
            <a:miter lim="800000"/>
            <a:headEnd/>
            <a:tailEnd/>
          </a:ln>
        </p:spPr>
      </p:pic>
      <p:sp>
        <p:nvSpPr>
          <p:cNvPr id="3" name="正方形/長方形 2"/>
          <p:cNvSpPr/>
          <p:nvPr/>
        </p:nvSpPr>
        <p:spPr>
          <a:xfrm>
            <a:off x="979510" y="571480"/>
            <a:ext cx="7184980" cy="769441"/>
          </a:xfrm>
          <a:prstGeom prst="rect">
            <a:avLst/>
          </a:prstGeom>
        </p:spPr>
        <p:txBody>
          <a:bodyPr>
            <a:spAutoFit/>
          </a:bodyPr>
          <a:lstStyle/>
          <a:p>
            <a:pPr algn="ctr" fontAlgn="auto">
              <a:spcAft>
                <a:spcPts val="0"/>
              </a:spcAft>
              <a:defRPr/>
            </a:pPr>
            <a:r>
              <a:rPr lang="ja-JP" altLang="en-US" sz="4400" b="1" i="1" dirty="0">
                <a:ln>
                  <a:solidFill>
                    <a:srgbClr val="FF0000"/>
                  </a:solidFill>
                </a:ln>
                <a:solidFill>
                  <a:srgbClr val="FFFF00"/>
                </a:solidFill>
                <a:latin typeface="+mn-lt"/>
                <a:ea typeface="+mn-ea"/>
              </a:rPr>
              <a:t>ご静聴ありがとうございました</a:t>
            </a:r>
            <a:endParaRPr lang="ja-JP" altLang="en-US" sz="4400" i="1" dirty="0">
              <a:ln>
                <a:solidFill>
                  <a:srgbClr val="FF0000"/>
                </a:solidFill>
              </a:ln>
              <a:solidFill>
                <a:srgbClr val="FFFF00"/>
              </a:solidFill>
              <a:latin typeface="+mn-lt"/>
              <a:ea typeface="+mn-ea"/>
            </a:endParaRPr>
          </a:p>
        </p:txBody>
      </p:sp>
      <p:sp>
        <p:nvSpPr>
          <p:cNvPr id="4" name="正方形/長方形 3"/>
          <p:cNvSpPr/>
          <p:nvPr/>
        </p:nvSpPr>
        <p:spPr>
          <a:xfrm>
            <a:off x="2857488" y="5143512"/>
            <a:ext cx="4500594" cy="1077218"/>
          </a:xfrm>
          <a:prstGeom prst="rect">
            <a:avLst/>
          </a:prstGeom>
          <a:solidFill>
            <a:schemeClr val="accent3">
              <a:lumMod val="40000"/>
              <a:lumOff val="60000"/>
            </a:schemeClr>
          </a:solidFill>
          <a:ln>
            <a:solidFill>
              <a:schemeClr val="bg2">
                <a:lumMod val="90000"/>
                <a:lumOff val="10000"/>
              </a:schemeClr>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ja-JP" altLang="en-US" sz="3200" dirty="0">
                <a:ln>
                  <a:solidFill>
                    <a:srgbClr val="002060"/>
                  </a:solidFill>
                </a:ln>
                <a:solidFill>
                  <a:srgbClr val="FF0000"/>
                </a:solidFill>
              </a:rPr>
              <a:t>地区研修リーダー</a:t>
            </a:r>
          </a:p>
          <a:p>
            <a:pPr algn="ctr" fontAlgn="auto">
              <a:spcBef>
                <a:spcPts val="0"/>
              </a:spcBef>
              <a:spcAft>
                <a:spcPts val="0"/>
              </a:spcAft>
              <a:defRPr/>
            </a:pPr>
            <a:r>
              <a:rPr lang="ja-JP" altLang="en-US" sz="3200" dirty="0">
                <a:ln>
                  <a:solidFill>
                    <a:srgbClr val="002060"/>
                  </a:solidFill>
                </a:ln>
                <a:solidFill>
                  <a:srgbClr val="FF0000"/>
                </a:solidFill>
              </a:rPr>
              <a:t>塚原　房樹</a:t>
            </a:r>
            <a:endParaRPr lang="ja-JP" altLang="en-US" sz="3200" dirty="0">
              <a:ln>
                <a:solidFill>
                  <a:srgbClr val="002060"/>
                </a:solidFill>
              </a:ln>
              <a:solidFill>
                <a:srgbClr val="FF0000"/>
              </a:solidFill>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4"/>
          <p:cNvSpPr>
            <a:spLocks noGrp="1"/>
          </p:cNvSpPr>
          <p:nvPr>
            <p:ph type="ctrTitle"/>
          </p:nvPr>
        </p:nvSpPr>
        <p:spPr/>
        <p:txBody>
          <a:bodyPr/>
          <a:lstStyle/>
          <a:p>
            <a:endParaRPr lang="ja-JP" altLang="en-US" smtClean="0"/>
          </a:p>
        </p:txBody>
      </p:sp>
      <p:sp>
        <p:nvSpPr>
          <p:cNvPr id="6" name="サブタイトル 5"/>
          <p:cNvSpPr>
            <a:spLocks noGrp="1"/>
          </p:cNvSpPr>
          <p:nvPr>
            <p:ph type="subTitle" idx="1"/>
          </p:nvPr>
        </p:nvSpPr>
        <p:spPr/>
        <p:txBody>
          <a:bodyPr rtlCol="0">
            <a:normAutofit/>
          </a:bodyPr>
          <a:lstStyle/>
          <a:p>
            <a:pPr fontAlgn="auto">
              <a:spcAft>
                <a:spcPts val="0"/>
              </a:spcAft>
              <a:buFont typeface="Arial" pitchFamily="34" charset="0"/>
              <a:buNone/>
              <a:defRPr/>
            </a:pPr>
            <a:endParaRPr lang="ja-JP" altLang="en-US" dirty="0"/>
          </a:p>
        </p:txBody>
      </p:sp>
      <p:pic>
        <p:nvPicPr>
          <p:cNvPr id="19459" name="Picture 2" descr="C:\Users\塚原\Documents\100NORIT2\77400125.JPG"/>
          <p:cNvPicPr>
            <a:picLocks noChangeAspect="1" noChangeArrowheads="1"/>
          </p:cNvPicPr>
          <p:nvPr/>
        </p:nvPicPr>
        <p:blipFill>
          <a:blip r:embed="rId3"/>
          <a:srcRect/>
          <a:stretch>
            <a:fillRect/>
          </a:stretch>
        </p:blipFill>
        <p:spPr bwMode="auto">
          <a:xfrm>
            <a:off x="-357188" y="0"/>
            <a:ext cx="10144126" cy="7000875"/>
          </a:xfrm>
          <a:prstGeom prst="rect">
            <a:avLst/>
          </a:prstGeom>
          <a:noFill/>
          <a:ln w="9525">
            <a:noFill/>
            <a:miter lim="800000"/>
            <a:headEnd/>
            <a:tailEnd/>
          </a:ln>
        </p:spPr>
      </p:pic>
      <p:sp>
        <p:nvSpPr>
          <p:cNvPr id="7" name="正方形/長方形 6"/>
          <p:cNvSpPr/>
          <p:nvPr/>
        </p:nvSpPr>
        <p:spPr>
          <a:xfrm>
            <a:off x="285720" y="714356"/>
            <a:ext cx="9254949" cy="1015663"/>
          </a:xfrm>
          <a:prstGeom prst="rect">
            <a:avLst/>
          </a:prstGeom>
        </p:spPr>
        <p:txBody>
          <a:bodyPr>
            <a:spAutoFit/>
          </a:bodyPr>
          <a:lstStyle/>
          <a:p>
            <a:pPr algn="ctr" fontAlgn="auto">
              <a:spcBef>
                <a:spcPts val="0"/>
              </a:spcBef>
              <a:spcAft>
                <a:spcPts val="0"/>
              </a:spcAft>
              <a:defRPr/>
            </a:pPr>
            <a:r>
              <a:rPr lang="ja-JP" altLang="en-US" sz="6000" b="1" i="1" dirty="0">
                <a:ln>
                  <a:solidFill>
                    <a:srgbClr val="FF0000"/>
                  </a:solidFill>
                </a:ln>
                <a:solidFill>
                  <a:srgbClr val="FFFF00"/>
                </a:solidFill>
                <a:latin typeface="+mn-lt"/>
                <a:ea typeface="+mn-ea"/>
              </a:rPr>
              <a:t>地区協議会にあたり</a:t>
            </a:r>
            <a:endParaRPr lang="ja-JP" altLang="en-US" sz="6000" b="1" i="1" dirty="0">
              <a:ln>
                <a:solidFill>
                  <a:srgbClr val="FF0000"/>
                </a:solidFill>
              </a:ln>
              <a:solidFill>
                <a:srgbClr val="FFFF00"/>
              </a:solidFill>
              <a:latin typeface="+mn-lt"/>
              <a:ea typeface="+mn-ea"/>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3"/>
          <p:cNvSpPr>
            <a:spLocks noGrp="1"/>
          </p:cNvSpPr>
          <p:nvPr>
            <p:ph type="title"/>
          </p:nvPr>
        </p:nvSpPr>
        <p:spPr>
          <a:xfrm>
            <a:off x="457200" y="2928934"/>
            <a:ext cx="8229600" cy="3500462"/>
          </a:xfrm>
        </p:spPr>
        <p:txBody>
          <a:bodyPr rtlCol="0">
            <a:normAutofit fontScale="90000"/>
          </a:bodyPr>
          <a:lstStyle/>
          <a:p>
            <a:pPr fontAlgn="auto">
              <a:spcAft>
                <a:spcPts val="0"/>
              </a:spcAft>
              <a:defRPr/>
            </a:pPr>
            <a:r>
              <a:rPr lang="ja-JP" altLang="en-US" sz="4900" b="1" i="1" dirty="0" smtClean="0">
                <a:solidFill>
                  <a:srgbClr val="FFFF00"/>
                </a:solidFill>
              </a:rPr>
              <a:t>　昨今のロータリー運動の変遷</a:t>
            </a:r>
            <a:r>
              <a:rPr lang="ja-JP" altLang="en-US" sz="5400" b="1" dirty="0" smtClean="0">
                <a:ln>
                  <a:solidFill>
                    <a:srgbClr val="FF0000"/>
                  </a:solidFill>
                </a:ln>
                <a:solidFill>
                  <a:srgbClr val="FFFF00"/>
                </a:solidFill>
              </a:rPr>
              <a:t/>
            </a:r>
            <a:br>
              <a:rPr lang="ja-JP" altLang="en-US" sz="5400" b="1" dirty="0" smtClean="0">
                <a:ln>
                  <a:solidFill>
                    <a:srgbClr val="FF0000"/>
                  </a:solidFill>
                </a:ln>
                <a:solidFill>
                  <a:srgbClr val="FFFF00"/>
                </a:solidFill>
              </a:rPr>
            </a:br>
            <a:r>
              <a:rPr lang="ja-JP" altLang="en-US" sz="5400" b="1" dirty="0" smtClean="0">
                <a:ln>
                  <a:solidFill>
                    <a:srgbClr val="FF0000"/>
                  </a:solidFill>
                </a:ln>
                <a:solidFill>
                  <a:srgbClr val="FFFF00"/>
                </a:solidFill>
              </a:rPr>
              <a:t/>
            </a:r>
            <a:br>
              <a:rPr lang="ja-JP" altLang="en-US" sz="5400" b="1" dirty="0" smtClean="0">
                <a:ln>
                  <a:solidFill>
                    <a:srgbClr val="FF0000"/>
                  </a:solidFill>
                </a:ln>
                <a:solidFill>
                  <a:srgbClr val="FFFF00"/>
                </a:solidFill>
              </a:rPr>
            </a:br>
            <a:r>
              <a:rPr lang="ja-JP" altLang="en-US" sz="5400" b="1" dirty="0" smtClean="0">
                <a:ln>
                  <a:solidFill>
                    <a:srgbClr val="FF0000"/>
                  </a:solidFill>
                </a:ln>
                <a:solidFill>
                  <a:srgbClr val="FFFF00"/>
                </a:solidFill>
              </a:rPr>
              <a:t>　</a:t>
            </a:r>
            <a:r>
              <a:rPr lang="ja-JP" altLang="en-US" b="1" dirty="0" smtClean="0">
                <a:solidFill>
                  <a:schemeClr val="tx1">
                    <a:lumMod val="95000"/>
                  </a:schemeClr>
                </a:solidFill>
              </a:rPr>
              <a:t>奉仕理念の研鑚より</a:t>
            </a:r>
            <a:br>
              <a:rPr lang="ja-JP" altLang="en-US" b="1" dirty="0" smtClean="0">
                <a:solidFill>
                  <a:schemeClr val="tx1">
                    <a:lumMod val="95000"/>
                  </a:schemeClr>
                </a:solidFill>
              </a:rPr>
            </a:br>
            <a:r>
              <a:rPr lang="ja-JP" altLang="en-US" b="1" dirty="0" smtClean="0">
                <a:solidFill>
                  <a:schemeClr val="tx1">
                    <a:lumMod val="95000"/>
                  </a:schemeClr>
                </a:solidFill>
              </a:rPr>
              <a:t>　　　　　　ボランティア団体へ移行</a:t>
            </a:r>
            <a:br>
              <a:rPr lang="ja-JP" altLang="en-US" b="1" dirty="0" smtClean="0">
                <a:solidFill>
                  <a:schemeClr val="tx1">
                    <a:lumMod val="95000"/>
                  </a:schemeClr>
                </a:solidFill>
              </a:rPr>
            </a:br>
            <a:r>
              <a:rPr lang="ja-JP" altLang="en-US" b="1" dirty="0" smtClean="0">
                <a:solidFill>
                  <a:schemeClr val="tx1">
                    <a:lumMod val="95000"/>
                  </a:schemeClr>
                </a:solidFill>
              </a:rPr>
              <a:t/>
            </a:r>
            <a:br>
              <a:rPr lang="ja-JP" altLang="en-US" b="1" dirty="0" smtClean="0">
                <a:solidFill>
                  <a:schemeClr val="tx1">
                    <a:lumMod val="95000"/>
                  </a:schemeClr>
                </a:solidFill>
              </a:rPr>
            </a:br>
            <a:r>
              <a:rPr lang="ja-JP" altLang="en-US" b="1" dirty="0" smtClean="0">
                <a:solidFill>
                  <a:schemeClr val="tx1">
                    <a:lumMod val="95000"/>
                  </a:schemeClr>
                </a:solidFill>
              </a:rPr>
              <a:t>　ロータリーを作った人の目的と</a:t>
            </a:r>
            <a:br>
              <a:rPr lang="ja-JP" altLang="en-US" b="1" dirty="0" smtClean="0">
                <a:solidFill>
                  <a:schemeClr val="tx1">
                    <a:lumMod val="95000"/>
                  </a:schemeClr>
                </a:solidFill>
              </a:rPr>
            </a:br>
            <a:r>
              <a:rPr lang="ja-JP" altLang="en-US" b="1" dirty="0" smtClean="0">
                <a:solidFill>
                  <a:schemeClr val="tx1">
                    <a:lumMod val="95000"/>
                  </a:schemeClr>
                </a:solidFill>
              </a:rPr>
              <a:t>　　　　　ロータリー組織の目的は違う</a:t>
            </a:r>
            <a:br>
              <a:rPr lang="ja-JP" altLang="en-US" b="1" dirty="0" smtClean="0">
                <a:solidFill>
                  <a:schemeClr val="tx1">
                    <a:lumMod val="95000"/>
                  </a:schemeClr>
                </a:solidFill>
              </a:rPr>
            </a:br>
            <a:r>
              <a:rPr lang="ja-JP" altLang="en-US" b="1" dirty="0" smtClean="0">
                <a:solidFill>
                  <a:schemeClr val="tx1">
                    <a:lumMod val="95000"/>
                  </a:schemeClr>
                </a:solidFill>
              </a:rPr>
              <a:t/>
            </a:r>
            <a:br>
              <a:rPr lang="ja-JP" altLang="en-US" b="1" dirty="0" smtClean="0">
                <a:solidFill>
                  <a:schemeClr val="tx1">
                    <a:lumMod val="95000"/>
                  </a:schemeClr>
                </a:solidFill>
              </a:rPr>
            </a:br>
            <a:r>
              <a:rPr lang="ja-JP" altLang="en-US" b="1" dirty="0" smtClean="0">
                <a:solidFill>
                  <a:schemeClr val="tx1">
                    <a:lumMod val="95000"/>
                  </a:schemeClr>
                </a:solidFill>
              </a:rPr>
              <a:t>　機能喪失しかかっている少人数</a:t>
            </a:r>
            <a:br>
              <a:rPr lang="ja-JP" altLang="en-US" b="1" dirty="0" smtClean="0">
                <a:solidFill>
                  <a:schemeClr val="tx1">
                    <a:lumMod val="95000"/>
                  </a:schemeClr>
                </a:solidFill>
              </a:rPr>
            </a:br>
            <a:r>
              <a:rPr lang="ja-JP" altLang="en-US" b="1" dirty="0" smtClean="0">
                <a:solidFill>
                  <a:schemeClr val="tx1">
                    <a:lumMod val="95000"/>
                  </a:schemeClr>
                </a:solidFill>
              </a:rPr>
              <a:t>　　　　　　クラブ救済のための</a:t>
            </a:r>
            <a:r>
              <a:rPr lang="en-US" altLang="ja-JP" b="1" dirty="0" smtClean="0">
                <a:solidFill>
                  <a:schemeClr val="tx1">
                    <a:lumMod val="95000"/>
                  </a:schemeClr>
                </a:solidFill>
                <a:latin typeface="Times New Roman" pitchFamily="18" charset="0"/>
                <a:cs typeface="Times New Roman" pitchFamily="18" charset="0"/>
              </a:rPr>
              <a:t>CLP</a:t>
            </a:r>
            <a:r>
              <a:rPr lang="ja-JP" altLang="en-US" sz="4000" b="1" dirty="0" smtClean="0">
                <a:solidFill>
                  <a:schemeClr val="tx1">
                    <a:lumMod val="95000"/>
                  </a:schemeClr>
                </a:solidFill>
              </a:rPr>
              <a:t/>
            </a:r>
            <a:br>
              <a:rPr lang="ja-JP" altLang="en-US" sz="4000" b="1" dirty="0" smtClean="0">
                <a:solidFill>
                  <a:schemeClr val="tx1">
                    <a:lumMod val="95000"/>
                  </a:schemeClr>
                </a:solidFill>
              </a:rPr>
            </a:br>
            <a:r>
              <a:rPr lang="ja-JP" altLang="en-US" sz="4000" b="1" dirty="0" smtClean="0">
                <a:ln>
                  <a:solidFill>
                    <a:srgbClr val="FF0000"/>
                  </a:solidFill>
                </a:ln>
                <a:solidFill>
                  <a:srgbClr val="FFFF00"/>
                </a:solidFill>
              </a:rPr>
              <a:t/>
            </a:r>
            <a:br>
              <a:rPr lang="ja-JP" altLang="en-US" sz="4000" b="1" dirty="0" smtClean="0">
                <a:ln>
                  <a:solidFill>
                    <a:srgbClr val="FF0000"/>
                  </a:solidFill>
                </a:ln>
                <a:solidFill>
                  <a:srgbClr val="FFFF00"/>
                </a:solidFill>
              </a:rPr>
            </a:br>
            <a:r>
              <a:rPr lang="ja-JP" altLang="en-US" sz="4000" b="1" dirty="0" smtClean="0">
                <a:ln>
                  <a:solidFill>
                    <a:srgbClr val="002060"/>
                  </a:solidFill>
                </a:ln>
                <a:solidFill>
                  <a:srgbClr val="C00000"/>
                </a:solidFill>
              </a:rPr>
              <a:t/>
            </a:r>
            <a:br>
              <a:rPr lang="ja-JP" altLang="en-US" sz="4000" b="1" dirty="0" smtClean="0">
                <a:ln>
                  <a:solidFill>
                    <a:srgbClr val="002060"/>
                  </a:solidFill>
                </a:ln>
                <a:solidFill>
                  <a:srgbClr val="C00000"/>
                </a:solidFill>
              </a:rPr>
            </a:br>
            <a:r>
              <a:rPr lang="ja-JP" altLang="en-US" sz="5400" b="1" dirty="0" smtClean="0">
                <a:ln>
                  <a:solidFill>
                    <a:srgbClr val="002060"/>
                  </a:solidFill>
                </a:ln>
                <a:solidFill>
                  <a:srgbClr val="C00000"/>
                </a:solidFill>
              </a:rPr>
              <a:t/>
            </a:r>
            <a:br>
              <a:rPr lang="ja-JP" altLang="en-US" sz="5400" b="1" dirty="0" smtClean="0">
                <a:ln>
                  <a:solidFill>
                    <a:srgbClr val="002060"/>
                  </a:solidFill>
                </a:ln>
                <a:solidFill>
                  <a:srgbClr val="C00000"/>
                </a:solidFill>
              </a:rPr>
            </a:br>
            <a:endParaRPr lang="ja-JP" altLang="en-US" sz="5400" b="1" dirty="0" smtClean="0">
              <a:ln>
                <a:solidFill>
                  <a:srgbClr val="002060"/>
                </a:solidFill>
              </a:ln>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25"/>
            <a:ext cx="8229600" cy="1214438"/>
          </a:xfrm>
        </p:spPr>
        <p:txBody>
          <a:bodyPr rtlCol="0">
            <a:normAutofit fontScale="90000"/>
          </a:bodyPr>
          <a:lstStyle/>
          <a:p>
            <a:pPr fontAlgn="auto">
              <a:spcAft>
                <a:spcPts val="0"/>
              </a:spcAft>
              <a:defRPr/>
            </a:pPr>
            <a:r>
              <a:rPr lang="ja-JP" altLang="en-US" sz="4900" b="1" i="1" dirty="0" smtClean="0">
                <a:solidFill>
                  <a:srgbClr val="FFFF00"/>
                </a:solidFill>
              </a:rPr>
              <a:t>ロータリークラブに対する</a:t>
            </a:r>
            <a:br>
              <a:rPr lang="ja-JP" altLang="en-US" sz="4900" b="1" i="1" dirty="0" smtClean="0">
                <a:solidFill>
                  <a:srgbClr val="FFFF00"/>
                </a:solidFill>
              </a:rPr>
            </a:br>
            <a:r>
              <a:rPr lang="ja-JP" altLang="en-US" b="1" i="1" dirty="0" smtClean="0">
                <a:solidFill>
                  <a:srgbClr val="FFFF00"/>
                </a:solidFill>
              </a:rPr>
              <a:t>国際ロータリーの基本方針</a:t>
            </a:r>
            <a:endParaRPr lang="ja-JP" altLang="en-US" b="1" i="1" dirty="0">
              <a:solidFill>
                <a:srgbClr val="FFFF00"/>
              </a:solidFill>
            </a:endParaRPr>
          </a:p>
        </p:txBody>
      </p:sp>
      <p:sp>
        <p:nvSpPr>
          <p:cNvPr id="3" name="コンテンツ プレースホルダ 2"/>
          <p:cNvSpPr>
            <a:spLocks noGrp="1"/>
          </p:cNvSpPr>
          <p:nvPr>
            <p:ph idx="1"/>
          </p:nvPr>
        </p:nvSpPr>
        <p:spPr>
          <a:xfrm>
            <a:off x="457200" y="2428875"/>
            <a:ext cx="8229600" cy="3697288"/>
          </a:xfrm>
        </p:spPr>
        <p:txBody>
          <a:bodyPr rtlCol="0">
            <a:noAutofit/>
          </a:bodyPr>
          <a:lstStyle/>
          <a:p>
            <a:pPr fontAlgn="auto">
              <a:spcAft>
                <a:spcPts val="0"/>
              </a:spcAft>
              <a:buFont typeface="Wingdings" pitchFamily="2" charset="2"/>
              <a:buChar char="Ø"/>
              <a:defRPr/>
            </a:pPr>
            <a:r>
              <a:rPr lang="ja-JP" altLang="en-US" sz="3600" b="1" dirty="0" smtClean="0"/>
              <a:t>第一に重要なことは、個人ロータリアンによる</a:t>
            </a:r>
            <a:r>
              <a:rPr lang="en-US" altLang="ja-JP" sz="3600" b="1" dirty="0" smtClean="0"/>
              <a:t>『</a:t>
            </a:r>
            <a:r>
              <a:rPr lang="ja-JP" altLang="en-US" sz="3600" b="1" dirty="0" smtClean="0">
                <a:solidFill>
                  <a:schemeClr val="tx1">
                    <a:lumMod val="95000"/>
                  </a:schemeClr>
                </a:solidFill>
              </a:rPr>
              <a:t>ロータリーの綱領の推進</a:t>
            </a:r>
            <a:r>
              <a:rPr lang="en-US" altLang="ja-JP" sz="3600" b="1" dirty="0" smtClean="0">
                <a:solidFill>
                  <a:schemeClr val="tx1">
                    <a:lumMod val="95000"/>
                  </a:schemeClr>
                </a:solidFill>
              </a:rPr>
              <a:t>』</a:t>
            </a:r>
            <a:r>
              <a:rPr lang="ja-JP" altLang="en-US" sz="3600" b="1" dirty="0" smtClean="0">
                <a:solidFill>
                  <a:schemeClr val="tx1">
                    <a:lumMod val="95000"/>
                  </a:schemeClr>
                </a:solidFill>
              </a:rPr>
              <a:t>である</a:t>
            </a:r>
            <a:endParaRPr lang="ja-JP" altLang="en-US" sz="3600" b="1" dirty="0">
              <a:solidFill>
                <a:schemeClr val="tx1">
                  <a:lumMod val="95000"/>
                </a:schemeClr>
              </a:solidFill>
            </a:endParaRPr>
          </a:p>
          <a:p>
            <a:pPr fontAlgn="auto">
              <a:spcAft>
                <a:spcPts val="0"/>
              </a:spcAft>
              <a:buFont typeface="Wingdings" pitchFamily="2" charset="2"/>
              <a:buChar char="Ø"/>
              <a:defRPr/>
            </a:pPr>
            <a:endParaRPr lang="ja-JP" altLang="en-US" sz="3600" b="1" dirty="0" smtClean="0"/>
          </a:p>
          <a:p>
            <a:pPr fontAlgn="auto">
              <a:spcAft>
                <a:spcPts val="0"/>
              </a:spcAft>
              <a:buFont typeface="Wingdings" pitchFamily="2" charset="2"/>
              <a:buChar char="Ø"/>
              <a:defRPr/>
            </a:pPr>
            <a:r>
              <a:rPr lang="ja-JP" altLang="en-US" sz="3600" b="1" dirty="0" smtClean="0"/>
              <a:t>国際ロータリーの管理の根本原則</a:t>
            </a:r>
          </a:p>
          <a:p>
            <a:pPr fontAlgn="auto">
              <a:spcAft>
                <a:spcPts val="0"/>
              </a:spcAft>
              <a:buFont typeface="Arial" pitchFamily="34" charset="0"/>
              <a:buNone/>
              <a:defRPr/>
            </a:pPr>
            <a:r>
              <a:rPr lang="ja-JP" altLang="en-US" sz="3600" b="1" dirty="0"/>
              <a:t>	</a:t>
            </a:r>
            <a:r>
              <a:rPr lang="ja-JP" altLang="en-US" sz="3600" b="1" dirty="0" smtClean="0"/>
              <a:t>は加盟ロータリークラブの</a:t>
            </a:r>
            <a:r>
              <a:rPr lang="en-US" altLang="ja-JP" sz="3600" b="1" dirty="0" smtClean="0"/>
              <a:t>『</a:t>
            </a:r>
            <a:r>
              <a:rPr lang="ja-JP" altLang="en-US" sz="3600" b="1" dirty="0" smtClean="0">
                <a:solidFill>
                  <a:schemeClr val="tx1">
                    <a:lumMod val="95000"/>
                  </a:schemeClr>
                </a:solidFill>
              </a:rPr>
              <a:t>実質的な自治</a:t>
            </a:r>
            <a:r>
              <a:rPr lang="en-US" altLang="ja-JP" sz="3600" b="1" dirty="0" smtClean="0">
                <a:solidFill>
                  <a:schemeClr val="tx1">
                    <a:lumMod val="95000"/>
                  </a:schemeClr>
                </a:solidFill>
              </a:rPr>
              <a:t>』</a:t>
            </a:r>
            <a:r>
              <a:rPr lang="ja-JP" altLang="en-US" sz="3600" b="1" dirty="0" smtClean="0">
                <a:solidFill>
                  <a:schemeClr val="tx1">
                    <a:lumMod val="95000"/>
                  </a:schemeClr>
                </a:solidFill>
              </a:rPr>
              <a:t>にある</a:t>
            </a:r>
            <a:endParaRPr lang="ja-JP" altLang="en-US" sz="3600" b="1"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ChangeArrowheads="1"/>
          </p:cNvSpPr>
          <p:nvPr/>
        </p:nvSpPr>
        <p:spPr bwMode="auto">
          <a:xfrm>
            <a:off x="684213" y="1785938"/>
            <a:ext cx="7632700" cy="1446212"/>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altLang="ja-JP" sz="4400" b="1" dirty="0">
                <a:solidFill>
                  <a:schemeClr val="tx1">
                    <a:lumMod val="95000"/>
                  </a:schemeClr>
                </a:solidFill>
                <a:latin typeface="Times New Roman" pitchFamily="18" charset="0"/>
                <a:ea typeface="+mn-ea"/>
                <a:cs typeface="Times New Roman" pitchFamily="18" charset="0"/>
              </a:rPr>
              <a:t>The Object of </a:t>
            </a:r>
            <a:r>
              <a:rPr lang="en-US" altLang="ja-JP" sz="4400" b="1" dirty="0">
                <a:solidFill>
                  <a:schemeClr val="tx1">
                    <a:lumMod val="95000"/>
                  </a:schemeClr>
                </a:solidFill>
                <a:latin typeface="Times New Roman" pitchFamily="18" charset="0"/>
                <a:ea typeface="+mn-ea"/>
                <a:cs typeface="Times New Roman" pitchFamily="18" charset="0"/>
              </a:rPr>
              <a:t>Rotary</a:t>
            </a:r>
            <a:endParaRPr lang="ja-JP" altLang="en-US" sz="4400" b="1" dirty="0">
              <a:solidFill>
                <a:schemeClr val="tx1">
                  <a:lumMod val="95000"/>
                </a:schemeClr>
              </a:solidFill>
              <a:latin typeface="Times New Roman" pitchFamily="18" charset="0"/>
              <a:ea typeface="+mn-ea"/>
              <a:cs typeface="Times New Roman" pitchFamily="18" charset="0"/>
            </a:endParaRPr>
          </a:p>
          <a:p>
            <a:pPr algn="ctr" fontAlgn="auto">
              <a:spcBef>
                <a:spcPts val="0"/>
              </a:spcBef>
              <a:spcAft>
                <a:spcPts val="0"/>
              </a:spcAft>
              <a:defRPr/>
            </a:pPr>
            <a:r>
              <a:rPr lang="en-US" altLang="ja-JP" sz="4400" b="1" dirty="0">
                <a:solidFill>
                  <a:schemeClr val="tx1">
                    <a:lumMod val="95000"/>
                  </a:schemeClr>
                </a:solidFill>
                <a:latin typeface="Times New Roman" pitchFamily="18" charset="0"/>
                <a:ea typeface="+mn-ea"/>
                <a:cs typeface="Times New Roman" pitchFamily="18" charset="0"/>
              </a:rPr>
              <a:t>(</a:t>
            </a:r>
            <a:r>
              <a:rPr lang="ja-JP" altLang="en-US" sz="4400" b="1" dirty="0">
                <a:solidFill>
                  <a:schemeClr val="tx1">
                    <a:lumMod val="95000"/>
                  </a:schemeClr>
                </a:solidFill>
                <a:latin typeface="Times New Roman" pitchFamily="18" charset="0"/>
                <a:ea typeface="+mn-ea"/>
                <a:cs typeface="Times New Roman" pitchFamily="18" charset="0"/>
              </a:rPr>
              <a:t>ロータリー</a:t>
            </a:r>
            <a:r>
              <a:rPr lang="ja-JP" altLang="en-US" sz="4400" b="1" dirty="0">
                <a:solidFill>
                  <a:schemeClr val="tx1">
                    <a:lumMod val="95000"/>
                  </a:schemeClr>
                </a:solidFill>
                <a:latin typeface="Times New Roman" pitchFamily="18" charset="0"/>
                <a:ea typeface="+mn-ea"/>
                <a:cs typeface="Times New Roman" pitchFamily="18" charset="0"/>
              </a:rPr>
              <a:t>の</a:t>
            </a:r>
            <a:r>
              <a:rPr lang="ja-JP" altLang="en-US" sz="4400" b="1" dirty="0">
                <a:solidFill>
                  <a:schemeClr val="tx1">
                    <a:lumMod val="95000"/>
                  </a:schemeClr>
                </a:solidFill>
                <a:latin typeface="Times New Roman" pitchFamily="18" charset="0"/>
                <a:ea typeface="+mn-ea"/>
                <a:cs typeface="Times New Roman" pitchFamily="18" charset="0"/>
              </a:rPr>
              <a:t>目的</a:t>
            </a:r>
            <a:r>
              <a:rPr lang="en-US" altLang="ja-JP" sz="4400" b="1" dirty="0">
                <a:solidFill>
                  <a:schemeClr val="tx1">
                    <a:lumMod val="95000"/>
                  </a:schemeClr>
                </a:solidFill>
                <a:latin typeface="Times New Roman" pitchFamily="18" charset="0"/>
                <a:ea typeface="+mn-ea"/>
                <a:cs typeface="Times New Roman" pitchFamily="18" charset="0"/>
              </a:rPr>
              <a:t>)</a:t>
            </a:r>
            <a:endParaRPr lang="en-US" altLang="ja-JP" sz="4400" b="1" dirty="0">
              <a:solidFill>
                <a:schemeClr val="tx1">
                  <a:lumMod val="95000"/>
                </a:schemeClr>
              </a:solidFill>
              <a:latin typeface="Times New Roman" pitchFamily="18" charset="0"/>
              <a:ea typeface="+mn-ea"/>
              <a:cs typeface="Times New Roman" pitchFamily="18" charset="0"/>
            </a:endParaRPr>
          </a:p>
        </p:txBody>
      </p:sp>
      <p:sp>
        <p:nvSpPr>
          <p:cNvPr id="25602" name="Rectangle 4"/>
          <p:cNvSpPr>
            <a:spLocks noGrp="1" noChangeArrowheads="1"/>
          </p:cNvSpPr>
          <p:nvPr>
            <p:ph type="title"/>
          </p:nvPr>
        </p:nvSpPr>
        <p:spPr/>
        <p:txBody>
          <a:bodyPr/>
          <a:lstStyle/>
          <a:p>
            <a:r>
              <a:rPr lang="ja-JP" altLang="en-US" sz="4800" b="1" i="1" smtClean="0">
                <a:solidFill>
                  <a:srgbClr val="FFFF00"/>
                </a:solidFill>
              </a:rPr>
              <a:t>ロータリー綱領の推進とは</a:t>
            </a:r>
          </a:p>
        </p:txBody>
      </p:sp>
      <p:sp>
        <p:nvSpPr>
          <p:cNvPr id="349189" name="Text Box 5"/>
          <p:cNvSpPr txBox="1">
            <a:spLocks noChangeArrowheads="1"/>
          </p:cNvSpPr>
          <p:nvPr/>
        </p:nvSpPr>
        <p:spPr bwMode="auto">
          <a:xfrm>
            <a:off x="0" y="3789363"/>
            <a:ext cx="9144000" cy="16319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ja-JP" altLang="en-US" sz="4000" b="1" dirty="0">
                <a:solidFill>
                  <a:schemeClr val="tx1">
                    <a:lumMod val="95000"/>
                  </a:schemeClr>
                </a:solidFill>
                <a:latin typeface="+mn-lt"/>
                <a:ea typeface="+mn-ea"/>
              </a:rPr>
              <a:t>「奉仕の心の</a:t>
            </a:r>
            <a:r>
              <a:rPr lang="ja-JP" altLang="en-US" sz="4000" b="1" dirty="0">
                <a:solidFill>
                  <a:srgbClr val="FFFF00"/>
                </a:solidFill>
                <a:latin typeface="+mn-lt"/>
                <a:ea typeface="+mn-ea"/>
              </a:rPr>
              <a:t>育成</a:t>
            </a:r>
            <a:r>
              <a:rPr lang="ja-JP" altLang="en-US" sz="4000" b="1" dirty="0">
                <a:solidFill>
                  <a:schemeClr val="tx1">
                    <a:lumMod val="95000"/>
                  </a:schemeClr>
                </a:solidFill>
                <a:latin typeface="+mn-lt"/>
                <a:ea typeface="+mn-ea"/>
              </a:rPr>
              <a:t>」</a:t>
            </a:r>
          </a:p>
          <a:p>
            <a:pPr algn="ctr" fontAlgn="auto">
              <a:spcBef>
                <a:spcPct val="50000"/>
              </a:spcBef>
              <a:spcAft>
                <a:spcPts val="0"/>
              </a:spcAft>
              <a:defRPr/>
            </a:pPr>
            <a:r>
              <a:rPr lang="ja-JP" altLang="en-US" sz="4000" b="1" dirty="0">
                <a:solidFill>
                  <a:schemeClr val="tx1">
                    <a:lumMod val="95000"/>
                  </a:schemeClr>
                </a:solidFill>
                <a:latin typeface="+mn-lt"/>
                <a:ea typeface="+mn-ea"/>
              </a:rPr>
              <a:t>四大奉仕部門に「奉仕の心の</a:t>
            </a:r>
            <a:r>
              <a:rPr lang="ja-JP" altLang="en-US" sz="4000" b="1" dirty="0">
                <a:solidFill>
                  <a:srgbClr val="FFFF00"/>
                </a:solidFill>
                <a:latin typeface="+mn-lt"/>
                <a:ea typeface="+mn-ea"/>
              </a:rPr>
              <a:t>適用</a:t>
            </a:r>
            <a:r>
              <a:rPr lang="ja-JP" altLang="en-US" sz="4000" b="1" dirty="0">
                <a:solidFill>
                  <a:schemeClr val="tx1">
                    <a:lumMod val="95000"/>
                  </a:schemeClr>
                </a:solidFill>
                <a:latin typeface="+mn-lt"/>
                <a:ea typeface="+mn-ea"/>
              </a:rPr>
              <a:t>」</a:t>
            </a:r>
            <a:endParaRPr lang="ja-JP" altLang="en-US" sz="4000" b="1" dirty="0">
              <a:solidFill>
                <a:schemeClr val="tx1">
                  <a:lumMod val="95000"/>
                </a:schemeClr>
              </a:solidFill>
              <a:latin typeface="+mn-l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p:nvPr>
        </p:nvSpPr>
        <p:spPr/>
        <p:txBody>
          <a:bodyPr/>
          <a:lstStyle/>
          <a:p>
            <a:r>
              <a:rPr lang="ja-JP" altLang="en-US" b="1" i="1" smtClean="0">
                <a:solidFill>
                  <a:srgbClr val="FFFF00"/>
                </a:solidFill>
              </a:rPr>
              <a:t>奉仕の理想</a:t>
            </a:r>
            <a:r>
              <a:rPr lang="en-US" altLang="ja-JP" b="1" i="1" smtClean="0">
                <a:solidFill>
                  <a:srgbClr val="FFFF00"/>
                </a:solidFill>
              </a:rPr>
              <a:t>(</a:t>
            </a:r>
            <a:r>
              <a:rPr lang="ja-JP" altLang="en-US" b="1" i="1" smtClean="0">
                <a:solidFill>
                  <a:srgbClr val="FFFF00"/>
                </a:solidFill>
              </a:rPr>
              <a:t>心</a:t>
            </a:r>
            <a:r>
              <a:rPr lang="en-US" altLang="ja-JP" b="1" i="1" smtClean="0">
                <a:solidFill>
                  <a:srgbClr val="FFFF00"/>
                </a:solidFill>
              </a:rPr>
              <a:t>)</a:t>
            </a:r>
            <a:r>
              <a:rPr lang="ja-JP" altLang="en-US" b="1" i="1" smtClean="0">
                <a:solidFill>
                  <a:srgbClr val="FFFF00"/>
                </a:solidFill>
              </a:rPr>
              <a:t>とは</a:t>
            </a:r>
          </a:p>
        </p:txBody>
      </p:sp>
      <p:sp>
        <p:nvSpPr>
          <p:cNvPr id="3" name="コンテンツ プレースホルダ 2"/>
          <p:cNvSpPr>
            <a:spLocks noGrp="1"/>
          </p:cNvSpPr>
          <p:nvPr>
            <p:ph idx="1"/>
          </p:nvPr>
        </p:nvSpPr>
        <p:spPr>
          <a:xfrm>
            <a:off x="785813" y="1714500"/>
            <a:ext cx="7715250" cy="4929188"/>
          </a:xfrm>
        </p:spPr>
        <p:txBody>
          <a:bodyPr rtlCol="0">
            <a:normAutofit/>
          </a:bodyPr>
          <a:lstStyle/>
          <a:p>
            <a:pPr fontAlgn="auto">
              <a:spcAft>
                <a:spcPts val="0"/>
              </a:spcAft>
              <a:buFont typeface="Arial" pitchFamily="34" charset="0"/>
              <a:buChar char="•"/>
              <a:defRPr/>
            </a:pPr>
            <a:r>
              <a:rPr lang="ja-JP" altLang="en-US" sz="4000" b="1" dirty="0" smtClean="0">
                <a:solidFill>
                  <a:schemeClr val="tx2">
                    <a:lumMod val="20000"/>
                    <a:lumOff val="80000"/>
                  </a:schemeClr>
                </a:solidFill>
              </a:rPr>
              <a:t>すべての世界宗教が内包している精神→隣人への愛</a:t>
            </a:r>
          </a:p>
          <a:p>
            <a:pPr fontAlgn="auto">
              <a:spcAft>
                <a:spcPts val="0"/>
              </a:spcAft>
              <a:buFont typeface="Arial" pitchFamily="34" charset="0"/>
              <a:buChar char="•"/>
              <a:defRPr/>
            </a:pPr>
            <a:r>
              <a:rPr lang="ja-JP" altLang="en-US" sz="4000" b="1" dirty="0" smtClean="0">
                <a:solidFill>
                  <a:srgbClr val="FFC000"/>
                </a:solidFill>
              </a:rPr>
              <a:t>奉仕の理想</a:t>
            </a:r>
            <a:r>
              <a:rPr lang="ja-JP" altLang="en-US" sz="4000" b="1" dirty="0" smtClean="0">
                <a:solidFill>
                  <a:schemeClr val="tx2">
                    <a:lumMod val="20000"/>
                    <a:lumOff val="80000"/>
                  </a:schemeClr>
                </a:solidFill>
              </a:rPr>
              <a:t>とは</a:t>
            </a:r>
            <a:r>
              <a:rPr lang="ja-JP" altLang="en-US" sz="4000" b="1" dirty="0" smtClean="0">
                <a:solidFill>
                  <a:srgbClr val="FFC000"/>
                </a:solidFill>
              </a:rPr>
              <a:t>黄金律</a:t>
            </a:r>
            <a:r>
              <a:rPr lang="ja-JP" altLang="en-US" sz="4000" b="1" dirty="0" smtClean="0">
                <a:solidFill>
                  <a:schemeClr val="tx2">
                    <a:lumMod val="20000"/>
                    <a:lumOff val="80000"/>
                  </a:schemeClr>
                </a:solidFill>
              </a:rPr>
              <a:t>のこと</a:t>
            </a:r>
          </a:p>
          <a:p>
            <a:pPr fontAlgn="auto">
              <a:spcAft>
                <a:spcPts val="0"/>
              </a:spcAft>
              <a:buFont typeface="Arial" pitchFamily="34" charset="0"/>
              <a:buNone/>
              <a:defRPr/>
            </a:pPr>
            <a:r>
              <a:rPr lang="en-US" altLang="ja-JP" sz="4000" b="1" dirty="0" smtClean="0">
                <a:solidFill>
                  <a:srgbClr val="FFC000"/>
                </a:solidFill>
              </a:rPr>
              <a:t>《</a:t>
            </a:r>
            <a:r>
              <a:rPr lang="ja-JP" altLang="en-US" sz="4000" b="1" dirty="0" smtClean="0">
                <a:solidFill>
                  <a:srgbClr val="FFC000"/>
                </a:solidFill>
              </a:rPr>
              <a:t>自分の望むことを相手に施せ</a:t>
            </a:r>
            <a:r>
              <a:rPr lang="en-US" altLang="ja-JP" sz="4000" b="1" dirty="0" smtClean="0">
                <a:solidFill>
                  <a:srgbClr val="FFC000"/>
                </a:solidFill>
              </a:rPr>
              <a:t>》</a:t>
            </a:r>
            <a:endParaRPr lang="ja-JP" altLang="en-US" sz="4000" b="1" dirty="0" smtClean="0">
              <a:solidFill>
                <a:srgbClr val="FFC000"/>
              </a:solidFill>
            </a:endParaRPr>
          </a:p>
          <a:p>
            <a:pPr fontAlgn="auto">
              <a:spcAft>
                <a:spcPts val="0"/>
              </a:spcAft>
              <a:buFont typeface="Arial" pitchFamily="34" charset="0"/>
              <a:buChar char="•"/>
              <a:defRPr/>
            </a:pPr>
            <a:r>
              <a:rPr lang="en-US" altLang="ja-JP" sz="3600" b="1" i="1" dirty="0" smtClean="0">
                <a:latin typeface="Times New Roman" pitchFamily="18" charset="0"/>
                <a:cs typeface="Times New Roman" pitchFamily="18" charset="0"/>
              </a:rPr>
              <a:t>THOUGHTFUL</a:t>
            </a:r>
            <a:r>
              <a:rPr lang="ja-JP" altLang="en-US" sz="3600" b="1" i="1" dirty="0" smtClean="0">
                <a:latin typeface="Times New Roman" pitchFamily="18" charset="0"/>
                <a:cs typeface="Times New Roman" pitchFamily="18" charset="0"/>
              </a:rPr>
              <a:t>・</a:t>
            </a:r>
            <a:r>
              <a:rPr lang="en-US" altLang="ja-JP" sz="3600" b="1" i="1" dirty="0" smtClean="0">
                <a:latin typeface="Times New Roman" pitchFamily="18" charset="0"/>
                <a:cs typeface="Times New Roman" pitchFamily="18" charset="0"/>
              </a:rPr>
              <a:t>NESS  </a:t>
            </a:r>
            <a:r>
              <a:rPr lang="ja-JP" altLang="en-US" sz="3600" b="1" i="1" dirty="0" smtClean="0">
                <a:latin typeface="Times New Roman" pitchFamily="18" charset="0"/>
                <a:cs typeface="Times New Roman" pitchFamily="18" charset="0"/>
              </a:rPr>
              <a:t>　</a:t>
            </a:r>
            <a:r>
              <a:rPr lang="ja-JP" altLang="en-US" sz="3600" b="1" dirty="0" smtClean="0">
                <a:latin typeface="Times New Roman" pitchFamily="18" charset="0"/>
                <a:cs typeface="Times New Roman" pitchFamily="18" charset="0"/>
              </a:rPr>
              <a:t>思いやり</a:t>
            </a:r>
            <a:endParaRPr lang="en-US" altLang="ja-JP" sz="3600" b="1" dirty="0" smtClean="0">
              <a:latin typeface="Times New Roman" pitchFamily="18" charset="0"/>
              <a:cs typeface="Times New Roman" pitchFamily="18" charset="0"/>
            </a:endParaRPr>
          </a:p>
          <a:p>
            <a:pPr fontAlgn="auto">
              <a:spcAft>
                <a:spcPts val="0"/>
              </a:spcAft>
              <a:buFont typeface="Arial" pitchFamily="34" charset="0"/>
              <a:buChar char="•"/>
              <a:defRPr/>
            </a:pPr>
            <a:r>
              <a:rPr lang="en-US" altLang="ja-JP" sz="3600" b="1" i="1" dirty="0" smtClean="0">
                <a:latin typeface="Times New Roman" pitchFamily="18" charset="0"/>
                <a:cs typeface="Times New Roman" pitchFamily="18" charset="0"/>
              </a:rPr>
              <a:t>HELPFUL</a:t>
            </a:r>
            <a:r>
              <a:rPr lang="ja-JP" altLang="en-US" sz="3600" b="1" i="1" dirty="0" smtClean="0">
                <a:latin typeface="Times New Roman" pitchFamily="18" charset="0"/>
                <a:cs typeface="Times New Roman" pitchFamily="18" charset="0"/>
              </a:rPr>
              <a:t>・</a:t>
            </a:r>
            <a:r>
              <a:rPr lang="en-US" altLang="ja-JP" sz="3600" b="1" i="1" dirty="0" smtClean="0">
                <a:latin typeface="Times New Roman" pitchFamily="18" charset="0"/>
                <a:cs typeface="Times New Roman" pitchFamily="18" charset="0"/>
              </a:rPr>
              <a:t>NESS</a:t>
            </a:r>
            <a:r>
              <a:rPr lang="ja-JP" altLang="en-US" sz="3600" b="1" dirty="0" smtClean="0">
                <a:latin typeface="Times New Roman" pitchFamily="18" charset="0"/>
                <a:cs typeface="Times New Roman" pitchFamily="18" charset="0"/>
              </a:rPr>
              <a:t>　　　　　助け合い</a:t>
            </a:r>
            <a:endParaRPr lang="ja-JP" alt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85750"/>
            <a:ext cx="9144000" cy="1046163"/>
          </a:xfrm>
          <a:prstGeom prst="rect">
            <a:avLst/>
          </a:prstGeom>
          <a:noFill/>
        </p:spPr>
        <p:txBody>
          <a:bodyPr>
            <a:spAutoFit/>
          </a:bodyPr>
          <a:lstStyle/>
          <a:p>
            <a:pPr algn="ctr" fontAlgn="auto">
              <a:spcBef>
                <a:spcPts val="0"/>
              </a:spcBef>
              <a:spcAft>
                <a:spcPts val="0"/>
              </a:spcAft>
              <a:defRPr/>
            </a:pPr>
            <a:r>
              <a:rPr lang="ja-JP" altLang="en-US" sz="4000" b="1" dirty="0">
                <a:solidFill>
                  <a:srgbClr val="EBFF01"/>
                </a:solidFill>
                <a:effectLst>
                  <a:outerShdw blurRad="38100" dist="38100" dir="2700000" algn="tl">
                    <a:srgbClr val="000000">
                      <a:alpha val="43137"/>
                    </a:srgbClr>
                  </a:outerShdw>
                </a:effectLst>
                <a:latin typeface="ＭＳ Ｐゴシック" pitchFamily="50" charset="-128"/>
                <a:ea typeface="+mn-ea"/>
              </a:rPr>
              <a:t>　</a:t>
            </a:r>
            <a:r>
              <a:rPr lang="ja-JP" altLang="en-US" sz="4400" b="1" i="1" dirty="0">
                <a:solidFill>
                  <a:srgbClr val="EBFF01"/>
                </a:solidFill>
                <a:effectLst>
                  <a:outerShdw blurRad="38100" dist="38100" dir="2700000" algn="tl">
                    <a:srgbClr val="000000">
                      <a:alpha val="43137"/>
                    </a:srgbClr>
                  </a:outerShdw>
                </a:effectLst>
                <a:latin typeface="ＭＳ Ｐゴシック" pitchFamily="50" charset="-128"/>
                <a:ea typeface="+mn-ea"/>
              </a:rPr>
              <a:t>ロータリー運動とは何か？</a:t>
            </a:r>
            <a:endParaRPr lang="en-US" altLang="ja-JP" sz="4400" b="1" i="1" dirty="0">
              <a:solidFill>
                <a:srgbClr val="EBFF01"/>
              </a:solidFill>
              <a:effectLst>
                <a:outerShdw blurRad="38100" dist="38100" dir="2700000" algn="tl">
                  <a:srgbClr val="000000">
                    <a:alpha val="43137"/>
                  </a:srgbClr>
                </a:outerShdw>
              </a:effectLst>
              <a:latin typeface="ＭＳ Ｐゴシック" pitchFamily="50" charset="-128"/>
              <a:ea typeface="+mn-ea"/>
            </a:endParaRPr>
          </a:p>
          <a:p>
            <a:pPr fontAlgn="auto">
              <a:spcBef>
                <a:spcPts val="0"/>
              </a:spcBef>
              <a:spcAft>
                <a:spcPts val="0"/>
              </a:spcAft>
              <a:defRPr/>
            </a:pPr>
            <a:endParaRPr lang="ja-JP" altLang="en-US" dirty="0">
              <a:latin typeface="+mn-lt"/>
              <a:ea typeface="+mn-ea"/>
            </a:endParaRPr>
          </a:p>
        </p:txBody>
      </p:sp>
      <p:sp>
        <p:nvSpPr>
          <p:cNvPr id="5" name="テキスト ボックス 4"/>
          <p:cNvSpPr txBox="1"/>
          <p:nvPr/>
        </p:nvSpPr>
        <p:spPr>
          <a:xfrm>
            <a:off x="0" y="1714500"/>
            <a:ext cx="9144000" cy="4400550"/>
          </a:xfrm>
          <a:prstGeom prst="rect">
            <a:avLst/>
          </a:prstGeom>
          <a:noFill/>
        </p:spPr>
        <p:txBody>
          <a:bodyPr>
            <a:spAutoFit/>
          </a:bodyPr>
          <a:lstStyle/>
          <a:p>
            <a:pPr algn="ctr" fontAlgn="auto">
              <a:spcBef>
                <a:spcPts val="0"/>
              </a:spcBef>
              <a:spcAft>
                <a:spcPts val="0"/>
              </a:spcAft>
              <a:defRPr/>
            </a:pPr>
            <a:r>
              <a:rPr lang="ja-JP" altLang="en-US" sz="4000" b="1" dirty="0">
                <a:solidFill>
                  <a:srgbClr val="CDFAD7"/>
                </a:solidFill>
                <a:effectLst>
                  <a:outerShdw blurRad="38100" dist="38100" dir="2700000" algn="tl">
                    <a:srgbClr val="000000">
                      <a:alpha val="43137"/>
                    </a:srgbClr>
                  </a:outerShdw>
                </a:effectLst>
                <a:latin typeface="+mn-lt"/>
                <a:ea typeface="+mn-ea"/>
              </a:rPr>
              <a:t>基本的には一つの</a:t>
            </a:r>
            <a:r>
              <a:rPr lang="ja-JP" altLang="en-US" sz="4000" b="1" dirty="0">
                <a:solidFill>
                  <a:srgbClr val="EBFF01"/>
                </a:solidFill>
                <a:effectLst>
                  <a:outerShdw blurRad="38100" dist="38100" dir="2700000" algn="tl">
                    <a:srgbClr val="000000">
                      <a:alpha val="43137"/>
                    </a:srgbClr>
                  </a:outerShdw>
                </a:effectLst>
                <a:latin typeface="+mn-lt"/>
                <a:ea typeface="+mn-ea"/>
              </a:rPr>
              <a:t>人生哲学</a:t>
            </a:r>
            <a:endParaRPr lang="en-US" altLang="ja-JP" sz="4000" b="1" dirty="0">
              <a:solidFill>
                <a:srgbClr val="EBFF01"/>
              </a:solidFill>
              <a:effectLst>
                <a:outerShdw blurRad="38100" dist="38100" dir="2700000" algn="tl">
                  <a:srgbClr val="000000">
                    <a:alpha val="43137"/>
                  </a:srgbClr>
                </a:outerShdw>
              </a:effectLst>
              <a:latin typeface="+mn-lt"/>
              <a:ea typeface="+mn-ea"/>
            </a:endParaRPr>
          </a:p>
          <a:p>
            <a:pPr fontAlgn="auto">
              <a:spcBef>
                <a:spcPts val="0"/>
              </a:spcBef>
              <a:spcAft>
                <a:spcPts val="0"/>
              </a:spcAft>
              <a:defRPr/>
            </a:pPr>
            <a:r>
              <a:rPr lang="ja-JP" altLang="en-US" sz="4000" b="1" dirty="0">
                <a:solidFill>
                  <a:srgbClr val="CDFAD7"/>
                </a:solidFill>
                <a:effectLst>
                  <a:outerShdw blurRad="38100" dist="38100" dir="2700000" algn="tl">
                    <a:srgbClr val="000000">
                      <a:alpha val="43137"/>
                    </a:srgbClr>
                  </a:outerShdw>
                </a:effectLst>
                <a:latin typeface="+mn-lt"/>
                <a:ea typeface="+mn-ea"/>
              </a:rPr>
              <a:t>　　　　　　 利己と利他の矛盾する</a:t>
            </a:r>
            <a:endParaRPr lang="en-US" altLang="ja-JP" sz="4000" b="1" dirty="0">
              <a:solidFill>
                <a:srgbClr val="CDFAD7"/>
              </a:solidFill>
              <a:effectLst>
                <a:outerShdw blurRad="38100" dist="38100" dir="2700000" algn="tl">
                  <a:srgbClr val="000000">
                    <a:alpha val="43137"/>
                  </a:srgbClr>
                </a:outerShdw>
              </a:effectLst>
              <a:latin typeface="+mn-lt"/>
              <a:ea typeface="+mn-ea"/>
            </a:endParaRPr>
          </a:p>
          <a:p>
            <a:pPr fontAlgn="auto">
              <a:spcBef>
                <a:spcPts val="0"/>
              </a:spcBef>
              <a:spcAft>
                <a:spcPts val="0"/>
              </a:spcAft>
              <a:defRPr/>
            </a:pPr>
            <a:r>
              <a:rPr lang="ja-JP" altLang="en-US" sz="4000" b="1" dirty="0">
                <a:solidFill>
                  <a:srgbClr val="CDFAD7"/>
                </a:solidFill>
                <a:effectLst>
                  <a:outerShdw blurRad="38100" dist="38100" dir="2700000" algn="tl">
                    <a:srgbClr val="000000">
                      <a:alpha val="43137"/>
                    </a:srgbClr>
                  </a:outerShdw>
                </a:effectLst>
                <a:latin typeface="+mn-lt"/>
                <a:ea typeface="+mn-ea"/>
              </a:rPr>
              <a:t>　　　　　 　葛藤の調和を</a:t>
            </a:r>
            <a:r>
              <a:rPr lang="ja-JP" altLang="en-US" sz="4000" b="1" dirty="0">
                <a:solidFill>
                  <a:srgbClr val="CDFAD7"/>
                </a:solidFill>
                <a:effectLst>
                  <a:outerShdw blurRad="38100" dist="38100" dir="2700000" algn="tl">
                    <a:srgbClr val="000000">
                      <a:alpha val="43137"/>
                    </a:srgbClr>
                  </a:outerShdw>
                </a:effectLst>
                <a:latin typeface="+mn-lt"/>
                <a:ea typeface="+mn-ea"/>
              </a:rPr>
              <a:t>学ぶ</a:t>
            </a:r>
          </a:p>
          <a:p>
            <a:pPr algn="ctr" fontAlgn="auto">
              <a:spcBef>
                <a:spcPts val="0"/>
              </a:spcBef>
              <a:spcAft>
                <a:spcPts val="0"/>
              </a:spcAft>
              <a:defRPr/>
            </a:pPr>
            <a:r>
              <a:rPr lang="ja-JP" altLang="en-US" sz="4000" b="1" dirty="0">
                <a:solidFill>
                  <a:srgbClr val="CDFAD7"/>
                </a:solidFill>
                <a:effectLst>
                  <a:outerShdw blurRad="38100" dist="38100" dir="2700000" algn="tl">
                    <a:srgbClr val="000000">
                      <a:alpha val="43137"/>
                    </a:srgbClr>
                  </a:outerShdw>
                </a:effectLst>
                <a:latin typeface="+mn-lt"/>
                <a:ea typeface="+mn-ea"/>
              </a:rPr>
              <a:t>そのために</a:t>
            </a:r>
            <a:r>
              <a:rPr lang="ja-JP" altLang="en-US" sz="4000" b="1" dirty="0">
                <a:solidFill>
                  <a:srgbClr val="EBFF01"/>
                </a:solidFill>
                <a:effectLst>
                  <a:outerShdw blurRad="38100" dist="38100" dir="2700000" algn="tl">
                    <a:srgbClr val="000000">
                      <a:alpha val="43137"/>
                    </a:srgbClr>
                  </a:outerShdw>
                </a:effectLst>
                <a:latin typeface="+mn-lt"/>
                <a:ea typeface="+mn-ea"/>
              </a:rPr>
              <a:t>二つ</a:t>
            </a:r>
            <a:r>
              <a:rPr lang="ja-JP" altLang="en-US" sz="4000" b="1" dirty="0">
                <a:solidFill>
                  <a:srgbClr val="EBFF01"/>
                </a:solidFill>
                <a:effectLst>
                  <a:outerShdw blurRad="38100" dist="38100" dir="2700000" algn="tl">
                    <a:srgbClr val="000000">
                      <a:alpha val="43137"/>
                    </a:srgbClr>
                  </a:outerShdw>
                </a:effectLst>
                <a:latin typeface="+mn-lt"/>
                <a:ea typeface="+mn-ea"/>
              </a:rPr>
              <a:t>の</a:t>
            </a:r>
            <a:r>
              <a:rPr lang="ja-JP" altLang="en-US" sz="4000" b="1" dirty="0">
                <a:solidFill>
                  <a:srgbClr val="EBFF01"/>
                </a:solidFill>
                <a:effectLst>
                  <a:outerShdw blurRad="38100" dist="38100" dir="2700000" algn="tl">
                    <a:srgbClr val="000000">
                      <a:alpha val="43137"/>
                    </a:srgbClr>
                  </a:outerShdw>
                </a:effectLst>
                <a:latin typeface="+mn-lt"/>
                <a:ea typeface="+mn-ea"/>
              </a:rPr>
              <a:t>モットー</a:t>
            </a:r>
            <a:r>
              <a:rPr lang="ja-JP" altLang="en-US" sz="4000" b="1" dirty="0">
                <a:solidFill>
                  <a:schemeClr val="tx1">
                    <a:lumMod val="95000"/>
                  </a:schemeClr>
                </a:solidFill>
                <a:effectLst>
                  <a:outerShdw blurRad="38100" dist="38100" dir="2700000" algn="tl">
                    <a:srgbClr val="000000">
                      <a:alpha val="43137"/>
                    </a:srgbClr>
                  </a:outerShdw>
                </a:effectLst>
                <a:latin typeface="+mn-lt"/>
                <a:ea typeface="+mn-ea"/>
              </a:rPr>
              <a:t>がある</a:t>
            </a:r>
          </a:p>
          <a:p>
            <a:pPr algn="ctr" fontAlgn="auto">
              <a:spcBef>
                <a:spcPts val="0"/>
              </a:spcBef>
              <a:spcAft>
                <a:spcPts val="0"/>
              </a:spcAft>
              <a:defRPr/>
            </a:pPr>
            <a:endParaRPr lang="ja-JP" altLang="en-US" sz="4000" b="1" dirty="0">
              <a:solidFill>
                <a:schemeClr val="tx1">
                  <a:lumMod val="95000"/>
                </a:schemeClr>
              </a:solidFill>
              <a:effectLst>
                <a:outerShdw blurRad="38100" dist="38100" dir="2700000" algn="tl">
                  <a:srgbClr val="000000">
                    <a:alpha val="43137"/>
                  </a:srgbClr>
                </a:outerShdw>
              </a:effectLst>
              <a:latin typeface="+mn-lt"/>
              <a:ea typeface="+mn-ea"/>
            </a:endParaRPr>
          </a:p>
          <a:p>
            <a:pPr algn="ctr" fontAlgn="auto">
              <a:spcBef>
                <a:spcPts val="0"/>
              </a:spcBef>
              <a:spcAft>
                <a:spcPts val="0"/>
              </a:spcAft>
              <a:defRPr/>
            </a:pPr>
            <a:r>
              <a:rPr lang="ja-JP" altLang="en-US" sz="4000" b="1" dirty="0">
                <a:solidFill>
                  <a:srgbClr val="00B0F0"/>
                </a:solidFill>
                <a:effectLst>
                  <a:outerShdw blurRad="38100" dist="38100" dir="2700000" algn="tl">
                    <a:srgbClr val="000000">
                      <a:alpha val="43137"/>
                    </a:srgbClr>
                  </a:outerShdw>
                </a:effectLst>
                <a:latin typeface="+mn-lt"/>
                <a:ea typeface="+mn-ea"/>
              </a:rPr>
              <a:t>最もよく奉仕するもの最もよく報いられる</a:t>
            </a:r>
          </a:p>
          <a:p>
            <a:pPr algn="ctr" fontAlgn="auto">
              <a:spcBef>
                <a:spcPts val="0"/>
              </a:spcBef>
              <a:spcAft>
                <a:spcPts val="0"/>
              </a:spcAft>
              <a:defRPr/>
            </a:pPr>
            <a:r>
              <a:rPr lang="ja-JP" altLang="en-US" sz="4000" b="1" dirty="0">
                <a:solidFill>
                  <a:srgbClr val="00B0F0"/>
                </a:solidFill>
                <a:effectLst>
                  <a:outerShdw blurRad="38100" dist="38100" dir="2700000" algn="tl">
                    <a:srgbClr val="000000">
                      <a:alpha val="43137"/>
                    </a:srgbClr>
                  </a:outerShdw>
                </a:effectLst>
                <a:latin typeface="+mn-lt"/>
                <a:ea typeface="+mn-ea"/>
              </a:rPr>
              <a:t>超我の奉仕</a:t>
            </a:r>
            <a:endParaRPr lang="en-US" altLang="ja-JP" sz="4000" b="1" dirty="0">
              <a:solidFill>
                <a:srgbClr val="00B0F0"/>
              </a:solidFill>
              <a:effectLst>
                <a:outerShdw blurRad="38100" dist="38100" dir="2700000" algn="tl">
                  <a:srgbClr val="000000">
                    <a:alpha val="43137"/>
                  </a:srgbClr>
                </a:outerShdw>
              </a:effectLst>
              <a:latin typeface="+mn-lt"/>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1368425"/>
          </a:xfrm>
          <a:prstGeom prst="rect">
            <a:avLst/>
          </a:prstGeom>
        </p:spPr>
        <p:txBody>
          <a:bodyPr/>
          <a:lstStyle/>
          <a:p>
            <a:pPr algn="ctr" fontAlgn="auto">
              <a:spcAft>
                <a:spcPts val="0"/>
              </a:spcAft>
              <a:defRPr/>
            </a:pPr>
            <a:r>
              <a:rPr lang="ja-JP" altLang="en-US" sz="4400" b="1" i="1" dirty="0">
                <a:solidFill>
                  <a:srgbClr val="FFFF00"/>
                </a:solidFill>
                <a:latin typeface="+mj-lt"/>
                <a:ea typeface="+mj-ea"/>
                <a:cs typeface="+mj-cs"/>
              </a:rPr>
              <a:t>あなたは、なぜ選ばれたのか</a:t>
            </a:r>
          </a:p>
          <a:p>
            <a:pPr algn="ctr" fontAlgn="auto">
              <a:spcAft>
                <a:spcPts val="0"/>
              </a:spcAft>
              <a:defRPr/>
            </a:pPr>
            <a:r>
              <a:rPr lang="en-US" altLang="ja-JP" sz="4400" b="1" i="1" dirty="0">
                <a:solidFill>
                  <a:srgbClr val="FFFF00"/>
                </a:solidFill>
                <a:latin typeface="+mj-lt"/>
                <a:ea typeface="+mj-ea"/>
                <a:cs typeface="+mj-cs"/>
              </a:rPr>
              <a:t>《</a:t>
            </a:r>
            <a:r>
              <a:rPr lang="ja-JP" altLang="en-US" sz="4400" b="1" i="1" dirty="0">
                <a:solidFill>
                  <a:srgbClr val="FFFF00"/>
                </a:solidFill>
                <a:latin typeface="+mj-lt"/>
                <a:ea typeface="+mj-ea"/>
                <a:cs typeface="+mj-cs"/>
              </a:rPr>
              <a:t>二つの目的</a:t>
            </a:r>
            <a:r>
              <a:rPr lang="en-US" altLang="ja-JP" sz="4400" b="1" i="1" dirty="0">
                <a:solidFill>
                  <a:srgbClr val="FFFF00"/>
                </a:solidFill>
                <a:latin typeface="+mj-lt"/>
                <a:ea typeface="+mj-ea"/>
                <a:cs typeface="+mj-cs"/>
              </a:rPr>
              <a:t>》</a:t>
            </a:r>
            <a:endParaRPr lang="ja-JP" altLang="en-US" sz="4400" b="1" i="1" dirty="0">
              <a:solidFill>
                <a:srgbClr val="FFFF00"/>
              </a:solidFill>
              <a:latin typeface="+mj-lt"/>
              <a:ea typeface="+mj-ea"/>
              <a:cs typeface="+mj-cs"/>
            </a:endParaRPr>
          </a:p>
          <a:p>
            <a:pPr algn="ctr" fontAlgn="auto">
              <a:spcAft>
                <a:spcPts val="0"/>
              </a:spcAft>
              <a:defRPr/>
            </a:pPr>
            <a:endParaRPr lang="ja-JP" altLang="en-US" sz="4400" dirty="0">
              <a:solidFill>
                <a:srgbClr val="FFFF00"/>
              </a:solidFill>
              <a:latin typeface="+mj-lt"/>
              <a:ea typeface="+mj-ea"/>
              <a:cs typeface="+mj-cs"/>
            </a:endParaRPr>
          </a:p>
        </p:txBody>
      </p:sp>
      <p:sp>
        <p:nvSpPr>
          <p:cNvPr id="3" name="コンテンツ プレースホルダ 2"/>
          <p:cNvSpPr txBox="1">
            <a:spLocks/>
          </p:cNvSpPr>
          <p:nvPr/>
        </p:nvSpPr>
        <p:spPr>
          <a:xfrm>
            <a:off x="285750" y="2000250"/>
            <a:ext cx="8572500" cy="4429125"/>
          </a:xfrm>
          <a:prstGeom prst="rect">
            <a:avLst/>
          </a:prstGeom>
        </p:spPr>
        <p:txBody>
          <a:bodyPr>
            <a:normAutofit fontScale="25000" lnSpcReduction="20000"/>
          </a:bodyPr>
          <a:lstStyle/>
          <a:p>
            <a:pPr marL="342900" indent="-342900" fontAlgn="auto">
              <a:lnSpc>
                <a:spcPct val="120000"/>
              </a:lnSpc>
              <a:spcBef>
                <a:spcPct val="20000"/>
              </a:spcBef>
              <a:spcAft>
                <a:spcPts val="0"/>
              </a:spcAft>
              <a:defRPr/>
            </a:pPr>
            <a:r>
              <a:rPr lang="ja-JP" altLang="en-US" sz="14400" b="1" dirty="0">
                <a:solidFill>
                  <a:srgbClr val="00B0F0"/>
                </a:solidFill>
                <a:latin typeface="+mn-lt"/>
                <a:ea typeface="+mn-ea"/>
              </a:rPr>
              <a:t>１　ロータリーの目的と精神を実現のため</a:t>
            </a:r>
            <a:endParaRPr lang="ja-JP" altLang="en-US" sz="14400" b="1" dirty="0">
              <a:solidFill>
                <a:schemeClr val="bg1"/>
              </a:solidFill>
              <a:latin typeface="+mn-lt"/>
              <a:ea typeface="+mn-ea"/>
            </a:endParaRPr>
          </a:p>
          <a:p>
            <a:pPr marL="342900" indent="-342900" fontAlgn="auto">
              <a:lnSpc>
                <a:spcPct val="120000"/>
              </a:lnSpc>
              <a:spcBef>
                <a:spcPct val="20000"/>
              </a:spcBef>
              <a:spcAft>
                <a:spcPts val="0"/>
              </a:spcAft>
              <a:buFont typeface="Arial" pitchFamily="34" charset="0"/>
              <a:buNone/>
              <a:defRPr/>
            </a:pPr>
            <a:r>
              <a:rPr lang="ja-JP" altLang="en-US" sz="14400" b="1" dirty="0">
                <a:solidFill>
                  <a:schemeClr val="tx2">
                    <a:lumMod val="20000"/>
                    <a:lumOff val="80000"/>
                  </a:schemeClr>
                </a:solidFill>
                <a:latin typeface="+mn-lt"/>
                <a:ea typeface="+mn-ea"/>
              </a:rPr>
              <a:t>　奉仕の道をあなたの業界に広めていただくためのクラブから奉仕の全権大使として</a:t>
            </a:r>
            <a:endParaRPr lang="ja-JP" altLang="en-US" sz="14400" b="1" dirty="0">
              <a:solidFill>
                <a:schemeClr val="bg1"/>
              </a:solidFill>
              <a:latin typeface="+mn-lt"/>
              <a:ea typeface="+mn-ea"/>
            </a:endParaRPr>
          </a:p>
          <a:p>
            <a:pPr marL="342900" indent="-342900" fontAlgn="auto">
              <a:lnSpc>
                <a:spcPct val="120000"/>
              </a:lnSpc>
              <a:spcBef>
                <a:spcPct val="20000"/>
              </a:spcBef>
              <a:spcAft>
                <a:spcPts val="0"/>
              </a:spcAft>
              <a:defRPr/>
            </a:pPr>
            <a:r>
              <a:rPr lang="ja-JP" altLang="en-US" sz="14400" b="1" dirty="0">
                <a:solidFill>
                  <a:srgbClr val="00B0F0"/>
                </a:solidFill>
                <a:latin typeface="+mn-lt"/>
                <a:ea typeface="+mn-ea"/>
              </a:rPr>
              <a:t>２　クラブにとってあなたを迎えることの意味</a:t>
            </a:r>
            <a:endParaRPr lang="ja-JP" altLang="en-US" sz="14400" b="1" dirty="0">
              <a:solidFill>
                <a:schemeClr val="bg1"/>
              </a:solidFill>
              <a:latin typeface="+mn-lt"/>
              <a:ea typeface="+mn-ea"/>
            </a:endParaRPr>
          </a:p>
          <a:p>
            <a:pPr marL="342900" indent="-342900" fontAlgn="auto">
              <a:lnSpc>
                <a:spcPct val="120000"/>
              </a:lnSpc>
              <a:spcBef>
                <a:spcPct val="20000"/>
              </a:spcBef>
              <a:spcAft>
                <a:spcPts val="0"/>
              </a:spcAft>
              <a:buFont typeface="Arial" pitchFamily="34" charset="0"/>
              <a:buNone/>
              <a:defRPr/>
            </a:pPr>
            <a:r>
              <a:rPr lang="ja-JP" altLang="en-US" sz="14400" b="1" dirty="0">
                <a:solidFill>
                  <a:schemeClr val="tx2">
                    <a:lumMod val="20000"/>
                    <a:lumOff val="80000"/>
                  </a:schemeClr>
                </a:solidFill>
                <a:latin typeface="+mn-lt"/>
                <a:ea typeface="+mn-ea"/>
              </a:rPr>
              <a:t>　クラブの会員たちは、あなたの職業生活における体験を高く評価、それを学んで自分の奉仕の道をさらに高めてゆきたい</a:t>
            </a:r>
            <a:endParaRPr lang="ja-JP" altLang="en-US" sz="16000" b="1" dirty="0">
              <a:solidFill>
                <a:schemeClr val="tx2">
                  <a:lumMod val="20000"/>
                  <a:lumOff val="80000"/>
                </a:schemeClr>
              </a:solidFill>
              <a:latin typeface="+mn-lt"/>
              <a:ea typeface="+mn-ea"/>
            </a:endParaRPr>
          </a:p>
          <a:p>
            <a:pPr marL="342900" indent="-342900" fontAlgn="auto">
              <a:spcBef>
                <a:spcPct val="20000"/>
              </a:spcBef>
              <a:spcAft>
                <a:spcPts val="0"/>
              </a:spcAft>
              <a:buFont typeface="Arial" pitchFamily="34" charset="0"/>
              <a:buChar char="•"/>
              <a:defRPr/>
            </a:pPr>
            <a:endParaRPr lang="ja-JP" altLang="en-US" sz="3200"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6936</TotalTime>
  <Words>7573</Words>
  <Application>Microsoft Office PowerPoint</Application>
  <PresentationFormat>画面に合わせる (4:3)</PresentationFormat>
  <Paragraphs>259</Paragraphs>
  <Slides>22</Slides>
  <Notes>22</Notes>
  <HiddenSlides>0</HiddenSlides>
  <MMClips>0</MMClips>
  <ScaleCrop>false</ScaleCrop>
  <HeadingPairs>
    <vt:vector size="6" baseType="variant">
      <vt:variant>
        <vt:lpstr>使用されているフォント</vt:lpstr>
      </vt:variant>
      <vt:variant>
        <vt:i4>5</vt:i4>
      </vt:variant>
      <vt:variant>
        <vt:lpstr>デザイン テンプレート</vt:lpstr>
      </vt:variant>
      <vt:variant>
        <vt:i4>2</vt:i4>
      </vt:variant>
      <vt:variant>
        <vt:lpstr>スライド タイトル</vt:lpstr>
      </vt:variant>
      <vt:variant>
        <vt:i4>22</vt:i4>
      </vt:variant>
    </vt:vector>
  </HeadingPairs>
  <TitlesOfParts>
    <vt:vector size="29" baseType="lpstr">
      <vt:lpstr>Calibri</vt:lpstr>
      <vt:lpstr>ＭＳ Ｐゴシック</vt:lpstr>
      <vt:lpstr>Arial</vt:lpstr>
      <vt:lpstr>Wingdings</vt:lpstr>
      <vt:lpstr>Times New Roman</vt:lpstr>
      <vt:lpstr>Office テーマ</vt:lpstr>
      <vt:lpstr>Office テーマ</vt:lpstr>
      <vt:lpstr>地区協議会</vt:lpstr>
      <vt:lpstr>ご苦労様です</vt:lpstr>
      <vt:lpstr>スライド 3</vt:lpstr>
      <vt:lpstr>スライド 4</vt:lpstr>
      <vt:lpstr>ロータリークラブに対する 国際ロータリーの基本方針</vt:lpstr>
      <vt:lpstr>ロータリー綱領の推進とは</vt:lpstr>
      <vt:lpstr>奉仕の理想(心)とは</vt:lpstr>
      <vt:lpstr>スライド 8</vt:lpstr>
      <vt:lpstr>スライド 9</vt:lpstr>
      <vt:lpstr>会員増強</vt:lpstr>
      <vt:lpstr>ロータリーの広報</vt:lpstr>
      <vt:lpstr>スライド 12</vt:lpstr>
      <vt:lpstr>ロータリーの寄付</vt:lpstr>
      <vt:lpstr>CLPの是非</vt:lpstr>
      <vt:lpstr>CLPと四大奉仕部門</vt:lpstr>
      <vt:lpstr>クラブ運営とはデミングサイクル</vt:lpstr>
      <vt:lpstr>PDCAサイクル(デミング・サイクル)</vt:lpstr>
      <vt:lpstr>リーダーシップが強調されて いるときこそ</vt:lpstr>
      <vt:lpstr>ロータリーとは何だろう 真理は単純にして平凡である</vt:lpstr>
      <vt:lpstr>　生きているということは　  　　　　　　　　　　　　　　永　六輔</vt:lpstr>
      <vt:lpstr>スライド 21</vt:lpstr>
      <vt:lpstr>スライド 22</vt:lpstr>
    </vt:vector>
  </TitlesOfParts>
  <Company>FJ-USER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地区協議会</dc:title>
  <dc:creator>塚原</dc:creator>
  <cp:lastModifiedBy>maruyama junnji</cp:lastModifiedBy>
  <cp:revision>38</cp:revision>
  <dcterms:created xsi:type="dcterms:W3CDTF">2010-03-17T07:20:07Z</dcterms:created>
  <dcterms:modified xsi:type="dcterms:W3CDTF">2010-04-19T07:16:27Z</dcterms:modified>
</cp:coreProperties>
</file>