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73" r:id="rId4"/>
    <p:sldId id="258" r:id="rId5"/>
    <p:sldId id="263" r:id="rId6"/>
    <p:sldId id="272" r:id="rId7"/>
    <p:sldId id="264" r:id="rId8"/>
    <p:sldId id="259" r:id="rId9"/>
    <p:sldId id="260" r:id="rId10"/>
    <p:sldId id="262" r:id="rId11"/>
    <p:sldId id="261" r:id="rId12"/>
    <p:sldId id="270" r:id="rId13"/>
    <p:sldId id="271" r:id="rId14"/>
    <p:sldId id="265" r:id="rId15"/>
    <p:sldId id="275" r:id="rId16"/>
    <p:sldId id="276" r:id="rId17"/>
    <p:sldId id="277" r:id="rId18"/>
    <p:sldId id="268" r:id="rId19"/>
    <p:sldId id="26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8" autoAdjust="0"/>
    <p:restoredTop sz="94660"/>
  </p:normalViewPr>
  <p:slideViewPr>
    <p:cSldViewPr snapToGrid="0" snapToObjects="1">
      <p:cViewPr varScale="1">
        <p:scale>
          <a:sx n="55" d="100"/>
          <a:sy n="55" d="100"/>
        </p:scale>
        <p:origin x="1013" y="38"/>
      </p:cViewPr>
      <p:guideLst>
        <p:guide orient="horz" pos="2115"/>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0DBF79-DA91-6349-B3A2-33B60B99B395}" type="datetimeFigureOut">
              <a:rPr kumimoji="1" lang="ja-JP" altLang="en-US" smtClean="0"/>
              <a:t>2018/4/16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B620F8-72C6-2045-8701-6D94BCBE95E7}" type="slidenum">
              <a:rPr kumimoji="1" lang="ja-JP" altLang="en-US" smtClean="0"/>
              <a:t>‹#›</a:t>
            </a:fld>
            <a:endParaRPr kumimoji="1" lang="ja-JP" altLang="en-US"/>
          </a:p>
        </p:txBody>
      </p:sp>
    </p:spTree>
    <p:extLst>
      <p:ext uri="{BB962C8B-B14F-4D97-AF65-F5344CB8AC3E}">
        <p14:creationId xmlns:p14="http://schemas.microsoft.com/office/powerpoint/2010/main" val="1812013538"/>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世界を変える行動人とは、ロータリーの新しい公共イメージ向上キャンペーンです。この目的は、行動する会員の姿を生き生きと</a:t>
            </a:r>
            <a:endParaRPr kumimoji="1" lang="en-US" altLang="ja-JP" dirty="0" smtClean="0"/>
          </a:p>
          <a:p>
            <a:r>
              <a:rPr kumimoji="1" lang="ja-JP" altLang="en-US" dirty="0" smtClean="0"/>
              <a:t>紹介することで、ロータリーを良く知らない人に知ってもらい、全世界でロータリーへの理解を深めることです。この広告と資料は</a:t>
            </a:r>
            <a:endParaRPr kumimoji="1" lang="en-US" altLang="ja-JP" dirty="0" smtClean="0"/>
          </a:p>
          <a:p>
            <a:r>
              <a:rPr kumimoji="1" lang="ja-JP" altLang="en-US" dirty="0" smtClean="0"/>
              <a:t>ブランドリソースセンターから無料でダウンロードできます。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20B620F8-72C6-2045-8701-6D94BCBE95E7}" type="slidenum">
              <a:rPr kumimoji="1" lang="ja-JP" altLang="en-US" smtClean="0"/>
              <a:t>4</a:t>
            </a:fld>
            <a:endParaRPr kumimoji="1" lang="ja-JP" altLang="en-US"/>
          </a:p>
        </p:txBody>
      </p:sp>
    </p:spTree>
    <p:extLst>
      <p:ext uri="{BB962C8B-B14F-4D97-AF65-F5344CB8AC3E}">
        <p14:creationId xmlns:p14="http://schemas.microsoft.com/office/powerpoint/2010/main" val="328697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t>ロータリー戦略計画には、３つの優先項目があります。</a:t>
            </a:r>
            <a:endParaRPr lang="en-US" baseline="0" dirty="0" smtClean="0"/>
          </a:p>
          <a:p>
            <a:pPr marL="171441" indent="-171441">
              <a:buFont typeface="Arial" pitchFamily="34" charset="0"/>
              <a:buChar char="•"/>
            </a:pPr>
            <a:r>
              <a:rPr lang="ja-JP" altLang="en-US" baseline="0" dirty="0" smtClean="0"/>
              <a:t>クラブのサポートと強化</a:t>
            </a:r>
            <a:endParaRPr lang="en-US" baseline="0" dirty="0" smtClean="0"/>
          </a:p>
          <a:p>
            <a:pPr marL="171441" indent="-171441">
              <a:buFont typeface="Arial" pitchFamily="34" charset="0"/>
              <a:buChar char="•"/>
            </a:pPr>
            <a:r>
              <a:rPr lang="ja-JP" altLang="en-US" baseline="0" dirty="0" smtClean="0"/>
              <a:t>人道的奉仕の重点化と増加</a:t>
            </a:r>
            <a:endParaRPr lang="en-US" baseline="0" dirty="0" smtClean="0"/>
          </a:p>
          <a:p>
            <a:pPr marL="171441" indent="-171441">
              <a:buFont typeface="Arial" pitchFamily="34" charset="0"/>
              <a:buChar char="•"/>
            </a:pPr>
            <a:r>
              <a:rPr lang="ja-JP" altLang="en-US" baseline="0" dirty="0" smtClean="0"/>
              <a:t>公共イメージと認知度の向上</a:t>
            </a:r>
            <a:r>
              <a:rPr lang="en-US" baseline="0" dirty="0" smtClean="0"/>
              <a:t> </a:t>
            </a:r>
          </a:p>
          <a:p>
            <a:pPr marL="171441" indent="-171441">
              <a:buFont typeface="Arial" pitchFamily="34" charset="0"/>
              <a:buChar char="•"/>
            </a:pPr>
            <a:endParaRPr lang="en-US" baseline="0" dirty="0" smtClean="0"/>
          </a:p>
          <a:p>
            <a:r>
              <a:rPr lang="ja-JP" altLang="en-US" baseline="0" dirty="0" smtClean="0"/>
              <a:t>中核の価値観は</a:t>
            </a:r>
            <a:r>
              <a:rPr lang="en-US" altLang="ja-JP" baseline="0" dirty="0" smtClean="0"/>
              <a:t>5</a:t>
            </a:r>
            <a:r>
              <a:rPr lang="ja-JP" altLang="en-US" baseline="0" dirty="0" smtClean="0"/>
              <a:t>つです。</a:t>
            </a:r>
            <a:endParaRPr lang="en-US" baseline="0" dirty="0" smtClean="0"/>
          </a:p>
          <a:p>
            <a:pPr marL="171441" indent="-171441">
              <a:buFont typeface="Arial" pitchFamily="34" charset="0"/>
              <a:buChar char="•"/>
            </a:pPr>
            <a:r>
              <a:rPr lang="ja-JP" altLang="en-US" dirty="0" smtClean="0"/>
              <a:t>親睦</a:t>
            </a:r>
            <a:r>
              <a:rPr lang="en-US" baseline="0" dirty="0" smtClean="0"/>
              <a:t> </a:t>
            </a:r>
            <a:r>
              <a:rPr lang="en-US" baseline="0" dirty="0" smtClean="0">
                <a:sym typeface="Wingdings" pitchFamily="2" charset="2"/>
              </a:rPr>
              <a:t> </a:t>
            </a:r>
            <a:r>
              <a:rPr lang="ja-JP" altLang="en-US" baseline="0" dirty="0" smtClean="0">
                <a:sym typeface="Wingdings" pitchFamily="2" charset="2"/>
              </a:rPr>
              <a:t>生涯にわたる友情をはぐくむ</a:t>
            </a:r>
            <a:endParaRPr lang="en-US" altLang="ja-JP" baseline="0" dirty="0" smtClean="0">
              <a:sym typeface="Wingdings" pitchFamily="2" charset="2"/>
            </a:endParaRPr>
          </a:p>
          <a:p>
            <a:pPr marL="171441" indent="-171441">
              <a:buFont typeface="Arial" pitchFamily="34" charset="0"/>
              <a:buChar char="•"/>
            </a:pPr>
            <a:r>
              <a:rPr lang="ja-JP" altLang="en-US" baseline="0" dirty="0" smtClean="0">
                <a:sym typeface="Wingdings" pitchFamily="2" charset="2"/>
              </a:rPr>
              <a:t>高潔性</a:t>
            </a:r>
            <a:r>
              <a:rPr lang="en-US" baseline="0" dirty="0" smtClean="0">
                <a:sym typeface="Wingdings" pitchFamily="2" charset="2"/>
              </a:rPr>
              <a:t>  </a:t>
            </a:r>
            <a:r>
              <a:rPr lang="ja-JP" altLang="en-US" baseline="0" dirty="0" smtClean="0">
                <a:sym typeface="Wingdings" pitchFamily="2" charset="2"/>
              </a:rPr>
              <a:t>約束を守り抜く</a:t>
            </a:r>
            <a:endParaRPr lang="en-US" baseline="0" dirty="0" smtClean="0">
              <a:sym typeface="Wingdings" pitchFamily="2" charset="2"/>
            </a:endParaRPr>
          </a:p>
          <a:p>
            <a:pPr marL="171441" indent="-171441">
              <a:buFont typeface="Arial" pitchFamily="34" charset="0"/>
              <a:buChar char="•"/>
            </a:pPr>
            <a:r>
              <a:rPr lang="ja-JP" altLang="en-US" baseline="0" dirty="0" smtClean="0">
                <a:sym typeface="Wingdings" pitchFamily="2" charset="2"/>
              </a:rPr>
              <a:t>多様性</a:t>
            </a:r>
            <a:r>
              <a:rPr lang="en-US" baseline="0" dirty="0" smtClean="0">
                <a:sym typeface="Wingdings" pitchFamily="2" charset="2"/>
              </a:rPr>
              <a:t>  </a:t>
            </a:r>
            <a:r>
              <a:rPr lang="ja-JP" altLang="en-US" baseline="0" dirty="0" smtClean="0">
                <a:sym typeface="Wingdings" pitchFamily="2" charset="2"/>
              </a:rPr>
              <a:t>多様な考え方を取り入れる</a:t>
            </a:r>
            <a:endParaRPr lang="en-US" baseline="0" dirty="0" smtClean="0">
              <a:sym typeface="Wingdings" pitchFamily="2" charset="2"/>
            </a:endParaRPr>
          </a:p>
          <a:p>
            <a:pPr marL="171441" indent="-171441">
              <a:buFont typeface="Arial" pitchFamily="34" charset="0"/>
              <a:buChar char="•"/>
            </a:pPr>
            <a:r>
              <a:rPr lang="ja-JP" altLang="en-US" baseline="0" dirty="0" smtClean="0">
                <a:sym typeface="Wingdings" pitchFamily="2" charset="2"/>
              </a:rPr>
              <a:t>奉仕とリーダーシップ</a:t>
            </a:r>
            <a:r>
              <a:rPr lang="en-US" baseline="0" dirty="0" smtClean="0">
                <a:sym typeface="Wingdings" pitchFamily="2" charset="2"/>
              </a:rPr>
              <a:t>  </a:t>
            </a:r>
            <a:r>
              <a:rPr lang="ja-JP" altLang="en-US" baseline="0" dirty="0" smtClean="0">
                <a:sym typeface="Wingdings" pitchFamily="2" charset="2"/>
              </a:rPr>
              <a:t>リーダーシップと職業の専門知識を生かして地域の課題に取り組む</a:t>
            </a:r>
            <a:endParaRPr lang="en-US" baseline="0" dirty="0" smtClean="0">
              <a:sym typeface="Wingdings" pitchFamily="2" charset="2"/>
            </a:endParaRPr>
          </a:p>
          <a:p>
            <a:pPr marL="171441" indent="-17144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F67FC9-21BB-4726-9E6F-D55351544AA6}" type="slidenum">
              <a:rPr lang="en-US" smtClean="0"/>
              <a:t>5</a:t>
            </a:fld>
            <a:endParaRPr lang="en-US" dirty="0"/>
          </a:p>
        </p:txBody>
      </p:sp>
    </p:spTree>
    <p:extLst>
      <p:ext uri="{BB962C8B-B14F-4D97-AF65-F5344CB8AC3E}">
        <p14:creationId xmlns:p14="http://schemas.microsoft.com/office/powerpoint/2010/main" val="2165920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0B620F8-72C6-2045-8701-6D94BCBE95E7}" type="slidenum">
              <a:rPr kumimoji="1" lang="ja-JP" altLang="en-US" smtClean="0"/>
              <a:t>6</a:t>
            </a:fld>
            <a:endParaRPr kumimoji="1" lang="ja-JP" altLang="en-US"/>
          </a:p>
        </p:txBody>
      </p:sp>
    </p:spTree>
    <p:extLst>
      <p:ext uri="{BB962C8B-B14F-4D97-AF65-F5344CB8AC3E}">
        <p14:creationId xmlns:p14="http://schemas.microsoft.com/office/powerpoint/2010/main" val="3778414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7638" y="149225"/>
            <a:ext cx="3798887" cy="2849563"/>
          </a:xfrm>
        </p:spPr>
      </p:sp>
      <p:sp>
        <p:nvSpPr>
          <p:cNvPr id="3" name="ノート プレースホルダー 2"/>
          <p:cNvSpPr>
            <a:spLocks noGrp="1"/>
          </p:cNvSpPr>
          <p:nvPr>
            <p:ph type="body" idx="1"/>
          </p:nvPr>
        </p:nvSpPr>
        <p:spPr>
          <a:xfrm>
            <a:off x="914711" y="3222886"/>
            <a:ext cx="5028579" cy="5235629"/>
          </a:xfrm>
        </p:spPr>
        <p:txBody>
          <a:bodyPr/>
          <a:lstStyle/>
          <a:p>
            <a:r>
              <a:rPr kumimoji="1" lang="ja-JP" altLang="en-US" dirty="0" smtClean="0"/>
              <a:t>優先項目１の目標：クラブのサポートと強化</a:t>
            </a:r>
            <a:endParaRPr kumimoji="1" lang="en-US" altLang="ja-JP" dirty="0" smtClean="0"/>
          </a:p>
          <a:p>
            <a:r>
              <a:rPr kumimoji="1" lang="ja-JP" altLang="en-US" dirty="0" smtClean="0"/>
              <a:t>１．効果的な戦略計画を立案、実施するロータリークラブと地区の数を増やす。</a:t>
            </a:r>
            <a:endParaRPr kumimoji="1" lang="en-US" altLang="ja-JP" dirty="0" smtClean="0"/>
          </a:p>
          <a:p>
            <a:r>
              <a:rPr kumimoji="1" lang="ja-JP" altLang="en-US" dirty="0" smtClean="0"/>
              <a:t>２．会長賞の受賞クラブを増やす。</a:t>
            </a:r>
            <a:endParaRPr kumimoji="1" lang="en-US" altLang="ja-JP" dirty="0" smtClean="0"/>
          </a:p>
          <a:p>
            <a:r>
              <a:rPr kumimoji="1" lang="ja-JP" altLang="en-US" dirty="0" smtClean="0"/>
              <a:t>３．クラブ会員基盤の多様性（年齢全般・性別・人種・職業）を高める。</a:t>
            </a:r>
            <a:endParaRPr kumimoji="1" lang="en-US" altLang="ja-JP" dirty="0" smtClean="0"/>
          </a:p>
          <a:p>
            <a:r>
              <a:rPr kumimoji="1" lang="ja-JP" altLang="en-US" dirty="0" smtClean="0"/>
              <a:t>４．ロータリーに相応しい若い職業人やロータリー学友、自営業、独立業務請負人、個人事業主、退職したばかりの人を勧誘して会員増加を図る。</a:t>
            </a:r>
            <a:endParaRPr kumimoji="1" lang="en-US" altLang="ja-JP" dirty="0" smtClean="0"/>
          </a:p>
          <a:p>
            <a:r>
              <a:rPr kumimoji="1" lang="ja-JP" altLang="en-US" dirty="0" smtClean="0"/>
              <a:t>優先項目２の目標：人道的奉仕の重点化と増加</a:t>
            </a:r>
            <a:endParaRPr kumimoji="1" lang="en-US" altLang="ja-JP" dirty="0" smtClean="0"/>
          </a:p>
          <a:p>
            <a:r>
              <a:rPr kumimoji="1" lang="ja-JP" altLang="en-US" dirty="0" smtClean="0"/>
              <a:t>１．ポリオ僕滅という世界の子供達への約束を果たす。</a:t>
            </a:r>
            <a:endParaRPr kumimoji="1" lang="en-US" altLang="ja-JP" dirty="0" smtClean="0"/>
          </a:p>
          <a:p>
            <a:r>
              <a:rPr kumimoji="1" lang="ja-JP" altLang="en-US" dirty="0" smtClean="0"/>
              <a:t>２．６つの重点分野における奉仕活動と支援を奨励して、ロータリアンと学友のロータリー財団に関する知識と参加を増やす。</a:t>
            </a:r>
            <a:endParaRPr kumimoji="1" lang="en-US" altLang="ja-JP" dirty="0" smtClean="0"/>
          </a:p>
          <a:p>
            <a:r>
              <a:rPr kumimoji="1" lang="ja-JP" altLang="en-US" dirty="0" smtClean="0"/>
              <a:t>３．ロータリー財団の年次寄付への寄付（</a:t>
            </a:r>
            <a:r>
              <a:rPr kumimoji="1" lang="en-US" altLang="ja-JP" dirty="0" smtClean="0"/>
              <a:t>Every Rotarian</a:t>
            </a:r>
            <a:r>
              <a:rPr kumimoji="1" lang="en-US" altLang="ja-JP" baseline="0" dirty="0" smtClean="0"/>
              <a:t> Every Year</a:t>
            </a:r>
            <a:r>
              <a:rPr kumimoji="1" lang="ja-JP" altLang="en-US" baseline="0" dirty="0" smtClean="0"/>
              <a:t>の推進）と恒久基金への寄付（</a:t>
            </a:r>
            <a:r>
              <a:rPr kumimoji="1" lang="en-US" altLang="ja-JP" baseline="0" dirty="0" smtClean="0"/>
              <a:t>2025</a:t>
            </a:r>
            <a:r>
              <a:rPr kumimoji="1" lang="ja-JP" altLang="en-US" baseline="0" dirty="0" smtClean="0"/>
              <a:t>年までの目標</a:t>
            </a:r>
            <a:r>
              <a:rPr kumimoji="1" lang="en-US" altLang="ja-JP" baseline="0" dirty="0" smtClean="0"/>
              <a:t>2</a:t>
            </a:r>
            <a:r>
              <a:rPr kumimoji="1" lang="ja-JP" altLang="en-US" baseline="0" dirty="0" smtClean="0"/>
              <a:t>０億２５００万ドルに近づける）を増やす。</a:t>
            </a:r>
            <a:endParaRPr kumimoji="1" lang="en-US" altLang="ja-JP" baseline="0" dirty="0" smtClean="0"/>
          </a:p>
          <a:p>
            <a:r>
              <a:rPr kumimoji="1" lang="ja-JP" altLang="en-US" baseline="0" dirty="0" smtClean="0"/>
              <a:t>４．財団への寄付およびクラブ会員増強と奉仕活動の目標をロータリークラブ・セントラルで提出するクラブ数を増やす。</a:t>
            </a:r>
            <a:endParaRPr kumimoji="1" lang="en-US" altLang="ja-JP" baseline="0" dirty="0" smtClean="0"/>
          </a:p>
          <a:p>
            <a:r>
              <a:rPr kumimoji="1" lang="ja-JP" altLang="en-US" baseline="0" dirty="0" smtClean="0"/>
              <a:t>優先項目３の目標：公共イメージと認知度の向上</a:t>
            </a:r>
            <a:endParaRPr kumimoji="1" lang="en-US" altLang="ja-JP" baseline="0" dirty="0" smtClean="0"/>
          </a:p>
          <a:p>
            <a:r>
              <a:rPr kumimoji="1" lang="ja-JP" altLang="en-US" baseline="0" dirty="0" smtClean="0"/>
              <a:t>１．ロータリーの人道的奉仕の影響を明確に伝えられるようにするため、データを集めてクラブの奉仕時間と寄付を数量化する。</a:t>
            </a:r>
            <a:endParaRPr kumimoji="1" lang="en-US" altLang="ja-JP" baseline="0" dirty="0" smtClean="0"/>
          </a:p>
          <a:p>
            <a:r>
              <a:rPr kumimoji="1" lang="ja-JP" altLang="en-US" baseline="0" dirty="0" smtClean="0"/>
              <a:t>２．ロータリーの人道的奉仕が世界にもたらす影響に関する資料をクラブや地区に提供する。</a:t>
            </a:r>
            <a:endParaRPr kumimoji="1" lang="en-US" altLang="ja-JP" baseline="0" dirty="0" smtClean="0"/>
          </a:p>
          <a:p>
            <a:r>
              <a:rPr kumimoji="1" lang="ja-JP" altLang="en-US" baseline="0" dirty="0" smtClean="0"/>
              <a:t>３．ポリオ僕滅におけるロータリーの役割とロータリー財団の次世紀に向けた「世界でよいことをする」計画の周知を図る。</a:t>
            </a:r>
            <a:endParaRPr kumimoji="1" lang="en-US" altLang="ja-JP" baseline="0" dirty="0" smtClean="0"/>
          </a:p>
          <a:p>
            <a:r>
              <a:rPr kumimoji="1" lang="ja-JP" altLang="en-US" baseline="0" dirty="0" smtClean="0"/>
              <a:t>４．多様なメディアを通じてロータリーを紹介するようクラブと地区に奨励する。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51512DD-7EFD-436A-AEB3-EC702B4F1AE3}" type="slidenum">
              <a:rPr lang="en-US" altLang="ja-JP" smtClean="0"/>
              <a:pPr/>
              <a:t>7</a:t>
            </a:fld>
            <a:endParaRPr lang="en-US" altLang="ja-JP"/>
          </a:p>
        </p:txBody>
      </p:sp>
    </p:spTree>
    <p:extLst>
      <p:ext uri="{BB962C8B-B14F-4D97-AF65-F5344CB8AC3E}">
        <p14:creationId xmlns:p14="http://schemas.microsoft.com/office/powerpoint/2010/main" val="4252260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クラブ戦略計画作成書を元に説明する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0B620F8-72C6-2045-8701-6D94BCBE95E7}" type="slidenum">
              <a:rPr kumimoji="1" lang="ja-JP" altLang="en-US" smtClean="0"/>
              <a:t>11</a:t>
            </a:fld>
            <a:endParaRPr kumimoji="1" lang="ja-JP" altLang="en-US"/>
          </a:p>
        </p:txBody>
      </p:sp>
    </p:spTree>
    <p:extLst>
      <p:ext uri="{BB962C8B-B14F-4D97-AF65-F5344CB8AC3E}">
        <p14:creationId xmlns:p14="http://schemas.microsoft.com/office/powerpoint/2010/main" val="3487265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ja-JP" altLang="en-US" baseline="0" dirty="0" smtClean="0"/>
              <a:t>そのほかのクラブへのサポート</a:t>
            </a:r>
            <a:endParaRPr lang="en-US" altLang="ja-JP" baseline="0" dirty="0" smtClean="0"/>
          </a:p>
          <a:p>
            <a:pPr marL="0" indent="0">
              <a:buFont typeface="Arial" pitchFamily="34" charset="0"/>
              <a:buNone/>
            </a:pPr>
            <a:endParaRPr lang="en-US" baseline="0" dirty="0" smtClean="0"/>
          </a:p>
          <a:p>
            <a:pPr marL="171450" indent="-171450">
              <a:buFont typeface="Arial" pitchFamily="34" charset="0"/>
              <a:buChar char="•"/>
            </a:pPr>
            <a:r>
              <a:rPr lang="en-US" baseline="0" dirty="0" smtClean="0"/>
              <a:t>RI</a:t>
            </a:r>
            <a:r>
              <a:rPr lang="ja-JP" altLang="en-US" baseline="0" dirty="0" smtClean="0"/>
              <a:t>会費や地区会費の支払い、年次報告の提出、</a:t>
            </a:r>
            <a:r>
              <a:rPr lang="en-US" altLang="ja-JP" baseline="0" dirty="0" smtClean="0"/>
              <a:t>RI</a:t>
            </a:r>
            <a:r>
              <a:rPr lang="ja-JP" altLang="en-US" baseline="0" dirty="0" smtClean="0"/>
              <a:t>への役員情報の提出、</a:t>
            </a:r>
            <a:r>
              <a:rPr lang="en-US" altLang="ja-JP" baseline="0" dirty="0" smtClean="0"/>
              <a:t>RI</a:t>
            </a:r>
            <a:r>
              <a:rPr lang="ja-JP" altLang="en-US" baseline="0" dirty="0" smtClean="0"/>
              <a:t>や財団の賞・認証、地区大会や地区研修への参加に関する質問に答える。</a:t>
            </a:r>
            <a:endParaRPr lang="en-US" baseline="0" dirty="0" smtClean="0"/>
          </a:p>
          <a:p>
            <a:pPr marL="171450" indent="-171450">
              <a:buFont typeface="Arial" pitchFamily="34" charset="0"/>
              <a:buChar char="•"/>
            </a:pPr>
            <a:r>
              <a:rPr lang="ja-JP" altLang="en-US" baseline="0" dirty="0" smtClean="0"/>
              <a:t>クラブの長所と改善点を特定できるようクラブを援助し、深刻な課題のあるクラブに特別の配慮をする。</a:t>
            </a:r>
            <a:endParaRPr lang="en-US" baseline="0" dirty="0" smtClean="0"/>
          </a:p>
          <a:p>
            <a:pPr marL="171450" indent="-171450">
              <a:buFont typeface="Arial" pitchFamily="34" charset="0"/>
              <a:buChar char="•"/>
            </a:pPr>
            <a:r>
              <a:rPr lang="ja-JP" altLang="en-US" baseline="0" dirty="0" smtClean="0"/>
              <a:t>特定の事柄について、課題のあるクラブと成功しているクラブが連絡を取り合えるよう工面し、助言を提供する。</a:t>
            </a:r>
            <a:endParaRPr lang="en-US" baseline="0" dirty="0" smtClean="0"/>
          </a:p>
          <a:p>
            <a:pPr marL="17145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13117EE-ED3F-49FE-81EF-84B11979D6A4}" type="slidenum">
              <a:rPr lang="en-US" smtClean="0"/>
              <a:pPr/>
              <a:t>12</a:t>
            </a:fld>
            <a:endParaRPr lang="en-US" dirty="0"/>
          </a:p>
        </p:txBody>
      </p:sp>
    </p:spTree>
    <p:extLst>
      <p:ext uri="{BB962C8B-B14F-4D97-AF65-F5344CB8AC3E}">
        <p14:creationId xmlns:p14="http://schemas.microsoft.com/office/powerpoint/2010/main" val="729056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ja-JP" altLang="en-US" baseline="0" dirty="0" smtClean="0"/>
              <a:t>そのほかのコミュニケーション計画のアイデア</a:t>
            </a:r>
            <a:endParaRPr lang="en-US" altLang="ja-JP" baseline="0" dirty="0" smtClean="0"/>
          </a:p>
          <a:p>
            <a:pPr marL="0" indent="0">
              <a:buFont typeface="Arial" pitchFamily="34" charset="0"/>
              <a:buNone/>
            </a:pPr>
            <a:endParaRPr lang="en-US" baseline="0" dirty="0" smtClean="0"/>
          </a:p>
          <a:p>
            <a:pPr marL="171450" indent="-171450">
              <a:buFont typeface="Arial" pitchFamily="34" charset="0"/>
              <a:buChar char="•"/>
            </a:pPr>
            <a:r>
              <a:rPr lang="ja-JP" altLang="en-US" baseline="0" dirty="0" smtClean="0"/>
              <a:t>定期的にクラブと連絡をとる</a:t>
            </a:r>
            <a:endParaRPr lang="en-US" baseline="0" dirty="0" smtClean="0"/>
          </a:p>
          <a:p>
            <a:pPr marL="171450" indent="-171450">
              <a:buFont typeface="Arial" pitchFamily="34" charset="0"/>
              <a:buChar char="•"/>
            </a:pPr>
            <a:r>
              <a:rPr lang="ja-JP" altLang="en-US" baseline="0" dirty="0" smtClean="0"/>
              <a:t>明確に、的確なタイミングで情報を伝達するためのコミュニケーション計画を立てる</a:t>
            </a:r>
            <a:endParaRPr lang="en-US" baseline="0" dirty="0" smtClean="0"/>
          </a:p>
          <a:p>
            <a:pPr marL="171450" indent="-171450">
              <a:buFont typeface="Arial" pitchFamily="34" charset="0"/>
              <a:buChar char="•"/>
            </a:pPr>
            <a:r>
              <a:rPr lang="ja-JP" altLang="en-US" baseline="0" dirty="0" smtClean="0"/>
              <a:t>担当するクラブを定期的に訪問し、クラブの状況を確認する</a:t>
            </a:r>
            <a:endParaRPr lang="en-US" baseline="0" dirty="0" smtClean="0"/>
          </a:p>
        </p:txBody>
      </p:sp>
      <p:sp>
        <p:nvSpPr>
          <p:cNvPr id="4" name="Slide Number Placeholder 3"/>
          <p:cNvSpPr>
            <a:spLocks noGrp="1"/>
          </p:cNvSpPr>
          <p:nvPr>
            <p:ph type="sldNum" sz="quarter" idx="10"/>
          </p:nvPr>
        </p:nvSpPr>
        <p:spPr/>
        <p:txBody>
          <a:bodyPr/>
          <a:lstStyle/>
          <a:p>
            <a:fld id="{513117EE-ED3F-49FE-81EF-84B11979D6A4}" type="slidenum">
              <a:rPr lang="en-US" smtClean="0"/>
              <a:pPr/>
              <a:t>13</a:t>
            </a:fld>
            <a:endParaRPr lang="en-US" dirty="0"/>
          </a:p>
        </p:txBody>
      </p:sp>
    </p:spTree>
    <p:extLst>
      <p:ext uri="{BB962C8B-B14F-4D97-AF65-F5344CB8AC3E}">
        <p14:creationId xmlns:p14="http://schemas.microsoft.com/office/powerpoint/2010/main" val="729056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１）例会・委員会活動のマンネリ化　２）ネット対応が不十分　３）会員に対する研修不足　４）公共イメージ・認知度の低さ</a:t>
            </a:r>
            <a:endParaRPr kumimoji="1" lang="en-US" altLang="ja-JP" dirty="0" smtClean="0"/>
          </a:p>
          <a:p>
            <a:r>
              <a:rPr kumimoji="1" lang="ja-JP" altLang="en-US" dirty="0" smtClean="0"/>
              <a:t>５）ビジョン・戦略計画の未着手　６）奉仕事業の開発ができない　７）前例主義から脱却できない</a:t>
            </a:r>
            <a:r>
              <a:rPr kumimoji="1" lang="ja-JP" altLang="ja-JP" dirty="0" smtClean="0"/>
              <a:t>　</a:t>
            </a:r>
            <a:r>
              <a:rPr kumimoji="1" lang="ja-JP" altLang="en-US" dirty="0" smtClean="0"/>
              <a:t>８）姉妹・友好クラブの交流がない</a:t>
            </a:r>
            <a:endParaRPr kumimoji="1" lang="en-US" altLang="ja-JP" dirty="0" smtClean="0"/>
          </a:p>
          <a:p>
            <a:r>
              <a:rPr kumimoji="1" lang="ja-JP" altLang="en-US" dirty="0" smtClean="0"/>
              <a:t>９）</a:t>
            </a:r>
            <a:r>
              <a:rPr kumimoji="1" lang="en-US" altLang="ja-JP" dirty="0" smtClean="0"/>
              <a:t>RI</a:t>
            </a:r>
            <a:r>
              <a:rPr kumimoji="1" lang="ja-JP" altLang="en-US" dirty="0" smtClean="0"/>
              <a:t>の変化についていけない　</a:t>
            </a:r>
            <a:r>
              <a:rPr kumimoji="1" lang="en-US" altLang="ja-JP" dirty="0" smtClean="0"/>
              <a:t>10〕</a:t>
            </a:r>
            <a:r>
              <a:rPr kumimoji="1" lang="ja-JP" altLang="en-US" dirty="0" smtClean="0"/>
              <a:t>地域への役員派遣がすくない　</a:t>
            </a:r>
            <a:r>
              <a:rPr kumimoji="1" lang="en-US" altLang="ja-JP" dirty="0" smtClean="0"/>
              <a:t>11</a:t>
            </a:r>
            <a:r>
              <a:rPr kumimoji="1" lang="ja-JP" altLang="en-US" dirty="0" smtClean="0"/>
              <a:t>）活力がない　</a:t>
            </a:r>
            <a:r>
              <a:rPr kumimoji="1" lang="en-US" altLang="ja-JP" dirty="0" smtClean="0"/>
              <a:t>12〕</a:t>
            </a:r>
            <a:r>
              <a:rPr kumimoji="1" lang="ja-JP" altLang="en-US" dirty="0" smtClean="0"/>
              <a:t>若い会員のニーズに対応できない</a:t>
            </a:r>
            <a:endParaRPr kumimoji="1" lang="en-US" altLang="ja-JP" dirty="0" smtClean="0"/>
          </a:p>
          <a:p>
            <a:r>
              <a:rPr kumimoji="1" lang="en-US" altLang="ja-JP" dirty="0" smtClean="0"/>
              <a:t>13〕</a:t>
            </a:r>
            <a:r>
              <a:rPr kumimoji="1" lang="ja-JP" altLang="en-US" dirty="0" smtClean="0"/>
              <a:t>その他　</a:t>
            </a:r>
            <a:r>
              <a:rPr kumimoji="1" lang="en-US" altLang="ja-JP" dirty="0" smtClean="0"/>
              <a:t>14〕</a:t>
            </a:r>
            <a:r>
              <a:rPr kumimoji="1" lang="ja-JP" altLang="en-US" dirty="0" smtClean="0"/>
              <a:t>長老支配</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20B620F8-72C6-2045-8701-6D94BCBE95E7}" type="slidenum">
              <a:rPr kumimoji="1" lang="ja-JP" altLang="en-US" smtClean="0"/>
              <a:t>14</a:t>
            </a:fld>
            <a:endParaRPr kumimoji="1" lang="ja-JP" altLang="en-US"/>
          </a:p>
        </p:txBody>
      </p:sp>
    </p:spTree>
    <p:extLst>
      <p:ext uri="{BB962C8B-B14F-4D97-AF65-F5344CB8AC3E}">
        <p14:creationId xmlns:p14="http://schemas.microsoft.com/office/powerpoint/2010/main" val="3179034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0B620F8-72C6-2045-8701-6D94BCBE95E7}" type="slidenum">
              <a:rPr kumimoji="1" lang="ja-JP" altLang="en-US" smtClean="0"/>
              <a:t>19</a:t>
            </a:fld>
            <a:endParaRPr kumimoji="1" lang="ja-JP" altLang="en-US"/>
          </a:p>
        </p:txBody>
      </p:sp>
    </p:spTree>
    <p:extLst>
      <p:ext uri="{BB962C8B-B14F-4D97-AF65-F5344CB8AC3E}">
        <p14:creationId xmlns:p14="http://schemas.microsoft.com/office/powerpoint/2010/main" val="1602658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ja-JP" altLang="en-US" smtClean="0"/>
              <a:t>マスター タイトルの書式設定</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D140825E-4A15-4D39-8176-1F07E904CB30}" type="datetimeFigureOut">
              <a:rPr lang="en-US" smtClean="0"/>
              <a:t>4/16/2018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ja-JP" altLang="en-US" smtClean="0"/>
              <a:t>マスター タイトルの書式設定</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140825E-4A15-4D39-8176-1F07E904CB30}"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ja-JP" altLang="en-US" smtClean="0"/>
              <a:t>マスター タイトルの書式設定</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886124" y="6288741"/>
            <a:ext cx="1887537" cy="365125"/>
          </a:xfrm>
        </p:spPr>
        <p:txBody>
          <a:bodyPr/>
          <a:lstStyle/>
          <a:p>
            <a:fld id="{D140825E-4A15-4D39-8176-1F07E904CB30}" type="datetimeFigureOut">
              <a:rPr lang="en-US" smtClean="0"/>
              <a:t>4/16/2018</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図、テキスト">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ja-JP" altLang="en-US" smtClean="0"/>
              <a:t>マスター タイトルの書式設定</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81000" y="6288741"/>
            <a:ext cx="1865125" cy="365125"/>
          </a:xfrm>
        </p:spPr>
        <p:txBody>
          <a:bodyPr/>
          <a:lstStyle/>
          <a:p>
            <a:fld id="{D140825E-4A15-4D39-8176-1F07E904CB30}" type="datetimeFigureOut">
              <a:rPr lang="en-US" smtClean="0"/>
              <a:t>4/16/2018</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の上に図">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ja-JP" altLang="en-US" smtClean="0"/>
              <a:t>マスター タイトルの書式設定</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81000" y="6288741"/>
            <a:ext cx="1865125" cy="365125"/>
          </a:xfrm>
        </p:spPr>
        <p:txBody>
          <a:bodyPr/>
          <a:lstStyle/>
          <a:p>
            <a:fld id="{D140825E-4A15-4D39-8176-1F07E904CB30}" type="datetimeFigureOut">
              <a:rPr lang="en-US" smtClean="0"/>
              <a:t>4/16/2018</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Vertical Text Placeholder 2"/>
          <p:cNvSpPr>
            <a:spLocks noGrp="1"/>
          </p:cNvSpPr>
          <p:nvPr>
            <p:ph type="body" orient="vert" idx="1"/>
          </p:nvPr>
        </p:nvSpPr>
        <p:spPr/>
        <p:txBody>
          <a:bodyPr vert="eaVert"/>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ja-JP" altLang="en-US" smtClean="0"/>
              <a:t>マスター タイトルの書式設定</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152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1564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Content Placeholder 2"/>
          <p:cNvSpPr>
            <a:spLocks noGrp="1"/>
          </p:cNvSpPr>
          <p:nvPr>
            <p:ph idx="1"/>
          </p:nvPr>
        </p:nvSpPr>
        <p:spPr/>
        <p:txBody>
          <a:bodyPr/>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ja-JP" altLang="en-US" smtClean="0"/>
              <a:t>マスター タイトルの書式設定</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140825E-4A15-4D39-8176-1F07E904CB30}"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ja-JP" altLang="en-US" smtClean="0"/>
              <a:t>マスター タイトルの書式設定</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7" name="Date Placeholder 6"/>
          <p:cNvSpPr>
            <a:spLocks noGrp="1"/>
          </p:cNvSpPr>
          <p:nvPr>
            <p:ph type="dt" sz="half" idx="10"/>
          </p:nvPr>
        </p:nvSpPr>
        <p:spPr/>
        <p:txBody>
          <a:bodyPr/>
          <a:lstStyle/>
          <a:p>
            <a:fld id="{D140825E-4A15-4D39-8176-1F07E904CB30}" type="datetimeFigureOut">
              <a:rPr lang="en-US" smtClean="0"/>
              <a:t>4/16/2018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E4AAA4-6363-4581-962D-1ACCC2D600C5}"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つの上下のコンテンツ">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つのコンテンツ">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つのコンテンツ">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a:p>
        </p:txBody>
      </p:sp>
      <p:sp>
        <p:nvSpPr>
          <p:cNvPr id="5" name="Date Placeholder 4"/>
          <p:cNvSpPr>
            <a:spLocks noGrp="1"/>
          </p:cNvSpPr>
          <p:nvPr>
            <p:ph type="dt" sz="half" idx="10"/>
          </p:nvPr>
        </p:nvSpPr>
        <p:spPr/>
        <p:txBody>
          <a:bodyPr/>
          <a:lstStyle/>
          <a:p>
            <a:fld id="{D140825E-4A15-4D39-8176-1F07E904CB30}"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Date Placeholder 2"/>
          <p:cNvSpPr>
            <a:spLocks noGrp="1"/>
          </p:cNvSpPr>
          <p:nvPr>
            <p:ph type="dt" sz="half" idx="10"/>
          </p:nvPr>
        </p:nvSpPr>
        <p:spPr/>
        <p:txBody>
          <a:bodyPr/>
          <a:lstStyle/>
          <a:p>
            <a:fld id="{D140825E-4A15-4D39-8176-1F07E904CB30}" type="datetimeFigureOut">
              <a:rPr lang="en-US" smtClean="0"/>
              <a:t>4/16/2018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ja-JP" altLang="en-US" smtClean="0"/>
              <a:t>マスター タイトルの書式設定</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D140825E-4A15-4D39-8176-1F07E904CB30}" type="datetimeFigureOut">
              <a:rPr lang="en-US" smtClean="0"/>
              <a:t>4/16/2018</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93E4AAA4-6363-4581-962D-1ACCC2D600C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l" defTabSz="914400" rtl="0" eaLnBrk="1" latinLnBrk="0" hangingPunct="1">
        <a:spcBef>
          <a:spcPct val="0"/>
        </a:spcBef>
        <a:buNone/>
        <a:defRPr kumimoji="1"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kumimoji="1"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kumimoji="1"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kumimoji="1"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kumimoji="1"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kumimoji="1"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kumimoji="1"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kumimoji="1"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kumimoji="1"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kumimoji="1" lang="en-US" sz="1800" kern="1200" dirty="0">
          <a:solidFill>
            <a:schemeClr val="bg1"/>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NUL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クラブを強くするための</a:t>
            </a:r>
            <a:r>
              <a:rPr lang="en-US" altLang="ja-JP" dirty="0" smtClean="0"/>
              <a:t/>
            </a:r>
            <a:br>
              <a:rPr lang="en-US" altLang="ja-JP" dirty="0" smtClean="0"/>
            </a:br>
            <a:r>
              <a:rPr lang="ja-JP" altLang="en-US" dirty="0" smtClean="0"/>
              <a:t>委員会</a:t>
            </a:r>
            <a:endParaRPr kumimoji="1" lang="ja-JP" altLang="en-US" dirty="0"/>
          </a:p>
        </p:txBody>
      </p:sp>
      <p:sp>
        <p:nvSpPr>
          <p:cNvPr id="3" name="サブタイトル 2"/>
          <p:cNvSpPr>
            <a:spLocks noGrp="1"/>
          </p:cNvSpPr>
          <p:nvPr>
            <p:ph type="subTitle" idx="1"/>
          </p:nvPr>
        </p:nvSpPr>
        <p:spPr/>
        <p:txBody>
          <a:bodyPr>
            <a:normAutofit lnSpcReduction="10000"/>
          </a:bodyPr>
          <a:lstStyle/>
          <a:p>
            <a:r>
              <a:rPr kumimoji="1" lang="ja-JP" altLang="en-US" dirty="0" smtClean="0"/>
              <a:t>２０１８／０４／１５</a:t>
            </a:r>
            <a:endParaRPr kumimoji="1" lang="en-US" altLang="ja-JP" dirty="0" smtClean="0"/>
          </a:p>
          <a:p>
            <a:r>
              <a:rPr lang="ja-JP" altLang="en-US" dirty="0" smtClean="0"/>
              <a:t>第</a:t>
            </a:r>
            <a:r>
              <a:rPr lang="en-US" altLang="ja-JP" dirty="0" smtClean="0"/>
              <a:t>3</a:t>
            </a:r>
            <a:r>
              <a:rPr lang="ja-JP" altLang="en-US" dirty="0" smtClean="0"/>
              <a:t>分科会（クラブ奉仕部門）</a:t>
            </a:r>
            <a:endParaRPr lang="en-US" altLang="ja-JP" dirty="0" smtClean="0"/>
          </a:p>
          <a:p>
            <a:r>
              <a:rPr kumimoji="1" lang="ja-JP" altLang="en-US" dirty="0" smtClean="0"/>
              <a:t>アドバイザー</a:t>
            </a:r>
            <a:endParaRPr kumimoji="1" lang="en-US" altLang="ja-JP" dirty="0" smtClean="0"/>
          </a:p>
          <a:p>
            <a:r>
              <a:rPr kumimoji="1" lang="en-US" altLang="ja-JP" dirty="0" smtClean="0"/>
              <a:t>RI</a:t>
            </a:r>
            <a:r>
              <a:rPr kumimoji="1" lang="ja-JP" altLang="en-US" dirty="0" smtClean="0"/>
              <a:t>第</a:t>
            </a:r>
            <a:r>
              <a:rPr kumimoji="1" lang="en-US" altLang="ja-JP" dirty="0" smtClean="0"/>
              <a:t>1</a:t>
            </a:r>
            <a:r>
              <a:rPr kumimoji="1" lang="ja-JP" altLang="en-US" dirty="0" smtClean="0"/>
              <a:t>ゾーン</a:t>
            </a:r>
            <a:r>
              <a:rPr kumimoji="1" lang="en-US" altLang="ja-JP" dirty="0" smtClean="0"/>
              <a:t>ARRFC</a:t>
            </a:r>
          </a:p>
          <a:p>
            <a:r>
              <a:rPr lang="ja-JP" altLang="en-US" dirty="0" smtClean="0"/>
              <a:t>羽部大仁</a:t>
            </a:r>
            <a:r>
              <a:rPr kumimoji="1" lang="ja-JP" altLang="en-US" dirty="0" smtClean="0"/>
              <a:t>　</a:t>
            </a:r>
            <a:endParaRPr kumimoji="1" lang="ja-JP" altLang="en-US" dirty="0"/>
          </a:p>
        </p:txBody>
      </p:sp>
    </p:spTree>
    <p:extLst>
      <p:ext uri="{BB962C8B-B14F-4D97-AF65-F5344CB8AC3E}">
        <p14:creationId xmlns:p14="http://schemas.microsoft.com/office/powerpoint/2010/main" val="212040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　</a:t>
            </a:r>
            <a:r>
              <a:rPr kumimoji="1" lang="ja-JP" altLang="en-US" sz="4400" dirty="0" smtClean="0"/>
              <a:t>戦　略　計　画　策　定</a:t>
            </a:r>
            <a:endParaRPr kumimoji="1" lang="ja-JP" altLang="en-US" sz="4400" dirty="0"/>
          </a:p>
        </p:txBody>
      </p:sp>
      <p:sp>
        <p:nvSpPr>
          <p:cNvPr id="3" name="コンテンツ プレースホルダー 2"/>
          <p:cNvSpPr>
            <a:spLocks noGrp="1"/>
          </p:cNvSpPr>
          <p:nvPr>
            <p:ph idx="1"/>
          </p:nvPr>
        </p:nvSpPr>
        <p:spPr/>
        <p:txBody>
          <a:bodyPr>
            <a:normAutofit/>
          </a:bodyPr>
          <a:lstStyle/>
          <a:p>
            <a:r>
              <a:rPr kumimoji="1" lang="ja-JP" altLang="en-US" sz="3600" dirty="0" smtClean="0"/>
              <a:t>２０１８年、そしてその先の未来へ</a:t>
            </a:r>
            <a:r>
              <a:rPr kumimoji="1" lang="en-US" altLang="ja-JP" sz="3600" dirty="0" smtClean="0"/>
              <a:t>〜</a:t>
            </a:r>
            <a:r>
              <a:rPr kumimoji="1" lang="ja-JP" altLang="en-US" sz="3600" dirty="0" smtClean="0"/>
              <a:t>地区・クラブの戦略目標</a:t>
            </a:r>
            <a:r>
              <a:rPr kumimoji="1" lang="en-US" altLang="ja-JP" sz="3600" dirty="0" smtClean="0"/>
              <a:t>〜</a:t>
            </a:r>
          </a:p>
          <a:p>
            <a:r>
              <a:rPr lang="ja-JP" altLang="en-US" sz="4800" dirty="0" smtClean="0"/>
              <a:t>「</a:t>
            </a:r>
            <a:r>
              <a:rPr lang="ja-JP" altLang="en-US" sz="5200" dirty="0" smtClean="0"/>
              <a:t>クラブを元気にしょう</a:t>
            </a:r>
            <a:r>
              <a:rPr lang="ja-JP" altLang="en-US" sz="4800" dirty="0" smtClean="0"/>
              <a:t>」を合い言葉にみんなで頑張ろう！</a:t>
            </a:r>
            <a:endParaRPr kumimoji="1" lang="ja-JP" altLang="en-US" sz="4800" dirty="0"/>
          </a:p>
        </p:txBody>
      </p:sp>
    </p:spTree>
    <p:extLst>
      <p:ext uri="{BB962C8B-B14F-4D97-AF65-F5344CB8AC3E}">
        <p14:creationId xmlns:p14="http://schemas.microsoft.com/office/powerpoint/2010/main" val="607129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クラブ</a:t>
            </a:r>
            <a:r>
              <a:rPr kumimoji="1" lang="en-US" altLang="ja-JP" dirty="0" smtClean="0"/>
              <a:t/>
            </a:r>
            <a:br>
              <a:rPr kumimoji="1" lang="en-US" altLang="ja-JP" dirty="0" smtClean="0"/>
            </a:br>
            <a:r>
              <a:rPr lang="ja-JP" altLang="en-US" dirty="0" smtClean="0"/>
              <a:t>戦略計画</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クラブの長所</a:t>
            </a:r>
            <a:endParaRPr kumimoji="1" lang="en-US" altLang="ja-JP" dirty="0" smtClean="0"/>
          </a:p>
          <a:p>
            <a:r>
              <a:rPr lang="ja-JP" altLang="en-US" dirty="0" smtClean="0"/>
              <a:t>クラブの短所</a:t>
            </a:r>
            <a:endParaRPr kumimoji="1" lang="en-US" altLang="ja-JP" dirty="0" smtClean="0"/>
          </a:p>
          <a:p>
            <a:r>
              <a:rPr lang="ja-JP" altLang="en-US" dirty="0" smtClean="0"/>
              <a:t>クラブは何を目指すか</a:t>
            </a:r>
            <a:endParaRPr lang="en-US" altLang="ja-JP" dirty="0" smtClean="0"/>
          </a:p>
          <a:p>
            <a:r>
              <a:rPr kumimoji="1" lang="ja-JP" altLang="en-US" dirty="0" smtClean="0"/>
              <a:t>クラブの目指す活動</a:t>
            </a:r>
            <a:endParaRPr kumimoji="1" lang="en-US" altLang="ja-JP" dirty="0" smtClean="0"/>
          </a:p>
          <a:p>
            <a:r>
              <a:rPr lang="ja-JP" altLang="en-US" dirty="0" smtClean="0"/>
              <a:t>どのように目標を達成</a:t>
            </a:r>
            <a:endParaRPr lang="en-US" altLang="ja-JP" dirty="0" smtClean="0"/>
          </a:p>
          <a:p>
            <a:r>
              <a:rPr kumimoji="1" lang="ja-JP" altLang="en-US" dirty="0" smtClean="0"/>
              <a:t>誰と相談するか</a:t>
            </a:r>
            <a:endParaRPr kumimoji="1" lang="en-US" altLang="ja-JP" dirty="0" smtClean="0"/>
          </a:p>
          <a:p>
            <a:r>
              <a:rPr lang="ja-JP" altLang="en-US" dirty="0" smtClean="0"/>
              <a:t>進捗状況の確認</a:t>
            </a:r>
            <a:endParaRPr kumimoji="1" lang="ja-JP" altLang="en-US"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112148014"/>
              </p:ext>
            </p:extLst>
          </p:nvPr>
        </p:nvGraphicFramePr>
        <p:xfrm>
          <a:off x="4115333" y="129094"/>
          <a:ext cx="4369330" cy="6473081"/>
        </p:xfrm>
        <a:graphic>
          <a:graphicData uri="http://schemas.openxmlformats.org/presentationml/2006/ole">
            <mc:AlternateContent xmlns:mc="http://schemas.openxmlformats.org/markup-compatibility/2006">
              <mc:Choice xmlns:v="urn:schemas-microsoft-com:vml" Requires="v">
                <p:oleObj spid="_x0000_s1040" name="文書" r:id="rId5" imgW="5537200" imgH="8204200" progId="Word.Document.12">
                  <p:embed/>
                </p:oleObj>
              </mc:Choice>
              <mc:Fallback>
                <p:oleObj name="文書" r:id="rId5" imgW="5537200" imgH="8204200" progId="Word.Document.12">
                  <p:embed/>
                  <p:pic>
                    <p:nvPicPr>
                      <p:cNvPr id="0" name=""/>
                      <p:cNvPicPr/>
                      <p:nvPr/>
                    </p:nvPicPr>
                    <p:blipFill>
                      <a:blip r:embed="rId6"/>
                      <a:stretch>
                        <a:fillRect/>
                      </a:stretch>
                    </p:blipFill>
                    <p:spPr>
                      <a:xfrm>
                        <a:off x="4115333" y="129094"/>
                        <a:ext cx="4369330" cy="6473081"/>
                      </a:xfrm>
                      <a:prstGeom prst="rect">
                        <a:avLst/>
                      </a:prstGeom>
                    </p:spPr>
                  </p:pic>
                </p:oleObj>
              </mc:Fallback>
            </mc:AlternateContent>
          </a:graphicData>
        </a:graphic>
      </p:graphicFrame>
    </p:spTree>
    <p:extLst>
      <p:ext uri="{BB962C8B-B14F-4D97-AF65-F5344CB8AC3E}">
        <p14:creationId xmlns:p14="http://schemas.microsoft.com/office/powerpoint/2010/main" val="3613070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825356" y="1575621"/>
            <a:ext cx="7561408" cy="41822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fontAlgn="base">
              <a:spcAft>
                <a:spcPct val="0"/>
              </a:spcAft>
              <a:buNone/>
            </a:pPr>
            <a:r>
              <a:rPr lang="ja-JP" altLang="en-US" sz="40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ＭＳ Ｐゴシック" pitchFamily="34" charset="-128"/>
                <a:cs typeface="Arial"/>
              </a:rPr>
              <a:t>ガバナー補佐、地区委員会は</a:t>
            </a:r>
            <a:endParaRPr lang="en-US" altLang="ja-JP" sz="40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ＭＳ Ｐゴシック" pitchFamily="34" charset="-128"/>
              <a:cs typeface="Arial"/>
            </a:endParaRPr>
          </a:p>
          <a:p>
            <a:pPr marL="0" indent="0" defTabSz="914400" fontAlgn="base">
              <a:spcAft>
                <a:spcPct val="0"/>
              </a:spcAft>
              <a:buNone/>
            </a:pPr>
            <a:endParaRPr lang="en-US" altLang="ja-JP" sz="12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ＭＳ Ｐゴシック" pitchFamily="34" charset="-128"/>
              <a:cs typeface="Arial"/>
            </a:endParaRPr>
          </a:p>
          <a:p>
            <a:pPr lvl="1" defTabSz="914400" fontAlgn="base">
              <a:spcAft>
                <a:spcPct val="0"/>
              </a:spcAft>
            </a:pPr>
            <a:r>
              <a:rPr lang="ja-JP" altLang="en-US"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ＭＳ Ｐゴシック" pitchFamily="34" charset="-128"/>
                <a:cs typeface="Arial"/>
              </a:rPr>
              <a:t>クラブに情報とサポートを提供する</a:t>
            </a:r>
            <a:endParaRPr lang="en-US" altLang="ja-JP"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ＭＳ Ｐゴシック" pitchFamily="34" charset="-128"/>
              <a:cs typeface="Arial"/>
            </a:endParaRPr>
          </a:p>
          <a:p>
            <a:pPr marL="457200" lvl="1" indent="0" defTabSz="914400" fontAlgn="base">
              <a:spcAft>
                <a:spcPct val="0"/>
              </a:spcAft>
              <a:buNone/>
            </a:pPr>
            <a:endParaRPr lang="en-US" altLang="ja-JP" sz="12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ＭＳ Ｐゴシック" pitchFamily="34" charset="-128"/>
              <a:cs typeface="Arial"/>
            </a:endParaRPr>
          </a:p>
          <a:p>
            <a:pPr lvl="1" defTabSz="914400" fontAlgn="base">
              <a:spcAft>
                <a:spcPct val="0"/>
              </a:spcAft>
            </a:pPr>
            <a:r>
              <a:rPr lang="ja-JP" altLang="en-US"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ＭＳ Ｐゴシック" pitchFamily="34" charset="-128"/>
                <a:cs typeface="Arial"/>
              </a:rPr>
              <a:t>革新的なアイデアをクラブに提供し、</a:t>
            </a:r>
            <a:r>
              <a:rPr lang="en-US" altLang="ja-JP"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ＭＳ Ｐゴシック" pitchFamily="34" charset="-128"/>
                <a:cs typeface="Arial"/>
              </a:rPr>
              <a:t/>
            </a:r>
            <a:br>
              <a:rPr lang="en-US" altLang="ja-JP"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ＭＳ Ｐゴシック" pitchFamily="34" charset="-128"/>
                <a:cs typeface="Arial"/>
              </a:rPr>
            </a:br>
            <a:r>
              <a:rPr lang="ja-JP" altLang="en-US"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ＭＳ Ｐゴシック" pitchFamily="34" charset="-128"/>
                <a:cs typeface="Arial"/>
              </a:rPr>
              <a:t>地区とクラブの相乗効果をもたらす</a:t>
            </a:r>
            <a:endParaRPr lang="en-US" altLang="ja-JP"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ＭＳ Ｐゴシック" pitchFamily="34" charset="-128"/>
              <a:cs typeface="Arial"/>
            </a:endParaRPr>
          </a:p>
          <a:p>
            <a:pPr marL="457200" lvl="1" indent="0" defTabSz="914400" fontAlgn="base">
              <a:spcAft>
                <a:spcPct val="0"/>
              </a:spcAft>
              <a:buNone/>
            </a:pPr>
            <a:endParaRPr lang="en-US" altLang="ja-JP" sz="12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ＭＳ Ｐゴシック" pitchFamily="34" charset="-128"/>
              <a:cs typeface="Arial"/>
            </a:endParaRPr>
          </a:p>
          <a:p>
            <a:pPr lvl="1" defTabSz="914400" fontAlgn="base">
              <a:spcAft>
                <a:spcPct val="0"/>
              </a:spcAft>
            </a:pPr>
            <a:r>
              <a:rPr lang="ja-JP" altLang="en-US"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ＭＳ Ｐゴシック" pitchFamily="34" charset="-128"/>
                <a:cs typeface="Arial"/>
              </a:rPr>
              <a:t>サポートやアドボイスを必要とする</a:t>
            </a:r>
            <a:r>
              <a:rPr lang="en-US" altLang="ja-JP"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ＭＳ Ｐゴシック" pitchFamily="34" charset="-128"/>
                <a:cs typeface="Arial"/>
              </a:rPr>
              <a:t/>
            </a:r>
            <a:br>
              <a:rPr lang="en-US" altLang="ja-JP"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ＭＳ Ｐゴシック" pitchFamily="34" charset="-128"/>
                <a:cs typeface="Arial"/>
              </a:rPr>
            </a:br>
            <a:r>
              <a:rPr lang="ja-JP" altLang="en-US"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ＭＳ Ｐゴシック" pitchFamily="34" charset="-128"/>
                <a:cs typeface="Arial"/>
              </a:rPr>
              <a:t>クラブにとっての頼りと</a:t>
            </a:r>
            <a:r>
              <a:rPr lang="ja-JP" altLang="en-US"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ＭＳ Ｐゴシック" pitchFamily="34" charset="-128"/>
                <a:cs typeface="Arial"/>
              </a:rPr>
              <a:t>なる</a:t>
            </a:r>
            <a:endParaRPr lang="en-US" altLang="ja-JP"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ＭＳ Ｐゴシック" pitchFamily="34" charset="-128"/>
              <a:cs typeface="Arial"/>
            </a:endParaRPr>
          </a:p>
          <a:p>
            <a:pPr marL="0" indent="0" defTabSz="914400" fontAlgn="base">
              <a:spcAft>
                <a:spcPct val="0"/>
              </a:spcAft>
              <a:buNone/>
            </a:pPr>
            <a:endParaRPr lang="en-US" altLang="ja-JP" sz="2800" kern="0" dirty="0" smtClean="0">
              <a:solidFill>
                <a:srgbClr val="585858"/>
              </a:solidFill>
              <a:latin typeface="Georgia" pitchFamily="18" charset="0"/>
              <a:ea typeface="ＭＳ Ｐゴシック" pitchFamily="34" charset="-128"/>
              <a:cs typeface="Arial"/>
            </a:endParaRPr>
          </a:p>
          <a:p>
            <a:pPr marL="0" lvl="0" indent="0" defTabSz="914400" fontAlgn="base">
              <a:spcAft>
                <a:spcPct val="0"/>
              </a:spcAft>
              <a:buNone/>
            </a:pPr>
            <a:endParaRPr lang="en-US" sz="2400" kern="0" dirty="0">
              <a:solidFill>
                <a:srgbClr val="585858"/>
              </a:solidFill>
              <a:latin typeface="Georgia" pitchFamily="18" charset="0"/>
              <a:ea typeface="ＭＳ Ｐゴシック" pitchFamily="34" charset="-128"/>
              <a:cs typeface="Arial"/>
            </a:endParaRPr>
          </a:p>
          <a:p>
            <a:pPr marL="0" lvl="0" indent="0" defTabSz="914400" fontAlgn="base">
              <a:spcAft>
                <a:spcPct val="0"/>
              </a:spcAft>
              <a:buNone/>
            </a:pPr>
            <a:endParaRPr lang="en-US" sz="2400" kern="0" dirty="0">
              <a:solidFill>
                <a:srgbClr val="585858"/>
              </a:solidFill>
              <a:latin typeface="Georgia" pitchFamily="18" charset="0"/>
              <a:cs typeface="Arial"/>
            </a:endParaRPr>
          </a:p>
        </p:txBody>
      </p:sp>
      <p:sp>
        <p:nvSpPr>
          <p:cNvPr id="4" name="Title 1"/>
          <p:cNvSpPr txBox="1">
            <a:spLocks/>
          </p:cNvSpPr>
          <p:nvPr/>
        </p:nvSpPr>
        <p:spPr>
          <a:xfrm>
            <a:off x="189108" y="429768"/>
            <a:ext cx="8763917" cy="676656"/>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ja-JP" altLang="en-US" sz="3600" spc="0" dirty="0" smtClean="0">
                <a:solidFill>
                  <a:schemeClr val="bg1"/>
                </a:solidFill>
              </a:rPr>
              <a:t>クラブへのサポート</a:t>
            </a:r>
            <a:endParaRPr lang="en-US" sz="3600" spc="0" dirty="0">
              <a:solidFill>
                <a:schemeClr val="bg1"/>
              </a:solidFill>
            </a:endParaRPr>
          </a:p>
        </p:txBody>
      </p:sp>
    </p:spTree>
    <p:extLst>
      <p:ext uri="{BB962C8B-B14F-4D97-AF65-F5344CB8AC3E}">
        <p14:creationId xmlns:p14="http://schemas.microsoft.com/office/powerpoint/2010/main" val="2459034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68171" y="1402644"/>
            <a:ext cx="7981025" cy="4456835"/>
          </a:xfrm>
          <a:prstGeom prst="rect">
            <a:avLst/>
          </a:prstGeom>
        </p:spPr>
        <p:txBody>
          <a:bodyPr>
            <a:scene3d>
              <a:camera prst="orthographicFront"/>
              <a:lightRig rig="soft" dir="t">
                <a:rot lat="0" lon="0" rev="10800000"/>
              </a:lightRig>
            </a:scene3d>
            <a:sp3d>
              <a:bevelT w="27940" h="12700"/>
              <a:contourClr>
                <a:srgbClr val="DDDDDD"/>
              </a:contourClr>
            </a:sp3d>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fontAlgn="base">
              <a:spcAft>
                <a:spcPct val="0"/>
              </a:spcAft>
              <a:buNone/>
            </a:pPr>
            <a:r>
              <a:rPr lang="ja-JP" altLang="en-US" sz="4000" b="1" kern="0" spc="150" dirty="0" smtClean="0">
                <a:ln w="11430"/>
                <a:solidFill>
                  <a:srgbClr val="F8F8F8"/>
                </a:solidFill>
                <a:effectLst>
                  <a:outerShdw blurRad="25400" algn="tl" rotWithShape="0">
                    <a:srgbClr val="000000">
                      <a:alpha val="43000"/>
                    </a:srgbClr>
                  </a:outerShdw>
                </a:effectLst>
                <a:latin typeface="Georgia" pitchFamily="18" charset="0"/>
                <a:ea typeface="ＭＳ Ｐゴシック" pitchFamily="34" charset="-128"/>
                <a:cs typeface="Arial"/>
              </a:rPr>
              <a:t>コミュニケーション計画のアイデア</a:t>
            </a:r>
            <a:endParaRPr lang="en-US" altLang="ja-JP" sz="4000" b="1" kern="0" spc="150" dirty="0" smtClean="0">
              <a:ln w="11430"/>
              <a:solidFill>
                <a:srgbClr val="F8F8F8"/>
              </a:solidFill>
              <a:effectLst>
                <a:outerShdw blurRad="25400" algn="tl" rotWithShape="0">
                  <a:srgbClr val="000000">
                    <a:alpha val="43000"/>
                  </a:srgbClr>
                </a:outerShdw>
              </a:effectLst>
              <a:latin typeface="Georgia" pitchFamily="18" charset="0"/>
              <a:ea typeface="ＭＳ Ｐゴシック" pitchFamily="34" charset="-128"/>
              <a:cs typeface="Arial"/>
            </a:endParaRPr>
          </a:p>
          <a:p>
            <a:pPr marL="0" indent="0" defTabSz="914400" fontAlgn="base">
              <a:spcAft>
                <a:spcPct val="0"/>
              </a:spcAft>
              <a:buNone/>
            </a:pPr>
            <a:endParaRPr lang="en-US" altLang="ja-JP" sz="1200" b="1" kern="0" spc="150" dirty="0" smtClean="0">
              <a:ln w="11430"/>
              <a:solidFill>
                <a:srgbClr val="F8F8F8"/>
              </a:solidFill>
              <a:effectLst>
                <a:outerShdw blurRad="25400" algn="tl" rotWithShape="0">
                  <a:srgbClr val="000000">
                    <a:alpha val="43000"/>
                  </a:srgbClr>
                </a:outerShdw>
              </a:effectLst>
              <a:latin typeface="Georgia" pitchFamily="18" charset="0"/>
              <a:ea typeface="ＭＳ Ｐゴシック" pitchFamily="34" charset="-128"/>
              <a:cs typeface="Arial"/>
            </a:endParaRPr>
          </a:p>
          <a:p>
            <a:pPr lvl="1" defTabSz="914400" fontAlgn="base">
              <a:spcAft>
                <a:spcPct val="0"/>
              </a:spcAft>
            </a:pPr>
            <a:r>
              <a:rPr lang="ja-JP" altLang="en-US" b="1" kern="0" spc="150" dirty="0" smtClean="0">
                <a:ln w="11430"/>
                <a:solidFill>
                  <a:srgbClr val="F8F8F8"/>
                </a:solidFill>
                <a:effectLst>
                  <a:outerShdw blurRad="25400" algn="tl" rotWithShape="0">
                    <a:srgbClr val="000000">
                      <a:alpha val="43000"/>
                    </a:srgbClr>
                  </a:outerShdw>
                </a:effectLst>
                <a:latin typeface="Georgia" pitchFamily="18" charset="0"/>
                <a:ea typeface="ＭＳ Ｐゴシック" pitchFamily="34" charset="-128"/>
                <a:cs typeface="Arial"/>
              </a:rPr>
              <a:t>電話会議やインターネット会議を開く</a:t>
            </a:r>
            <a:endParaRPr lang="en-US" altLang="ja-JP" b="1" kern="0" spc="150" dirty="0" smtClean="0">
              <a:ln w="11430"/>
              <a:solidFill>
                <a:srgbClr val="F8F8F8"/>
              </a:solidFill>
              <a:effectLst>
                <a:outerShdw blurRad="25400" algn="tl" rotWithShape="0">
                  <a:srgbClr val="000000">
                    <a:alpha val="43000"/>
                  </a:srgbClr>
                </a:outerShdw>
              </a:effectLst>
              <a:latin typeface="Georgia" pitchFamily="18" charset="0"/>
              <a:ea typeface="ＭＳ Ｐゴシック" pitchFamily="34" charset="-128"/>
              <a:cs typeface="Arial"/>
            </a:endParaRPr>
          </a:p>
          <a:p>
            <a:pPr lvl="1" defTabSz="914400" fontAlgn="base">
              <a:spcAft>
                <a:spcPct val="0"/>
              </a:spcAft>
            </a:pPr>
            <a:r>
              <a:rPr lang="ja-JP" altLang="en-US" b="1" kern="0" spc="150" dirty="0" smtClean="0">
                <a:ln w="11430"/>
                <a:solidFill>
                  <a:srgbClr val="F8F8F8"/>
                </a:solidFill>
                <a:effectLst>
                  <a:outerShdw blurRad="25400" algn="tl" rotWithShape="0">
                    <a:srgbClr val="000000">
                      <a:alpha val="43000"/>
                    </a:srgbClr>
                  </a:outerShdw>
                </a:effectLst>
                <a:latin typeface="Georgia" pitchFamily="18" charset="0"/>
                <a:ea typeface="ＭＳ Ｐゴシック" pitchFamily="34" charset="-128"/>
                <a:cs typeface="Arial"/>
              </a:rPr>
              <a:t>ロータリーや地区のリソース・資料を提供する</a:t>
            </a:r>
            <a:endParaRPr lang="en-US" altLang="ja-JP" b="1" kern="0" spc="150" dirty="0" smtClean="0">
              <a:ln w="11430"/>
              <a:solidFill>
                <a:srgbClr val="F8F8F8"/>
              </a:solidFill>
              <a:effectLst>
                <a:outerShdw blurRad="25400" algn="tl" rotWithShape="0">
                  <a:srgbClr val="000000">
                    <a:alpha val="43000"/>
                  </a:srgbClr>
                </a:outerShdw>
              </a:effectLst>
              <a:latin typeface="Georgia" pitchFamily="18" charset="0"/>
              <a:ea typeface="ＭＳ Ｐゴシック" pitchFamily="34" charset="-128"/>
              <a:cs typeface="Arial"/>
            </a:endParaRPr>
          </a:p>
          <a:p>
            <a:pPr lvl="1" defTabSz="914400" fontAlgn="base">
              <a:spcAft>
                <a:spcPct val="0"/>
              </a:spcAft>
            </a:pPr>
            <a:r>
              <a:rPr lang="ja-JP" altLang="en-US" b="1" kern="0" spc="150" dirty="0" smtClean="0">
                <a:ln w="11430"/>
                <a:solidFill>
                  <a:srgbClr val="F8F8F8"/>
                </a:solidFill>
                <a:effectLst>
                  <a:outerShdw blurRad="25400" algn="tl" rotWithShape="0">
                    <a:srgbClr val="000000">
                      <a:alpha val="43000"/>
                    </a:srgbClr>
                  </a:outerShdw>
                </a:effectLst>
                <a:latin typeface="Georgia" pitchFamily="18" charset="0"/>
                <a:ea typeface="ＭＳ Ｐゴシック" pitchFamily="34" charset="-128"/>
                <a:cs typeface="Arial"/>
              </a:rPr>
              <a:t>目標達成に向けた進捗について感想や</a:t>
            </a:r>
            <a:r>
              <a:rPr lang="en-US" altLang="ja-JP" b="1" kern="0" spc="150" dirty="0" smtClean="0">
                <a:ln w="11430"/>
                <a:solidFill>
                  <a:srgbClr val="F8F8F8"/>
                </a:solidFill>
                <a:effectLst>
                  <a:outerShdw blurRad="25400" algn="tl" rotWithShape="0">
                    <a:srgbClr val="000000">
                      <a:alpha val="43000"/>
                    </a:srgbClr>
                  </a:outerShdw>
                </a:effectLst>
                <a:latin typeface="Georgia" pitchFamily="18" charset="0"/>
                <a:ea typeface="ＭＳ Ｐゴシック" pitchFamily="34" charset="-128"/>
                <a:cs typeface="Arial"/>
              </a:rPr>
              <a:t/>
            </a:r>
            <a:br>
              <a:rPr lang="en-US" altLang="ja-JP" b="1" kern="0" spc="150" dirty="0" smtClean="0">
                <a:ln w="11430"/>
                <a:solidFill>
                  <a:srgbClr val="F8F8F8"/>
                </a:solidFill>
                <a:effectLst>
                  <a:outerShdw blurRad="25400" algn="tl" rotWithShape="0">
                    <a:srgbClr val="000000">
                      <a:alpha val="43000"/>
                    </a:srgbClr>
                  </a:outerShdw>
                </a:effectLst>
                <a:latin typeface="Georgia" pitchFamily="18" charset="0"/>
                <a:ea typeface="ＭＳ Ｐゴシック" pitchFamily="34" charset="-128"/>
                <a:cs typeface="Arial"/>
              </a:rPr>
            </a:br>
            <a:r>
              <a:rPr lang="ja-JP" altLang="en-US" b="1" kern="0" spc="150" dirty="0" smtClean="0">
                <a:ln w="11430"/>
                <a:solidFill>
                  <a:srgbClr val="F8F8F8"/>
                </a:solidFill>
                <a:effectLst>
                  <a:outerShdw blurRad="25400" algn="tl" rotWithShape="0">
                    <a:srgbClr val="000000">
                      <a:alpha val="43000"/>
                    </a:srgbClr>
                  </a:outerShdw>
                </a:effectLst>
                <a:latin typeface="Georgia" pitchFamily="18" charset="0"/>
                <a:ea typeface="ＭＳ Ｐゴシック" pitchFamily="34" charset="-128"/>
                <a:cs typeface="Arial"/>
              </a:rPr>
              <a:t>助言を提供する</a:t>
            </a:r>
            <a:endParaRPr lang="en-US" altLang="ja-JP" b="1" kern="0" spc="150" dirty="0" smtClean="0">
              <a:ln w="11430"/>
              <a:solidFill>
                <a:srgbClr val="F8F8F8"/>
              </a:solidFill>
              <a:effectLst>
                <a:outerShdw blurRad="25400" algn="tl" rotWithShape="0">
                  <a:srgbClr val="000000">
                    <a:alpha val="43000"/>
                  </a:srgbClr>
                </a:outerShdw>
              </a:effectLst>
              <a:latin typeface="Georgia" pitchFamily="18" charset="0"/>
              <a:ea typeface="ＭＳ Ｐゴシック" pitchFamily="34" charset="-128"/>
              <a:cs typeface="Arial"/>
            </a:endParaRPr>
          </a:p>
          <a:p>
            <a:pPr lvl="1" defTabSz="914400" fontAlgn="base">
              <a:spcAft>
                <a:spcPct val="0"/>
              </a:spcAft>
            </a:pPr>
            <a:r>
              <a:rPr lang="ja-JP" altLang="en-US" b="1" kern="0" spc="150" dirty="0" smtClean="0">
                <a:ln w="11430"/>
                <a:solidFill>
                  <a:srgbClr val="F8F8F8"/>
                </a:solidFill>
                <a:effectLst>
                  <a:outerShdw blurRad="25400" algn="tl" rotWithShape="0">
                    <a:srgbClr val="000000">
                      <a:alpha val="43000"/>
                    </a:srgbClr>
                  </a:outerShdw>
                </a:effectLst>
                <a:latin typeface="Georgia" pitchFamily="18" charset="0"/>
                <a:ea typeface="ＭＳ Ｐゴシック" pitchFamily="34" charset="-128"/>
                <a:cs typeface="Arial"/>
              </a:rPr>
              <a:t>課題を解決するための実践的方法を提案する</a:t>
            </a:r>
            <a:endParaRPr lang="en-US" altLang="ja-JP" b="1" kern="0" spc="150" dirty="0" smtClean="0">
              <a:ln w="11430"/>
              <a:solidFill>
                <a:srgbClr val="F8F8F8"/>
              </a:solidFill>
              <a:effectLst>
                <a:outerShdw blurRad="25400" algn="tl" rotWithShape="0">
                  <a:srgbClr val="000000">
                    <a:alpha val="43000"/>
                  </a:srgbClr>
                </a:outerShdw>
              </a:effectLst>
              <a:latin typeface="Georgia" pitchFamily="18" charset="0"/>
              <a:ea typeface="ＭＳ Ｐゴシック" pitchFamily="34" charset="-128"/>
              <a:cs typeface="Arial"/>
            </a:endParaRPr>
          </a:p>
          <a:p>
            <a:pPr lvl="1" defTabSz="914400" fontAlgn="base">
              <a:spcAft>
                <a:spcPct val="0"/>
              </a:spcAft>
            </a:pPr>
            <a:r>
              <a:rPr lang="ja-JP" altLang="en-US" b="1" kern="0" spc="150" dirty="0" smtClean="0">
                <a:ln w="11430"/>
                <a:solidFill>
                  <a:srgbClr val="F8F8F8"/>
                </a:solidFill>
                <a:effectLst>
                  <a:outerShdw blurRad="25400" algn="tl" rotWithShape="0">
                    <a:srgbClr val="000000">
                      <a:alpha val="43000"/>
                    </a:srgbClr>
                  </a:outerShdw>
                </a:effectLst>
                <a:latin typeface="Georgia" pitchFamily="18" charset="0"/>
                <a:ea typeface="ＭＳ Ｐゴシック" pitchFamily="34" charset="-128"/>
                <a:cs typeface="Arial"/>
              </a:rPr>
              <a:t>ガバナー公式訪問の日程と計画を立てる</a:t>
            </a:r>
            <a:endParaRPr lang="en-US" altLang="ja-JP" sz="2400" b="1" kern="0" spc="150" dirty="0">
              <a:ln w="11430"/>
              <a:solidFill>
                <a:srgbClr val="F8F8F8"/>
              </a:solidFill>
              <a:effectLst>
                <a:outerShdw blurRad="25400" algn="tl" rotWithShape="0">
                  <a:srgbClr val="000000">
                    <a:alpha val="43000"/>
                  </a:srgbClr>
                </a:outerShdw>
              </a:effectLst>
              <a:latin typeface="Georgia" pitchFamily="18" charset="0"/>
              <a:ea typeface="ＭＳ Ｐゴシック" pitchFamily="34" charset="-128"/>
              <a:cs typeface="Arial"/>
            </a:endParaRPr>
          </a:p>
          <a:p>
            <a:pPr defTabSz="914400" fontAlgn="base">
              <a:spcAft>
                <a:spcPct val="0"/>
              </a:spcAft>
            </a:pPr>
            <a:endParaRPr lang="en-US" altLang="ja-JP" sz="2800" b="1" kern="0" spc="150" dirty="0" smtClean="0">
              <a:ln w="11430"/>
              <a:solidFill>
                <a:srgbClr val="F8F8F8"/>
              </a:solidFill>
              <a:effectLst>
                <a:outerShdw blurRad="25400" algn="tl" rotWithShape="0">
                  <a:srgbClr val="000000">
                    <a:alpha val="43000"/>
                  </a:srgbClr>
                </a:outerShdw>
              </a:effectLst>
              <a:latin typeface="Georgia" pitchFamily="18" charset="0"/>
              <a:ea typeface="ＭＳ Ｐゴシック" pitchFamily="34" charset="-128"/>
              <a:cs typeface="Arial"/>
            </a:endParaRPr>
          </a:p>
          <a:p>
            <a:pPr marL="0" lvl="0" indent="0" defTabSz="914400" fontAlgn="base">
              <a:spcAft>
                <a:spcPct val="0"/>
              </a:spcAft>
              <a:buNone/>
            </a:pPr>
            <a:endParaRPr lang="en-US" sz="2400" b="1" kern="0" spc="150" dirty="0">
              <a:ln w="11430"/>
              <a:solidFill>
                <a:srgbClr val="F8F8F8"/>
              </a:solidFill>
              <a:effectLst>
                <a:outerShdw blurRad="25400" algn="tl" rotWithShape="0">
                  <a:srgbClr val="000000">
                    <a:alpha val="43000"/>
                  </a:srgbClr>
                </a:outerShdw>
              </a:effectLst>
              <a:latin typeface="Georgia" pitchFamily="18" charset="0"/>
              <a:ea typeface="ＭＳ Ｐゴシック" pitchFamily="34" charset="-128"/>
              <a:cs typeface="Arial"/>
            </a:endParaRPr>
          </a:p>
          <a:p>
            <a:pPr marL="0" lvl="0" indent="0" defTabSz="914400" fontAlgn="base">
              <a:spcAft>
                <a:spcPct val="0"/>
              </a:spcAft>
              <a:buNone/>
            </a:pPr>
            <a:endParaRPr lang="en-US" sz="2400" b="1" kern="0" spc="150" dirty="0">
              <a:ln w="11430"/>
              <a:solidFill>
                <a:srgbClr val="F8F8F8"/>
              </a:solidFill>
              <a:effectLst>
                <a:outerShdw blurRad="25400" algn="tl" rotWithShape="0">
                  <a:srgbClr val="000000">
                    <a:alpha val="43000"/>
                  </a:srgbClr>
                </a:outerShdw>
              </a:effectLst>
              <a:latin typeface="Georgia" pitchFamily="18" charset="0"/>
              <a:cs typeface="Arial"/>
            </a:endParaRPr>
          </a:p>
        </p:txBody>
      </p:sp>
      <p:sp>
        <p:nvSpPr>
          <p:cNvPr id="4" name="Title 1"/>
          <p:cNvSpPr txBox="1">
            <a:spLocks/>
          </p:cNvSpPr>
          <p:nvPr/>
        </p:nvSpPr>
        <p:spPr>
          <a:xfrm>
            <a:off x="189108" y="429768"/>
            <a:ext cx="8763917" cy="676656"/>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ja-JP" altLang="en-US" sz="3600" spc="0" dirty="0" smtClean="0">
                <a:solidFill>
                  <a:schemeClr val="bg1"/>
                </a:solidFill>
              </a:rPr>
              <a:t>クラブへのサポート</a:t>
            </a:r>
            <a:endParaRPr lang="en-US" sz="3600" spc="0" dirty="0">
              <a:solidFill>
                <a:schemeClr val="bg1"/>
              </a:solidFill>
            </a:endParaRPr>
          </a:p>
        </p:txBody>
      </p:sp>
    </p:spTree>
    <p:extLst>
      <p:ext uri="{BB962C8B-B14F-4D97-AF65-F5344CB8AC3E}">
        <p14:creationId xmlns:p14="http://schemas.microsoft.com/office/powerpoint/2010/main" val="1523063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クラブが直面している課題</a:t>
            </a:r>
            <a:endParaRPr kumimoji="1" lang="ja-JP" altLang="en-US" dirty="0"/>
          </a:p>
        </p:txBody>
      </p:sp>
      <p:pic>
        <p:nvPicPr>
          <p:cNvPr id="5" name="コンテンツ プレースホルダー 4"/>
          <p:cNvPicPr>
            <a:picLocks noGrp="1" noChangeAspect="1"/>
          </p:cNvPicPr>
          <p:nvPr>
            <p:ph idx="1"/>
          </p:nvPr>
        </p:nvPicPr>
        <p:blipFill>
          <a:blip r:embed="rId3"/>
          <a:srcRect l="1145" r="1145"/>
          <a:stretch>
            <a:fillRect/>
          </a:stretch>
        </p:blipFill>
        <p:spPr>
          <a:xfrm>
            <a:off x="1374218" y="-3236080"/>
            <a:ext cx="13977463" cy="9322936"/>
          </a:xfrm>
        </p:spPr>
      </p:pic>
    </p:spTree>
    <p:extLst>
      <p:ext uri="{BB962C8B-B14F-4D97-AF65-F5344CB8AC3E}">
        <p14:creationId xmlns:p14="http://schemas.microsoft.com/office/powerpoint/2010/main" val="2815969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 name="コンテンツ プレースホルダー 4"/>
          <p:cNvSpPr>
            <a:spLocks noGrp="1"/>
          </p:cNvSpPr>
          <p:nvPr>
            <p:ph idx="1"/>
          </p:nvPr>
        </p:nvSpPr>
        <p:spPr/>
        <p:txBody>
          <a:bodyPr/>
          <a:lstStyle/>
          <a:p>
            <a:endParaRPr lang="ja-JP" altLang="en-US" dirty="0"/>
          </a:p>
          <a:p>
            <a:endParaRPr lang="ja-JP" altLang="en-US" dirty="0"/>
          </a:p>
          <a:p>
            <a:endParaRPr kumimoji="1" lang="ja-JP" altLang="en-US" dirty="0"/>
          </a:p>
        </p:txBody>
      </p:sp>
      <p:pic>
        <p:nvPicPr>
          <p:cNvPr id="4" name="図 3"/>
          <p:cNvPicPr>
            <a:picLocks noChangeAspect="1"/>
          </p:cNvPicPr>
          <p:nvPr/>
        </p:nvPicPr>
        <p:blipFill>
          <a:blip r:embed="rId2"/>
          <a:stretch>
            <a:fillRect/>
          </a:stretch>
        </p:blipFill>
        <p:spPr>
          <a:xfrm>
            <a:off x="4559300" y="3416300"/>
            <a:ext cx="12700" cy="12700"/>
          </a:xfrm>
          <a:prstGeom prst="rect">
            <a:avLst/>
          </a:prstGeom>
        </p:spPr>
      </p:pic>
      <p:pic>
        <p:nvPicPr>
          <p:cNvPr id="6" name="図 5"/>
          <p:cNvPicPr>
            <a:picLocks noChangeAspect="1"/>
          </p:cNvPicPr>
          <p:nvPr/>
        </p:nvPicPr>
        <p:blipFill>
          <a:blip r:embed="rId3"/>
          <a:stretch>
            <a:fillRect/>
          </a:stretch>
        </p:blipFill>
        <p:spPr>
          <a:xfrm>
            <a:off x="355600" y="355600"/>
            <a:ext cx="8420100" cy="6134100"/>
          </a:xfrm>
          <a:prstGeom prst="rect">
            <a:avLst/>
          </a:prstGeom>
        </p:spPr>
      </p:pic>
    </p:spTree>
    <p:extLst>
      <p:ext uri="{BB962C8B-B14F-4D97-AF65-F5344CB8AC3E}">
        <p14:creationId xmlns:p14="http://schemas.microsoft.com/office/powerpoint/2010/main" val="2267997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1557" y="429491"/>
            <a:ext cx="7911394" cy="760370"/>
          </a:xfrm>
        </p:spPr>
        <p:txBody>
          <a:bodyPr/>
          <a:lstStyle/>
          <a:p>
            <a:r>
              <a:rPr kumimoji="1" lang="ja-JP" altLang="en-US" sz="3200" dirty="0" smtClean="0"/>
              <a:t>ビジョン・戦略計画づくりのポイント</a:t>
            </a:r>
            <a:endParaRPr kumimoji="1" lang="ja-JP" altLang="en-US" sz="3200" dirty="0"/>
          </a:p>
        </p:txBody>
      </p:sp>
      <p:pic>
        <p:nvPicPr>
          <p:cNvPr id="10" name="コンテンツ プレースホルダー 9"/>
          <p:cNvPicPr>
            <a:picLocks noGrp="1" noChangeAspect="1"/>
          </p:cNvPicPr>
          <p:nvPr>
            <p:ph idx="1"/>
          </p:nvPr>
        </p:nvPicPr>
        <p:blipFill>
          <a:blip r:embed="rId2"/>
          <a:srcRect t="193" b="193"/>
          <a:stretch>
            <a:fillRect/>
          </a:stretch>
        </p:blipFill>
        <p:spPr>
          <a:xfrm>
            <a:off x="679450" y="1366116"/>
            <a:ext cx="7785100" cy="4887913"/>
          </a:xfrm>
        </p:spPr>
      </p:pic>
    </p:spTree>
    <p:extLst>
      <p:ext uri="{BB962C8B-B14F-4D97-AF65-F5344CB8AC3E}">
        <p14:creationId xmlns:p14="http://schemas.microsoft.com/office/powerpoint/2010/main" val="326092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5" name="図 4"/>
          <p:cNvPicPr>
            <a:picLocks noChangeAspect="1"/>
          </p:cNvPicPr>
          <p:nvPr/>
        </p:nvPicPr>
        <p:blipFill>
          <a:blip r:embed="rId2"/>
          <a:stretch>
            <a:fillRect/>
          </a:stretch>
        </p:blipFill>
        <p:spPr>
          <a:xfrm>
            <a:off x="735753" y="381000"/>
            <a:ext cx="7509193" cy="5844504"/>
          </a:xfrm>
          <a:prstGeom prst="rect">
            <a:avLst/>
          </a:prstGeom>
        </p:spPr>
      </p:pic>
    </p:spTree>
    <p:extLst>
      <p:ext uri="{BB962C8B-B14F-4D97-AF65-F5344CB8AC3E}">
        <p14:creationId xmlns:p14="http://schemas.microsoft.com/office/powerpoint/2010/main" val="1027004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4800" dirty="0" smtClean="0"/>
              <a:t>LEADER</a:t>
            </a:r>
            <a:r>
              <a:rPr kumimoji="1" lang="ja-JP" altLang="en-US" sz="4800" dirty="0" smtClean="0"/>
              <a:t>に込められた心は</a:t>
            </a:r>
            <a:endParaRPr kumimoji="1" lang="ja-JP" altLang="en-US" sz="4800" dirty="0"/>
          </a:p>
        </p:txBody>
      </p:sp>
      <p:pic>
        <p:nvPicPr>
          <p:cNvPr id="4" name="コンテンツ プレースホルダー 3" descr="IMG_1906.JPG"/>
          <p:cNvPicPr>
            <a:picLocks noGrp="1" noChangeAspect="1"/>
          </p:cNvPicPr>
          <p:nvPr>
            <p:ph idx="1"/>
          </p:nvPr>
        </p:nvPicPr>
        <p:blipFill>
          <a:blip r:embed="rId2" cstate="email">
            <a:extLst>
              <a:ext uri="{28A0092B-C50C-407E-A947-70E740481C1C}">
                <a14:useLocalDpi xmlns:a14="http://schemas.microsoft.com/office/drawing/2010/main" val="0"/>
              </a:ext>
            </a:extLst>
          </a:blip>
          <a:srcRect t="13003" b="13003"/>
          <a:stretch>
            <a:fillRect/>
          </a:stretch>
        </p:blipFill>
        <p:spPr>
          <a:xfrm>
            <a:off x="779463" y="1955800"/>
            <a:ext cx="7583487" cy="4208930"/>
          </a:xfrm>
        </p:spPr>
      </p:pic>
    </p:spTree>
    <p:extLst>
      <p:ext uri="{BB962C8B-B14F-4D97-AF65-F5344CB8AC3E}">
        <p14:creationId xmlns:p14="http://schemas.microsoft.com/office/powerpoint/2010/main" val="2920425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80256" y="903194"/>
            <a:ext cx="7583487" cy="1044388"/>
          </a:xfrm>
        </p:spPr>
        <p:txBody>
          <a:bodyPr/>
          <a:lstStyle/>
          <a:p>
            <a:r>
              <a:rPr kumimoji="1" lang="ja-JP" altLang="en-US" dirty="0" smtClean="0"/>
              <a:t>愈々皆様の出番です！</a:t>
            </a:r>
            <a:r>
              <a:rPr kumimoji="1" lang="en-US" altLang="ja-JP" dirty="0" smtClean="0"/>
              <a:t/>
            </a:r>
            <a:br>
              <a:rPr kumimoji="1" lang="en-US" altLang="ja-JP" dirty="0" smtClean="0"/>
            </a:br>
            <a:r>
              <a:rPr lang="ja-JP" altLang="en-US" dirty="0" smtClean="0"/>
              <a:t>期待しています。</a:t>
            </a:r>
            <a:endParaRPr kumimoji="1" lang="ja-JP" altLang="en-US" dirty="0"/>
          </a:p>
        </p:txBody>
      </p:sp>
      <p:sp>
        <p:nvSpPr>
          <p:cNvPr id="3" name="コンテンツ プレースホルダー 2"/>
          <p:cNvSpPr>
            <a:spLocks noGrp="1"/>
          </p:cNvSpPr>
          <p:nvPr>
            <p:ph idx="1"/>
          </p:nvPr>
        </p:nvSpPr>
        <p:spPr>
          <a:xfrm>
            <a:off x="780256" y="2313709"/>
            <a:ext cx="7583487" cy="3959548"/>
          </a:xfrm>
        </p:spPr>
        <p:txBody>
          <a:bodyPr>
            <a:normAutofit lnSpcReduction="10000"/>
          </a:bodyPr>
          <a:lstStyle/>
          <a:p>
            <a:pPr marL="0" indent="0">
              <a:buNone/>
            </a:pPr>
            <a:r>
              <a:rPr kumimoji="1" lang="ja-JP" altLang="en-US" sz="5400" dirty="0" smtClean="0"/>
              <a:t>クラブを強くするのは</a:t>
            </a:r>
            <a:endParaRPr kumimoji="1" lang="en-US" altLang="ja-JP" sz="5400" dirty="0" smtClean="0"/>
          </a:p>
          <a:p>
            <a:pPr marL="0" indent="0">
              <a:buNone/>
            </a:pPr>
            <a:r>
              <a:rPr lang="ja-JP" altLang="en-US" sz="5400" dirty="0" smtClean="0"/>
              <a:t>貴方です！</a:t>
            </a:r>
            <a:endParaRPr kumimoji="1" lang="en-US" altLang="ja-JP" sz="5400" dirty="0" smtClean="0"/>
          </a:p>
          <a:p>
            <a:pPr marL="0" indent="0">
              <a:buNone/>
            </a:pPr>
            <a:r>
              <a:rPr kumimoji="1" lang="ja-JP" altLang="en-US" sz="5400" dirty="0" smtClean="0"/>
              <a:t>ご静聴有難う</a:t>
            </a:r>
            <a:endParaRPr kumimoji="1" lang="en-US" altLang="ja-JP" sz="5400" dirty="0" smtClean="0"/>
          </a:p>
          <a:p>
            <a:pPr marL="0" indent="0">
              <a:buNone/>
            </a:pPr>
            <a:r>
              <a:rPr lang="ja-JP" altLang="ja-JP" sz="5400" dirty="0"/>
              <a:t>　</a:t>
            </a:r>
            <a:r>
              <a:rPr lang="ja-JP" altLang="en-US" sz="5400" dirty="0" smtClean="0"/>
              <a:t>ございました。</a:t>
            </a:r>
            <a:endParaRPr kumimoji="1" lang="ja-JP" altLang="en-US" sz="5400" dirty="0"/>
          </a:p>
        </p:txBody>
      </p:sp>
    </p:spTree>
    <p:extLst>
      <p:ext uri="{BB962C8B-B14F-4D97-AF65-F5344CB8AC3E}">
        <p14:creationId xmlns:p14="http://schemas.microsoft.com/office/powerpoint/2010/main" val="2369930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クラブを強くするために！</a:t>
            </a:r>
            <a:endParaRPr kumimoji="1" lang="ja-JP" altLang="en-US" dirty="0"/>
          </a:p>
        </p:txBody>
      </p:sp>
      <p:pic>
        <p:nvPicPr>
          <p:cNvPr id="4" name="コンテンツ プレースホルダー 3" descr="226c_ja.pdf"/>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a:xfrm>
            <a:off x="779462" y="1425388"/>
            <a:ext cx="7583487" cy="4995168"/>
          </a:xfrm>
        </p:spPr>
      </p:pic>
    </p:spTree>
    <p:extLst>
      <p:ext uri="{BB962C8B-B14F-4D97-AF65-F5344CB8AC3E}">
        <p14:creationId xmlns:p14="http://schemas.microsoft.com/office/powerpoint/2010/main" val="3958623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1965450" y="571283"/>
            <a:ext cx="5213100" cy="5715433"/>
          </a:xfrm>
          <a:prstGeom prst="rect">
            <a:avLst/>
          </a:prstGeom>
        </p:spPr>
      </p:pic>
    </p:spTree>
    <p:extLst>
      <p:ext uri="{BB962C8B-B14F-4D97-AF65-F5344CB8AC3E}">
        <p14:creationId xmlns:p14="http://schemas.microsoft.com/office/powerpoint/2010/main" val="4168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800" dirty="0" smtClean="0"/>
              <a:t>世界を変える行動人</a:t>
            </a:r>
            <a:endParaRPr kumimoji="1" lang="ja-JP" altLang="en-US" sz="4800" dirty="0"/>
          </a:p>
        </p:txBody>
      </p:sp>
      <p:pic>
        <p:nvPicPr>
          <p:cNvPr id="5" name="コンテンツ プレースホルダー 4" descr="POA_DigitalAd_Skyscraper_300x600_JA_Transform.jpg"/>
          <p:cNvPicPr>
            <a:picLocks noGrp="1" noChangeAspect="1"/>
          </p:cNvPicPr>
          <p:nvPr>
            <p:ph idx="1"/>
          </p:nvPr>
        </p:nvPicPr>
        <p:blipFill>
          <a:blip r:embed="rId3" cstate="email">
            <a:extLst>
              <a:ext uri="{28A0092B-C50C-407E-A947-70E740481C1C}">
                <a14:useLocalDpi xmlns:a14="http://schemas.microsoft.com/office/drawing/2010/main" val="0"/>
              </a:ext>
            </a:extLst>
          </a:blip>
          <a:srcRect l="-130176" r="-130176"/>
          <a:stretch>
            <a:fillRect/>
          </a:stretch>
        </p:blipFill>
        <p:spPr/>
      </p:pic>
      <p:sp>
        <p:nvSpPr>
          <p:cNvPr id="4" name="テキスト ボックス 3"/>
          <p:cNvSpPr txBox="1"/>
          <p:nvPr/>
        </p:nvSpPr>
        <p:spPr>
          <a:xfrm>
            <a:off x="5912556" y="-183444"/>
            <a:ext cx="184666" cy="369332"/>
          </a:xfrm>
          <a:prstGeom prst="rect">
            <a:avLst/>
          </a:prstGeom>
          <a:noFill/>
        </p:spPr>
        <p:txBody>
          <a:bodyPr wrap="none" rtlCol="0">
            <a:spAutoFit/>
          </a:bodyPr>
          <a:lstStyle/>
          <a:p>
            <a:endParaRPr kumimoji="1" lang="ja-JP" altLang="en-US" dirty="0"/>
          </a:p>
        </p:txBody>
      </p:sp>
    </p:spTree>
    <p:extLst>
      <p:ext uri="{BB962C8B-B14F-4D97-AF65-F5344CB8AC3E}">
        <p14:creationId xmlns:p14="http://schemas.microsoft.com/office/powerpoint/2010/main" val="4282207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9108" y="429768"/>
            <a:ext cx="8763917" cy="674170"/>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ja-JP" altLang="en-US" sz="3600" spc="0" dirty="0" smtClean="0">
                <a:solidFill>
                  <a:prstClr val="white"/>
                </a:solidFill>
              </a:rPr>
              <a:t>ロータリーの戦略計画と目標</a:t>
            </a:r>
            <a:endParaRPr lang="en-US" sz="3600" spc="0" dirty="0">
              <a:solidFill>
                <a:prstClr val="white"/>
              </a:solidFill>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58681" y="1304149"/>
            <a:ext cx="5693182" cy="4491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7465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戦略的目的</a:t>
            </a:r>
            <a:endParaRPr kumimoji="1" lang="ja-JP" altLang="en-US" dirty="0"/>
          </a:p>
        </p:txBody>
      </p:sp>
      <p:pic>
        <p:nvPicPr>
          <p:cNvPr id="4" name="コンテンツ プレースホルダー 3"/>
          <p:cNvPicPr>
            <a:picLocks noGrp="1" noChangeAspect="1"/>
          </p:cNvPicPr>
          <p:nvPr>
            <p:ph idx="1"/>
          </p:nvPr>
        </p:nvPicPr>
        <p:blipFill>
          <a:blip r:embed="rId3"/>
          <a:srcRect l="1837" r="1837"/>
          <a:stretch>
            <a:fillRect/>
          </a:stretch>
        </p:blipFill>
        <p:spPr/>
      </p:pic>
    </p:spTree>
    <p:extLst>
      <p:ext uri="{BB962C8B-B14F-4D97-AF65-F5344CB8AC3E}">
        <p14:creationId xmlns:p14="http://schemas.microsoft.com/office/powerpoint/2010/main" val="3374058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3888" y="533399"/>
            <a:ext cx="8650111" cy="623711"/>
          </a:xfrm>
        </p:spPr>
        <p:txBody>
          <a:bodyPr/>
          <a:lstStyle/>
          <a:p>
            <a:r>
              <a:rPr kumimoji="1" lang="ja-JP" altLang="en-US" sz="4000" dirty="0" smtClean="0"/>
              <a:t>ロータリーの目標：</a:t>
            </a:r>
            <a:r>
              <a:rPr kumimoji="1" lang="en-US" altLang="ja-JP" sz="4000" dirty="0" smtClean="0"/>
              <a:t>2018-19</a:t>
            </a:r>
            <a:r>
              <a:rPr kumimoji="1" lang="ja-JP" altLang="en-US" sz="4000" dirty="0" smtClean="0"/>
              <a:t>年度</a:t>
            </a:r>
            <a:endParaRPr kumimoji="1" lang="ja-JP" altLang="en-US" sz="4000" dirty="0"/>
          </a:p>
        </p:txBody>
      </p:sp>
      <p:sp>
        <p:nvSpPr>
          <p:cNvPr id="3" name="コンテンツ プレースホルダー 2"/>
          <p:cNvSpPr>
            <a:spLocks noGrp="1"/>
          </p:cNvSpPr>
          <p:nvPr>
            <p:ph idx="1"/>
          </p:nvPr>
        </p:nvSpPr>
        <p:spPr/>
        <p:txBody>
          <a:bodyPr>
            <a:normAutofit fontScale="85000" lnSpcReduction="20000"/>
          </a:bodyPr>
          <a:lstStyle/>
          <a:p>
            <a:r>
              <a:rPr kumimoji="1" lang="en-US" altLang="ja-JP" sz="3200" dirty="0" smtClean="0"/>
              <a:t>【</a:t>
            </a:r>
            <a:r>
              <a:rPr kumimoji="1" lang="ja-JP" altLang="en-US" sz="3200" dirty="0" smtClean="0"/>
              <a:t>ロータリーの目標</a:t>
            </a:r>
            <a:r>
              <a:rPr kumimoji="1" lang="en-US" altLang="ja-JP" sz="3200" dirty="0" smtClean="0"/>
              <a:t>:2018-19</a:t>
            </a:r>
            <a:r>
              <a:rPr kumimoji="1" lang="ja-JP" altLang="en-US" sz="3200" dirty="0" smtClean="0"/>
              <a:t>年度</a:t>
            </a:r>
            <a:r>
              <a:rPr kumimoji="1" lang="en-US" altLang="ja-JP" sz="3200" dirty="0" smtClean="0"/>
              <a:t>】</a:t>
            </a:r>
          </a:p>
          <a:p>
            <a:r>
              <a:rPr kumimoji="1" lang="ja-JP" altLang="en-US" sz="3200" dirty="0" smtClean="0"/>
              <a:t>優先項目１の目標：クラブのサポートと強化</a:t>
            </a:r>
            <a:endParaRPr kumimoji="1" lang="en-US" altLang="ja-JP" sz="3200" dirty="0" smtClean="0"/>
          </a:p>
          <a:p>
            <a:endParaRPr kumimoji="1" lang="en-US" altLang="ja-JP" sz="3200" dirty="0" smtClean="0"/>
          </a:p>
          <a:p>
            <a:r>
              <a:rPr kumimoji="1" lang="ja-JP" altLang="en-US" sz="3200" dirty="0" smtClean="0"/>
              <a:t>優先項目２の目標：人道的奉仕の重点化と増加</a:t>
            </a:r>
            <a:endParaRPr kumimoji="1" lang="en-US" altLang="ja-JP" sz="3200" dirty="0" smtClean="0"/>
          </a:p>
          <a:p>
            <a:endParaRPr kumimoji="1" lang="en-US" altLang="ja-JP" sz="3200" dirty="0"/>
          </a:p>
          <a:p>
            <a:r>
              <a:rPr kumimoji="1" lang="ja-JP" altLang="en-US" sz="3200" dirty="0" smtClean="0"/>
              <a:t>優先項目３の目標：公共イメージと認知度の向上</a:t>
            </a:r>
            <a:endParaRPr kumimoji="1" lang="ja-JP" altLang="en-US" sz="3200" dirty="0"/>
          </a:p>
        </p:txBody>
      </p:sp>
    </p:spTree>
    <p:extLst>
      <p:ext uri="{BB962C8B-B14F-4D97-AF65-F5344CB8AC3E}">
        <p14:creationId xmlns:p14="http://schemas.microsoft.com/office/powerpoint/2010/main" val="1696769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9463" y="381000"/>
            <a:ext cx="7583487" cy="592667"/>
          </a:xfrm>
        </p:spPr>
        <p:txBody>
          <a:bodyPr/>
          <a:lstStyle/>
          <a:p>
            <a:r>
              <a:rPr kumimoji="1" lang="ja-JP" altLang="en-US" dirty="0" smtClean="0"/>
              <a:t>管理運営委員長の仕事</a:t>
            </a:r>
            <a:endParaRPr kumimoji="1" lang="ja-JP" altLang="en-US" dirty="0"/>
          </a:p>
        </p:txBody>
      </p:sp>
      <p:pic>
        <p:nvPicPr>
          <p:cNvPr id="4" name="コンテンツ プレースホルダー 3" descr="226A_job_description_ja.pdf"/>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l="-57091" r="-57091"/>
          <a:stretch/>
        </p:blipFill>
        <p:spPr>
          <a:xfrm>
            <a:off x="-373063" y="1227138"/>
            <a:ext cx="8362951" cy="5053012"/>
          </a:xfrm>
        </p:spPr>
      </p:pic>
    </p:spTree>
    <p:extLst>
      <p:ext uri="{BB962C8B-B14F-4D97-AF65-F5344CB8AC3E}">
        <p14:creationId xmlns:p14="http://schemas.microsoft.com/office/powerpoint/2010/main" val="3613560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広報委員長の仕事</a:t>
            </a:r>
            <a:endParaRPr kumimoji="1" lang="ja-JP" altLang="en-US" dirty="0"/>
          </a:p>
        </p:txBody>
      </p:sp>
      <p:pic>
        <p:nvPicPr>
          <p:cNvPr id="4" name="コンテンツ プレースホルダー 3" descr="226C_job_description_ja.pdf"/>
          <p:cNvPicPr>
            <a:picLocks noGrp="1" noChangeAspect="1"/>
          </p:cNvPicPr>
          <p:nvPr>
            <p:ph idx="1"/>
          </p:nvPr>
        </p:nvPicPr>
        <p:blipFill>
          <a:blip r:embed="rId2" cstate="email">
            <a:extLst>
              <a:ext uri="{28A0092B-C50C-407E-A947-70E740481C1C}">
                <a14:useLocalDpi xmlns:a14="http://schemas.microsoft.com/office/drawing/2010/main" val="0"/>
              </a:ext>
            </a:extLst>
          </a:blip>
          <a:srcRect l="-66585" r="-66585"/>
          <a:stretch>
            <a:fillRect/>
          </a:stretch>
        </p:blipFill>
        <p:spPr/>
      </p:pic>
    </p:spTree>
    <p:extLst>
      <p:ext uri="{BB962C8B-B14F-4D97-AF65-F5344CB8AC3E}">
        <p14:creationId xmlns:p14="http://schemas.microsoft.com/office/powerpoint/2010/main" val="4290752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革命">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革命.thmx</Template>
  <TotalTime>3363</TotalTime>
  <Words>903</Words>
  <Application>Microsoft Office PowerPoint</Application>
  <PresentationFormat>画面に合わせる (4:3)</PresentationFormat>
  <Paragraphs>109</Paragraphs>
  <Slides>19</Slides>
  <Notes>9</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19</vt:i4>
      </vt:variant>
    </vt:vector>
  </HeadingPairs>
  <TitlesOfParts>
    <vt:vector size="30" baseType="lpstr">
      <vt:lpstr>ＭＳ Ｐゴシック</vt:lpstr>
      <vt:lpstr>ＭＳ ゴシック</vt:lpstr>
      <vt:lpstr>Arial</vt:lpstr>
      <vt:lpstr>Arial Narrow Bold</vt:lpstr>
      <vt:lpstr>Calibri</vt:lpstr>
      <vt:lpstr>Georgia</vt:lpstr>
      <vt:lpstr>Trebuchet MS</vt:lpstr>
      <vt:lpstr>Wingdings</vt:lpstr>
      <vt:lpstr>Wingdings 2</vt:lpstr>
      <vt:lpstr>革命</vt:lpstr>
      <vt:lpstr>文書</vt:lpstr>
      <vt:lpstr>クラブを強くするための 委員会</vt:lpstr>
      <vt:lpstr>クラブを強くするために！</vt:lpstr>
      <vt:lpstr>PowerPoint プレゼンテーション</vt:lpstr>
      <vt:lpstr>世界を変える行動人</vt:lpstr>
      <vt:lpstr>PowerPoint プレゼンテーション</vt:lpstr>
      <vt:lpstr>戦略的目的</vt:lpstr>
      <vt:lpstr>ロータリーの目標：2018-19年度</vt:lpstr>
      <vt:lpstr>管理運営委員長の仕事</vt:lpstr>
      <vt:lpstr>広報委員長の仕事</vt:lpstr>
      <vt:lpstr>　戦　略　計　画　策　定</vt:lpstr>
      <vt:lpstr>クラブ 戦略計画</vt:lpstr>
      <vt:lpstr>PowerPoint プレゼンテーション</vt:lpstr>
      <vt:lpstr>PowerPoint プレゼンテーション</vt:lpstr>
      <vt:lpstr>クラブが直面している課題</vt:lpstr>
      <vt:lpstr>PowerPoint プレゼンテーション</vt:lpstr>
      <vt:lpstr>ビジョン・戦略計画づくりのポイント</vt:lpstr>
      <vt:lpstr>PowerPoint プレゼンテーション</vt:lpstr>
      <vt:lpstr>LEADERに込められた心は</vt:lpstr>
      <vt:lpstr>愈々皆様の出番です！ 期待しています。</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クラブを強くする為の 委員会</dc:title>
  <dc:creator>n n</dc:creator>
  <cp:lastModifiedBy>堀元 雅司</cp:lastModifiedBy>
  <cp:revision>34</cp:revision>
  <dcterms:created xsi:type="dcterms:W3CDTF">2018-04-03T04:44:52Z</dcterms:created>
  <dcterms:modified xsi:type="dcterms:W3CDTF">2018-04-16T00:20:05Z</dcterms:modified>
</cp:coreProperties>
</file>