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91803"/>
  </p:normalViewPr>
  <p:slideViewPr>
    <p:cSldViewPr>
      <p:cViewPr>
        <p:scale>
          <a:sx n="80" d="100"/>
          <a:sy n="80" d="100"/>
        </p:scale>
        <p:origin x="-618" y="-450"/>
      </p:cViewPr>
      <p:guideLst>
        <p:guide orient="horz" pos="2159"/>
        <p:guide pos="2879"/>
      </p:guideLst>
    </p:cSldViewPr>
  </p:slideViewPr>
  <p:outlineViewPr>
    <p:cViewPr>
      <p:scale>
        <a:sx n="33" d="100"/>
        <a:sy n="33" d="100"/>
      </p:scale>
      <p:origin x="0" y="9605"/>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747" y="226"/>
      </p:cViewPr>
      <p:guideLst>
        <p:guide orient="horz" pos="2879"/>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fld id="{AA00FFF5-2922-4076-A1BE-A23FC107A2A3}" type="datetimeFigureOut">
              <a:rPr lang="ja-JP" altLang="en-US"/>
              <a:pPr/>
              <a:t>2011/4/13</a:t>
            </a:fld>
            <a:endParaRPr lang="ja-JP" altLang="en-US"/>
          </a:p>
        </p:txBody>
      </p:sp>
      <p:sp>
        <p:nvSpPr>
          <p:cNvPr id="4" name="スライド イメージ プレースホル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fld id="{DF5D34CB-1190-418E-AC4D-576BF07F62AC}" type="slidenum">
              <a:rPr lang="ja-JP" altLang="en-US"/>
              <a:pPr/>
              <a:t>&lt;#&gt;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68488" y="179388"/>
            <a:ext cx="3265487" cy="2447925"/>
          </a:xfrm>
        </p:spPr>
      </p:sp>
      <p:sp>
        <p:nvSpPr>
          <p:cNvPr id="3" name="ノート プレースホルダ 2"/>
          <p:cNvSpPr>
            <a:spLocks noGrp="1"/>
          </p:cNvSpPr>
          <p:nvPr>
            <p:ph type="body" idx="1"/>
          </p:nvPr>
        </p:nvSpPr>
        <p:spPr>
          <a:xfrm>
            <a:off x="0" y="3275856"/>
            <a:ext cx="6858000" cy="5653862"/>
          </a:xfrm>
        </p:spPr>
        <p:txBody>
          <a:bodyPr>
            <a:normAutofit/>
          </a:bodyPr>
          <a:lstStyle/>
          <a:p>
            <a:endParaRPr lang="ja-JP" altLang="ja-JP" dirty="0"/>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R</a:t>
            </a:r>
            <a:r>
              <a:rPr lang="ja-JP" altLang="ja-JP" dirty="0" smtClean="0"/>
              <a:t>のリーダー　</a:t>
            </a:r>
            <a:r>
              <a:rPr lang="en-US" altLang="ja-JP" dirty="0" smtClean="0"/>
              <a:t>RI</a:t>
            </a:r>
            <a:r>
              <a:rPr lang="ja-JP" altLang="ja-JP" dirty="0" smtClean="0"/>
              <a:t>のテーマ　方針を伝える伝達者　　今や</a:t>
            </a:r>
            <a:r>
              <a:rPr lang="en-US" altLang="ja-JP" dirty="0" smtClean="0"/>
              <a:t>RI</a:t>
            </a:r>
            <a:r>
              <a:rPr lang="ja-JP" altLang="ja-JP" dirty="0" smtClean="0"/>
              <a:t>情報に希少価値なし</a:t>
            </a:r>
          </a:p>
          <a:p>
            <a:r>
              <a:rPr lang="ja-JP" altLang="ja-JP" dirty="0" smtClean="0"/>
              <a:t>情報氾濫の時代　オンタイムに共有　昔は限られた人だけが情報を持っていた。</a:t>
            </a:r>
          </a:p>
          <a:p>
            <a:r>
              <a:rPr lang="ja-JP" altLang="ja-JP" dirty="0" smtClean="0"/>
              <a:t>共有情報にどんな付加価値をつけるか　写真と絵画　一度頭の中で整理修正して</a:t>
            </a:r>
            <a:endParaRPr lang="ja-JP" altLang="ja-JP" dirty="0"/>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★組織を作る時の目的→さびしいから　友情の架け橋　親睦　善意　奉仕　</a:t>
            </a:r>
          </a:p>
          <a:p>
            <a:pPr eaLnBrk="1" hangingPunct="1">
              <a:spcBef>
                <a:spcPct val="0"/>
              </a:spcBef>
            </a:pPr>
            <a:r>
              <a:rPr lang="ja-JP" altLang="en-US" dirty="0" smtClean="0"/>
              <a:t>組織の目的→組織の論理　自己増殖　目的は組織の拡大</a:t>
            </a:r>
          </a:p>
          <a:p>
            <a:pPr eaLnBrk="1" hangingPunct="1">
              <a:spcBef>
                <a:spcPct val="0"/>
              </a:spcBef>
            </a:pPr>
            <a:r>
              <a:rPr lang="ja-JP" altLang="en-US" dirty="0" smtClean="0"/>
              <a:t>★組織の目的のために組織を作った目的が否定される→決議２３</a:t>
            </a:r>
            <a:r>
              <a:rPr lang="en-US" altLang="ja-JP" dirty="0" smtClean="0"/>
              <a:t>-</a:t>
            </a:r>
            <a:r>
              <a:rPr lang="ja-JP" altLang="en-US" dirty="0" smtClean="0"/>
              <a:t>３４は</a:t>
            </a:r>
            <a:r>
              <a:rPr lang="en-US" altLang="ja-JP" dirty="0" smtClean="0"/>
              <a:t>R</a:t>
            </a:r>
            <a:r>
              <a:rPr lang="ja-JP" altLang="en-US" dirty="0" smtClean="0"/>
              <a:t>のバイブル　それが</a:t>
            </a:r>
            <a:r>
              <a:rPr lang="en-US" altLang="ja-JP" dirty="0" smtClean="0"/>
              <a:t>RI</a:t>
            </a:r>
            <a:r>
              <a:rPr lang="ja-JP" altLang="en-US" dirty="0" smtClean="0"/>
              <a:t>と齟齬をきたす</a:t>
            </a:r>
            <a:r>
              <a:rPr lang="en-US" altLang="ja-JP" dirty="0" smtClean="0"/>
              <a:t>(</a:t>
            </a:r>
            <a:r>
              <a:rPr lang="ja-JP" altLang="en-US" dirty="0" smtClean="0"/>
              <a:t>自治権　研究室</a:t>
            </a:r>
            <a:r>
              <a:rPr lang="en-US" altLang="ja-JP" dirty="0" smtClean="0"/>
              <a:t>)</a:t>
            </a:r>
            <a:r>
              <a:rPr lang="ja-JP" altLang="en-US" dirty="0" smtClean="0"/>
              <a:t>　</a:t>
            </a:r>
            <a:r>
              <a:rPr lang="en-US" altLang="ja-JP" dirty="0" smtClean="0"/>
              <a:t>He profits </a:t>
            </a:r>
            <a:r>
              <a:rPr lang="ja-JP" altLang="en-US" dirty="0" smtClean="0"/>
              <a:t>の否定</a:t>
            </a:r>
          </a:p>
          <a:p>
            <a:pPr eaLnBrk="1" hangingPunct="1">
              <a:spcBef>
                <a:spcPct val="0"/>
              </a:spcBef>
            </a:pPr>
            <a:r>
              <a:rPr lang="ja-JP" altLang="en-US" dirty="0" smtClean="0"/>
              <a:t>★</a:t>
            </a:r>
            <a:r>
              <a:rPr lang="en-US" altLang="ja-JP" dirty="0" smtClean="0"/>
              <a:t>R</a:t>
            </a:r>
            <a:r>
              <a:rPr lang="ja-JP" altLang="en-US" dirty="0" smtClean="0"/>
              <a:t>の先達が開発した</a:t>
            </a:r>
            <a:r>
              <a:rPr lang="en-US" altLang="ja-JP" dirty="0" smtClean="0"/>
              <a:t>R</a:t>
            </a:r>
            <a:r>
              <a:rPr lang="ja-JP" altLang="en-US" dirty="0" smtClean="0"/>
              <a:t>の理念は顧みられなくなった。</a:t>
            </a:r>
            <a:r>
              <a:rPr lang="en-US" altLang="ja-JP" dirty="0" smtClean="0"/>
              <a:t>R</a:t>
            </a:r>
            <a:r>
              <a:rPr lang="ja-JP" altLang="en-US" dirty="0" smtClean="0"/>
              <a:t>という組織は</a:t>
            </a:r>
            <a:r>
              <a:rPr lang="en-US" altLang="ja-JP" dirty="0" smtClean="0"/>
              <a:t>R</a:t>
            </a:r>
            <a:r>
              <a:rPr lang="ja-JP" altLang="en-US" dirty="0" smtClean="0"/>
              <a:t>の根本使命を達成するためにあるのに組織維持のために</a:t>
            </a:r>
            <a:r>
              <a:rPr lang="en-US" altLang="ja-JP" dirty="0" smtClean="0"/>
              <a:t>R</a:t>
            </a:r>
            <a:r>
              <a:rPr lang="ja-JP" altLang="en-US" dirty="0" smtClean="0"/>
              <a:t>がある→ナンセンス</a:t>
            </a:r>
          </a:p>
          <a:p>
            <a:pPr eaLnBrk="1" hangingPunct="1">
              <a:spcBef>
                <a:spcPct val="0"/>
              </a:spcBef>
            </a:pPr>
            <a:r>
              <a:rPr lang="ja-JP" altLang="en-US" dirty="0" smtClean="0"/>
              <a:t>我々はどうすべきか。</a:t>
            </a:r>
          </a:p>
          <a:p>
            <a:pPr eaLnBrk="1" hangingPunct="1">
              <a:spcBef>
                <a:spcPct val="0"/>
              </a:spcBef>
            </a:pPr>
            <a:endParaRPr lang="ja-JP" altLang="en-US" dirty="0" smtClean="0"/>
          </a:p>
        </p:txBody>
      </p:sp>
      <p:sp>
        <p:nvSpPr>
          <p:cNvPr id="389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05681D-AEA4-47FB-BC65-FEB9B7B983A4}" type="slidenum">
              <a:rPr lang="ja-JP" altLang="en-US" smtClean="0"/>
              <a:pPr fontAlgn="base">
                <a:spcBef>
                  <a:spcPct val="0"/>
                </a:spcBef>
                <a:spcAft>
                  <a:spcPct val="0"/>
                </a:spcAft>
                <a:defRPr/>
              </a:pPr>
              <a:t>15</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99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8D919E-795A-472A-BFEE-2177BB558D5E}" type="slidenum">
              <a:rPr lang="ja-JP" altLang="en-US" smtClean="0"/>
              <a:pPr fontAlgn="base">
                <a:spcBef>
                  <a:spcPct val="0"/>
                </a:spcBef>
                <a:spcAft>
                  <a:spcPct val="0"/>
                </a:spcAft>
                <a:defRPr/>
              </a:pPr>
              <a:t>16</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xfrm>
            <a:off x="685800" y="4343400"/>
            <a:ext cx="5486400" cy="4514880"/>
          </a:xfrm>
          <a:noFill/>
        </p:spPr>
        <p:txBody>
          <a:bodyPr wrap="square" numCol="1" anchor="t" anchorCtr="0" compatLnSpc="1">
            <a:prstTxWarp prst="textNoShape">
              <a:avLst/>
            </a:prstTxWarp>
            <a:normAutofit fontScale="92500"/>
          </a:bodyPr>
          <a:lstStyle/>
          <a:p>
            <a:pPr eaLnBrk="1" hangingPunct="1">
              <a:spcBef>
                <a:spcPct val="0"/>
              </a:spcBef>
            </a:pPr>
            <a:r>
              <a:rPr lang="ja-JP" altLang="en-US" dirty="0" smtClean="0"/>
              <a:t>★ロータリー運動の目的は何ですか。人を作る運動。職業奉仕は金看板</a:t>
            </a:r>
          </a:p>
          <a:p>
            <a:pPr eaLnBrk="1" hangingPunct="1">
              <a:spcBef>
                <a:spcPct val="0"/>
              </a:spcBef>
            </a:pPr>
            <a:r>
              <a:rPr lang="ja-JP" altLang="en-US" dirty="0" smtClean="0"/>
              <a:t>そのために</a:t>
            </a:r>
            <a:r>
              <a:rPr lang="en-US" altLang="ja-JP" dirty="0" smtClean="0"/>
              <a:t>R</a:t>
            </a:r>
            <a:r>
              <a:rPr lang="ja-JP" altLang="en-US" dirty="0" smtClean="0"/>
              <a:t>の綱領、２つのモットー、倫理訓、決議</a:t>
            </a:r>
            <a:r>
              <a:rPr lang="en-US" altLang="ja-JP" dirty="0" smtClean="0"/>
              <a:t>23-34</a:t>
            </a:r>
            <a:r>
              <a:rPr lang="ja-JP" altLang="en-US" dirty="0" err="1" smtClean="0"/>
              <a:t>、</a:t>
            </a:r>
            <a:r>
              <a:rPr lang="ja-JP" altLang="en-US" dirty="0" smtClean="0"/>
              <a:t>４つのテスト</a:t>
            </a:r>
          </a:p>
          <a:p>
            <a:pPr eaLnBrk="1" hangingPunct="1">
              <a:spcBef>
                <a:spcPct val="0"/>
              </a:spcBef>
            </a:pPr>
            <a:r>
              <a:rPr lang="ja-JP" altLang="en-US" dirty="0" smtClean="0"/>
              <a:t>国際</a:t>
            </a:r>
            <a:r>
              <a:rPr lang="en-US" altLang="ja-JP" dirty="0" smtClean="0"/>
              <a:t>R</a:t>
            </a:r>
            <a:r>
              <a:rPr lang="ja-JP" altLang="en-US" dirty="0" smtClean="0"/>
              <a:t>は組織拡大のためにこれらを捨てようとしている　</a:t>
            </a:r>
          </a:p>
          <a:p>
            <a:pPr eaLnBrk="1" hangingPunct="1">
              <a:spcBef>
                <a:spcPct val="0"/>
              </a:spcBef>
            </a:pPr>
            <a:r>
              <a:rPr lang="ja-JP" altLang="en-US" dirty="0" smtClean="0"/>
              <a:t>★組織を作った人の目的と組織の目的は違う</a:t>
            </a:r>
          </a:p>
          <a:p>
            <a:pPr eaLnBrk="1" hangingPunct="1">
              <a:spcBef>
                <a:spcPct val="0"/>
              </a:spcBef>
            </a:pPr>
            <a:endParaRPr lang="ja-JP" altLang="en-US" dirty="0" smtClean="0"/>
          </a:p>
          <a:p>
            <a:r>
              <a:rPr lang="en-US" altLang="ja-JP" dirty="0" smtClean="0"/>
              <a:t>2004</a:t>
            </a:r>
            <a:r>
              <a:rPr lang="ja-JP" altLang="ja-JP" dirty="0" smtClean="0"/>
              <a:t>年に当時のグレン・エステス</a:t>
            </a:r>
            <a:r>
              <a:rPr lang="en-US" altLang="ja-JP" dirty="0" smtClean="0"/>
              <a:t>RI</a:t>
            </a:r>
            <a:r>
              <a:rPr lang="ja-JP" altLang="ja-JP" dirty="0" smtClean="0"/>
              <a:t>会長エレクトの「世界最大の</a:t>
            </a:r>
            <a:r>
              <a:rPr lang="en-US" altLang="ja-JP" dirty="0" smtClean="0"/>
              <a:t>NGO</a:t>
            </a:r>
            <a:r>
              <a:rPr lang="ja-JP" altLang="ja-JP" dirty="0" smtClean="0"/>
              <a:t>であるロータリー」という発言を聴いた際、私はまさしく国際ロータリーの終焉が間近いことを感じました。いつロータリーは奉仕理念の研鑽や職業奉仕の実践を捨てて、ボランティア組織に移行したのでしょうか。過去の規定審議会において</a:t>
            </a:r>
            <a:r>
              <a:rPr lang="en-US" altLang="ja-JP" dirty="0" smtClean="0"/>
              <a:t>NGO</a:t>
            </a:r>
            <a:r>
              <a:rPr lang="ja-JP" altLang="ja-JP" dirty="0" smtClean="0"/>
              <a:t>に衣替えするような議案は一切提案された記録はありません。規定審議会における審議を経ずに、ロータリーの哲学である奉仕理念を</a:t>
            </a:r>
            <a:r>
              <a:rPr lang="en-US" altLang="ja-JP" dirty="0" smtClean="0"/>
              <a:t>RI</a:t>
            </a:r>
            <a:r>
              <a:rPr lang="ja-JP" altLang="ja-JP" dirty="0" smtClean="0"/>
              <a:t>が勝手に変更することを許すわけにはいきません。</a:t>
            </a:r>
            <a:endParaRPr lang="ja-JP" altLang="en-US" dirty="0" smtClean="0"/>
          </a:p>
          <a:p>
            <a:endParaRPr lang="ja-JP" altLang="en-US" dirty="0" smtClean="0"/>
          </a:p>
          <a:p>
            <a:r>
              <a:rPr lang="ja-JP" altLang="ja-JP" dirty="0" smtClean="0"/>
              <a:t>ロータリー活動は単なる理念の提唱に止まらず、奉仕活動の実践が伴わなければならないことは決議</a:t>
            </a:r>
            <a:r>
              <a:rPr lang="en-US" altLang="ja-JP" dirty="0" smtClean="0"/>
              <a:t>23-34</a:t>
            </a:r>
            <a:r>
              <a:rPr lang="ja-JP" altLang="ja-JP" dirty="0" smtClean="0"/>
              <a:t>に明記されています。しかし、人道的な奉仕活動に専念するために、奉仕理念の研鑽や職業奉仕活動の実践を放棄してもよいという理由は通りません。</a:t>
            </a:r>
          </a:p>
          <a:p>
            <a:r>
              <a:rPr lang="ja-JP" altLang="ja-JP" dirty="0" smtClean="0"/>
              <a:t>　ロータリークラブを</a:t>
            </a:r>
            <a:r>
              <a:rPr lang="en-US" altLang="ja-JP" dirty="0" smtClean="0"/>
              <a:t>NGO</a:t>
            </a:r>
            <a:r>
              <a:rPr lang="ja-JP" altLang="ja-JP" dirty="0" smtClean="0"/>
              <a:t>組織だと定義して、その目的を人道的なボランティア活動だと考えれば、会員数が激減したクラブには存在価値はありません。ボランティア組織ならば、何よりもマンパワーが優先しますから、会員数が</a:t>
            </a:r>
            <a:r>
              <a:rPr lang="en-US" altLang="ja-JP" dirty="0" smtClean="0"/>
              <a:t>10</a:t>
            </a:r>
            <a:r>
              <a:rPr lang="ja-JP" altLang="ja-JP" dirty="0" smtClean="0"/>
              <a:t>名や</a:t>
            </a:r>
            <a:r>
              <a:rPr lang="en-US" altLang="ja-JP" dirty="0" smtClean="0"/>
              <a:t>20</a:t>
            </a:r>
            <a:r>
              <a:rPr lang="ja-JP" altLang="ja-JP" dirty="0" smtClean="0"/>
              <a:t>名のクラブでは、積極的なボランティア活動を期待することは不可能だからです。こういった弱小クラブでも何とかボランティア組織として自立させていくための最小限度の管理組織を想定したものが、</a:t>
            </a:r>
            <a:r>
              <a:rPr lang="en-US" altLang="ja-JP" dirty="0" smtClean="0"/>
              <a:t>RI</a:t>
            </a:r>
            <a:r>
              <a:rPr lang="ja-JP" altLang="ja-JP" dirty="0" smtClean="0"/>
              <a:t>が提唱した</a:t>
            </a:r>
            <a:r>
              <a:rPr lang="en-US" altLang="ja-JP" dirty="0" smtClean="0"/>
              <a:t>CLP</a:t>
            </a:r>
            <a:r>
              <a:rPr lang="ja-JP" altLang="ja-JP" dirty="0" smtClean="0"/>
              <a:t>なのです。言い換えれば、</a:t>
            </a:r>
            <a:r>
              <a:rPr lang="en-US" altLang="ja-JP" dirty="0" smtClean="0"/>
              <a:t>CLP</a:t>
            </a:r>
            <a:r>
              <a:rPr lang="ja-JP" altLang="ja-JP" dirty="0" smtClean="0"/>
              <a:t>とは「機能を喪失しているクラブ」乃至は「機能を喪失しかかっているクラブ」が、「人道的奉仕活動をするボランティア組織」として生き長らえるためのプランだとも言えます。</a:t>
            </a:r>
          </a:p>
          <a:p>
            <a:r>
              <a:rPr lang="en-US" altLang="ja-JP" dirty="0" smtClean="0"/>
              <a:t> </a:t>
            </a:r>
            <a:endParaRPr lang="ja-JP" altLang="ja-JP" dirty="0" smtClean="0"/>
          </a:p>
          <a:p>
            <a:r>
              <a:rPr lang="en-US" altLang="ja-JP" dirty="0" smtClean="0"/>
              <a:t> </a:t>
            </a:r>
            <a:endParaRPr lang="ja-JP" altLang="ja-JP" dirty="0" smtClean="0"/>
          </a:p>
          <a:p>
            <a:pPr eaLnBrk="1" hangingPunct="1">
              <a:spcBef>
                <a:spcPct val="0"/>
              </a:spcBef>
            </a:pPr>
            <a:endParaRPr lang="ja-JP" altLang="en-US" dirty="0" smtClean="0"/>
          </a:p>
          <a:p>
            <a:pPr eaLnBrk="1" hangingPunct="1">
              <a:spcBef>
                <a:spcPct val="0"/>
              </a:spcBef>
            </a:pPr>
            <a:endParaRPr lang="ja-JP" altLang="en-US" dirty="0" smtClean="0"/>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EF890184-3BDA-4110-B574-F7A4BE61BAC3}"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666875" y="142875"/>
            <a:ext cx="3524250" cy="2643188"/>
          </a:xfrm>
        </p:spPr>
      </p:sp>
      <p:sp>
        <p:nvSpPr>
          <p:cNvPr id="3" name="ノート プレースホルダ 2"/>
          <p:cNvSpPr>
            <a:spLocks noGrp="1"/>
          </p:cNvSpPr>
          <p:nvPr>
            <p:ph type="body" idx="1"/>
          </p:nvPr>
        </p:nvSpPr>
        <p:spPr>
          <a:xfrm>
            <a:off x="928670" y="3000364"/>
            <a:ext cx="4857784" cy="5929354"/>
          </a:xfrm>
        </p:spPr>
        <p:txBody>
          <a:bodyPr>
            <a:normAutofit/>
          </a:bodyPr>
          <a:lstStyle/>
          <a:p>
            <a:r>
              <a:rPr lang="ja-JP" altLang="en-US" b="1" dirty="0" smtClean="0"/>
              <a:t>新渡部稲造の武士道によると、武士という階層は社会のエリートであり、そのために常人を超えた厳しい倫理・滅私奉公を強いられました。</a:t>
            </a:r>
          </a:p>
          <a:p>
            <a:endParaRPr lang="ja-JP" altLang="en-US" b="1" dirty="0" smtClean="0"/>
          </a:p>
          <a:p>
            <a:r>
              <a:rPr lang="ja-JP" altLang="en-US" b="1" dirty="0" smtClean="0"/>
              <a:t>フランス語のノーブレスオブリージュも武士道に通じます。選ばれた者の義務、高貴の義務のことです。選ばれたものとはエリートのことです。同じくロータリーも本来はエリートの組織なのです。ロータリアンにも高い道徳・倫理感に裏打ちされた高貴の義務が付いています。</a:t>
            </a:r>
          </a:p>
          <a:p>
            <a:endParaRPr lang="ja-JP" altLang="en-US" b="1" dirty="0" smtClean="0"/>
          </a:p>
          <a:p>
            <a:r>
              <a:rPr lang="ja-JP" altLang="en-US" b="1" dirty="0" smtClean="0"/>
              <a:t>戦後の日本では、「平等主義」についての誤れる解釈からエリートといった選ばれた者に関して極めてネガティブで攻撃的ですらある理論が長い間大手を振ってまかり通ってきました。いわゆる「悪平等主義」の横行ですが、その結果上から下まで「赤信号みんなで渡れば怖くない」式の情けない状況になってしまいました。そして率先垂範する選ばれた身分の者がいなくなってしまったからです。</a:t>
            </a:r>
          </a:p>
          <a:p>
            <a:endParaRPr lang="ja-JP" altLang="en-US" b="1" dirty="0" smtClean="0"/>
          </a:p>
          <a:p>
            <a:r>
              <a:rPr lang="en-US" b="1" dirty="0" err="1" smtClean="0"/>
              <a:t>Rtn</a:t>
            </a:r>
            <a:r>
              <a:rPr lang="ja-JP" altLang="en-US" b="1" dirty="0" smtClean="0"/>
              <a:t>は推薦されてから、選考委員会で「人格、職業上及び社会的地位並びに一般的適格性を徹底的に調査」された上、さらに会員全員にこれを通知し、異議申し立てのない場合ここにはじめて入会が許される。こうして選ばれた人がどうしてエリートでないのでしょうか。昔の先輩が「エリート根性を捨てよ」といったのは「威張るな」「思い上がるな」という戒めで決して高貴の義務を軽んじたわけではありません。</a:t>
            </a:r>
          </a:p>
          <a:p>
            <a:endParaRPr lang="ja-JP" altLang="en-US" b="1" dirty="0" smtClean="0"/>
          </a:p>
          <a:p>
            <a:r>
              <a:rPr lang="ja-JP" altLang="en-US" b="1" dirty="0" smtClean="0"/>
              <a:t>武士道は西欧の騎士道に通ずるもの、アメリカに起源をもつロータリーは実業人の騎士道に他なりません。</a:t>
            </a:r>
          </a:p>
          <a:p>
            <a:r>
              <a:rPr lang="ja-JP" altLang="en-US" b="1" dirty="0" smtClean="0"/>
              <a:t>毎年、毎年ポリオの寄付と会員増強ばかり、そのうえ</a:t>
            </a:r>
            <a:r>
              <a:rPr lang="en-US" altLang="ja-JP" b="1" dirty="0" smtClean="0"/>
              <a:t>100</a:t>
            </a:r>
            <a:r>
              <a:rPr lang="ja-JP" altLang="en-US" b="1" dirty="0" smtClean="0"/>
              <a:t>年に一度の不景気で、最近のロータリアンは自信を失いがちです。どうか皆さんは選ばれた者としての自信と矜持を持ってください。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fld id="{F4A778DF-FA4C-4966-950B-8B8DC4E1B506}"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lang="ja-JP" altLang="en-US" smtClean="0"/>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lang="ja-JP" altLang="en-US" smtClean="0"/>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RI Strategic Plan Update Sep - Nov 2010</a:t>
            </a:r>
          </a:p>
        </p:txBody>
      </p:sp>
      <p:sp>
        <p:nvSpPr>
          <p:cNvPr id="5" name="Rectangle 7"/>
          <p:cNvSpPr>
            <a:spLocks noGrp="1" noChangeArrowheads="1"/>
          </p:cNvSpPr>
          <p:nvPr>
            <p:ph type="sldNum" sz="quarter" idx="5"/>
          </p:nvPr>
        </p:nvSpPr>
        <p:spPr>
          <a:ln/>
        </p:spPr>
        <p:txBody>
          <a:bodyPr/>
          <a:lstStyle/>
          <a:p>
            <a:fld id="{1DCC64A2-97C0-4978-A20D-E83818CDEAF0}" type="slidenum">
              <a:rPr lang="en-US" altLang="ja-JP"/>
              <a:pPr/>
              <a:t>28</a:t>
            </a:fld>
            <a:endParaRPr lang="en-US" altLang="ja-JP"/>
          </a:p>
        </p:txBody>
      </p:sp>
      <p:sp>
        <p:nvSpPr>
          <p:cNvPr id="166914" name="Rectangle 2"/>
          <p:cNvSpPr>
            <a:spLocks noGrp="1" noRot="1" noChangeAspect="1" noChangeArrowheads="1" noTextEdit="1"/>
          </p:cNvSpPr>
          <p:nvPr>
            <p:ph type="sldImg"/>
          </p:nvPr>
        </p:nvSpPr>
        <p:spPr>
          <a:xfrm>
            <a:off x="1143000" y="684213"/>
            <a:ext cx="4572000" cy="3430587"/>
          </a:xfrm>
          <a:ln/>
        </p:spPr>
      </p:sp>
      <p:sp>
        <p:nvSpPr>
          <p:cNvPr id="166915" name="Rectangle 3"/>
          <p:cNvSpPr>
            <a:spLocks noGrp="1" noChangeArrowheads="1"/>
          </p:cNvSpPr>
          <p:nvPr>
            <p:ph type="body" idx="1"/>
          </p:nvPr>
        </p:nvSpPr>
        <p:spPr>
          <a:xfrm>
            <a:off x="685644" y="4343439"/>
            <a:ext cx="5486713" cy="4115664"/>
          </a:xfrm>
        </p:spPr>
        <p:txBody>
          <a:bodyPr/>
          <a:lstStyle/>
          <a:p>
            <a:r>
              <a:rPr lang="ja-JP" altLang="en-US" b="1" dirty="0" smtClean="0"/>
              <a:t>ロータリーのネットワークは、人脈を通じて大勢の人々に行き渡らせることのできる、強力な手段です。</a:t>
            </a:r>
          </a:p>
          <a:p>
            <a:r>
              <a:rPr lang="ja-JP" altLang="en-US" b="1" dirty="0" smtClean="0"/>
              <a:t>ソーシャル・メディアという最近の傾向を利用すれば、ロータリアンの友人の友人にも参加を呼びかけ、影響力をさらに広げることができます。</a:t>
            </a:r>
          </a:p>
          <a:p>
            <a:endParaRPr lang="ja-JP" altLang="en-US" b="1" dirty="0" smtClean="0"/>
          </a:p>
          <a:p>
            <a:r>
              <a:rPr lang="en-US" altLang="ja-JP" b="1" dirty="0" smtClean="0"/>
              <a:t>&lt;&lt;</a:t>
            </a:r>
            <a:r>
              <a:rPr lang="ja-JP" altLang="en-US" b="1" dirty="0" smtClean="0"/>
              <a:t>クリックする</a:t>
            </a:r>
            <a:r>
              <a:rPr lang="en-US" altLang="ja-JP" b="1" dirty="0" smtClean="0"/>
              <a:t>&gt;&gt;</a:t>
            </a:r>
          </a:p>
          <a:p>
            <a:endParaRPr lang="en-US" altLang="ja-JP" b="1" dirty="0" smtClean="0"/>
          </a:p>
          <a:p>
            <a:r>
              <a:rPr lang="ja-JP" altLang="en-US" b="1" dirty="0" smtClean="0"/>
              <a:t>認知度、会員数、寄付者ベースが飛躍的に増えれば、結果として、強力なブランド・イメージがもたらされることを想像してみてください。 </a:t>
            </a:r>
          </a:p>
          <a:p>
            <a:r>
              <a:rPr lang="ja-JP" altLang="en-US" b="1" dirty="0" smtClean="0"/>
              <a:t>  </a:t>
            </a:r>
          </a:p>
          <a:p>
            <a:r>
              <a:rPr lang="ja-JP" altLang="en-US" b="1" dirty="0" smtClean="0"/>
              <a:t>ロータリーの活動に対する認知度を高め、行動志向の組織であるという公共イメージを浸透させ、長期的には支援者と会員を増やすために、あらゆるレベルにおいて、ロータリー推進の機会が最大限に生かされているでしょうか。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国際ロータリーは年度の変わり目によくこんな言葉を使います。</a:t>
            </a:r>
          </a:p>
          <a:p>
            <a:pPr eaLnBrk="1" hangingPunct="1">
              <a:spcBef>
                <a:spcPct val="0"/>
              </a:spcBef>
            </a:pPr>
            <a:r>
              <a:rPr lang="ja-JP" altLang="en-US" dirty="0" smtClean="0"/>
              <a:t>「次年度はあなたの年度です」　その通り次年度は本日参加された</a:t>
            </a:r>
            <a:r>
              <a:rPr lang="en-US" altLang="ja-JP" dirty="0" smtClean="0"/>
              <a:t>73</a:t>
            </a:r>
            <a:r>
              <a:rPr lang="ja-JP" altLang="en-US" dirty="0" smtClean="0"/>
              <a:t>クラブのリーダーの皆さんの手にゆだねられています。国際ロータリーはみなさんのクラブによって成り立っています。</a:t>
            </a:r>
          </a:p>
          <a:p>
            <a:pPr eaLnBrk="1" hangingPunct="1">
              <a:spcBef>
                <a:spcPct val="0"/>
              </a:spcBef>
            </a:pPr>
            <a:endParaRPr lang="ja-JP" altLang="en-US" dirty="0" smtClean="0"/>
          </a:p>
          <a:p>
            <a:pPr eaLnBrk="1" hangingPunct="1">
              <a:spcBef>
                <a:spcPct val="0"/>
              </a:spcBef>
            </a:pPr>
            <a:endParaRPr lang="ja-JP" altLang="en-US" dirty="0"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8AACA5-EEA5-4D00-A7D7-C457DF84557C}" type="slidenum">
              <a:rPr lang="ja-JP" altLang="en-US" smtClean="0"/>
              <a:pPr fontAlgn="base">
                <a:spcBef>
                  <a:spcPct val="0"/>
                </a:spcBef>
                <a:spcAft>
                  <a:spcPct val="0"/>
                </a:spcAft>
                <a:defRPr/>
              </a:pPr>
              <a:t>3</a:t>
            </a:fld>
            <a:endParaRPr lang="ja-JP"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5692384-C20E-4FF3-AAF7-A04A4364F5D8}" type="slidenum">
              <a:rPr kumimoji="1" lang="ja-JP" altLang="en-US" smtClean="0"/>
              <a:pPr/>
              <a:t>31</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5D34CB-1190-418E-AC4D-576BF07F62AC}"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6868" name="スライド番号プレースホルダ 3"/>
          <p:cNvSpPr>
            <a:spLocks noGrp="1"/>
          </p:cNvSpPr>
          <p:nvPr>
            <p:ph type="sldNum" sz="quarter" idx="5"/>
          </p:nvPr>
        </p:nvSpPr>
        <p:spPr bwMode="auto">
          <a:noFill/>
          <a:ln>
            <a:miter lim="800000"/>
            <a:headEnd/>
            <a:tailEnd/>
          </a:ln>
        </p:spPr>
        <p:txBody>
          <a:bodyPr/>
          <a:lstStyle/>
          <a:p>
            <a:fld id="{D14FDAA2-96F6-4668-AB91-4979E27D244A}"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pPr lvl="0"/>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a:t>マスタ サブタイトルの書式設定</a:t>
            </a:r>
          </a:p>
        </p:txBody>
      </p:sp>
      <p:sp>
        <p:nvSpPr>
          <p:cNvPr id="4" name="日付プレースホルダ 3"/>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pPr lvl="0"/>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pPr lvl="0"/>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pPr lvl="0"/>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 タイトルの書式設定</a:t>
            </a:r>
          </a:p>
        </p:txBody>
      </p:sp>
      <p:sp>
        <p:nvSpPr>
          <p:cNvPr id="3" name="日付プレースホルダ 2"/>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pPr lvl="0"/>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pPr lvl="0"/>
            <a:r>
              <a:rPr lang="ja-JP" altLang="en-US"/>
              <a:t>マスタ タイトルの書式設定</a:t>
            </a:r>
          </a:p>
        </p:txBody>
      </p:sp>
      <p:sp>
        <p:nvSpPr>
          <p:cNvPr id="3" name="図プレースホル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CBCBF1A7-832F-4025-862E-0DD278F2E05F}" type="datetimeFigureOut">
              <a:rPr lang="ja-JP" altLang="en-US"/>
              <a:pPr/>
              <a:t>2011/4/13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C2052023-85B7-4DB5-9397-909AAD4288C6}" type="slidenum">
              <a:rPr lang="ja-JP" altLang="en-US"/>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テーマ">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fld id="{CBCBF1A7-832F-4025-862E-0DD278F2E05F}" type="datetimeFigureOut">
              <a:rPr lang="ja-JP" altLang="en-US"/>
              <a:pPr/>
              <a:t>2011/4/13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fld id="{C2052023-85B7-4DB5-9397-909AAD4288C6}" type="slidenum">
              <a:rPr lang="ja-JP" altLang="en-US"/>
              <a:pPr/>
              <a:t>&lt;#&gt;</a:t>
            </a:fld>
            <a:endParaRPr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pPr lvl="0"/>
            <a:r>
              <a:rPr lang="ja-JP" altLang="en-US" sz="4800" b="1" i="1">
                <a:solidFill>
                  <a:srgbClr val="FFFF00"/>
                </a:solidFill>
              </a:rPr>
              <a:t>地区協議会</a:t>
            </a:r>
          </a:p>
        </p:txBody>
      </p:sp>
      <p:sp>
        <p:nvSpPr>
          <p:cNvPr id="5" name="サブタイトル 4"/>
          <p:cNvSpPr>
            <a:spLocks noGrp="1"/>
          </p:cNvSpPr>
          <p:nvPr>
            <p:ph type="subTitle" idx="1"/>
          </p:nvPr>
        </p:nvSpPr>
        <p:spPr>
          <a:xfrm>
            <a:off x="3563888" y="5445224"/>
            <a:ext cx="4968552" cy="864096"/>
          </a:xfrm>
        </p:spPr>
        <p:txBody>
          <a:bodyPr/>
          <a:lstStyle/>
          <a:p>
            <a:r>
              <a:rPr lang="ja-JP" altLang="en-US">
                <a:solidFill>
                  <a:srgbClr val="FFFF00"/>
                </a:solidFill>
              </a:rPr>
              <a:t>２０</a:t>
            </a:r>
            <a:r>
              <a:rPr lang="en-US" altLang="ja-JP">
                <a:solidFill>
                  <a:srgbClr val="FFFF00"/>
                </a:solidFill>
              </a:rPr>
              <a:t>11</a:t>
            </a:r>
            <a:r>
              <a:rPr lang="ja-JP" altLang="en-US">
                <a:solidFill>
                  <a:srgbClr val="FFFF00"/>
                </a:solidFill>
              </a:rPr>
              <a:t>～</a:t>
            </a:r>
            <a:r>
              <a:rPr lang="en-US" altLang="ja-JP">
                <a:solidFill>
                  <a:srgbClr val="FFFF00"/>
                </a:solidFill>
              </a:rPr>
              <a:t>12</a:t>
            </a:r>
            <a:r>
              <a:rPr lang="ja-JP" altLang="en-US">
                <a:solidFill>
                  <a:srgbClr val="FFFF00"/>
                </a:solidFill>
              </a:rPr>
              <a:t>年　熊澤年度</a:t>
            </a:r>
          </a:p>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idx="4294967295"/>
          </p:nvPr>
        </p:nvSpPr>
        <p:spPr>
          <a:xfrm>
            <a:off x="899592" y="908050"/>
            <a:ext cx="8244408" cy="3889375"/>
          </a:xfrm>
        </p:spPr>
        <p:txBody>
          <a:bodyPr>
            <a:noAutofit/>
          </a:bodyPr>
          <a:lstStyle/>
          <a:p>
            <a:pPr>
              <a:buNone/>
            </a:pPr>
            <a:r>
              <a:rPr lang="ja-JP" altLang="en-US" sz="4000" i="1">
                <a:solidFill>
                  <a:srgbClr val="FFFF00"/>
                </a:solidFill>
              </a:rPr>
              <a:t>ガバナーの仕事は</a:t>
            </a:r>
            <a:r>
              <a:rPr lang="en-US" altLang="ja-JP" sz="4800" i="1">
                <a:solidFill>
                  <a:srgbClr val="FFFF00"/>
                </a:solidFill>
              </a:rPr>
              <a:t>RI</a:t>
            </a:r>
            <a:r>
              <a:rPr lang="ja-JP" altLang="en-US" sz="4000" i="1">
                <a:solidFill>
                  <a:srgbClr val="FFFF00"/>
                </a:solidFill>
              </a:rPr>
              <a:t>の</a:t>
            </a:r>
          </a:p>
          <a:p>
            <a:pPr>
              <a:buNone/>
            </a:pPr>
            <a:r>
              <a:rPr lang="ja-JP" altLang="en-US" sz="4000" i="1">
                <a:solidFill>
                  <a:srgbClr val="FFFF00"/>
                </a:solidFill>
              </a:rPr>
              <a:t>　　　　　　　　　テーマ・重点方針を</a:t>
            </a:r>
          </a:p>
          <a:p>
            <a:pPr>
              <a:buNone/>
            </a:pPr>
            <a:r>
              <a:rPr lang="ja-JP" altLang="en-US" sz="4000" i="1">
                <a:solidFill>
                  <a:srgbClr val="FFFF00"/>
                </a:solidFill>
              </a:rPr>
              <a:t>自分の言葉に噛み砕いて</a:t>
            </a:r>
          </a:p>
          <a:p>
            <a:pPr>
              <a:buNone/>
            </a:pPr>
            <a:r>
              <a:rPr lang="ja-JP" altLang="en-US" sz="4000" i="1">
                <a:solidFill>
                  <a:srgbClr val="FFFF00"/>
                </a:solidFill>
              </a:rPr>
              <a:t>　　　　　　　　　　皆さんに話すこと</a:t>
            </a:r>
          </a:p>
          <a:p>
            <a:pPr>
              <a:buNone/>
            </a:pPr>
            <a:endParaRPr lang="ja-JP" altLang="en-US" sz="4000" i="1">
              <a:solidFill>
                <a:srgbClr val="FFFF00"/>
              </a:solidFill>
            </a:endParaRPr>
          </a:p>
          <a:p>
            <a:pPr>
              <a:buNone/>
            </a:pPr>
            <a:r>
              <a:rPr lang="ja-JP" altLang="en-US" sz="4000" i="1">
                <a:solidFill>
                  <a:schemeClr val="tx1">
                    <a:lumMod val="95000"/>
                  </a:schemeClr>
                </a:solidFill>
              </a:rPr>
              <a:t>皆さんはそれを次年度の</a:t>
            </a:r>
          </a:p>
          <a:p>
            <a:pPr>
              <a:buNone/>
            </a:pPr>
            <a:r>
              <a:rPr lang="ja-JP" altLang="en-US" sz="4000" i="1">
                <a:solidFill>
                  <a:schemeClr val="tx1">
                    <a:lumMod val="95000"/>
                  </a:schemeClr>
                </a:solidFill>
              </a:rPr>
              <a:t>　　　　　活動計画に反映させること</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9064" y="4293096"/>
            <a:ext cx="6879240" cy="1944216"/>
          </a:xfrm>
        </p:spPr>
        <p:txBody>
          <a:bodyPr>
            <a:normAutofit fontScale="90000"/>
          </a:bodyPr>
          <a:lstStyle/>
          <a:p>
            <a:pPr algn="l"/>
            <a:r>
              <a:rPr lang="ja-JP" altLang="en-US">
                <a:solidFill>
                  <a:schemeClr val="tx1">
                    <a:lumMod val="95000"/>
                  </a:schemeClr>
                </a:solidFill>
              </a:rPr>
              <a:t>カルヤン・パネルジー</a:t>
            </a:r>
            <a:br>
              <a:rPr lang="ja-JP" altLang="en-US">
                <a:solidFill>
                  <a:schemeClr val="tx1">
                    <a:lumMod val="95000"/>
                  </a:schemeClr>
                </a:solidFill>
              </a:rPr>
            </a:br>
            <a:r>
              <a:rPr lang="ja-JP" altLang="en-US">
                <a:solidFill>
                  <a:schemeClr val="tx1">
                    <a:lumMod val="95000"/>
                  </a:schemeClr>
                </a:solidFill>
              </a:rPr>
              <a:t>　　</a:t>
            </a:r>
            <a:r>
              <a:rPr lang="en-US" altLang="ja-JP" sz="4888">
                <a:solidFill>
                  <a:schemeClr val="tx1">
                    <a:lumMod val="95000"/>
                  </a:schemeClr>
                </a:solidFill>
              </a:rPr>
              <a:t>RI</a:t>
            </a:r>
            <a:r>
              <a:rPr lang="ja-JP" altLang="en-US">
                <a:solidFill>
                  <a:schemeClr val="tx1">
                    <a:lumMod val="95000"/>
                  </a:schemeClr>
                </a:solidFill>
              </a:rPr>
              <a:t>会長のテーマ　</a:t>
            </a:r>
            <a:r>
              <a:rPr lang="en-US" altLang="ja-JP">
                <a:solidFill>
                  <a:schemeClr val="tx1">
                    <a:lumMod val="95000"/>
                  </a:schemeClr>
                </a:solidFill>
              </a:rPr>
              <a:t>2011-12</a:t>
            </a:r>
            <a:r>
              <a:rPr lang="ja-JP" altLang="en-US"/>
              <a:t/>
            </a:r>
            <a:br>
              <a:rPr lang="ja-JP" altLang="en-US"/>
            </a:br>
            <a:endParaRPr lang="ja-JP" altLang="en-US"/>
          </a:p>
        </p:txBody>
      </p:sp>
      <p:sp>
        <p:nvSpPr>
          <p:cNvPr id="3" name="コンテンツ プレースホルダ 2"/>
          <p:cNvSpPr>
            <a:spLocks noGrp="1"/>
          </p:cNvSpPr>
          <p:nvPr>
            <p:ph type="subTitle" idx="1"/>
          </p:nvPr>
        </p:nvSpPr>
        <p:spPr>
          <a:xfrm>
            <a:off x="0" y="836712"/>
            <a:ext cx="8964488" cy="3024336"/>
          </a:xfrm>
        </p:spPr>
        <p:txBody>
          <a:bodyPr>
            <a:normAutofit fontScale="62500" lnSpcReduction="10000"/>
          </a:bodyPr>
          <a:lstStyle/>
          <a:p>
            <a:pPr algn="ctr">
              <a:lnSpc>
                <a:spcPct val="80000"/>
              </a:lnSpc>
            </a:pPr>
            <a:r>
              <a:rPr lang="en-US" altLang="ja-JP" sz="7636" b="1">
                <a:solidFill>
                  <a:srgbClr val="FFFF00"/>
                </a:solidFill>
              </a:rPr>
              <a:t>Reach within to Embrace Humanity</a:t>
            </a:r>
            <a:r>
              <a:rPr lang="ja-JP" altLang="en-US" sz="7636">
                <a:solidFill>
                  <a:srgbClr val="FFFF00"/>
                </a:solidFill>
              </a:rPr>
              <a:t>　</a:t>
            </a:r>
            <a:br>
              <a:rPr lang="ja-JP" altLang="en-US" sz="7636">
                <a:solidFill>
                  <a:srgbClr val="FFFF00"/>
                </a:solidFill>
              </a:rPr>
            </a:br>
            <a:endParaRPr lang="ja-JP" altLang="en-US" sz="7636">
              <a:solidFill>
                <a:srgbClr val="FFFF00"/>
              </a:solidFill>
            </a:endParaRPr>
          </a:p>
          <a:p>
            <a:pPr algn="ctr">
              <a:lnSpc>
                <a:spcPct val="80000"/>
              </a:lnSpc>
            </a:pPr>
            <a:r>
              <a:rPr lang="ja-JP" altLang="en-US" sz="6363">
                <a:solidFill>
                  <a:srgbClr val="FFFF00"/>
                </a:solidFill>
              </a:rPr>
              <a:t>「こころの中を見つめよう　</a:t>
            </a:r>
          </a:p>
          <a:p>
            <a:pPr algn="ctr">
              <a:lnSpc>
                <a:spcPct val="80000"/>
              </a:lnSpc>
            </a:pPr>
            <a:r>
              <a:rPr lang="ja-JP" altLang="en-US" sz="6363">
                <a:solidFill>
                  <a:srgbClr val="FFFF00"/>
                </a:solidFill>
              </a:rPr>
              <a:t>　　　　　博愛を広げるために」</a:t>
            </a:r>
          </a:p>
          <a:p>
            <a:pPr lvl="0">
              <a:lnSpc>
                <a:spcPct val="80000"/>
              </a:lnSpc>
            </a:pPr>
            <a:r>
              <a:rPr lang="ja-JP" altLang="en-US"/>
              <a:t/>
            </a:r>
            <a:br>
              <a:rPr lang="ja-JP" altLang="en-US"/>
            </a:b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7467600" cy="1080120"/>
          </a:xfrm>
        </p:spPr>
        <p:txBody>
          <a:bodyPr>
            <a:normAutofit fontScale="90000"/>
          </a:bodyPr>
          <a:lstStyle/>
          <a:p>
            <a:pPr lvl="0"/>
            <a:r>
              <a:rPr lang="ja-JP" altLang="en-US" sz="4888" i="1">
                <a:solidFill>
                  <a:srgbClr val="FFFF00"/>
                </a:solidFill>
              </a:rPr>
              <a:t>　</a:t>
            </a:r>
            <a:br>
              <a:rPr lang="ja-JP" altLang="en-US" sz="4888" i="1">
                <a:solidFill>
                  <a:srgbClr val="FFFF00"/>
                </a:solidFill>
              </a:rPr>
            </a:br>
            <a:r>
              <a:rPr lang="ja-JP" altLang="en-US" sz="4888" b="1" i="1">
                <a:solidFill>
                  <a:srgbClr val="FFFF00"/>
                </a:solidFill>
              </a:rPr>
              <a:t>テーマに込められた仏教の心</a:t>
            </a:r>
            <a:br>
              <a:rPr lang="ja-JP" altLang="en-US" sz="4888" b="1" i="1">
                <a:solidFill>
                  <a:srgbClr val="FFFF00"/>
                </a:solidFill>
              </a:rPr>
            </a:br>
            <a:endParaRPr lang="ja-JP" altLang="en-US" sz="4888" b="1">
              <a:solidFill>
                <a:schemeClr val="tx1">
                  <a:lumMod val="95000"/>
                </a:schemeClr>
              </a:solidFill>
            </a:endParaRPr>
          </a:p>
        </p:txBody>
      </p:sp>
      <p:sp>
        <p:nvSpPr>
          <p:cNvPr id="3" name="コンテンツ プレースホルダ 2"/>
          <p:cNvSpPr>
            <a:spLocks noGrp="1"/>
          </p:cNvSpPr>
          <p:nvPr>
            <p:ph idx="1"/>
          </p:nvPr>
        </p:nvSpPr>
        <p:spPr>
          <a:xfrm>
            <a:off x="251520" y="1988840"/>
            <a:ext cx="8424936" cy="4137323"/>
          </a:xfrm>
        </p:spPr>
        <p:txBody>
          <a:bodyPr>
            <a:normAutofit fontScale="92500"/>
          </a:bodyPr>
          <a:lstStyle/>
          <a:p>
            <a:pPr>
              <a:lnSpc>
                <a:spcPct val="90000"/>
              </a:lnSpc>
              <a:buClr>
                <a:schemeClr val="tx1">
                  <a:lumMod val="95000"/>
                </a:schemeClr>
              </a:buClr>
              <a:buFont typeface="Wingdings"/>
              <a:buChar char="Ø"/>
            </a:pPr>
            <a:r>
              <a:rPr lang="ja-JP" altLang="en-US" sz="3567">
                <a:solidFill>
                  <a:schemeClr val="tx1">
                    <a:lumMod val="95000"/>
                  </a:schemeClr>
                </a:solidFill>
              </a:rPr>
              <a:t>　</a:t>
            </a:r>
            <a:r>
              <a:rPr lang="en-US" altLang="ja-JP" sz="3567">
                <a:solidFill>
                  <a:schemeClr val="tx1">
                    <a:lumMod val="95000"/>
                  </a:schemeClr>
                </a:solidFill>
              </a:rPr>
              <a:t>2400</a:t>
            </a:r>
            <a:r>
              <a:rPr lang="ja-JP" altLang="en-US" sz="3567">
                <a:solidFill>
                  <a:schemeClr val="tx1">
                    <a:lumMod val="95000"/>
                  </a:schemeClr>
                </a:solidFill>
              </a:rPr>
              <a:t>年前にインドで生まれた大般若経</a:t>
            </a:r>
          </a:p>
          <a:p>
            <a:pPr>
              <a:lnSpc>
                <a:spcPct val="90000"/>
              </a:lnSpc>
              <a:buClr>
                <a:schemeClr val="tx1">
                  <a:lumMod val="95000"/>
                </a:schemeClr>
              </a:buClr>
              <a:buNone/>
            </a:pPr>
            <a:r>
              <a:rPr lang="ja-JP" altLang="en-US" sz="3567"/>
              <a:t>　　自分の中にわけ入って「真実の人間性」を</a:t>
            </a:r>
          </a:p>
          <a:p>
            <a:pPr>
              <a:lnSpc>
                <a:spcPct val="90000"/>
              </a:lnSpc>
              <a:buClr>
                <a:schemeClr val="tx1">
                  <a:lumMod val="95000"/>
                </a:schemeClr>
              </a:buClr>
              <a:buNone/>
            </a:pPr>
            <a:r>
              <a:rPr lang="ja-JP" altLang="en-US" sz="3567"/>
              <a:t>　　開発するのが「ほとけ」の心</a:t>
            </a:r>
          </a:p>
          <a:p>
            <a:pPr>
              <a:lnSpc>
                <a:spcPct val="90000"/>
              </a:lnSpc>
              <a:buClr>
                <a:schemeClr val="tx1">
                  <a:lumMod val="95000"/>
                </a:schemeClr>
              </a:buClr>
              <a:buFont typeface="Wingdings"/>
              <a:buChar char="Ø"/>
            </a:pPr>
            <a:r>
              <a:rPr lang="ja-JP" altLang="en-US" sz="3567"/>
              <a:t>　人間の深い意識の層の中に「無意識層」が</a:t>
            </a:r>
          </a:p>
          <a:p>
            <a:pPr>
              <a:lnSpc>
                <a:spcPct val="90000"/>
              </a:lnSpc>
              <a:buClr>
                <a:schemeClr val="tx1">
                  <a:lumMod val="95000"/>
                </a:schemeClr>
              </a:buClr>
              <a:buNone/>
            </a:pPr>
            <a:r>
              <a:rPr lang="ja-JP" altLang="en-US" sz="3567"/>
              <a:t>　　あり「仏性」といえる</a:t>
            </a:r>
          </a:p>
          <a:p>
            <a:pPr>
              <a:lnSpc>
                <a:spcPct val="90000"/>
              </a:lnSpc>
              <a:buClr>
                <a:schemeClr val="tx1">
                  <a:lumMod val="95000"/>
                </a:schemeClr>
              </a:buClr>
              <a:buFont typeface="Wingdings"/>
              <a:buChar char="Ø"/>
            </a:pPr>
            <a:r>
              <a:rPr lang="ja-JP" altLang="en-US" sz="3567"/>
              <a:t>　人の痛みと自分の痛みを知り、心の田を</a:t>
            </a:r>
          </a:p>
          <a:p>
            <a:pPr>
              <a:lnSpc>
                <a:spcPct val="90000"/>
              </a:lnSpc>
              <a:buClr>
                <a:schemeClr val="tx1">
                  <a:lumMod val="95000"/>
                </a:schemeClr>
              </a:buClr>
              <a:buNone/>
            </a:pPr>
            <a:r>
              <a:rPr lang="ja-JP" altLang="en-US" sz="3567"/>
              <a:t>　　耕す⇒「仏性」を磨く</a:t>
            </a:r>
          </a:p>
          <a:p>
            <a:pPr>
              <a:lnSpc>
                <a:spcPct val="90000"/>
              </a:lnSpc>
              <a:buClr>
                <a:schemeClr val="tx1">
                  <a:lumMod val="95000"/>
                </a:schemeClr>
              </a:buClr>
              <a:buNone/>
            </a:pPr>
            <a:endParaRPr lang="ja-JP" altLang="en-US" sz="35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88841"/>
            <a:ext cx="7772400" cy="1440159"/>
          </a:xfrm>
        </p:spPr>
        <p:txBody>
          <a:bodyPr/>
          <a:lstStyle/>
          <a:p>
            <a:pPr lvl="0"/>
            <a:r>
              <a:rPr lang="ja-JP" altLang="en-US" b="1" i="1">
                <a:solidFill>
                  <a:srgbClr val="FFFF00"/>
                </a:solidFill>
              </a:rPr>
              <a:t>暗い夜道の街灯の下で</a:t>
            </a:r>
          </a:p>
        </p:txBody>
      </p:sp>
      <p:sp>
        <p:nvSpPr>
          <p:cNvPr id="5" name="サブタイトル 4"/>
          <p:cNvSpPr>
            <a:spLocks noGrp="1"/>
          </p:cNvSpPr>
          <p:nvPr>
            <p:ph type="subTitle" idx="1"/>
          </p:nvPr>
        </p:nvSpPr>
        <p:spPr/>
        <p:txBody>
          <a:bodyPr>
            <a:normAutofit/>
          </a:bodyPr>
          <a:lstStyle/>
          <a:p>
            <a:pPr lvl="0"/>
            <a:r>
              <a:rPr lang="ja-JP" altLang="en-US" sz="4000" b="1"/>
              <a:t>亡くした大事なものを</a:t>
            </a:r>
          </a:p>
          <a:p>
            <a:pPr lvl="0"/>
            <a:r>
              <a:rPr lang="ja-JP" altLang="en-US" sz="4000" b="1"/>
              <a:t>探している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b="1" i="1">
                <a:solidFill>
                  <a:srgbClr val="FFFF00"/>
                </a:solidFill>
              </a:rPr>
              <a:t>亡くしたものは何か</a:t>
            </a:r>
          </a:p>
        </p:txBody>
      </p:sp>
      <p:sp>
        <p:nvSpPr>
          <p:cNvPr id="3" name="コンテンツ プレースホルダ 2"/>
          <p:cNvSpPr>
            <a:spLocks noGrp="1"/>
          </p:cNvSpPr>
          <p:nvPr>
            <p:ph idx="1"/>
          </p:nvPr>
        </p:nvSpPr>
        <p:spPr>
          <a:xfrm>
            <a:off x="457200" y="1700808"/>
            <a:ext cx="8229600" cy="4425355"/>
          </a:xfrm>
        </p:spPr>
        <p:txBody>
          <a:bodyPr>
            <a:normAutofit fontScale="92500"/>
          </a:bodyPr>
          <a:lstStyle/>
          <a:p>
            <a:pPr algn="ctr">
              <a:lnSpc>
                <a:spcPct val="80000"/>
              </a:lnSpc>
              <a:buNone/>
            </a:pPr>
            <a:r>
              <a:rPr lang="ja-JP" altLang="en-US" sz="4215" b="1">
                <a:solidFill>
                  <a:srgbClr val="00B0F0"/>
                </a:solidFill>
              </a:rPr>
              <a:t>見える世界と見えない世界</a:t>
            </a:r>
          </a:p>
          <a:p>
            <a:pPr>
              <a:lnSpc>
                <a:spcPct val="80000"/>
              </a:lnSpc>
              <a:buNone/>
            </a:pPr>
            <a:endParaRPr lang="ja-JP" altLang="en-US"/>
          </a:p>
          <a:p>
            <a:pPr>
              <a:lnSpc>
                <a:spcPct val="80000"/>
              </a:lnSpc>
              <a:buNone/>
            </a:pPr>
            <a:r>
              <a:rPr lang="ja-JP" altLang="en-US"/>
              <a:t>　</a:t>
            </a:r>
            <a:r>
              <a:rPr lang="ja-JP" altLang="en-US" sz="3891"/>
              <a:t>現代は全てがカネに還元される社会</a:t>
            </a:r>
          </a:p>
          <a:p>
            <a:pPr>
              <a:lnSpc>
                <a:spcPct val="80000"/>
              </a:lnSpc>
              <a:buNone/>
            </a:pPr>
            <a:r>
              <a:rPr lang="ja-JP" altLang="en-US" sz="3891"/>
              <a:t>　カネへ換算できない、慈しみ、思いやり</a:t>
            </a:r>
          </a:p>
          <a:p>
            <a:pPr>
              <a:lnSpc>
                <a:spcPct val="80000"/>
              </a:lnSpc>
              <a:buNone/>
            </a:pPr>
            <a:r>
              <a:rPr lang="ja-JP" altLang="en-US" sz="3891"/>
              <a:t>　愛情、友情が分からなくなってしまう</a:t>
            </a:r>
          </a:p>
          <a:p>
            <a:pPr>
              <a:lnSpc>
                <a:spcPct val="80000"/>
              </a:lnSpc>
              <a:buNone/>
            </a:pPr>
            <a:r>
              <a:rPr lang="ja-JP" altLang="en-US" sz="3891"/>
              <a:t>　「見える世界」と「見えない世界」の</a:t>
            </a:r>
          </a:p>
          <a:p>
            <a:pPr>
              <a:lnSpc>
                <a:spcPct val="80000"/>
              </a:lnSpc>
              <a:buNone/>
            </a:pPr>
            <a:r>
              <a:rPr lang="ja-JP" altLang="en-US" sz="3891"/>
              <a:t>　回路をつなぎ直さなければならない</a:t>
            </a:r>
          </a:p>
          <a:p>
            <a:pPr>
              <a:lnSpc>
                <a:spcPct val="80000"/>
              </a:lnSpc>
              <a:buNone/>
            </a:pPr>
            <a:r>
              <a:rPr lang="ja-JP" alt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356"/>
            <a:ext cx="8229600" cy="1071570"/>
          </a:xfrm>
        </p:spPr>
        <p:txBody>
          <a:bodyPr>
            <a:normAutofit fontScale="90000"/>
          </a:bodyPr>
          <a:lstStyle/>
          <a:p>
            <a:pPr eaLnBrk="1" hangingPunct="1">
              <a:spcAft>
                <a:spcPct val="0"/>
              </a:spcAft>
            </a:pPr>
            <a:r>
              <a:rPr lang="ja-JP" altLang="en-US" i="1">
                <a:solidFill>
                  <a:srgbClr val="FFFF00"/>
                </a:solidFill>
              </a:rPr>
              <a:t>ロータリー本来の目的が薄れ</a:t>
            </a:r>
            <a:br>
              <a:rPr lang="ja-JP" altLang="en-US" i="1">
                <a:solidFill>
                  <a:srgbClr val="FFFF00"/>
                </a:solidFill>
              </a:rPr>
            </a:br>
            <a:r>
              <a:rPr lang="en-US" altLang="ja-JP" i="1">
                <a:solidFill>
                  <a:srgbClr val="FFFF00"/>
                </a:solidFill>
              </a:rPr>
              <a:t> RI</a:t>
            </a:r>
            <a:r>
              <a:rPr lang="ja-JP" altLang="en-US" i="1">
                <a:solidFill>
                  <a:srgbClr val="FFFF00"/>
                </a:solidFill>
              </a:rPr>
              <a:t>の目的は組織拡大　</a:t>
            </a:r>
          </a:p>
        </p:txBody>
      </p:sp>
      <p:sp>
        <p:nvSpPr>
          <p:cNvPr id="16387" name="コンテンツ プレースホルダ 2"/>
          <p:cNvSpPr>
            <a:spLocks noGrp="1"/>
          </p:cNvSpPr>
          <p:nvPr>
            <p:ph idx="1"/>
          </p:nvPr>
        </p:nvSpPr>
        <p:spPr>
          <a:xfrm>
            <a:off x="251520" y="2060848"/>
            <a:ext cx="8435280" cy="4065315"/>
          </a:xfrm>
        </p:spPr>
        <p:txBody>
          <a:bodyPr>
            <a:noAutofit/>
          </a:bodyPr>
          <a:lstStyle/>
          <a:p>
            <a:pPr lvl="1" eaLnBrk="1" hangingPunct="1">
              <a:buFont typeface="Wingdings"/>
              <a:buChar char="Ø"/>
            </a:pPr>
            <a:r>
              <a:rPr lang="ja-JP" altLang="en-US" sz="3200"/>
              <a:t>　組織を作った人の目的と作られた組織が　</a:t>
            </a:r>
          </a:p>
          <a:p>
            <a:pPr lvl="1" eaLnBrk="1" hangingPunct="1">
              <a:buNone/>
            </a:pPr>
            <a:r>
              <a:rPr lang="ja-JP" altLang="en-US" sz="3200"/>
              <a:t>　　持つ目的とは必ずしも同じではい</a:t>
            </a:r>
          </a:p>
          <a:p>
            <a:pPr lvl="1">
              <a:buFont typeface="Wingdings"/>
              <a:buChar char="Ø"/>
            </a:pPr>
            <a:r>
              <a:rPr lang="ja-JP" altLang="en-US" sz="3200"/>
              <a:t>　ロータリーは心を求めるために生まれた</a:t>
            </a:r>
          </a:p>
          <a:p>
            <a:pPr lvl="1" eaLnBrk="1" hangingPunct="1">
              <a:buFont typeface="Wingdings"/>
              <a:buChar char="Ø"/>
            </a:pPr>
            <a:r>
              <a:rPr lang="ja-JP" altLang="en-US" sz="3200"/>
              <a:t>　組織自体の目的の為に、組織を作った人　</a:t>
            </a:r>
          </a:p>
          <a:p>
            <a:pPr lvl="1" eaLnBrk="1" hangingPunct="1">
              <a:buNone/>
            </a:pPr>
            <a:r>
              <a:rPr lang="ja-JP" altLang="en-US" sz="3200"/>
              <a:t>　　の目的が否定されることにもなりかねない </a:t>
            </a:r>
          </a:p>
          <a:p>
            <a:pPr lvl="1" eaLnBrk="1" hangingPunct="1">
              <a:buFont typeface="Wingdings"/>
              <a:buChar char="Ø"/>
            </a:pPr>
            <a:r>
              <a:rPr lang="ja-JP" altLang="en-US" sz="3200"/>
              <a:t>　組織は組織を防衛するのであって、組織</a:t>
            </a:r>
            <a:r>
              <a:rPr lang="ja-JP" altLang="en-US"/>
              <a:t>　　</a:t>
            </a:r>
          </a:p>
          <a:p>
            <a:pPr eaLnBrk="1" hangingPunct="1">
              <a:buNone/>
            </a:pPr>
            <a:r>
              <a:rPr lang="ja-JP" altLang="en-US"/>
              <a:t>　　　　を作ってきた哲学を防衛するのではない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b="1" i="1">
                <a:solidFill>
                  <a:srgbClr val="FFFF00"/>
                </a:solidFill>
              </a:rPr>
              <a:t>ロータリーは共同体</a:t>
            </a:r>
          </a:p>
        </p:txBody>
      </p:sp>
      <p:sp>
        <p:nvSpPr>
          <p:cNvPr id="17411" name="コンテンツ プレースホルダ 2"/>
          <p:cNvSpPr>
            <a:spLocks noGrp="1"/>
          </p:cNvSpPr>
          <p:nvPr>
            <p:ph idx="1"/>
          </p:nvPr>
        </p:nvSpPr>
        <p:spPr>
          <a:xfrm>
            <a:off x="928662" y="1628800"/>
            <a:ext cx="7286676" cy="4680520"/>
          </a:xfrm>
        </p:spPr>
        <p:txBody>
          <a:bodyPr>
            <a:normAutofit fontScale="97930"/>
          </a:bodyPr>
          <a:lstStyle/>
          <a:p>
            <a:pPr eaLnBrk="1" hangingPunct="1">
              <a:buFont typeface="Wingdings"/>
              <a:buChar char="Ø"/>
            </a:pPr>
            <a:r>
              <a:rPr lang="ja-JP" altLang="en-US"/>
              <a:t>　ロータリーは 社交クラブという共同体</a:t>
            </a:r>
          </a:p>
          <a:p>
            <a:pPr eaLnBrk="1" hangingPunct="1">
              <a:buFont typeface="Wingdings"/>
              <a:buChar char="Ø"/>
            </a:pPr>
            <a:r>
              <a:rPr lang="ja-JP" altLang="en-US"/>
              <a:t>　自然発生的なつながりで生まれ、会員　　</a:t>
            </a:r>
          </a:p>
          <a:p>
            <a:pPr eaLnBrk="1" hangingPunct="1">
              <a:buNone/>
            </a:pPr>
            <a:r>
              <a:rPr lang="ja-JP" altLang="en-US"/>
              <a:t>　　の満足と自己改善を目的とした組織 </a:t>
            </a:r>
          </a:p>
          <a:p>
            <a:pPr eaLnBrk="1" hangingPunct="1">
              <a:buFont typeface="Wingdings"/>
              <a:buChar char="Ø"/>
            </a:pPr>
            <a:r>
              <a:rPr lang="ja-JP" altLang="en-US"/>
              <a:t>　組織の目的よりも、会員それぞれが　</a:t>
            </a:r>
          </a:p>
          <a:p>
            <a:pPr eaLnBrk="1" hangingPunct="1">
              <a:buNone/>
            </a:pPr>
            <a:r>
              <a:rPr lang="ja-JP" altLang="en-US"/>
              <a:t>　　ロータリーの目的を果たすことが重要</a:t>
            </a:r>
          </a:p>
          <a:p>
            <a:pPr>
              <a:buNone/>
            </a:pPr>
            <a:r>
              <a:rPr lang="ja-JP" altLang="en-US"/>
              <a:t>　　</a:t>
            </a:r>
          </a:p>
          <a:p>
            <a:pPr>
              <a:buNone/>
            </a:pPr>
            <a:r>
              <a:rPr lang="ja-JP" altLang="en-US">
                <a:solidFill>
                  <a:srgbClr val="00B0F0"/>
                </a:solidFill>
              </a:rPr>
              <a:t>　　真の目的は人格の形成と実力の涵養</a:t>
            </a:r>
          </a:p>
          <a:p>
            <a:pPr>
              <a:buNone/>
            </a:pPr>
            <a:r>
              <a:rPr lang="ja-JP" altLang="en-US">
                <a:solidFill>
                  <a:srgbClr val="00B0F0"/>
                </a:solidFill>
              </a:rPr>
              <a:t>　　　　</a:t>
            </a:r>
            <a:r>
              <a:rPr lang="en-US" altLang="ja-JP">
                <a:solidFill>
                  <a:srgbClr val="00B0F0"/>
                </a:solidFill>
              </a:rPr>
              <a:t>(</a:t>
            </a:r>
            <a:r>
              <a:rPr lang="ja-JP" altLang="en-US">
                <a:solidFill>
                  <a:srgbClr val="00B0F0"/>
                </a:solidFill>
              </a:rPr>
              <a:t>第４回インスピレーション大会</a:t>
            </a:r>
            <a:r>
              <a:rPr lang="en-US" altLang="ja-JP">
                <a:solidFill>
                  <a:srgbClr val="00B0F0"/>
                </a:solidFill>
              </a:rPr>
              <a:t>)</a:t>
            </a:r>
            <a:endParaRPr lang="ja-JP" altLang="en-US">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296144"/>
          </a:xfrm>
        </p:spPr>
        <p:txBody>
          <a:bodyPr>
            <a:normAutofit fontScale="90000"/>
          </a:bodyPr>
          <a:lstStyle/>
          <a:p>
            <a:pPr lvl="0"/>
            <a:r>
              <a:rPr lang="ja-JP" altLang="en-US" sz="4888" b="1" i="1">
                <a:solidFill>
                  <a:srgbClr val="FFFF00"/>
                </a:solidFill>
              </a:rPr>
              <a:t/>
            </a:r>
            <a:br>
              <a:rPr lang="ja-JP" altLang="en-US" sz="4888" b="1" i="1">
                <a:solidFill>
                  <a:srgbClr val="FFFF00"/>
                </a:solidFill>
              </a:rPr>
            </a:br>
            <a:r>
              <a:rPr lang="ja-JP" altLang="en-US" b="1" i="1">
                <a:solidFill>
                  <a:srgbClr val="FFFF00"/>
                </a:solidFill>
              </a:rPr>
              <a:t>国際ロータリーのクラブ管理</a:t>
            </a:r>
            <a:br>
              <a:rPr lang="ja-JP" altLang="en-US" b="1" i="1">
                <a:solidFill>
                  <a:srgbClr val="FFFF00"/>
                </a:solidFill>
              </a:rPr>
            </a:br>
            <a:r>
              <a:rPr lang="ja-JP" altLang="en-US" b="1" i="1">
                <a:solidFill>
                  <a:srgbClr val="FFFF00"/>
                </a:solidFill>
              </a:rPr>
              <a:t>の基本方針</a:t>
            </a:r>
          </a:p>
        </p:txBody>
      </p:sp>
      <p:sp>
        <p:nvSpPr>
          <p:cNvPr id="3" name="コンテンツ プレースホルダ 2"/>
          <p:cNvSpPr>
            <a:spLocks noGrp="1"/>
          </p:cNvSpPr>
          <p:nvPr>
            <p:ph idx="1"/>
          </p:nvPr>
        </p:nvSpPr>
        <p:spPr>
          <a:xfrm>
            <a:off x="457200" y="2276872"/>
            <a:ext cx="8229600" cy="3960440"/>
          </a:xfrm>
        </p:spPr>
        <p:txBody>
          <a:bodyPr>
            <a:noAutofit/>
          </a:bodyPr>
          <a:lstStyle/>
          <a:p>
            <a:pPr>
              <a:buFont typeface="Wingdings"/>
              <a:buChar char="Ø"/>
            </a:pPr>
            <a:r>
              <a:rPr lang="ja-JP" altLang="en-US" sz="3600" b="1"/>
              <a:t>第一に重要なことは、個人ロータリアンによる</a:t>
            </a:r>
            <a:r>
              <a:rPr lang="en-US" altLang="ja-JP" sz="3600" b="1"/>
              <a:t>『</a:t>
            </a:r>
            <a:r>
              <a:rPr lang="ja-JP" altLang="en-US" sz="3600" b="1">
                <a:solidFill>
                  <a:schemeClr val="tx1">
                    <a:lumMod val="95000"/>
                  </a:schemeClr>
                </a:solidFill>
              </a:rPr>
              <a:t>ロータリーの綱領の推進</a:t>
            </a:r>
            <a:r>
              <a:rPr lang="en-US" altLang="ja-JP" sz="3600" b="1">
                <a:solidFill>
                  <a:schemeClr val="tx1">
                    <a:lumMod val="95000"/>
                  </a:schemeClr>
                </a:solidFill>
              </a:rPr>
              <a:t>』</a:t>
            </a:r>
            <a:r>
              <a:rPr lang="ja-JP" altLang="en-US" sz="3600" b="1">
                <a:solidFill>
                  <a:schemeClr val="tx1">
                    <a:lumMod val="95000"/>
                  </a:schemeClr>
                </a:solidFill>
              </a:rPr>
              <a:t>である</a:t>
            </a:r>
          </a:p>
          <a:p>
            <a:pPr>
              <a:buFont typeface="Wingdings"/>
              <a:buChar char="Ø"/>
            </a:pPr>
            <a:r>
              <a:rPr lang="ja-JP" altLang="en-US" sz="3600" b="1"/>
              <a:t>シェア</a:t>
            </a:r>
            <a:r>
              <a:rPr lang="en-US" altLang="ja-JP" sz="3600" b="1"/>
              <a:t>―</a:t>
            </a:r>
            <a:r>
              <a:rPr lang="ja-JP" altLang="en-US" sz="3600" b="1"/>
              <a:t>ローリーの意味</a:t>
            </a:r>
          </a:p>
          <a:p>
            <a:pPr>
              <a:buFont typeface="Wingdings"/>
              <a:buChar char="Ø"/>
            </a:pPr>
            <a:r>
              <a:rPr lang="ja-JP" altLang="en-US" sz="3600" b="1"/>
              <a:t>国際ロータリーの管理の根本原則は</a:t>
            </a:r>
          </a:p>
          <a:p>
            <a:pPr>
              <a:buNone/>
            </a:pPr>
            <a:r>
              <a:rPr lang="ja-JP" altLang="en-US" sz="3600" b="1"/>
              <a:t>　加盟ロータリークラブの</a:t>
            </a:r>
            <a:r>
              <a:rPr lang="en-US" altLang="ja-JP" sz="3600" b="1"/>
              <a:t>『</a:t>
            </a:r>
            <a:r>
              <a:rPr lang="ja-JP" altLang="en-US" sz="3600" b="1">
                <a:solidFill>
                  <a:schemeClr val="tx1">
                    <a:lumMod val="95000"/>
                  </a:schemeClr>
                </a:solidFill>
              </a:rPr>
              <a:t>実質的な自治</a:t>
            </a:r>
            <a:r>
              <a:rPr lang="en-US" altLang="ja-JP" sz="3600" b="1">
                <a:solidFill>
                  <a:schemeClr val="tx1">
                    <a:lumMod val="95000"/>
                  </a:schemeClr>
                </a:solidFill>
              </a:rPr>
              <a:t>』</a:t>
            </a:r>
            <a:r>
              <a:rPr lang="ja-JP" altLang="en-US" sz="3600" b="1">
                <a:solidFill>
                  <a:schemeClr val="tx1">
                    <a:lumMod val="95000"/>
                  </a:schemeClr>
                </a:solidFill>
              </a:rPr>
              <a:t>にある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3"/>
          <p:cNvSpPr>
            <a:spLocks noGrp="1"/>
          </p:cNvSpPr>
          <p:nvPr>
            <p:ph type="title"/>
          </p:nvPr>
        </p:nvSpPr>
        <p:spPr>
          <a:xfrm>
            <a:off x="457200" y="2492896"/>
            <a:ext cx="8291264" cy="3936500"/>
          </a:xfrm>
        </p:spPr>
        <p:txBody>
          <a:bodyPr>
            <a:normAutofit fontScale="90000"/>
          </a:bodyPr>
          <a:lstStyle/>
          <a:p>
            <a:pPr algn="l"/>
            <a:r>
              <a:rPr lang="ja-JP" altLang="en-US" sz="4888" b="1" i="1">
                <a:solidFill>
                  <a:srgbClr val="FFFF00"/>
                </a:solidFill>
              </a:rPr>
              <a:t>　</a:t>
            </a:r>
            <a:br>
              <a:rPr lang="ja-JP" altLang="en-US" sz="4888" b="1" i="1">
                <a:solidFill>
                  <a:srgbClr val="FFFF00"/>
                </a:solidFill>
              </a:rPr>
            </a:br>
            <a:r>
              <a:rPr lang="ja-JP" altLang="en-US" sz="4888" b="1" i="1">
                <a:solidFill>
                  <a:srgbClr val="FFFF00"/>
                </a:solidFill>
              </a:rPr>
              <a:t>昨今のロータリー運動の変遷</a:t>
            </a:r>
            <a:r>
              <a:rPr lang="ja-JP" altLang="en-US" sz="5333" b="1">
                <a:solidFill>
                  <a:srgbClr val="FFFF00"/>
                </a:solidFill>
              </a:rPr>
              <a:t/>
            </a:r>
            <a:br>
              <a:rPr lang="ja-JP" altLang="en-US" sz="5333" b="1">
                <a:solidFill>
                  <a:srgbClr val="FFFF00"/>
                </a:solidFill>
              </a:rPr>
            </a:br>
            <a:r>
              <a:rPr lang="ja-JP" altLang="en-US" sz="5333" b="1">
                <a:solidFill>
                  <a:srgbClr val="FFFF00"/>
                </a:solidFill>
              </a:rPr>
              <a:t/>
            </a:r>
            <a:br>
              <a:rPr lang="ja-JP" altLang="en-US" sz="5333" b="1">
                <a:solidFill>
                  <a:srgbClr val="FFFF00"/>
                </a:solidFill>
              </a:rPr>
            </a:br>
            <a:r>
              <a:rPr lang="ja-JP" altLang="en-US" sz="5333" b="1">
                <a:solidFill>
                  <a:srgbClr val="FFFF00"/>
                </a:solidFill>
              </a:rPr>
              <a:t/>
            </a:r>
            <a:br>
              <a:rPr lang="ja-JP" altLang="en-US" sz="5333" b="1">
                <a:solidFill>
                  <a:srgbClr val="FFFF00"/>
                </a:solidFill>
              </a:rPr>
            </a:br>
            <a:r>
              <a:rPr lang="ja-JP" altLang="en-US" b="1">
                <a:solidFill>
                  <a:schemeClr val="tx1">
                    <a:lumMod val="95000"/>
                  </a:schemeClr>
                </a:solidFill>
              </a:rPr>
              <a:t>奉仕理念の研鑚より</a:t>
            </a:r>
            <a:br>
              <a:rPr lang="ja-JP" altLang="en-US" b="1">
                <a:solidFill>
                  <a:schemeClr val="tx1">
                    <a:lumMod val="95000"/>
                  </a:schemeClr>
                </a:solidFill>
              </a:rPr>
            </a:br>
            <a:r>
              <a:rPr lang="ja-JP" altLang="en-US" b="1">
                <a:solidFill>
                  <a:schemeClr val="tx1">
                    <a:lumMod val="95000"/>
                  </a:schemeClr>
                </a:solidFill>
              </a:rPr>
              <a:t>　　　　　　ボランティア団体へ移行</a:t>
            </a:r>
            <a:br>
              <a:rPr lang="ja-JP" altLang="en-US" b="1">
                <a:solidFill>
                  <a:schemeClr val="tx1">
                    <a:lumMod val="95000"/>
                  </a:schemeClr>
                </a:solidFill>
              </a:rPr>
            </a:br>
            <a:r>
              <a:rPr lang="ja-JP" altLang="en-US" b="1">
                <a:solidFill>
                  <a:schemeClr val="tx1">
                    <a:lumMod val="95000"/>
                  </a:schemeClr>
                </a:solidFill>
              </a:rPr>
              <a:t/>
            </a:r>
            <a:br>
              <a:rPr lang="ja-JP" altLang="en-US" b="1">
                <a:solidFill>
                  <a:schemeClr val="tx1">
                    <a:lumMod val="95000"/>
                  </a:schemeClr>
                </a:solidFill>
              </a:rPr>
            </a:br>
            <a:r>
              <a:rPr lang="ja-JP" altLang="en-US" b="1">
                <a:solidFill>
                  <a:schemeClr val="tx1">
                    <a:lumMod val="95000"/>
                  </a:schemeClr>
                </a:solidFill>
              </a:rPr>
              <a:t>ロータリーを作った人の目的と</a:t>
            </a:r>
            <a:br>
              <a:rPr lang="ja-JP" altLang="en-US" b="1">
                <a:solidFill>
                  <a:schemeClr val="tx1">
                    <a:lumMod val="95000"/>
                  </a:schemeClr>
                </a:solidFill>
              </a:rPr>
            </a:br>
            <a:r>
              <a:rPr lang="ja-JP" altLang="en-US" b="1">
                <a:solidFill>
                  <a:schemeClr val="tx1">
                    <a:lumMod val="95000"/>
                  </a:schemeClr>
                </a:solidFill>
              </a:rPr>
              <a:t>　　　　　ロータリー組織の目的は違う</a:t>
            </a:r>
            <a:br>
              <a:rPr lang="ja-JP" altLang="en-US" b="1">
                <a:solidFill>
                  <a:schemeClr val="tx1">
                    <a:lumMod val="95000"/>
                  </a:schemeClr>
                </a:solidFill>
              </a:rPr>
            </a:br>
            <a:r>
              <a:rPr lang="ja-JP" altLang="en-US" b="1">
                <a:solidFill>
                  <a:schemeClr val="tx1">
                    <a:lumMod val="95000"/>
                  </a:schemeClr>
                </a:solidFill>
              </a:rPr>
              <a:t/>
            </a:r>
            <a:br>
              <a:rPr lang="ja-JP" altLang="en-US" b="1">
                <a:solidFill>
                  <a:schemeClr val="tx1">
                    <a:lumMod val="95000"/>
                  </a:schemeClr>
                </a:solidFill>
              </a:rPr>
            </a:br>
            <a:r>
              <a:rPr lang="ja-JP" altLang="en-US" b="1">
                <a:solidFill>
                  <a:schemeClr val="tx1">
                    <a:lumMod val="95000"/>
                  </a:schemeClr>
                </a:solidFill>
              </a:rPr>
              <a:t>　</a:t>
            </a:r>
            <a:r>
              <a:rPr lang="ja-JP" altLang="en-US" sz="3999" b="1">
                <a:solidFill>
                  <a:schemeClr val="tx1">
                    <a:lumMod val="95000"/>
                  </a:schemeClr>
                </a:solidFill>
              </a:rPr>
              <a:t/>
            </a:r>
            <a:br>
              <a:rPr lang="ja-JP" altLang="en-US" sz="3999" b="1">
                <a:solidFill>
                  <a:schemeClr val="tx1">
                    <a:lumMod val="95000"/>
                  </a:schemeClr>
                </a:solidFill>
              </a:rPr>
            </a:br>
            <a:r>
              <a:rPr lang="ja-JP" altLang="en-US" sz="3999" b="1">
                <a:solidFill>
                  <a:srgbClr val="FFFF00"/>
                </a:solidFill>
              </a:rPr>
              <a:t/>
            </a:r>
            <a:br>
              <a:rPr lang="ja-JP" altLang="en-US" sz="3999" b="1">
                <a:solidFill>
                  <a:srgbClr val="FFFF00"/>
                </a:solidFill>
              </a:rPr>
            </a:br>
            <a:r>
              <a:rPr lang="ja-JP" altLang="en-US" sz="3999" b="1">
                <a:solidFill>
                  <a:srgbClr val="C00000"/>
                </a:solidFill>
              </a:rPr>
              <a:t/>
            </a:r>
            <a:br>
              <a:rPr lang="ja-JP" altLang="en-US" sz="3999" b="1">
                <a:solidFill>
                  <a:srgbClr val="C00000"/>
                </a:solidFill>
              </a:rPr>
            </a:br>
            <a:r>
              <a:rPr lang="ja-JP" altLang="en-US" sz="5333" b="1">
                <a:solidFill>
                  <a:srgbClr val="C00000"/>
                </a:solidFill>
              </a:rPr>
              <a:t/>
            </a:r>
            <a:br>
              <a:rPr lang="ja-JP" altLang="en-US" sz="5333" b="1">
                <a:solidFill>
                  <a:srgbClr val="C00000"/>
                </a:solidFill>
              </a:rPr>
            </a:br>
            <a:endParaRPr lang="ja-JP" altLang="en-US" sz="5333" b="1">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570186"/>
          </a:xfrm>
        </p:spPr>
        <p:txBody>
          <a:bodyPr>
            <a:normAutofit fontScale="90000"/>
          </a:bodyPr>
          <a:lstStyle/>
          <a:p>
            <a:pPr lvl="0"/>
            <a:r>
              <a:rPr lang="ja-JP" altLang="en-US" sz="4888" b="1" i="1">
                <a:solidFill>
                  <a:srgbClr val="FFFF00"/>
                </a:solidFill>
              </a:rPr>
              <a:t>クラブは</a:t>
            </a:r>
            <a:r>
              <a:rPr lang="en-US" altLang="ja-JP" sz="5999" b="1" i="1">
                <a:solidFill>
                  <a:srgbClr val="FFFF00"/>
                </a:solidFill>
              </a:rPr>
              <a:t>RI</a:t>
            </a:r>
            <a:r>
              <a:rPr lang="ja-JP" altLang="en-US" sz="4888" b="1" i="1">
                <a:solidFill>
                  <a:srgbClr val="FFFF00"/>
                </a:solidFill>
              </a:rPr>
              <a:t>を思い</a:t>
            </a:r>
            <a:r>
              <a:rPr lang="en-US" altLang="ja-JP" sz="5999" b="1" i="1">
                <a:solidFill>
                  <a:srgbClr val="FFFF00"/>
                </a:solidFill>
              </a:rPr>
              <a:t>RI</a:t>
            </a:r>
            <a:r>
              <a:rPr lang="ja-JP" altLang="en-US" sz="4888" b="1" i="1">
                <a:solidFill>
                  <a:srgbClr val="FFFF00"/>
                </a:solidFill>
              </a:rPr>
              <a:t>はクラブを思う</a:t>
            </a:r>
            <a:r>
              <a:rPr lang="ja-JP" altLang="en-US" b="1" i="1">
                <a:solidFill>
                  <a:srgbClr val="FFFF00"/>
                </a:solidFill>
              </a:rPr>
              <a:t/>
            </a:r>
            <a:br>
              <a:rPr lang="ja-JP" altLang="en-US" b="1" i="1">
                <a:solidFill>
                  <a:srgbClr val="FFFF00"/>
                </a:solidFill>
              </a:rPr>
            </a:br>
            <a:r>
              <a:rPr lang="en-US" altLang="ja-JP" sz="5999"/>
              <a:t> all is oneness </a:t>
            </a:r>
            <a:r>
              <a:rPr lang="en-US" altLang="ja-JP"/>
              <a:t>/</a:t>
            </a:r>
            <a:r>
              <a:rPr lang="ja-JP" altLang="en-US"/>
              <a:t>万有一如</a:t>
            </a:r>
            <a:endParaRPr lang="ja-JP" altLang="en-US" b="1" i="1">
              <a:solidFill>
                <a:srgbClr val="FFFF00"/>
              </a:solidFill>
            </a:endParaRPr>
          </a:p>
        </p:txBody>
      </p:sp>
      <p:sp>
        <p:nvSpPr>
          <p:cNvPr id="3" name="コンテンツ プレースホルダ 2"/>
          <p:cNvSpPr>
            <a:spLocks noGrp="1"/>
          </p:cNvSpPr>
          <p:nvPr>
            <p:ph idx="1"/>
          </p:nvPr>
        </p:nvSpPr>
        <p:spPr>
          <a:xfrm>
            <a:off x="457200" y="2204864"/>
            <a:ext cx="8229600" cy="4176464"/>
          </a:xfrm>
        </p:spPr>
        <p:txBody>
          <a:bodyPr>
            <a:normAutofit/>
          </a:bodyPr>
          <a:lstStyle/>
          <a:p>
            <a:pPr latinLnBrk="1">
              <a:buFont typeface="Wingdings"/>
              <a:buChar char="Ø"/>
            </a:pPr>
            <a:r>
              <a:rPr lang="ja-JP" altLang="en-US"/>
              <a:t>　すべてのものには「部分性」と「全体性」</a:t>
            </a:r>
          </a:p>
          <a:p>
            <a:pPr latinLnBrk="1">
              <a:buNone/>
            </a:pPr>
            <a:r>
              <a:rPr lang="ja-JP" altLang="en-US"/>
              <a:t>　　が存在する」ということの認識</a:t>
            </a:r>
          </a:p>
          <a:p>
            <a:pPr latinLnBrk="1">
              <a:buFont typeface="Wingdings"/>
              <a:buChar char="Ø"/>
            </a:pPr>
            <a:r>
              <a:rPr lang="ja-JP" altLang="en-US"/>
              <a:t>　全体は個を思い個は全体を思う</a:t>
            </a:r>
          </a:p>
          <a:p>
            <a:pPr latinLnBrk="1">
              <a:buFont typeface="Wingdings"/>
              <a:buChar char="Ø"/>
            </a:pPr>
            <a:r>
              <a:rPr lang="ja-JP" altLang="en-US" b="1" i="1">
                <a:solidFill>
                  <a:schemeClr val="tx1">
                    <a:lumMod val="95000"/>
                  </a:schemeClr>
                </a:solidFill>
              </a:rPr>
              <a:t>　</a:t>
            </a:r>
            <a:r>
              <a:rPr lang="ja-JP" altLang="en-US" u="sng">
                <a:solidFill>
                  <a:schemeClr val="tx1">
                    <a:lumMod val="95000"/>
                  </a:schemeClr>
                </a:solidFill>
              </a:rPr>
              <a:t>クラブは</a:t>
            </a:r>
            <a:r>
              <a:rPr lang="en-US" altLang="ja-JP" sz="3600" u="sng">
                <a:solidFill>
                  <a:schemeClr val="tx1">
                    <a:lumMod val="95000"/>
                  </a:schemeClr>
                </a:solidFill>
              </a:rPr>
              <a:t>RI</a:t>
            </a:r>
            <a:r>
              <a:rPr lang="ja-JP" altLang="en-US" u="sng">
                <a:solidFill>
                  <a:schemeClr val="tx1">
                    <a:lumMod val="95000"/>
                  </a:schemeClr>
                </a:solidFill>
              </a:rPr>
              <a:t>を思い</a:t>
            </a:r>
            <a:r>
              <a:rPr lang="en-US" altLang="ja-JP" sz="3600" u="sng">
                <a:solidFill>
                  <a:schemeClr val="tx1">
                    <a:lumMod val="95000"/>
                  </a:schemeClr>
                </a:solidFill>
              </a:rPr>
              <a:t>RI</a:t>
            </a:r>
            <a:r>
              <a:rPr lang="ja-JP" altLang="en-US" u="sng">
                <a:solidFill>
                  <a:schemeClr val="tx1">
                    <a:lumMod val="95000"/>
                  </a:schemeClr>
                </a:solidFill>
              </a:rPr>
              <a:t>はクラブを思う</a:t>
            </a:r>
          </a:p>
          <a:p>
            <a:pPr latinLnBrk="1">
              <a:buFont typeface="Wingdings"/>
              <a:buChar char="Ø"/>
            </a:pPr>
            <a:r>
              <a:rPr lang="ja-JP" altLang="en-US" b="1" i="1">
                <a:solidFill>
                  <a:schemeClr val="tx1">
                    <a:lumMod val="95000"/>
                  </a:schemeClr>
                </a:solidFill>
              </a:rPr>
              <a:t>　</a:t>
            </a:r>
            <a:r>
              <a:rPr lang="ja-JP" altLang="en-US">
                <a:solidFill>
                  <a:schemeClr val="tx1">
                    <a:lumMod val="95000"/>
                  </a:schemeClr>
                </a:solidFill>
              </a:rPr>
              <a:t>互いの立場を尊重しあう</a:t>
            </a:r>
          </a:p>
          <a:p>
            <a:pPr latinLnBrk="1">
              <a:buFont typeface="Wingdings"/>
              <a:buChar char="Ø"/>
            </a:pPr>
            <a:r>
              <a:rPr lang="ja-JP" altLang="en-US"/>
              <a:t>　すべては「一蓮托生」であるという深い</a:t>
            </a:r>
          </a:p>
          <a:p>
            <a:pPr latinLnBrk="1">
              <a:buNone/>
            </a:pPr>
            <a:r>
              <a:rPr lang="ja-JP" altLang="en-US"/>
              <a:t>　　自覚が人間には求められている</a:t>
            </a:r>
          </a:p>
          <a:p>
            <a:pPr latinLnBrk="1">
              <a:buNone/>
            </a:pPr>
            <a:endParaRPr lang="ja-JP" altLang="en-US"/>
          </a:p>
          <a:p>
            <a:pPr latinLnBrk="1">
              <a:buNone/>
            </a:pPr>
            <a:endParaRPr lang="ja-JP" altLang="en-US"/>
          </a:p>
          <a:p>
            <a:pPr latinLnBrk="1">
              <a:buNone/>
            </a:pPr>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224136"/>
          </a:xfrm>
        </p:spPr>
        <p:txBody>
          <a:bodyPr/>
          <a:lstStyle/>
          <a:p>
            <a:pPr lvl="0"/>
            <a:r>
              <a:rPr lang="ja-JP" altLang="en-US" b="1">
                <a:solidFill>
                  <a:srgbClr val="FFFF00"/>
                </a:solidFill>
              </a:rPr>
              <a:t>熊沢年度地区協議会</a:t>
            </a:r>
          </a:p>
        </p:txBody>
      </p:sp>
      <p:pic>
        <p:nvPicPr>
          <p:cNvPr id="1026" name="Picture 2" descr="D:\ドキュメントD\100NORIT2\77400054.JPG"/>
          <p:cNvPicPr>
            <a:picLocks noGrp="1" noChangeAspect="1" noChangeArrowheads="1"/>
          </p:cNvPicPr>
          <p:nvPr>
            <p:ph idx="1"/>
          </p:nvPr>
        </p:nvPicPr>
        <p:blipFill rotWithShape="1">
          <a:blip r:embed="rId3" cstate="print"/>
          <a:srcRect/>
          <a:stretch>
            <a:fillRect/>
          </a:stretch>
        </p:blipFill>
        <p:spPr>
          <a:xfrm>
            <a:off x="683568" y="1716832"/>
            <a:ext cx="7756938" cy="514116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008112"/>
          </a:xfrm>
        </p:spPr>
        <p:txBody>
          <a:bodyPr/>
          <a:lstStyle/>
          <a:p>
            <a:pPr lvl="0"/>
            <a:r>
              <a:rPr lang="ja-JP" altLang="en-US" b="1" i="1">
                <a:solidFill>
                  <a:srgbClr val="FFFF00"/>
                </a:solidFill>
              </a:rPr>
              <a:t>クラブライフ</a:t>
            </a:r>
          </a:p>
        </p:txBody>
      </p:sp>
      <p:sp>
        <p:nvSpPr>
          <p:cNvPr id="3" name="コンテンツ プレースホルダ 2"/>
          <p:cNvSpPr>
            <a:spLocks noGrp="1"/>
          </p:cNvSpPr>
          <p:nvPr>
            <p:ph idx="1"/>
          </p:nvPr>
        </p:nvSpPr>
        <p:spPr>
          <a:xfrm>
            <a:off x="457200" y="1340768"/>
            <a:ext cx="8507288" cy="5328592"/>
          </a:xfrm>
        </p:spPr>
        <p:txBody>
          <a:bodyPr>
            <a:noAutofit/>
          </a:bodyPr>
          <a:lstStyle/>
          <a:p>
            <a:pPr>
              <a:buFont typeface="Wingdings"/>
              <a:buChar char="Ø"/>
            </a:pPr>
            <a:r>
              <a:rPr lang="ja-JP" altLang="en-US"/>
              <a:t>　ロータリーは様々な矛盾を解決していか</a:t>
            </a:r>
          </a:p>
          <a:p>
            <a:pPr>
              <a:buNone/>
            </a:pPr>
            <a:r>
              <a:rPr lang="ja-JP" altLang="en-US"/>
              <a:t>　　ねばならない</a:t>
            </a:r>
          </a:p>
          <a:p>
            <a:pPr>
              <a:buFont typeface="Wingdings"/>
              <a:buChar char="Ø"/>
            </a:pPr>
            <a:r>
              <a:rPr lang="ja-JP" altLang="en-US"/>
              <a:t>　「自分の利益と他人の利益」という矛盾した</a:t>
            </a:r>
          </a:p>
          <a:p>
            <a:pPr>
              <a:buNone/>
            </a:pPr>
            <a:r>
              <a:rPr lang="ja-JP" altLang="en-US"/>
              <a:t>　　二つの調和を図る人生哲学</a:t>
            </a:r>
          </a:p>
          <a:p>
            <a:pPr>
              <a:buFont typeface="Wingdings"/>
              <a:buChar char="Ø"/>
            </a:pPr>
            <a:r>
              <a:rPr lang="ja-JP" altLang="en-US"/>
              <a:t>　忙しい職業生活の傍ら例会出席も厳しい</a:t>
            </a:r>
          </a:p>
          <a:p>
            <a:pPr>
              <a:buFont typeface="Wingdings"/>
              <a:buChar char="Ø"/>
            </a:pPr>
            <a:r>
              <a:rPr lang="ja-JP" altLang="en-US"/>
              <a:t>　常にロータリーは二つの反するベクトルを持　　　　</a:t>
            </a:r>
          </a:p>
          <a:p>
            <a:pPr>
              <a:buNone/>
            </a:pPr>
            <a:r>
              <a:rPr lang="ja-JP" altLang="en-US"/>
              <a:t>　　つこれをみんなで解決してゆくのがクラブライ　</a:t>
            </a:r>
          </a:p>
          <a:p>
            <a:pPr>
              <a:buNone/>
            </a:pPr>
            <a:r>
              <a:rPr lang="ja-JP" altLang="en-US"/>
              <a:t>　　フ。ロータリーとは私たちが心を合わせて心</a:t>
            </a:r>
          </a:p>
          <a:p>
            <a:pPr>
              <a:buNone/>
            </a:pPr>
            <a:r>
              <a:rPr lang="ja-JP" altLang="en-US"/>
              <a:t>　　を耕すこの上ない場所です</a:t>
            </a:r>
          </a:p>
          <a:p>
            <a:pPr>
              <a:buNone/>
            </a:pPr>
            <a:endParaRPr lang="ja-JP" altLang="en-US"/>
          </a:p>
          <a:p>
            <a:pPr>
              <a:buNone/>
            </a:pPr>
            <a:endParaRPr lang="ja-JP" altLang="en-US"/>
          </a:p>
          <a:p>
            <a:pPr>
              <a:buNone/>
            </a:pPr>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b="1" i="1">
                <a:solidFill>
                  <a:srgbClr val="FFFF00"/>
                </a:solidFill>
              </a:rPr>
              <a:t>ロータリーの魅力の確認</a:t>
            </a:r>
          </a:p>
        </p:txBody>
      </p:sp>
      <p:sp>
        <p:nvSpPr>
          <p:cNvPr id="3" name="コンテンツ プレースホルダ 2"/>
          <p:cNvSpPr>
            <a:spLocks noGrp="1"/>
          </p:cNvSpPr>
          <p:nvPr>
            <p:ph idx="1"/>
          </p:nvPr>
        </p:nvSpPr>
        <p:spPr>
          <a:xfrm>
            <a:off x="457200" y="1772816"/>
            <a:ext cx="8003232" cy="4353347"/>
          </a:xfrm>
        </p:spPr>
        <p:txBody>
          <a:bodyPr/>
          <a:lstStyle/>
          <a:p>
            <a:pPr>
              <a:buFont typeface="Wingdings"/>
              <a:buChar char="Ø"/>
            </a:pPr>
            <a:r>
              <a:rPr lang="ja-JP" altLang="en-US"/>
              <a:t>ロータリーの優れた人生哲学とは何か</a:t>
            </a:r>
          </a:p>
          <a:p>
            <a:pPr>
              <a:buFont typeface="Wingdings"/>
              <a:buChar char="Ø"/>
            </a:pPr>
            <a:r>
              <a:rPr lang="ja-JP" altLang="en-US"/>
              <a:t>利己と利他との調和</a:t>
            </a:r>
          </a:p>
          <a:p>
            <a:pPr>
              <a:buFont typeface="Wingdings"/>
              <a:buChar char="Ø"/>
            </a:pPr>
            <a:r>
              <a:rPr lang="ja-JP" altLang="en-US"/>
              <a:t>エゴの克服</a:t>
            </a:r>
          </a:p>
          <a:p>
            <a:pPr>
              <a:buFont typeface="Wingdings"/>
              <a:buChar char="Ø"/>
            </a:pPr>
            <a:r>
              <a:rPr lang="ja-JP" altLang="en-US"/>
              <a:t>自分達の市や町に親身になる⇒社会奉仕</a:t>
            </a:r>
          </a:p>
          <a:p>
            <a:pPr>
              <a:buFont typeface="Wingdings"/>
              <a:buChar char="Ø"/>
            </a:pPr>
            <a:r>
              <a:rPr lang="ja-JP" altLang="en-US"/>
              <a:t>世界の人たちと親身になる⇒国際奉仕</a:t>
            </a:r>
          </a:p>
          <a:p>
            <a:pPr>
              <a:buFont typeface="Wingdings"/>
              <a:buChar char="Ø"/>
            </a:pPr>
            <a:r>
              <a:rPr lang="ja-JP" altLang="en-US">
                <a:solidFill>
                  <a:srgbClr val="00B0F0"/>
                </a:solidFill>
              </a:rPr>
              <a:t>世界中に良き友ができる</a:t>
            </a:r>
          </a:p>
          <a:p>
            <a:pPr>
              <a:buFont typeface="Wingdings"/>
              <a:buChar char="Ø"/>
            </a:pPr>
            <a:r>
              <a:rPr lang="ja-JP" altLang="en-US"/>
              <a:t>より優れた職業人になれる</a:t>
            </a:r>
          </a:p>
          <a:p>
            <a:pPr>
              <a:buFont typeface="Wingdings"/>
              <a:buChar char="Ø"/>
            </a:pPr>
            <a:endParaRPr lang="ja-JP" altLang="en-US"/>
          </a:p>
          <a:p>
            <a:pPr>
              <a:buFont typeface="Wingdings"/>
              <a:buChar char="Ø"/>
            </a:pPr>
            <a:endParaRPr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p:nvPr/>
        </p:nvSpPr>
        <p:spPr>
          <a:xfrm>
            <a:off x="457200" y="274638"/>
            <a:ext cx="8229600" cy="1143000"/>
          </a:xfrm>
          <a:prstGeom prst="rect">
            <a:avLst/>
          </a:prstGeom>
        </p:spPr>
        <p:txBody>
          <a:bodyPr vert="horz" lIns="91440" tIns="45720" rIns="91440" bIns="45720" anchor="ctr">
            <a:normAutofit/>
          </a:bodyPr>
          <a:lstStyle/>
          <a:p>
            <a:pPr marL="0" lvl="0" indent="0" algn="ctr" defTabSz="1080135" eaLnBrk="1" latinLnBrk="0" hangingPunct="1">
              <a:lnSpc>
                <a:spcPct val="100000"/>
              </a:lnSpc>
              <a:spcBef>
                <a:spcPct val="0"/>
              </a:spcBef>
              <a:spcAft>
                <a:spcPct val="0"/>
              </a:spcAft>
              <a:buNone/>
            </a:pPr>
            <a:r>
              <a:rPr lang="ja-JP" altLang="en-US" sz="4400" b="1" i="1" spc="5">
                <a:solidFill>
                  <a:srgbClr val="FFFF00"/>
                </a:solidFill>
                <a:latin typeface="+mj-lt"/>
                <a:ea typeface="+mj-ea"/>
                <a:cs typeface="+mj-cs"/>
              </a:rPr>
              <a:t>ノーブレス・オブリージュ</a:t>
            </a:r>
            <a:endParaRPr lang="ja-JP" altLang="en-US" sz="4400" b="0" i="1" spc="5">
              <a:solidFill>
                <a:srgbClr val="FFFF00"/>
              </a:solidFill>
              <a:latin typeface="+mj-lt"/>
              <a:ea typeface="+mj-ea"/>
              <a:cs typeface="+mj-cs"/>
            </a:endParaRPr>
          </a:p>
        </p:txBody>
      </p:sp>
      <p:sp>
        <p:nvSpPr>
          <p:cNvPr id="3" name="コンテンツ プレースホルダ 2"/>
          <p:cNvSpPr txBox="1"/>
          <p:nvPr/>
        </p:nvSpPr>
        <p:spPr>
          <a:xfrm>
            <a:off x="214282" y="1785926"/>
            <a:ext cx="8643998" cy="4714908"/>
          </a:xfrm>
          <a:prstGeom prst="rect">
            <a:avLst/>
          </a:prstGeom>
        </p:spPr>
        <p:txBody>
          <a:bodyPr vert="horz" lIns="91440" tIns="45720" rIns="91440" bIns="45720">
            <a:normAutofit fontScale="92500" lnSpcReduction="20000"/>
          </a:bodyPr>
          <a:lstStyle/>
          <a:p>
            <a:pPr marL="342900" lvl="0" indent="-342900">
              <a:lnSpc>
                <a:spcPct val="90000"/>
              </a:lnSpc>
              <a:spcBef>
                <a:spcPct val="20000"/>
              </a:spcBef>
              <a:buFont typeface="Arial"/>
              <a:buChar char="•"/>
            </a:pPr>
            <a:r>
              <a:rPr lang="ja-JP" altLang="en-US" sz="4587">
                <a:solidFill>
                  <a:schemeClr val="tx2">
                    <a:lumMod val="20000"/>
                    <a:lumOff val="80000"/>
                  </a:schemeClr>
                </a:solidFill>
              </a:rPr>
              <a:t>人の上に立つ者の</a:t>
            </a:r>
            <a:r>
              <a:rPr lang="en-US" altLang="ja-JP" sz="4587">
                <a:solidFill>
                  <a:schemeClr val="tx2">
                    <a:lumMod val="20000"/>
                    <a:lumOff val="80000"/>
                  </a:schemeClr>
                </a:solidFill>
              </a:rPr>
              <a:t>《</a:t>
            </a:r>
            <a:r>
              <a:rPr lang="ja-JP" altLang="en-US" sz="4587">
                <a:solidFill>
                  <a:schemeClr val="tx2">
                    <a:lumMod val="20000"/>
                    <a:lumOff val="80000"/>
                  </a:schemeClr>
                </a:solidFill>
              </a:rPr>
              <a:t>高貴の義務</a:t>
            </a:r>
            <a:r>
              <a:rPr lang="en-US" altLang="ja-JP" sz="4587">
                <a:solidFill>
                  <a:schemeClr val="tx2">
                    <a:lumMod val="20000"/>
                    <a:lumOff val="80000"/>
                  </a:schemeClr>
                </a:solidFill>
              </a:rPr>
              <a:t>》</a:t>
            </a:r>
          </a:p>
          <a:p>
            <a:pPr marL="342900" lvl="0" indent="-342900">
              <a:lnSpc>
                <a:spcPct val="90000"/>
              </a:lnSpc>
              <a:spcBef>
                <a:spcPct val="20000"/>
              </a:spcBef>
              <a:buFont typeface="Arial"/>
              <a:buChar char="•"/>
            </a:pPr>
            <a:r>
              <a:rPr lang="en-US" altLang="ja-JP" sz="4587">
                <a:solidFill>
                  <a:schemeClr val="tx2">
                    <a:lumMod val="20000"/>
                    <a:lumOff val="80000"/>
                  </a:schemeClr>
                </a:solidFill>
              </a:rPr>
              <a:t>『</a:t>
            </a:r>
            <a:r>
              <a:rPr lang="ja-JP" altLang="en-US" sz="4587">
                <a:solidFill>
                  <a:schemeClr val="tx2">
                    <a:lumMod val="20000"/>
                    <a:lumOff val="80000"/>
                  </a:schemeClr>
                </a:solidFill>
              </a:rPr>
              <a:t>武士道</a:t>
            </a:r>
            <a:r>
              <a:rPr lang="en-US" altLang="ja-JP" sz="4587">
                <a:solidFill>
                  <a:schemeClr val="tx2">
                    <a:lumMod val="20000"/>
                    <a:lumOff val="80000"/>
                  </a:schemeClr>
                </a:solidFill>
              </a:rPr>
              <a:t>』</a:t>
            </a:r>
            <a:r>
              <a:rPr lang="ja-JP" altLang="en-US" sz="4587">
                <a:solidFill>
                  <a:schemeClr val="tx2">
                    <a:lumMod val="20000"/>
                    <a:lumOff val="80000"/>
                  </a:schemeClr>
                </a:solidFill>
              </a:rPr>
              <a:t>という本は約</a:t>
            </a:r>
            <a:r>
              <a:rPr lang="en-US" altLang="ja-JP" sz="4587">
                <a:solidFill>
                  <a:schemeClr val="tx2">
                    <a:lumMod val="20000"/>
                    <a:lumOff val="80000"/>
                  </a:schemeClr>
                </a:solidFill>
              </a:rPr>
              <a:t>100</a:t>
            </a:r>
            <a:r>
              <a:rPr lang="ja-JP" altLang="en-US" sz="4587">
                <a:solidFill>
                  <a:schemeClr val="tx2">
                    <a:lumMod val="20000"/>
                    <a:lumOff val="80000"/>
                  </a:schemeClr>
                </a:solidFill>
              </a:rPr>
              <a:t>年前にアメリカで新渡戸稲造によって出版された</a:t>
            </a:r>
          </a:p>
          <a:p>
            <a:pPr marL="342900" indent="-342900">
              <a:lnSpc>
                <a:spcPct val="90000"/>
              </a:lnSpc>
              <a:spcBef>
                <a:spcPct val="20000"/>
              </a:spcBef>
              <a:buFont typeface="Arial"/>
              <a:buChar char="•"/>
            </a:pPr>
            <a:r>
              <a:rPr lang="en-US" altLang="ja-JP" sz="4587">
                <a:solidFill>
                  <a:schemeClr val="tx2">
                    <a:lumMod val="20000"/>
                    <a:lumOff val="80000"/>
                  </a:schemeClr>
                </a:solidFill>
              </a:rPr>
              <a:t>『</a:t>
            </a:r>
            <a:r>
              <a:rPr lang="ja-JP" altLang="en-US" sz="4587">
                <a:solidFill>
                  <a:schemeClr val="tx2">
                    <a:lumMod val="20000"/>
                    <a:lumOff val="80000"/>
                  </a:schemeClr>
                </a:solidFill>
              </a:rPr>
              <a:t>武士道</a:t>
            </a:r>
            <a:r>
              <a:rPr lang="en-US" altLang="ja-JP" sz="4587">
                <a:solidFill>
                  <a:schemeClr val="tx2">
                    <a:lumMod val="20000"/>
                    <a:lumOff val="80000"/>
                  </a:schemeClr>
                </a:solidFill>
              </a:rPr>
              <a:t>』</a:t>
            </a:r>
            <a:r>
              <a:rPr lang="ja-JP" altLang="en-US" sz="4587">
                <a:solidFill>
                  <a:schemeClr val="tx2">
                    <a:lumMod val="20000"/>
                    <a:lumOff val="80000"/>
                  </a:schemeClr>
                </a:solidFill>
              </a:rPr>
              <a:t>は選ばれた人に伴う義務</a:t>
            </a:r>
          </a:p>
          <a:p>
            <a:pPr marL="342900" indent="-342900">
              <a:lnSpc>
                <a:spcPct val="90000"/>
              </a:lnSpc>
              <a:spcBef>
                <a:spcPct val="20000"/>
              </a:spcBef>
              <a:buFont typeface="Arial"/>
              <a:buChar char="•"/>
            </a:pPr>
            <a:r>
              <a:rPr lang="ja-JP" altLang="en-US" sz="4587" i="0" spc="5">
                <a:solidFill>
                  <a:schemeClr val="tx2">
                    <a:lumMod val="20000"/>
                    <a:lumOff val="80000"/>
                  </a:schemeClr>
                </a:solidFill>
                <a:latin typeface="+mn-lt"/>
                <a:ea typeface="+mn-ea"/>
                <a:cs typeface="+mn-cs"/>
              </a:rPr>
              <a:t>ロータリアンは選ばれた人→</a:t>
            </a:r>
            <a:r>
              <a:rPr lang="en-US" altLang="ja-JP" sz="4587" i="0" spc="5">
                <a:solidFill>
                  <a:schemeClr val="tx2">
                    <a:lumMod val="20000"/>
                    <a:lumOff val="80000"/>
                  </a:schemeClr>
                </a:solidFill>
                <a:latin typeface="+mn-lt"/>
                <a:ea typeface="+mn-ea"/>
                <a:cs typeface="+mn-cs"/>
              </a:rPr>
              <a:t>《</a:t>
            </a:r>
            <a:r>
              <a:rPr lang="ja-JP" altLang="en-US" sz="4587" i="0" spc="5">
                <a:solidFill>
                  <a:schemeClr val="tx2">
                    <a:lumMod val="20000"/>
                    <a:lumOff val="80000"/>
                  </a:schemeClr>
                </a:solidFill>
                <a:latin typeface="+mn-lt"/>
                <a:ea typeface="+mn-ea"/>
                <a:cs typeface="+mn-cs"/>
              </a:rPr>
              <a:t>倫理観</a:t>
            </a:r>
            <a:r>
              <a:rPr lang="en-US" altLang="ja-JP" sz="4587" i="0" spc="5">
                <a:solidFill>
                  <a:schemeClr val="tx2">
                    <a:lumMod val="20000"/>
                    <a:lumOff val="80000"/>
                  </a:schemeClr>
                </a:solidFill>
                <a:latin typeface="+mn-lt"/>
                <a:ea typeface="+mn-ea"/>
                <a:cs typeface="+mn-cs"/>
              </a:rPr>
              <a:t>》</a:t>
            </a:r>
            <a:r>
              <a:rPr lang="ja-JP" altLang="en-US" sz="4587" i="0" spc="5">
                <a:solidFill>
                  <a:schemeClr val="tx2">
                    <a:lumMod val="20000"/>
                    <a:lumOff val="80000"/>
                  </a:schemeClr>
                </a:solidFill>
                <a:latin typeface="+mn-lt"/>
                <a:ea typeface="+mn-ea"/>
                <a:cs typeface="+mn-cs"/>
              </a:rPr>
              <a:t>に裏打ちされた義務を負う</a:t>
            </a:r>
          </a:p>
          <a:p>
            <a:pPr marL="342900" lvl="0" indent="-342900" algn="l" eaLnBrk="1" latinLnBrk="0" hangingPunct="1">
              <a:lnSpc>
                <a:spcPct val="90000"/>
              </a:lnSpc>
              <a:spcBef>
                <a:spcPct val="20000"/>
              </a:spcBef>
              <a:spcAft>
                <a:spcPct val="0"/>
              </a:spcAft>
            </a:pPr>
            <a:r>
              <a:rPr lang="ja-JP" altLang="en-US" sz="5176" i="0" spc="5">
                <a:solidFill>
                  <a:srgbClr val="FF0000"/>
                </a:solidFill>
                <a:latin typeface="+mn-lt"/>
                <a:ea typeface="+mn-ea"/>
                <a:cs typeface="+mn-cs"/>
              </a:rPr>
              <a:t>　</a:t>
            </a:r>
            <a:r>
              <a:rPr lang="ja-JP" altLang="en-US" sz="5176" i="0" spc="5">
                <a:solidFill>
                  <a:srgbClr val="FFFF00"/>
                </a:solidFill>
                <a:latin typeface="+mn-lt"/>
                <a:ea typeface="+mn-ea"/>
                <a:cs typeface="+mn-cs"/>
              </a:rPr>
              <a:t>我々はエリートたる矜持を持とう</a:t>
            </a:r>
          </a:p>
          <a:p>
            <a:pPr marL="342900" lvl="0" indent="-342900" algn="l" eaLnBrk="1" latinLnBrk="0" hangingPunct="1">
              <a:lnSpc>
                <a:spcPct val="90000"/>
              </a:lnSpc>
              <a:spcBef>
                <a:spcPct val="20000"/>
              </a:spcBef>
              <a:spcAft>
                <a:spcPct val="0"/>
              </a:spcAft>
              <a:buFont typeface="Arial"/>
              <a:buChar char="•"/>
            </a:pPr>
            <a:endParaRPr lang="ja-JP" altLang="en-US" sz="3176" b="0" i="0" spc="5">
              <a:solidFill>
                <a:schemeClr val="tx1"/>
              </a:solidFill>
              <a:latin typeface="+mn-lt"/>
              <a:ea typeface="+mn-ea"/>
              <a:cs typeface="+mn-cs"/>
            </a:endParaRPr>
          </a:p>
        </p:txBody>
      </p:sp>
      <p:sp>
        <p:nvSpPr>
          <p:cNvPr id="4" name="スライド番号プレースホルダ 6"/>
          <p:cNvSpPr>
            <a:spLocks noGrp="1"/>
          </p:cNvSpPr>
          <p:nvPr>
            <p:ph type="sldNum" sz="quarter" idx="12"/>
          </p:nvPr>
        </p:nvSpPr>
        <p:spPr/>
        <p:txBody>
          <a:bodyPr/>
          <a:lstStyle/>
          <a:p>
            <a:fld id="{DD71D811-0CF1-41B6-9353-82CA2352C3C3}" type="slidenum">
              <a:rPr lang="ja-JP" altLang="en-US"/>
              <a:pPr/>
              <a:t>22</a:t>
            </a:fld>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8424936" cy="1800200"/>
          </a:xfrm>
        </p:spPr>
        <p:txBody>
          <a:bodyPr>
            <a:normAutofit fontScale="90000"/>
          </a:bodyPr>
          <a:lstStyle/>
          <a:p>
            <a:pPr algn="l"/>
            <a:r>
              <a:rPr lang="ja-JP" altLang="en-US" b="1" i="1">
                <a:solidFill>
                  <a:srgbClr val="FFFF00"/>
                </a:solidFill>
              </a:rPr>
              <a:t>　</a:t>
            </a:r>
            <a:r>
              <a:rPr lang="ja-JP" altLang="en-US" sz="4888" b="1" i="1">
                <a:solidFill>
                  <a:srgbClr val="FFFF00"/>
                </a:solidFill>
              </a:rPr>
              <a:t>クラブの皆さんで　</a:t>
            </a:r>
            <a:r>
              <a:rPr lang="en-US" altLang="ja-JP" sz="4888" b="1" i="1">
                <a:solidFill>
                  <a:srgbClr val="FFFF00"/>
                </a:solidFill>
              </a:rPr>
              <a:t>“</a:t>
            </a:r>
            <a:r>
              <a:rPr lang="en-US" altLang="ja-JP" sz="5999" b="1" i="1">
                <a:solidFill>
                  <a:srgbClr val="FFFF00"/>
                </a:solidFill>
              </a:rPr>
              <a:t>RI</a:t>
            </a:r>
            <a:r>
              <a:rPr lang="ja-JP" altLang="en-US" sz="4888" b="1" i="1">
                <a:solidFill>
                  <a:srgbClr val="FFFF00"/>
                </a:solidFill>
              </a:rPr>
              <a:t>テーマ</a:t>
            </a:r>
            <a:r>
              <a:rPr lang="en-US" altLang="ja-JP" sz="4888" b="1" i="1">
                <a:solidFill>
                  <a:srgbClr val="FFFF00"/>
                </a:solidFill>
              </a:rPr>
              <a:t>”</a:t>
            </a:r>
            <a:r>
              <a:rPr lang="ja-JP" altLang="en-US" sz="4888" b="1" i="1">
                <a:solidFill>
                  <a:srgbClr val="FFFF00"/>
                </a:solidFill>
              </a:rPr>
              <a:t/>
            </a:r>
            <a:br>
              <a:rPr lang="ja-JP" altLang="en-US" sz="4888" b="1" i="1">
                <a:solidFill>
                  <a:srgbClr val="FFFF00"/>
                </a:solidFill>
              </a:rPr>
            </a:br>
            <a:r>
              <a:rPr lang="ja-JP" altLang="en-US" sz="4888" b="1" i="1">
                <a:solidFill>
                  <a:srgbClr val="FFFF00"/>
                </a:solidFill>
              </a:rPr>
              <a:t>　について是非話し合ってください</a:t>
            </a:r>
          </a:p>
        </p:txBody>
      </p:sp>
      <p:sp>
        <p:nvSpPr>
          <p:cNvPr id="3" name="コンテンツ プレースホルダ 2"/>
          <p:cNvSpPr>
            <a:spLocks noGrp="1"/>
          </p:cNvSpPr>
          <p:nvPr>
            <p:ph idx="1"/>
          </p:nvPr>
        </p:nvSpPr>
        <p:spPr>
          <a:xfrm>
            <a:off x="457200" y="2996952"/>
            <a:ext cx="8229600" cy="3129211"/>
          </a:xfrm>
        </p:spPr>
        <p:txBody>
          <a:bodyPr>
            <a:normAutofit/>
          </a:bodyPr>
          <a:lstStyle/>
          <a:p>
            <a:pPr algn="ctr">
              <a:buNone/>
            </a:pPr>
            <a:r>
              <a:rPr lang="ja-JP" altLang="en-US" sz="4000" b="1"/>
              <a:t>「心の中を見つめる」とは？</a:t>
            </a:r>
            <a:br>
              <a:rPr lang="ja-JP" altLang="en-US" sz="4000" b="1"/>
            </a:br>
            <a:r>
              <a:rPr lang="ja-JP" altLang="en-US" sz="4000" b="1"/>
              <a:t/>
            </a:r>
            <a:br>
              <a:rPr lang="ja-JP" altLang="en-US" sz="4000" b="1"/>
            </a:br>
            <a:r>
              <a:rPr lang="ja-JP" altLang="en-US" sz="4000" b="1"/>
              <a:t>「博愛」とはなにか</a:t>
            </a:r>
            <a:br>
              <a:rPr lang="ja-JP" altLang="en-US" sz="4000" b="1"/>
            </a:br>
            <a:r>
              <a:rPr lang="ja-JP" altLang="en-US" sz="3600" b="1"/>
              <a:t/>
            </a:r>
            <a:br>
              <a:rPr lang="ja-JP" altLang="en-US" sz="3600" b="1"/>
            </a:br>
            <a:endParaRPr lang="ja-JP" altLang="en-US" sz="36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827584" y="1844824"/>
            <a:ext cx="7772400" cy="1728193"/>
          </a:xfrm>
        </p:spPr>
        <p:txBody>
          <a:bodyPr>
            <a:normAutofit/>
          </a:bodyPr>
          <a:lstStyle/>
          <a:p>
            <a:pPr lvl="0"/>
            <a:r>
              <a:rPr lang="en-US" altLang="ja-JP" sz="6600" b="1">
                <a:solidFill>
                  <a:srgbClr val="FFFF00"/>
                </a:solidFill>
              </a:rPr>
              <a:t>Strategic Plan</a:t>
            </a:r>
            <a:endParaRPr lang="ja-JP" altLang="en-US" sz="6600" b="1">
              <a:solidFill>
                <a:srgbClr val="FFFF00"/>
              </a:solidFill>
            </a:endParaRPr>
          </a:p>
        </p:txBody>
      </p:sp>
      <p:sp>
        <p:nvSpPr>
          <p:cNvPr id="7" name="サブタイトル 6"/>
          <p:cNvSpPr>
            <a:spLocks noGrp="1"/>
          </p:cNvSpPr>
          <p:nvPr>
            <p:ph type="subTitle" idx="1"/>
          </p:nvPr>
        </p:nvSpPr>
        <p:spPr/>
        <p:txBody>
          <a:bodyPr>
            <a:normAutofit/>
          </a:bodyPr>
          <a:lstStyle/>
          <a:p>
            <a:pPr lvl="0"/>
            <a:r>
              <a:rPr lang="ja-JP" altLang="en-US" sz="4400" b="1">
                <a:solidFill>
                  <a:srgbClr val="00B0F0"/>
                </a:solidFill>
              </a:rPr>
              <a:t>長期計画</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sz="4400" i="1">
                <a:solidFill>
                  <a:srgbClr val="FFFF00"/>
                </a:solidFill>
              </a:rPr>
              <a:t>長期計画の中核となる価値観</a:t>
            </a:r>
          </a:p>
        </p:txBody>
      </p:sp>
      <p:sp>
        <p:nvSpPr>
          <p:cNvPr id="3" name="コンテンツ プレースホルダ 2"/>
          <p:cNvSpPr>
            <a:spLocks noGrp="1"/>
          </p:cNvSpPr>
          <p:nvPr>
            <p:ph idx="1"/>
          </p:nvPr>
        </p:nvSpPr>
        <p:spPr>
          <a:xfrm>
            <a:off x="457200" y="1772816"/>
            <a:ext cx="8686800" cy="5328592"/>
          </a:xfrm>
        </p:spPr>
        <p:txBody>
          <a:bodyPr>
            <a:normAutofit fontScale="62500" lnSpcReduction="10000"/>
          </a:bodyPr>
          <a:lstStyle/>
          <a:p>
            <a:pPr marL="1179576" indent="-1143000">
              <a:lnSpc>
                <a:spcPct val="80000"/>
              </a:lnSpc>
              <a:buClr>
                <a:schemeClr val="tx1">
                  <a:lumMod val="95000"/>
                </a:schemeClr>
              </a:buClr>
              <a:buNone/>
            </a:pPr>
            <a:r>
              <a:rPr lang="en-US" altLang="ja-JP" sz="5636"/>
              <a:t>1.</a:t>
            </a:r>
            <a:r>
              <a:rPr lang="ja-JP" altLang="en-US" sz="5636"/>
              <a:t>奉仕⇒世界理解と平和をもたらす。奉仕をす　　　　</a:t>
            </a:r>
          </a:p>
          <a:p>
            <a:pPr marL="1179576" indent="-1143000">
              <a:lnSpc>
                <a:spcPct val="80000"/>
              </a:lnSpc>
              <a:buClr>
                <a:schemeClr val="tx1">
                  <a:lumMod val="95000"/>
                </a:schemeClr>
              </a:buClr>
              <a:buNone/>
            </a:pPr>
            <a:r>
              <a:rPr lang="ja-JP" altLang="en-US" sz="5636"/>
              <a:t>　　　　　るものに喜びを与える奉仕文化の創造</a:t>
            </a:r>
          </a:p>
          <a:p>
            <a:pPr marL="1179576" indent="-1143000">
              <a:lnSpc>
                <a:spcPct val="80000"/>
              </a:lnSpc>
              <a:buClr>
                <a:schemeClr val="tx1">
                  <a:lumMod val="95000"/>
                </a:schemeClr>
              </a:buClr>
              <a:buNone/>
            </a:pPr>
            <a:r>
              <a:rPr lang="en-US" altLang="ja-JP" sz="5636"/>
              <a:t>2.</a:t>
            </a:r>
            <a:r>
              <a:rPr lang="ja-JP" altLang="en-US" sz="5636"/>
              <a:t>親睦⇒個人による個々の奉仕活動より協力して人類に奉仕。親睦は寛容</a:t>
            </a:r>
          </a:p>
          <a:p>
            <a:pPr marL="1179576" indent="-1143000">
              <a:lnSpc>
                <a:spcPct val="80000"/>
              </a:lnSpc>
              <a:buClr>
                <a:schemeClr val="tx1">
                  <a:lumMod val="95000"/>
                </a:schemeClr>
              </a:buClr>
              <a:buNone/>
            </a:pPr>
            <a:r>
              <a:rPr lang="en-US" altLang="ja-JP" sz="5636"/>
              <a:t>3.</a:t>
            </a:r>
            <a:r>
              <a:rPr lang="ja-JP" altLang="en-US" sz="5636"/>
              <a:t>多様性⇒繁栄するクラブは職業分類を実践</a:t>
            </a:r>
          </a:p>
          <a:p>
            <a:pPr marL="1179576" indent="-1143000">
              <a:lnSpc>
                <a:spcPct val="80000"/>
              </a:lnSpc>
              <a:buClr>
                <a:schemeClr val="tx1">
                  <a:lumMod val="95000"/>
                </a:schemeClr>
              </a:buClr>
              <a:buNone/>
            </a:pPr>
            <a:r>
              <a:rPr lang="en-US" altLang="ja-JP" sz="5636"/>
              <a:t>4.</a:t>
            </a:r>
            <a:r>
              <a:rPr lang="ja-JP" altLang="en-US" sz="5636"/>
              <a:t>高潔性⇒職場、地域社会で倫理の高揚</a:t>
            </a:r>
          </a:p>
          <a:p>
            <a:pPr marL="1179576" indent="-1143000">
              <a:lnSpc>
                <a:spcPct val="80000"/>
              </a:lnSpc>
              <a:buClr>
                <a:schemeClr val="tx1">
                  <a:lumMod val="95000"/>
                </a:schemeClr>
              </a:buClr>
              <a:buNone/>
            </a:pPr>
            <a:r>
              <a:rPr lang="en-US" altLang="ja-JP" sz="5636"/>
              <a:t>5.</a:t>
            </a:r>
            <a:r>
              <a:rPr lang="ja-JP" altLang="en-US" sz="5636"/>
              <a:t>リーダーシップ⇒指導力を進展させる</a:t>
            </a:r>
          </a:p>
          <a:p>
            <a:pPr>
              <a:lnSpc>
                <a:spcPct val="80000"/>
              </a:lnSpc>
              <a:buNone/>
            </a:pPr>
            <a:r>
              <a:rPr lang="ja-JP" altLang="en-US"/>
              <a:t>　</a:t>
            </a:r>
          </a:p>
          <a:p>
            <a:pPr>
              <a:lnSpc>
                <a:spcPct val="80000"/>
              </a:lnSpc>
              <a:buNone/>
            </a:pPr>
            <a:r>
              <a:rPr lang="ja-JP" altLang="en-US">
                <a:solidFill>
                  <a:srgbClr val="FFFF00"/>
                </a:solidFill>
              </a:rPr>
              <a:t>　　</a:t>
            </a:r>
            <a:r>
              <a:rPr lang="ja-JP" altLang="en-US" sz="5090">
                <a:solidFill>
                  <a:srgbClr val="FFFF00"/>
                </a:solidFill>
              </a:rPr>
              <a:t>これらの価値観は「ロータリーの綱領」</a:t>
            </a:r>
          </a:p>
          <a:p>
            <a:pPr>
              <a:lnSpc>
                <a:spcPct val="80000"/>
              </a:lnSpc>
              <a:buNone/>
            </a:pPr>
            <a:r>
              <a:rPr lang="ja-JP" altLang="en-US" sz="5090">
                <a:solidFill>
                  <a:srgbClr val="FFFF00"/>
                </a:solidFill>
              </a:rPr>
              <a:t>　　　　「</a:t>
            </a:r>
            <a:r>
              <a:rPr lang="en-US" altLang="ja-JP" sz="5090">
                <a:solidFill>
                  <a:srgbClr val="FFFF00"/>
                </a:solidFill>
              </a:rPr>
              <a:t>4</a:t>
            </a:r>
            <a:r>
              <a:rPr lang="ja-JP" altLang="en-US" sz="5090">
                <a:solidFill>
                  <a:srgbClr val="FFFF00"/>
                </a:solidFill>
              </a:rPr>
              <a:t>つのテスト」に反映されている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r>
              <a:rPr lang="ja-JP" altLang="en-US" sz="4888" b="1" i="1">
                <a:solidFill>
                  <a:srgbClr val="FFFF00"/>
                </a:solidFill>
              </a:rPr>
              <a:t>中核となる価値観と職業奉仕</a:t>
            </a:r>
            <a:r>
              <a:rPr lang="ja-JP" altLang="en-US"/>
              <a:t/>
            </a:r>
            <a:br>
              <a:rPr lang="ja-JP" altLang="en-US"/>
            </a:br>
            <a:r>
              <a:rPr lang="ja-JP" altLang="en-US" sz="3999"/>
              <a:t>ビチャイ・ラタクル元</a:t>
            </a:r>
            <a:r>
              <a:rPr lang="en-US" altLang="ja-JP" sz="3999"/>
              <a:t>RI</a:t>
            </a:r>
            <a:r>
              <a:rPr lang="ja-JP" altLang="en-US" sz="3999"/>
              <a:t>会長</a:t>
            </a:r>
          </a:p>
        </p:txBody>
      </p:sp>
      <p:sp>
        <p:nvSpPr>
          <p:cNvPr id="3" name="コンテンツ プレースホルダ 2"/>
          <p:cNvSpPr>
            <a:spLocks noGrp="1"/>
          </p:cNvSpPr>
          <p:nvPr>
            <p:ph idx="1"/>
          </p:nvPr>
        </p:nvSpPr>
        <p:spPr>
          <a:xfrm>
            <a:off x="323528" y="1600200"/>
            <a:ext cx="8568952" cy="4525963"/>
          </a:xfrm>
        </p:spPr>
        <p:txBody>
          <a:bodyPr/>
          <a:lstStyle/>
          <a:p>
            <a:pPr lvl="0"/>
            <a:r>
              <a:rPr lang="en-US" altLang="ja-JP"/>
              <a:t>100</a:t>
            </a:r>
            <a:r>
              <a:rPr lang="ja-JP" altLang="en-US"/>
              <a:t>年間ロータリーを支えてきた中核的価値観</a:t>
            </a:r>
          </a:p>
          <a:p>
            <a:pPr lvl="0"/>
            <a:r>
              <a:rPr lang="ja-JP" altLang="en-US"/>
              <a:t>奉仕　親睦　多様性　高潔性　リーダーシップ</a:t>
            </a:r>
          </a:p>
          <a:p>
            <a:pPr lvl="0"/>
            <a:r>
              <a:rPr lang="ja-JP" altLang="en-US"/>
              <a:t>卓越した人道的・教育的プログラムで多大な成果を収めてきたが、大事なのを見失った</a:t>
            </a:r>
          </a:p>
          <a:p>
            <a:pPr lvl="0"/>
            <a:r>
              <a:rPr lang="ja-JP" altLang="en-US"/>
              <a:t>私たちが今、見失ったロータリーの独自性とは、もちろん職業奉仕</a:t>
            </a:r>
          </a:p>
          <a:p>
            <a:pPr lvl="0"/>
            <a:r>
              <a:rPr lang="ja-JP" altLang="en-US"/>
              <a:t>最初の難関はロータリアンに職業奉仕の本当の意味を理解してもらう事⇒</a:t>
            </a:r>
            <a:r>
              <a:rPr lang="en-US" altLang="ja-JP" sz="3600"/>
              <a:t>2</a:t>
            </a:r>
            <a:r>
              <a:rPr lang="ja-JP" altLang="en-US"/>
              <a:t>つの標語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b="1">
                <a:solidFill>
                  <a:srgbClr val="FFFF00"/>
                </a:solidFill>
              </a:rPr>
              <a:t>基本に立ち返る：優先項目と目標</a:t>
            </a:r>
          </a:p>
        </p:txBody>
      </p:sp>
      <p:sp>
        <p:nvSpPr>
          <p:cNvPr id="3" name="コンテンツ プレースホルダ 2"/>
          <p:cNvSpPr>
            <a:spLocks noGrp="1"/>
          </p:cNvSpPr>
          <p:nvPr>
            <p:ph idx="1"/>
          </p:nvPr>
        </p:nvSpPr>
        <p:spPr>
          <a:xfrm>
            <a:off x="467544" y="1600200"/>
            <a:ext cx="8424936" cy="4525963"/>
          </a:xfrm>
        </p:spPr>
        <p:txBody>
          <a:bodyPr>
            <a:normAutofit fontScale="92500"/>
          </a:bodyPr>
          <a:lstStyle/>
          <a:p>
            <a:pPr algn="ctr">
              <a:buNone/>
            </a:pPr>
            <a:r>
              <a:rPr lang="ja-JP" altLang="en-US" sz="3567">
                <a:solidFill>
                  <a:srgbClr val="FFFF00"/>
                </a:solidFill>
              </a:rPr>
              <a:t>優先項目</a:t>
            </a:r>
          </a:p>
          <a:p>
            <a:pPr marL="514350" indent="-514350">
              <a:buFont typeface="+mj-lt"/>
              <a:buAutoNum type="arabicPeriod"/>
            </a:pPr>
            <a:r>
              <a:rPr lang="ja-JP" altLang="en-US" sz="3567"/>
              <a:t>クラブのサポート強化</a:t>
            </a:r>
          </a:p>
          <a:p>
            <a:pPr marL="514350" indent="-514350">
              <a:buFont typeface="+mj-lt"/>
              <a:buAutoNum type="arabicPeriod"/>
            </a:pPr>
            <a:r>
              <a:rPr lang="ja-JP" altLang="en-US" sz="3567"/>
              <a:t>人道的奉仕の重点化と増加</a:t>
            </a:r>
          </a:p>
          <a:p>
            <a:pPr marL="514350" indent="-514350">
              <a:buFont typeface="+mj-lt"/>
              <a:buAutoNum type="arabicPeriod"/>
            </a:pPr>
            <a:r>
              <a:rPr lang="ja-JP" altLang="en-US" sz="3567"/>
              <a:t>公共イメージと認知度の向上</a:t>
            </a:r>
          </a:p>
          <a:p>
            <a:pPr marL="514350" indent="-514350">
              <a:buNone/>
            </a:pPr>
            <a:endParaRPr lang="ja-JP" altLang="en-US" sz="3567"/>
          </a:p>
          <a:p>
            <a:pPr marL="514350" indent="-514350" algn="ctr">
              <a:buNone/>
            </a:pPr>
            <a:r>
              <a:rPr lang="ja-JP" altLang="en-US" sz="3567">
                <a:solidFill>
                  <a:srgbClr val="FFFF00"/>
                </a:solidFill>
              </a:rPr>
              <a:t>中核となる価値観</a:t>
            </a:r>
          </a:p>
          <a:p>
            <a:pPr marL="514350" indent="-514350">
              <a:buNone/>
            </a:pPr>
            <a:r>
              <a:rPr lang="ja-JP" altLang="en-US" sz="3567"/>
              <a:t>奉仕　親睦　多様性　高潔性　リーダーシップ</a:t>
            </a:r>
          </a:p>
          <a:p>
            <a:pPr marL="514350" indent="-514350">
              <a:buFont typeface="+mj-lt"/>
              <a:buAutoNum type="arabicPeriod"/>
            </a:pPr>
            <a:endParaRPr lang="ja-JP" altLang="en-US"/>
          </a:p>
          <a:p>
            <a:pPr marL="514350" indent="-514350">
              <a:buFont typeface="+mj-lt"/>
              <a:buAutoNum type="arabicPeriod"/>
            </a:pPr>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52400" y="152400"/>
            <a:ext cx="8836025" cy="756320"/>
          </a:xfrm>
        </p:spPr>
        <p:txBody>
          <a:bodyPr>
            <a:noAutofit/>
          </a:bodyPr>
          <a:lstStyle/>
          <a:p>
            <a:pPr lvl="0"/>
            <a:r>
              <a:rPr lang="ja-JP" altLang="en-US" b="1" i="1">
                <a:solidFill>
                  <a:srgbClr val="FFFF00"/>
                </a:solidFill>
              </a:rPr>
              <a:t>ロータリー家族を広げる </a:t>
            </a:r>
          </a:p>
        </p:txBody>
      </p:sp>
      <p:grpSp>
        <p:nvGrpSpPr>
          <p:cNvPr id="2" name="Group 3"/>
          <p:cNvGrpSpPr/>
          <p:nvPr/>
        </p:nvGrpSpPr>
        <p:grpSpPr>
          <a:xfrm>
            <a:off x="5181600" y="4006850"/>
            <a:ext cx="1143000" cy="1479550"/>
            <a:chOff x="3072" y="2400"/>
            <a:chExt cx="720" cy="932"/>
          </a:xfrm>
        </p:grpSpPr>
        <p:pic>
          <p:nvPicPr>
            <p:cNvPr id="165892" name="Picture 4"/>
            <p:cNvPicPr>
              <a:picLocks noChangeArrowheads="1"/>
            </p:cNvPicPr>
            <p:nvPr/>
          </p:nvPicPr>
          <p:blipFill rotWithShape="1">
            <a:blip r:embed="rId3" cstate="print"/>
            <a:srcRect/>
            <a:stretch>
              <a:fillRect/>
            </a:stretch>
          </p:blipFill>
          <p:spPr>
            <a:xfrm>
              <a:off x="3264" y="2400"/>
              <a:ext cx="336" cy="672"/>
            </a:xfrm>
            <a:prstGeom prst="rect">
              <a:avLst/>
            </a:prstGeom>
            <a:noFill/>
            <a:ln w="9525">
              <a:noFill/>
              <a:miter/>
            </a:ln>
          </p:spPr>
        </p:pic>
        <p:sp>
          <p:nvSpPr>
            <p:cNvPr id="165893" name="Text Box 5"/>
            <p:cNvSpPr txBox="1">
              <a:spLocks noChangeArrowheads="1"/>
            </p:cNvSpPr>
            <p:nvPr/>
          </p:nvSpPr>
          <p:spPr>
            <a:xfrm>
              <a:off x="3072" y="3120"/>
              <a:ext cx="720" cy="212"/>
            </a:xfrm>
            <a:prstGeom prst="rect">
              <a:avLst/>
            </a:prstGeom>
            <a:noFill/>
            <a:ln w="9525">
              <a:noFill/>
              <a:miter/>
            </a:ln>
            <a:effectLst/>
          </p:spPr>
          <p:txBody>
            <a:bodyPr>
              <a:spAutoFit/>
            </a:bodyPr>
            <a:lstStyle/>
            <a:p>
              <a:pPr algn="ctr">
                <a:spcBef>
                  <a:spcPct val="50000"/>
                </a:spcBef>
              </a:pPr>
              <a:r>
                <a:rPr lang="ja-JP" altLang="en-US" sz="1600"/>
                <a:t>学友</a:t>
              </a:r>
            </a:p>
          </p:txBody>
        </p:sp>
      </p:grpSp>
      <p:grpSp>
        <p:nvGrpSpPr>
          <p:cNvPr id="3" name="Group 6"/>
          <p:cNvGrpSpPr/>
          <p:nvPr/>
        </p:nvGrpSpPr>
        <p:grpSpPr>
          <a:xfrm>
            <a:off x="5181600" y="1524000"/>
            <a:ext cx="1143000" cy="1647825"/>
            <a:chOff x="3072" y="1056"/>
            <a:chExt cx="720" cy="1038"/>
          </a:xfrm>
        </p:grpSpPr>
        <p:pic>
          <p:nvPicPr>
            <p:cNvPr id="165895" name="Picture 7"/>
            <p:cNvPicPr>
              <a:picLocks noChangeArrowheads="1"/>
            </p:cNvPicPr>
            <p:nvPr/>
          </p:nvPicPr>
          <p:blipFill rotWithShape="1">
            <a:blip r:embed="rId4" cstate="print"/>
            <a:srcRect/>
            <a:stretch>
              <a:fillRect/>
            </a:stretch>
          </p:blipFill>
          <p:spPr>
            <a:xfrm>
              <a:off x="3216" y="1056"/>
              <a:ext cx="384" cy="672"/>
            </a:xfrm>
            <a:prstGeom prst="rect">
              <a:avLst/>
            </a:prstGeom>
            <a:noFill/>
            <a:ln w="9525">
              <a:noFill/>
              <a:miter/>
            </a:ln>
          </p:spPr>
        </p:pic>
        <p:sp>
          <p:nvSpPr>
            <p:cNvPr id="165896" name="Text Box 8"/>
            <p:cNvSpPr txBox="1">
              <a:spLocks noChangeArrowheads="1"/>
            </p:cNvSpPr>
            <p:nvPr/>
          </p:nvSpPr>
          <p:spPr>
            <a:xfrm>
              <a:off x="3072" y="1728"/>
              <a:ext cx="720" cy="358"/>
            </a:xfrm>
            <a:prstGeom prst="rect">
              <a:avLst/>
            </a:prstGeom>
            <a:noFill/>
            <a:ln w="9525">
              <a:noFill/>
              <a:miter/>
            </a:ln>
            <a:effectLst/>
          </p:spPr>
          <p:txBody>
            <a:bodyPr>
              <a:spAutoFit/>
            </a:bodyPr>
            <a:lstStyle/>
            <a:p>
              <a:pPr algn="ctr">
                <a:spcBef>
                  <a:spcPct val="50000"/>
                </a:spcBef>
              </a:pPr>
              <a:r>
                <a:rPr lang="ja-JP" altLang="en-US" sz="1600"/>
                <a:t>ロータリーの協力者</a:t>
              </a:r>
            </a:p>
          </p:txBody>
        </p:sp>
      </p:grpSp>
      <p:grpSp>
        <p:nvGrpSpPr>
          <p:cNvPr id="4" name="Group 9"/>
          <p:cNvGrpSpPr/>
          <p:nvPr/>
        </p:nvGrpSpPr>
        <p:grpSpPr>
          <a:xfrm>
            <a:off x="3048000" y="3914775"/>
            <a:ext cx="1371600" cy="1647825"/>
            <a:chOff x="1488" y="2256"/>
            <a:chExt cx="864" cy="1038"/>
          </a:xfrm>
        </p:grpSpPr>
        <p:pic>
          <p:nvPicPr>
            <p:cNvPr id="165898" name="Picture 10"/>
            <p:cNvPicPr>
              <a:picLocks noChangeArrowheads="1"/>
            </p:cNvPicPr>
            <p:nvPr/>
          </p:nvPicPr>
          <p:blipFill rotWithShape="1">
            <a:blip r:embed="rId5" cstate="print"/>
            <a:srcRect l="8950" r="29540"/>
            <a:stretch>
              <a:fillRect/>
            </a:stretch>
          </p:blipFill>
          <p:spPr>
            <a:xfrm>
              <a:off x="1680" y="2256"/>
              <a:ext cx="336" cy="624"/>
            </a:xfrm>
            <a:prstGeom prst="rect">
              <a:avLst/>
            </a:prstGeom>
            <a:noFill/>
            <a:ln w="9525">
              <a:noFill/>
              <a:miter/>
            </a:ln>
          </p:spPr>
        </p:pic>
        <p:sp>
          <p:nvSpPr>
            <p:cNvPr id="165899" name="Text Box 11"/>
            <p:cNvSpPr txBox="1">
              <a:spLocks noChangeArrowheads="1"/>
            </p:cNvSpPr>
            <p:nvPr/>
          </p:nvSpPr>
          <p:spPr>
            <a:xfrm>
              <a:off x="1488" y="2928"/>
              <a:ext cx="864" cy="358"/>
            </a:xfrm>
            <a:prstGeom prst="rect">
              <a:avLst/>
            </a:prstGeom>
            <a:noFill/>
            <a:ln w="9525">
              <a:noFill/>
              <a:miter/>
            </a:ln>
            <a:effectLst/>
          </p:spPr>
          <p:txBody>
            <a:bodyPr>
              <a:spAutoFit/>
            </a:bodyPr>
            <a:lstStyle/>
            <a:p>
              <a:pPr algn="ctr">
                <a:spcBef>
                  <a:spcPct val="50000"/>
                </a:spcBef>
              </a:pPr>
              <a:r>
                <a:rPr lang="ja-JP" altLang="en-US" sz="1600"/>
                <a:t>ロータリアンの友人</a:t>
              </a:r>
            </a:p>
          </p:txBody>
        </p:sp>
      </p:grpSp>
      <p:grpSp>
        <p:nvGrpSpPr>
          <p:cNvPr id="5" name="Group 12"/>
          <p:cNvGrpSpPr/>
          <p:nvPr/>
        </p:nvGrpSpPr>
        <p:grpSpPr>
          <a:xfrm>
            <a:off x="7239000" y="1524000"/>
            <a:ext cx="1143000" cy="1739900"/>
            <a:chOff x="3792" y="624"/>
            <a:chExt cx="720" cy="1096"/>
          </a:xfrm>
        </p:grpSpPr>
        <p:pic>
          <p:nvPicPr>
            <p:cNvPr id="165901" name="Picture 13"/>
            <p:cNvPicPr>
              <a:picLocks noChangeArrowheads="1"/>
            </p:cNvPicPr>
            <p:nvPr/>
          </p:nvPicPr>
          <p:blipFill rotWithShape="1">
            <a:blip r:embed="rId5" cstate="print"/>
            <a:srcRect l="8950" r="29540"/>
            <a:stretch>
              <a:fillRect/>
            </a:stretch>
          </p:blipFill>
          <p:spPr>
            <a:xfrm>
              <a:off x="3936" y="624"/>
              <a:ext cx="336" cy="624"/>
            </a:xfrm>
            <a:prstGeom prst="rect">
              <a:avLst/>
            </a:prstGeom>
            <a:noFill/>
            <a:ln w="9525">
              <a:noFill/>
              <a:miter/>
            </a:ln>
          </p:spPr>
        </p:pic>
        <p:sp>
          <p:nvSpPr>
            <p:cNvPr id="165902" name="Text Box 14"/>
            <p:cNvSpPr txBox="1">
              <a:spLocks noChangeArrowheads="1"/>
            </p:cNvSpPr>
            <p:nvPr/>
          </p:nvSpPr>
          <p:spPr>
            <a:xfrm>
              <a:off x="3792" y="1200"/>
              <a:ext cx="720" cy="520"/>
            </a:xfrm>
            <a:prstGeom prst="rect">
              <a:avLst/>
            </a:prstGeom>
            <a:noFill/>
            <a:ln w="9525">
              <a:noFill/>
              <a:miter/>
            </a:ln>
            <a:effectLst/>
          </p:spPr>
          <p:txBody>
            <a:bodyPr>
              <a:spAutoFit/>
            </a:bodyPr>
            <a:lstStyle/>
            <a:p>
              <a:pPr algn="ctr">
                <a:spcBef>
                  <a:spcPct val="50000"/>
                </a:spcBef>
              </a:pPr>
              <a:r>
                <a:rPr lang="ja-JP" altLang="en-US" sz="1600"/>
                <a:t>ロータリーの協力者の友人</a:t>
              </a:r>
            </a:p>
          </p:txBody>
        </p:sp>
      </p:grpSp>
      <p:grpSp>
        <p:nvGrpSpPr>
          <p:cNvPr id="6" name="Group 15"/>
          <p:cNvGrpSpPr/>
          <p:nvPr/>
        </p:nvGrpSpPr>
        <p:grpSpPr>
          <a:xfrm>
            <a:off x="1143000" y="3733800"/>
            <a:ext cx="1143000" cy="1816100"/>
            <a:chOff x="624" y="2736"/>
            <a:chExt cx="720" cy="1144"/>
          </a:xfrm>
        </p:grpSpPr>
        <p:sp>
          <p:nvSpPr>
            <p:cNvPr id="165904" name="Text Box 16"/>
            <p:cNvSpPr txBox="1">
              <a:spLocks noChangeArrowheads="1"/>
            </p:cNvSpPr>
            <p:nvPr/>
          </p:nvSpPr>
          <p:spPr>
            <a:xfrm>
              <a:off x="624" y="3360"/>
              <a:ext cx="720" cy="520"/>
            </a:xfrm>
            <a:prstGeom prst="rect">
              <a:avLst/>
            </a:prstGeom>
            <a:noFill/>
            <a:ln w="9525">
              <a:noFill/>
              <a:miter/>
            </a:ln>
            <a:effectLst/>
          </p:spPr>
          <p:txBody>
            <a:bodyPr>
              <a:spAutoFit/>
            </a:bodyPr>
            <a:lstStyle/>
            <a:p>
              <a:pPr algn="ctr">
                <a:spcBef>
                  <a:spcPct val="50000"/>
                </a:spcBef>
              </a:pPr>
              <a:r>
                <a:rPr lang="ja-JP" altLang="en-US" sz="1600"/>
                <a:t>ロータリアンの友人の友人</a:t>
              </a:r>
            </a:p>
          </p:txBody>
        </p:sp>
        <p:pic>
          <p:nvPicPr>
            <p:cNvPr id="165905" name="Picture 17"/>
            <p:cNvPicPr>
              <a:picLocks noChangeArrowheads="1"/>
            </p:cNvPicPr>
            <p:nvPr/>
          </p:nvPicPr>
          <p:blipFill rotWithShape="1">
            <a:blip r:embed="rId6" cstate="print"/>
            <a:srcRect r="48560" b="-1150"/>
            <a:stretch>
              <a:fillRect/>
            </a:stretch>
          </p:blipFill>
          <p:spPr>
            <a:xfrm>
              <a:off x="864" y="2736"/>
              <a:ext cx="288" cy="672"/>
            </a:xfrm>
            <a:prstGeom prst="rect">
              <a:avLst/>
            </a:prstGeom>
            <a:noFill/>
            <a:ln w="9525">
              <a:noFill/>
              <a:miter/>
            </a:ln>
          </p:spPr>
        </p:pic>
      </p:grpSp>
      <p:grpSp>
        <p:nvGrpSpPr>
          <p:cNvPr id="7" name="Group 18"/>
          <p:cNvGrpSpPr/>
          <p:nvPr/>
        </p:nvGrpSpPr>
        <p:grpSpPr>
          <a:xfrm>
            <a:off x="7162800" y="4038600"/>
            <a:ext cx="1143000" cy="1447800"/>
            <a:chOff x="3888" y="2832"/>
            <a:chExt cx="720" cy="912"/>
          </a:xfrm>
        </p:grpSpPr>
        <p:pic>
          <p:nvPicPr>
            <p:cNvPr id="165907" name="Picture 19" descr="man6tz"/>
            <p:cNvPicPr>
              <a:picLocks noChangeArrowheads="1"/>
            </p:cNvPicPr>
            <p:nvPr/>
          </p:nvPicPr>
          <p:blipFill rotWithShape="1">
            <a:blip r:embed="rId7" cstate="print">
              <a:lum bright="70000" contrast="-70000"/>
            </a:blip>
            <a:srcRect/>
            <a:stretch>
              <a:fillRect/>
            </a:stretch>
          </p:blipFill>
          <p:spPr>
            <a:xfrm>
              <a:off x="4032" y="2832"/>
              <a:ext cx="336" cy="624"/>
            </a:xfrm>
            <a:prstGeom prst="rect">
              <a:avLst/>
            </a:prstGeom>
            <a:noFill/>
            <a:ln w="9525">
              <a:noFill/>
              <a:miter/>
            </a:ln>
          </p:spPr>
        </p:pic>
        <p:sp>
          <p:nvSpPr>
            <p:cNvPr id="165908" name="Text Box 20"/>
            <p:cNvSpPr txBox="1">
              <a:spLocks noChangeArrowheads="1"/>
            </p:cNvSpPr>
            <p:nvPr/>
          </p:nvSpPr>
          <p:spPr>
            <a:xfrm>
              <a:off x="3888" y="3378"/>
              <a:ext cx="720" cy="358"/>
            </a:xfrm>
            <a:prstGeom prst="rect">
              <a:avLst/>
            </a:prstGeom>
            <a:noFill/>
            <a:ln w="9525">
              <a:noFill/>
              <a:miter/>
            </a:ln>
            <a:effectLst/>
          </p:spPr>
          <p:txBody>
            <a:bodyPr>
              <a:spAutoFit/>
            </a:bodyPr>
            <a:lstStyle/>
            <a:p>
              <a:pPr algn="ctr">
                <a:spcBef>
                  <a:spcPct val="50000"/>
                </a:spcBef>
              </a:pPr>
              <a:r>
                <a:rPr lang="ja-JP" altLang="en-US" sz="1600"/>
                <a:t>学友の</a:t>
              </a:r>
              <a:br>
                <a:rPr lang="ja-JP" altLang="en-US" sz="1600"/>
              </a:br>
              <a:r>
                <a:rPr lang="ja-JP" altLang="en-US" sz="1600"/>
                <a:t>友人</a:t>
              </a:r>
            </a:p>
          </p:txBody>
        </p:sp>
      </p:grpSp>
      <p:grpSp>
        <p:nvGrpSpPr>
          <p:cNvPr id="8" name="Group 21"/>
          <p:cNvGrpSpPr/>
          <p:nvPr/>
        </p:nvGrpSpPr>
        <p:grpSpPr>
          <a:xfrm>
            <a:off x="3048000" y="1460500"/>
            <a:ext cx="1295400" cy="1571625"/>
            <a:chOff x="1632" y="1104"/>
            <a:chExt cx="816" cy="990"/>
          </a:xfrm>
        </p:grpSpPr>
        <p:pic>
          <p:nvPicPr>
            <p:cNvPr id="165910" name="Picture 22"/>
            <p:cNvPicPr>
              <a:picLocks noChangeArrowheads="1"/>
            </p:cNvPicPr>
            <p:nvPr/>
          </p:nvPicPr>
          <p:blipFill rotWithShape="1">
            <a:blip r:embed="rId8" cstate="print"/>
            <a:srcRect r="44060" b="-190"/>
            <a:stretch>
              <a:fillRect/>
            </a:stretch>
          </p:blipFill>
          <p:spPr>
            <a:xfrm>
              <a:off x="1872" y="1104"/>
              <a:ext cx="336" cy="672"/>
            </a:xfrm>
            <a:prstGeom prst="rect">
              <a:avLst/>
            </a:prstGeom>
            <a:noFill/>
            <a:ln w="9525">
              <a:noFill/>
              <a:miter/>
            </a:ln>
          </p:spPr>
        </p:pic>
        <p:sp>
          <p:nvSpPr>
            <p:cNvPr id="165911" name="Text Box 23"/>
            <p:cNvSpPr txBox="1">
              <a:spLocks noChangeArrowheads="1"/>
            </p:cNvSpPr>
            <p:nvPr/>
          </p:nvSpPr>
          <p:spPr>
            <a:xfrm>
              <a:off x="1632" y="1728"/>
              <a:ext cx="816" cy="366"/>
            </a:xfrm>
            <a:prstGeom prst="rect">
              <a:avLst/>
            </a:prstGeom>
            <a:noFill/>
            <a:ln w="9525">
              <a:noFill/>
              <a:miter/>
            </a:ln>
            <a:effectLst/>
          </p:spPr>
          <p:txBody>
            <a:bodyPr>
              <a:spAutoFit/>
            </a:bodyPr>
            <a:lstStyle/>
            <a:p>
              <a:pPr algn="ctr">
                <a:spcBef>
                  <a:spcPct val="50000"/>
                </a:spcBef>
              </a:pPr>
              <a:r>
                <a:rPr lang="ja-JP" altLang="en-US" sz="1600"/>
                <a:t>新世代</a:t>
              </a:r>
              <a:br>
                <a:rPr lang="ja-JP" altLang="en-US" sz="1600"/>
              </a:br>
              <a:r>
                <a:rPr lang="ja-JP" altLang="en-US" sz="1600"/>
                <a:t>の会員</a:t>
              </a:r>
            </a:p>
          </p:txBody>
        </p:sp>
      </p:grpSp>
      <p:grpSp>
        <p:nvGrpSpPr>
          <p:cNvPr id="9" name="Group 24"/>
          <p:cNvGrpSpPr/>
          <p:nvPr/>
        </p:nvGrpSpPr>
        <p:grpSpPr>
          <a:xfrm>
            <a:off x="1143000" y="1295400"/>
            <a:ext cx="1295400" cy="1571625"/>
            <a:chOff x="768" y="624"/>
            <a:chExt cx="816" cy="990"/>
          </a:xfrm>
        </p:grpSpPr>
        <p:pic>
          <p:nvPicPr>
            <p:cNvPr id="165913" name="Picture 25"/>
            <p:cNvPicPr>
              <a:picLocks noChangeArrowheads="1"/>
            </p:cNvPicPr>
            <p:nvPr/>
          </p:nvPicPr>
          <p:blipFill rotWithShape="1">
            <a:blip r:embed="rId9" cstate="print"/>
            <a:srcRect/>
            <a:stretch>
              <a:fillRect/>
            </a:stretch>
          </p:blipFill>
          <p:spPr>
            <a:xfrm>
              <a:off x="1008" y="624"/>
              <a:ext cx="384" cy="672"/>
            </a:xfrm>
            <a:prstGeom prst="rect">
              <a:avLst/>
            </a:prstGeom>
            <a:noFill/>
            <a:ln w="9525">
              <a:noFill/>
              <a:miter/>
            </a:ln>
          </p:spPr>
        </p:pic>
        <p:sp>
          <p:nvSpPr>
            <p:cNvPr id="165914" name="Text Box 26"/>
            <p:cNvSpPr txBox="1">
              <a:spLocks noChangeArrowheads="1"/>
            </p:cNvSpPr>
            <p:nvPr/>
          </p:nvSpPr>
          <p:spPr>
            <a:xfrm>
              <a:off x="768" y="1248"/>
              <a:ext cx="816" cy="358"/>
            </a:xfrm>
            <a:prstGeom prst="rect">
              <a:avLst/>
            </a:prstGeom>
            <a:noFill/>
            <a:ln w="9525">
              <a:noFill/>
              <a:miter/>
            </a:ln>
            <a:effectLst/>
          </p:spPr>
          <p:txBody>
            <a:bodyPr>
              <a:spAutoFit/>
            </a:bodyPr>
            <a:lstStyle/>
            <a:p>
              <a:pPr algn="ctr">
                <a:spcBef>
                  <a:spcPct val="50000"/>
                </a:spcBef>
              </a:pPr>
              <a:r>
                <a:rPr lang="ja-JP" altLang="en-US" sz="1600"/>
                <a:t>新世代の</a:t>
              </a:r>
              <a:br>
                <a:rPr lang="ja-JP" altLang="en-US" sz="1600"/>
              </a:br>
              <a:r>
                <a:rPr lang="ja-JP" altLang="en-US" sz="1600"/>
                <a:t>友人</a:t>
              </a:r>
            </a:p>
          </p:txBody>
        </p:sp>
      </p:grpSp>
      <p:sp>
        <p:nvSpPr>
          <p:cNvPr id="165916" name="Rectangle 28"/>
          <p:cNvSpPr>
            <a:spLocks noChangeArrowheads="1"/>
          </p:cNvSpPr>
          <p:nvPr/>
        </p:nvSpPr>
        <p:spPr>
          <a:xfrm>
            <a:off x="3048000" y="1295400"/>
            <a:ext cx="3200400" cy="4267200"/>
          </a:xfrm>
          <a:prstGeom prst="rect">
            <a:avLst/>
          </a:prstGeom>
          <a:noFill/>
          <a:ln w="57150">
            <a:solidFill>
              <a:srgbClr val="0000FF"/>
            </a:solidFill>
            <a:miter/>
          </a:ln>
          <a:effectLst/>
        </p:spPr>
        <p:txBody>
          <a:bodyPr wrap="none" anchor="ctr"/>
          <a:lstStyle/>
          <a:p>
            <a:endParaRPr lang="ja-JP" altLang="en-US"/>
          </a:p>
        </p:txBody>
      </p:sp>
      <p:pic>
        <p:nvPicPr>
          <p:cNvPr id="165917" name="Picture 29" descr="RI Emblem_color_small"/>
          <p:cNvPicPr>
            <a:picLocks noChangeAspect="1" noChangeArrowheads="1"/>
          </p:cNvPicPr>
          <p:nvPr/>
        </p:nvPicPr>
        <p:blipFill rotWithShape="1">
          <a:blip r:embed="rId10" cstate="print"/>
          <a:srcRect/>
          <a:stretch>
            <a:fillRect/>
          </a:stretch>
        </p:blipFill>
        <p:spPr>
          <a:xfrm>
            <a:off x="4114800" y="2819400"/>
            <a:ext cx="1281113" cy="12811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iterate>
                                    <p:tmPct val="10000"/>
                                  </p:iterate>
                                  <p:childTnLst>
                                    <p:set>
                                      <p:cBhvr>
                                        <p:cTn id="14" dur="1" fill="hold">
                                          <p:stCondLst>
                                            <p:cond delay="0"/>
                                          </p:stCondLst>
                                        </p:cTn>
                                        <p:tgtEl>
                                          <p:spTgt spid="165916"/>
                                        </p:tgtEl>
                                        <p:attrNameLst>
                                          <p:attrName>style.visibility</p:attrName>
                                        </p:attrNameLst>
                                      </p:cBhvr>
                                      <p:to>
                                        <p:strVal val="visible"/>
                                      </p:to>
                                    </p:set>
                                  </p:childTnLst>
                                </p:cTn>
                              </p:par>
                              <p:par>
                                <p:cTn id="15" presetID="6" presetClass="emph" presetSubtype="0" fill="hold" nodeType="withEffect">
                                  <p:stCondLst>
                                    <p:cond delay="0"/>
                                  </p:stCondLst>
                                  <p:childTnLst>
                                    <p:animScale>
                                      <p:cBhvr>
                                        <p:cTn id="16" dur="2000" fill="hold">
                                          <p:stCondLst>
                                            <p:cond delay="0"/>
                                          </p:stCondLst>
                                        </p:cTn>
                                        <p:tgtEl>
                                          <p:spTgt spid="165916"/>
                                        </p:tgtEl>
                                      </p:cBhvr>
                                      <p:to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274638"/>
            <a:ext cx="8229600" cy="922114"/>
          </a:xfrm>
        </p:spPr>
        <p:txBody>
          <a:bodyPr/>
          <a:lstStyle/>
          <a:p>
            <a:pPr lvl="0"/>
            <a:r>
              <a:rPr lang="ja-JP" altLang="en-US" b="1" i="1">
                <a:solidFill>
                  <a:srgbClr val="FFFF00"/>
                </a:solidFill>
              </a:rPr>
              <a:t>長期計画の具体例</a:t>
            </a:r>
          </a:p>
        </p:txBody>
      </p:sp>
      <p:sp>
        <p:nvSpPr>
          <p:cNvPr id="8" name="コンテンツ プレースホルダ 7"/>
          <p:cNvSpPr>
            <a:spLocks noGrp="1"/>
          </p:cNvSpPr>
          <p:nvPr>
            <p:ph idx="1"/>
          </p:nvPr>
        </p:nvSpPr>
        <p:spPr>
          <a:xfrm>
            <a:off x="457200" y="1268760"/>
            <a:ext cx="8229600" cy="5256584"/>
          </a:xfrm>
        </p:spPr>
        <p:txBody>
          <a:bodyPr>
            <a:normAutofit/>
          </a:bodyPr>
          <a:lstStyle/>
          <a:p>
            <a:pPr>
              <a:buFont typeface="Wingdings"/>
              <a:buChar char="Ø"/>
            </a:pPr>
            <a:r>
              <a:rPr lang="ja-JP" altLang="en-US" sz="4200"/>
              <a:t>　</a:t>
            </a:r>
            <a:r>
              <a:rPr lang="ja-JP" altLang="en-US" sz="3500">
                <a:solidFill>
                  <a:schemeClr val="tx1">
                    <a:lumMod val="95000"/>
                  </a:schemeClr>
                </a:solidFill>
                <a:latin typeface="Times New Roman"/>
                <a:cs typeface="Times New Roman"/>
              </a:rPr>
              <a:t>地域社会の人口を反映した、多様性の</a:t>
            </a:r>
          </a:p>
          <a:p>
            <a:pPr>
              <a:buNone/>
            </a:pPr>
            <a:r>
              <a:rPr lang="ja-JP" altLang="en-US" sz="3500">
                <a:solidFill>
                  <a:schemeClr val="tx1">
                    <a:lumMod val="95000"/>
                  </a:schemeClr>
                </a:solidFill>
                <a:latin typeface="Times New Roman"/>
                <a:cs typeface="Times New Roman"/>
              </a:rPr>
              <a:t>　　ある会員組織を推進する</a:t>
            </a:r>
          </a:p>
          <a:p>
            <a:pPr>
              <a:buFont typeface="Wingdings"/>
              <a:buChar char="Ø"/>
            </a:pPr>
            <a:r>
              <a:rPr lang="ja-JP" altLang="en-US" sz="3500">
                <a:solidFill>
                  <a:schemeClr val="tx1">
                    <a:lumMod val="95000"/>
                  </a:schemeClr>
                </a:solidFill>
                <a:latin typeface="Times New Roman"/>
                <a:cs typeface="Times New Roman"/>
              </a:rPr>
              <a:t>　具体的な目標</a:t>
            </a:r>
          </a:p>
          <a:p>
            <a:pPr marL="533400" indent="-533400" eaLnBrk="0" hangingPunct="0">
              <a:buAutoNum type="arabicPeriod"/>
            </a:pPr>
            <a:r>
              <a:rPr lang="en-US" altLang="ja-JP" sz="3500">
                <a:solidFill>
                  <a:schemeClr val="tx1">
                    <a:lumMod val="95000"/>
                  </a:schemeClr>
                </a:solidFill>
                <a:latin typeface="Times New Roman"/>
                <a:cs typeface="Times New Roman"/>
              </a:rPr>
              <a:t>2013</a:t>
            </a:r>
            <a:r>
              <a:rPr lang="ja-JP" altLang="en-US" sz="3500">
                <a:solidFill>
                  <a:schemeClr val="tx1">
                    <a:lumMod val="95000"/>
                  </a:schemeClr>
                </a:solidFill>
                <a:latin typeface="Times New Roman"/>
                <a:cs typeface="Times New Roman"/>
              </a:rPr>
              <a:t>年までに</a:t>
            </a:r>
            <a:r>
              <a:rPr lang="en-US" altLang="ja-JP" sz="3500">
                <a:solidFill>
                  <a:schemeClr val="tx1">
                    <a:lumMod val="95000"/>
                  </a:schemeClr>
                </a:solidFill>
                <a:latin typeface="Times New Roman"/>
                <a:cs typeface="Times New Roman"/>
              </a:rPr>
              <a:t>75%</a:t>
            </a:r>
            <a:r>
              <a:rPr lang="ja-JP" altLang="en-US" sz="3500">
                <a:solidFill>
                  <a:schemeClr val="tx1">
                    <a:lumMod val="95000"/>
                  </a:schemeClr>
                </a:solidFill>
                <a:latin typeface="Times New Roman"/>
                <a:cs typeface="Times New Roman"/>
              </a:rPr>
              <a:t>：</a:t>
            </a:r>
            <a:r>
              <a:rPr lang="en-US" altLang="ja-JP" sz="3500">
                <a:solidFill>
                  <a:schemeClr val="tx1">
                    <a:lumMod val="95000"/>
                  </a:schemeClr>
                </a:solidFill>
                <a:latin typeface="Times New Roman"/>
                <a:cs typeface="Times New Roman"/>
              </a:rPr>
              <a:t>25%</a:t>
            </a:r>
            <a:br>
              <a:rPr lang="en-US" altLang="ja-JP" sz="3500">
                <a:solidFill>
                  <a:schemeClr val="tx1">
                    <a:lumMod val="95000"/>
                  </a:schemeClr>
                </a:solidFill>
                <a:latin typeface="Times New Roman"/>
                <a:cs typeface="Times New Roman"/>
              </a:rPr>
            </a:br>
            <a:r>
              <a:rPr lang="ja-JP" altLang="en-US" sz="3500">
                <a:solidFill>
                  <a:schemeClr val="tx1">
                    <a:lumMod val="95000"/>
                  </a:schemeClr>
                </a:solidFill>
                <a:latin typeface="Times New Roman"/>
                <a:cs typeface="Times New Roman"/>
              </a:rPr>
              <a:t>（男：女）の割合にする</a:t>
            </a:r>
          </a:p>
          <a:p>
            <a:pPr marL="533400" indent="-533400" eaLnBrk="0" hangingPunct="0">
              <a:buAutoNum type="arabicPeriod"/>
            </a:pPr>
            <a:r>
              <a:rPr lang="en-US" altLang="ja-JP" sz="3500">
                <a:solidFill>
                  <a:schemeClr val="tx1">
                    <a:lumMod val="95000"/>
                  </a:schemeClr>
                </a:solidFill>
                <a:latin typeface="Times New Roman"/>
                <a:cs typeface="Times New Roman"/>
              </a:rPr>
              <a:t>2013</a:t>
            </a:r>
            <a:r>
              <a:rPr lang="ja-JP" altLang="en-US" sz="3500">
                <a:solidFill>
                  <a:schemeClr val="tx1">
                    <a:lumMod val="95000"/>
                  </a:schemeClr>
                </a:solidFill>
                <a:latin typeface="Times New Roman"/>
                <a:cs typeface="Times New Roman"/>
              </a:rPr>
              <a:t>年までに</a:t>
            </a:r>
            <a:br>
              <a:rPr lang="ja-JP" altLang="en-US" sz="3500">
                <a:solidFill>
                  <a:schemeClr val="tx1">
                    <a:lumMod val="95000"/>
                  </a:schemeClr>
                </a:solidFill>
                <a:latin typeface="Times New Roman"/>
                <a:cs typeface="Times New Roman"/>
              </a:rPr>
            </a:br>
            <a:r>
              <a:rPr lang="ja-JP" altLang="en-US" sz="3500">
                <a:solidFill>
                  <a:schemeClr val="tx1">
                    <a:lumMod val="95000"/>
                  </a:schemeClr>
                </a:solidFill>
                <a:latin typeface="Times New Roman"/>
                <a:cs typeface="Times New Roman"/>
              </a:rPr>
              <a:t>クラブの平均年齢を</a:t>
            </a:r>
            <a:r>
              <a:rPr lang="en-US" altLang="ja-JP" sz="3500">
                <a:solidFill>
                  <a:schemeClr val="tx1">
                    <a:lumMod val="95000"/>
                  </a:schemeClr>
                </a:solidFill>
                <a:latin typeface="Times New Roman"/>
                <a:cs typeface="Times New Roman"/>
              </a:rPr>
              <a:t>5</a:t>
            </a:r>
            <a:r>
              <a:rPr lang="ja-JP" altLang="en-US" sz="3500">
                <a:solidFill>
                  <a:schemeClr val="tx1">
                    <a:lumMod val="95000"/>
                  </a:schemeClr>
                </a:solidFill>
                <a:latin typeface="Times New Roman"/>
                <a:cs typeface="Times New Roman"/>
              </a:rPr>
              <a:t>歳下げる</a:t>
            </a:r>
          </a:p>
          <a:p>
            <a:pPr marL="533400" indent="-533400" eaLnBrk="0" hangingPunct="0">
              <a:buAutoNum type="arabicPeriod"/>
            </a:pPr>
            <a:r>
              <a:rPr lang="ja-JP" altLang="en-US" sz="3500">
                <a:solidFill>
                  <a:schemeClr val="tx1">
                    <a:lumMod val="95000"/>
                  </a:schemeClr>
                </a:solidFill>
                <a:latin typeface="Times New Roman"/>
                <a:cs typeface="Times New Roman"/>
              </a:rPr>
              <a:t>会員組織に地域の人口を反映させる</a:t>
            </a:r>
          </a:p>
          <a:p>
            <a:pPr marL="533400" indent="-533400" eaLnBrk="0" hangingPunct="0">
              <a:buAutoNum type="arabicPeriod"/>
            </a:pPr>
            <a:endParaRPr lang="ja-JP" altLang="en-US" sz="4000">
              <a:solidFill>
                <a:schemeClr val="tx1">
                  <a:lumMod val="95000"/>
                </a:schemeClr>
              </a:solidFill>
            </a:endParaRPr>
          </a:p>
          <a:p>
            <a:pPr marL="533400" indent="-533400" eaLnBrk="0" hangingPunct="0">
              <a:buAutoNum type="arabicPeriod"/>
            </a:pPr>
            <a:endParaRPr lang="ja-JP" altLang="en-US" sz="4000" b="1">
              <a:solidFill>
                <a:schemeClr val="tx1">
                  <a:lumMod val="95000"/>
                </a:schemeClr>
              </a:solidFill>
            </a:endParaRPr>
          </a:p>
          <a:p>
            <a:pPr marL="533400" indent="-533400" eaLnBrk="0" hangingPunct="0">
              <a:buAutoNum type="arabicPeriod"/>
            </a:pPr>
            <a:endParaRPr lang="ja-JP"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2"/>
          <p:cNvSpPr>
            <a:spLocks noGrp="1"/>
          </p:cNvSpPr>
          <p:nvPr>
            <p:ph type="title"/>
          </p:nvPr>
        </p:nvSpPr>
        <p:spPr/>
        <p:txBody>
          <a:bodyPr/>
          <a:lstStyle/>
          <a:p>
            <a:pPr eaLnBrk="1" hangingPunct="1"/>
            <a:r>
              <a:rPr lang="ja-JP" altLang="en-US" b="1" i="1">
                <a:solidFill>
                  <a:srgbClr val="FFFF00"/>
                </a:solidFill>
              </a:rPr>
              <a:t>ご苦労様です</a:t>
            </a:r>
          </a:p>
        </p:txBody>
      </p:sp>
      <p:sp>
        <p:nvSpPr>
          <p:cNvPr id="4" name="コンテンツ プレースホルダ 3"/>
          <p:cNvSpPr>
            <a:spLocks noGrp="1"/>
          </p:cNvSpPr>
          <p:nvPr>
            <p:ph idx="1"/>
          </p:nvPr>
        </p:nvSpPr>
        <p:spPr>
          <a:xfrm>
            <a:off x="357158" y="1600200"/>
            <a:ext cx="8329642" cy="4900634"/>
          </a:xfrm>
        </p:spPr>
        <p:txBody>
          <a:bodyPr>
            <a:normAutofit fontScale="92500" lnSpcReduction="20000"/>
          </a:bodyPr>
          <a:lstStyle/>
          <a:p>
            <a:pPr eaLnBrk="1" hangingPunct="1">
              <a:lnSpc>
                <a:spcPct val="90000"/>
              </a:lnSpc>
              <a:spcAft>
                <a:spcPct val="0"/>
              </a:spcAft>
              <a:buFont typeface="Arial"/>
              <a:buChar char="•"/>
            </a:pPr>
            <a:endParaRPr lang="ja-JP" altLang="en-US"/>
          </a:p>
          <a:p>
            <a:pPr algn="ctr" eaLnBrk="1" hangingPunct="1">
              <a:lnSpc>
                <a:spcPct val="90000"/>
              </a:lnSpc>
              <a:spcAft>
                <a:spcPct val="0"/>
              </a:spcAft>
              <a:buFont typeface="Arial"/>
              <a:buNone/>
            </a:pPr>
            <a:r>
              <a:rPr lang="ja-JP" altLang="en-US" sz="2941"/>
              <a:t>　</a:t>
            </a:r>
            <a:r>
              <a:rPr lang="ja-JP" altLang="en-US" sz="3882" b="1"/>
              <a:t>地区内７３クラブの指導者の皆さん！</a:t>
            </a:r>
          </a:p>
          <a:p>
            <a:pPr algn="ctr" eaLnBrk="1" hangingPunct="1">
              <a:lnSpc>
                <a:spcPct val="90000"/>
              </a:lnSpc>
              <a:spcAft>
                <a:spcPct val="0"/>
              </a:spcAft>
              <a:buFont typeface="Arial"/>
              <a:buNone/>
            </a:pPr>
            <a:r>
              <a:rPr lang="ja-JP" altLang="en-US" sz="3882" b="1"/>
              <a:t>ご歓迎申し上げます　　　　　　</a:t>
            </a:r>
          </a:p>
          <a:p>
            <a:pPr eaLnBrk="1" hangingPunct="1">
              <a:lnSpc>
                <a:spcPct val="90000"/>
              </a:lnSpc>
              <a:spcAft>
                <a:spcPct val="0"/>
              </a:spcAft>
              <a:buFont typeface="Arial"/>
              <a:buNone/>
            </a:pPr>
            <a:r>
              <a:rPr lang="ja-JP" altLang="en-US" sz="3882" b="1"/>
              <a:t>　</a:t>
            </a:r>
          </a:p>
          <a:p>
            <a:pPr eaLnBrk="1" hangingPunct="1">
              <a:lnSpc>
                <a:spcPct val="90000"/>
              </a:lnSpc>
              <a:spcAft>
                <a:spcPct val="0"/>
              </a:spcAft>
              <a:buFont typeface="Arial"/>
              <a:buNone/>
            </a:pPr>
            <a:r>
              <a:rPr lang="ja-JP" altLang="en-US" sz="3882" b="1"/>
              <a:t>　地区協はクラブの指導者の方々のセミナー</a:t>
            </a:r>
          </a:p>
          <a:p>
            <a:pPr eaLnBrk="1" hangingPunct="1">
              <a:lnSpc>
                <a:spcPct val="90000"/>
              </a:lnSpc>
              <a:spcAft>
                <a:spcPct val="0"/>
              </a:spcAft>
              <a:buFont typeface="Arial"/>
              <a:buNone/>
            </a:pPr>
            <a:r>
              <a:rPr lang="ja-JP" altLang="en-US" sz="3882" b="1"/>
              <a:t>　主役は会長・幹事さんとクラブの委員長さん</a:t>
            </a:r>
          </a:p>
          <a:p>
            <a:pPr eaLnBrk="1" hangingPunct="1">
              <a:lnSpc>
                <a:spcPct val="90000"/>
              </a:lnSpc>
              <a:spcAft>
                <a:spcPct val="0"/>
              </a:spcAft>
              <a:buFont typeface="Arial"/>
              <a:buNone/>
            </a:pPr>
            <a:endParaRPr lang="ja-JP" altLang="en-US" sz="3882" b="1"/>
          </a:p>
          <a:p>
            <a:pPr eaLnBrk="1" hangingPunct="1">
              <a:lnSpc>
                <a:spcPct val="90000"/>
              </a:lnSpc>
              <a:spcAft>
                <a:spcPct val="0"/>
              </a:spcAft>
              <a:buFont typeface="Arial"/>
              <a:buNone/>
            </a:pPr>
            <a:r>
              <a:rPr lang="ja-JP" altLang="en-US" sz="3882" b="1"/>
              <a:t>　地区ガバナー補佐、地区委員長さんは</a:t>
            </a:r>
          </a:p>
          <a:p>
            <a:pPr eaLnBrk="1" hangingPunct="1">
              <a:lnSpc>
                <a:spcPct val="90000"/>
              </a:lnSpc>
              <a:spcAft>
                <a:spcPct val="0"/>
              </a:spcAft>
              <a:buFont typeface="Arial"/>
              <a:buNone/>
            </a:pPr>
            <a:r>
              <a:rPr lang="ja-JP" altLang="en-US" sz="3882" b="1"/>
              <a:t>　効果的なクラブを作るためのお手伝い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b="1">
                <a:solidFill>
                  <a:srgbClr val="FFFF00"/>
                </a:solidFill>
              </a:rPr>
              <a:t>ご協力をお願いします</a:t>
            </a:r>
            <a:endParaRPr lang="ja-JP" altLang="en-US"/>
          </a:p>
        </p:txBody>
      </p:sp>
      <p:sp>
        <p:nvSpPr>
          <p:cNvPr id="3" name="コンテンツ プレースホルダ 2"/>
          <p:cNvSpPr>
            <a:spLocks noGrp="1"/>
          </p:cNvSpPr>
          <p:nvPr>
            <p:ph idx="1"/>
          </p:nvPr>
        </p:nvSpPr>
        <p:spPr>
          <a:xfrm>
            <a:off x="1691680" y="1556792"/>
            <a:ext cx="6408712" cy="4525963"/>
          </a:xfrm>
        </p:spPr>
        <p:txBody>
          <a:bodyPr>
            <a:normAutofit lnSpcReduction="10000"/>
          </a:bodyPr>
          <a:lstStyle/>
          <a:p>
            <a:pPr algn="ctr">
              <a:lnSpc>
                <a:spcPct val="80000"/>
              </a:lnSpc>
              <a:buNone/>
            </a:pPr>
            <a:r>
              <a:rPr lang="ja-JP" altLang="en-US" sz="3999" b="1">
                <a:solidFill>
                  <a:srgbClr val="FFFF00"/>
                </a:solidFill>
              </a:rPr>
              <a:t>卓越した組織を目指す</a:t>
            </a:r>
          </a:p>
          <a:p>
            <a:pPr>
              <a:lnSpc>
                <a:spcPct val="80000"/>
              </a:lnSpc>
              <a:buNone/>
            </a:pPr>
            <a:endParaRPr lang="ja-JP" altLang="en-US" sz="3567" b="1">
              <a:solidFill>
                <a:srgbClr val="00B0F0"/>
              </a:solidFill>
            </a:endParaRPr>
          </a:p>
          <a:p>
            <a:pPr marL="857250" indent="-857250">
              <a:lnSpc>
                <a:spcPct val="80000"/>
              </a:lnSpc>
              <a:buFont typeface="+mj-lt"/>
              <a:buAutoNum type="romanUcPeriod"/>
            </a:pPr>
            <a:r>
              <a:rPr lang="ja-JP" altLang="en-US" sz="3891" b="1">
                <a:solidFill>
                  <a:srgbClr val="00B0F0"/>
                </a:solidFill>
              </a:rPr>
              <a:t>刷新する</a:t>
            </a:r>
          </a:p>
          <a:p>
            <a:pPr marL="857250" indent="-857250">
              <a:lnSpc>
                <a:spcPct val="80000"/>
              </a:lnSpc>
              <a:buFont typeface="+mj-lt"/>
              <a:buAutoNum type="romanUcPeriod"/>
            </a:pPr>
            <a:r>
              <a:rPr lang="ja-JP" altLang="en-US" sz="3891" b="1">
                <a:solidFill>
                  <a:srgbClr val="00B0F0"/>
                </a:solidFill>
              </a:rPr>
              <a:t>開かれた心を持つ</a:t>
            </a:r>
          </a:p>
          <a:p>
            <a:pPr marL="857250" indent="-857250">
              <a:lnSpc>
                <a:spcPct val="80000"/>
              </a:lnSpc>
              <a:buFont typeface="+mj-lt"/>
              <a:buAutoNum type="romanUcPeriod"/>
            </a:pPr>
            <a:r>
              <a:rPr lang="ja-JP" altLang="en-US" sz="3891" b="1">
                <a:solidFill>
                  <a:srgbClr val="00B0F0"/>
                </a:solidFill>
              </a:rPr>
              <a:t>変化を導く</a:t>
            </a:r>
          </a:p>
          <a:p>
            <a:pPr marL="857250" indent="-857250">
              <a:lnSpc>
                <a:spcPct val="80000"/>
              </a:lnSpc>
              <a:buFont typeface="+mj-lt"/>
              <a:buAutoNum type="romanUcPeriod"/>
            </a:pPr>
            <a:r>
              <a:rPr lang="ja-JP" altLang="en-US" sz="3891" b="1">
                <a:solidFill>
                  <a:srgbClr val="00B0F0"/>
                </a:solidFill>
              </a:rPr>
              <a:t>根拠を持つ</a:t>
            </a:r>
          </a:p>
          <a:p>
            <a:pPr marL="857250" indent="-857250">
              <a:lnSpc>
                <a:spcPct val="80000"/>
              </a:lnSpc>
              <a:buFont typeface="+mj-lt"/>
              <a:buAutoNum type="romanUcPeriod"/>
            </a:pPr>
            <a:r>
              <a:rPr lang="ja-JP" altLang="en-US" sz="3891" b="1">
                <a:solidFill>
                  <a:srgbClr val="00B0F0"/>
                </a:solidFill>
              </a:rPr>
              <a:t>全員で協力する</a:t>
            </a:r>
          </a:p>
          <a:p>
            <a:pPr>
              <a:lnSpc>
                <a:spcPct val="80000"/>
              </a:lnSpc>
              <a:buNone/>
            </a:pPr>
            <a:r>
              <a:rPr lang="ja-JP" altLang="en-US" sz="3567" b="1">
                <a:solidFill>
                  <a:srgbClr val="00B0F0"/>
                </a:solidFill>
              </a:rPr>
              <a:t>　　　　　　　</a:t>
            </a:r>
          </a:p>
          <a:p>
            <a:pPr>
              <a:lnSpc>
                <a:spcPct val="80000"/>
              </a:lnSpc>
              <a:buNone/>
            </a:pPr>
            <a:endParaRPr lang="ja-JP" altLang="en-US" sz="3567" b="1">
              <a:solidFill>
                <a:srgbClr val="00B0F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塚原\Documents\100NORIT2\77400020.JPG"/>
          <p:cNvPicPr>
            <a:picLocks noChangeAspect="1" noChangeArrowheads="1"/>
          </p:cNvPicPr>
          <p:nvPr/>
        </p:nvPicPr>
        <p:blipFill rotWithShape="1">
          <a:blip r:embed="rId3" cstate="print"/>
          <a:srcRect/>
          <a:stretch>
            <a:fillRect/>
          </a:stretch>
        </p:blipFill>
        <p:spPr>
          <a:xfrm>
            <a:off x="0" y="0"/>
            <a:ext cx="9358282" cy="6858000"/>
          </a:xfrm>
          <a:prstGeom prst="rect">
            <a:avLst/>
          </a:prstGeom>
          <a:noFill/>
        </p:spPr>
      </p:pic>
      <p:sp>
        <p:nvSpPr>
          <p:cNvPr id="3" name="正方形/長方形 2"/>
          <p:cNvSpPr/>
          <p:nvPr/>
        </p:nvSpPr>
        <p:spPr>
          <a:xfrm>
            <a:off x="979510" y="692696"/>
            <a:ext cx="7184980" cy="753199"/>
          </a:xfrm>
          <a:prstGeom prst="rect">
            <a:avLst/>
          </a:prstGeom>
        </p:spPr>
        <p:txBody>
          <a:bodyPr wrap="square">
            <a:spAutoFit/>
          </a:bodyPr>
          <a:lstStyle/>
          <a:p>
            <a:pPr lvl="0" algn="ctr">
              <a:spcBef>
                <a:spcPct val="0"/>
              </a:spcBef>
            </a:pPr>
            <a:r>
              <a:rPr lang="ja-JP" altLang="en-US" sz="4400" b="1" i="1">
                <a:solidFill>
                  <a:srgbClr val="FFFF00"/>
                </a:solidFill>
              </a:rPr>
              <a:t>ご静聴ありがとうございました</a:t>
            </a:r>
            <a:endParaRPr lang="ja-JP" altLang="en-US" sz="4400" i="1">
              <a:solidFill>
                <a:srgbClr val="FFFF00"/>
              </a:solidFill>
            </a:endParaRP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077072"/>
            <a:ext cx="7772400" cy="1691903"/>
          </a:xfrm>
        </p:spPr>
        <p:txBody>
          <a:bodyPr>
            <a:normAutofit/>
          </a:bodyPr>
          <a:lstStyle/>
          <a:p>
            <a:pPr lvl="0"/>
            <a:r>
              <a:rPr lang="ja-JP" altLang="en-US"/>
              <a:t>未曾有の国難に見舞われた今、我々ロータリアンは何をなすべきか</a:t>
            </a:r>
          </a:p>
        </p:txBody>
      </p:sp>
      <p:sp>
        <p:nvSpPr>
          <p:cNvPr id="3" name="テキスト プレースホルダ 2"/>
          <p:cNvSpPr>
            <a:spLocks noGrp="1"/>
          </p:cNvSpPr>
          <p:nvPr>
            <p:ph type="body" idx="1"/>
          </p:nvPr>
        </p:nvSpPr>
        <p:spPr>
          <a:xfrm>
            <a:off x="722313" y="1052737"/>
            <a:ext cx="7772400" cy="2160239"/>
          </a:xfrm>
        </p:spPr>
        <p:txBody>
          <a:bodyPr>
            <a:normAutofit fontScale="92500"/>
          </a:bodyPr>
          <a:lstStyle/>
          <a:p>
            <a:pPr lvl="0">
              <a:lnSpc>
                <a:spcPct val="90000"/>
              </a:lnSpc>
            </a:pPr>
            <a:r>
              <a:rPr lang="ja-JP" altLang="en-US" sz="4324" b="1" i="1">
                <a:solidFill>
                  <a:srgbClr val="FFFF00"/>
                </a:solidFill>
              </a:rPr>
              <a:t>災害を被られた被災地の</a:t>
            </a:r>
          </a:p>
          <a:p>
            <a:pPr lvl="0">
              <a:lnSpc>
                <a:spcPct val="90000"/>
              </a:lnSpc>
            </a:pPr>
            <a:r>
              <a:rPr lang="ja-JP" altLang="en-US" sz="4324" b="1" i="1">
                <a:solidFill>
                  <a:srgbClr val="FFFF00"/>
                </a:solidFill>
              </a:rPr>
              <a:t>　　皆様に心からのお見舞いを</a:t>
            </a:r>
          </a:p>
          <a:p>
            <a:pPr lvl="0">
              <a:lnSpc>
                <a:spcPct val="90000"/>
              </a:lnSpc>
            </a:pPr>
            <a:r>
              <a:rPr lang="ja-JP" altLang="en-US" sz="4324" b="1" i="1">
                <a:solidFill>
                  <a:srgbClr val="FFFF00"/>
                </a:solidFill>
              </a:rPr>
              <a:t>　　　　　　　　　　　　　申し上げます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ja-JP" altLang="en-US" b="1" i="1">
                <a:solidFill>
                  <a:srgbClr val="FFFF00"/>
                </a:solidFill>
              </a:rPr>
              <a:t>非常時下のロータリー活動</a:t>
            </a:r>
          </a:p>
        </p:txBody>
      </p:sp>
      <p:sp>
        <p:nvSpPr>
          <p:cNvPr id="5" name="コンテンツ プレースホルダ 4"/>
          <p:cNvSpPr>
            <a:spLocks noGrp="1"/>
          </p:cNvSpPr>
          <p:nvPr>
            <p:ph idx="1"/>
          </p:nvPr>
        </p:nvSpPr>
        <p:spPr>
          <a:xfrm>
            <a:off x="827584" y="1600200"/>
            <a:ext cx="7416824" cy="4525963"/>
          </a:xfrm>
        </p:spPr>
        <p:txBody>
          <a:bodyPr/>
          <a:lstStyle/>
          <a:p>
            <a:pPr lvl="0"/>
            <a:r>
              <a:rPr lang="ja-JP" altLang="en-US"/>
              <a:t>１００有余年の歴史の中でロータリーの存亡の危機はいくつもあった</a:t>
            </a:r>
          </a:p>
          <a:p>
            <a:pPr lvl="0"/>
            <a:r>
              <a:rPr lang="ja-JP" altLang="en-US"/>
              <a:t>第一次世界大戦、１９３０年の大恐慌、第２次世界大戦、日本は</a:t>
            </a:r>
            <a:r>
              <a:rPr lang="en-US" altLang="ja-JP" sz="4000"/>
              <a:t>RI</a:t>
            </a:r>
            <a:r>
              <a:rPr lang="ja-JP" altLang="en-US"/>
              <a:t>を脱退</a:t>
            </a:r>
          </a:p>
          <a:p>
            <a:pPr lvl="0"/>
            <a:r>
              <a:rPr lang="ja-JP" altLang="en-US"/>
              <a:t>官憲の弾圧厳しい中を札幌、小樽、函館ロータリークラブは、隠れキリシタンのように例会を続けた</a:t>
            </a:r>
          </a:p>
          <a:p>
            <a:pPr lvl="0"/>
            <a:r>
              <a:rPr lang="ja-JP" altLang="en-US"/>
              <a:t>何が彼らをそうさせたのか。</a:t>
            </a:r>
          </a:p>
          <a:p>
            <a:pPr lvl="0"/>
            <a:endParaRPr lang="ja-JP" altLang="en-US"/>
          </a:p>
          <a:p>
            <a:pPr lvl="0"/>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332656"/>
            <a:ext cx="8229600" cy="5616624"/>
          </a:xfrm>
        </p:spPr>
        <p:txBody>
          <a:bodyPr>
            <a:normAutofit/>
          </a:bodyPr>
          <a:lstStyle/>
          <a:p>
            <a:pPr lvl="0"/>
            <a:r>
              <a:rPr lang="ja-JP" altLang="en-US" b="1" i="1">
                <a:solidFill>
                  <a:srgbClr val="FFFF00"/>
                </a:solidFill>
              </a:rPr>
              <a:t>この天災・人災で多くの</a:t>
            </a:r>
            <a:br>
              <a:rPr lang="ja-JP" altLang="en-US" b="1" i="1">
                <a:solidFill>
                  <a:srgbClr val="FFFF00"/>
                </a:solidFill>
              </a:rPr>
            </a:br>
            <a:r>
              <a:rPr lang="ja-JP" altLang="en-US" b="1" i="1">
                <a:solidFill>
                  <a:srgbClr val="FFFF00"/>
                </a:solidFill>
              </a:rPr>
              <a:t>ロータリーアンは家やクラブを失う</a:t>
            </a:r>
            <a:r>
              <a:rPr lang="ja-JP" altLang="en-US"/>
              <a:t/>
            </a:r>
            <a:br>
              <a:rPr lang="ja-JP" altLang="en-US"/>
            </a:br>
            <a:r>
              <a:rPr lang="ja-JP" altLang="en-US"/>
              <a:t/>
            </a:r>
            <a:br>
              <a:rPr lang="ja-JP" altLang="en-US"/>
            </a:br>
            <a:r>
              <a:rPr lang="ja-JP" altLang="en-US" sz="4000"/>
              <a:t>我々は今日ここに無事、地区協議会を開催している</a:t>
            </a:r>
            <a:br>
              <a:rPr lang="ja-JP" altLang="en-US" sz="4000"/>
            </a:br>
            <a:r>
              <a:rPr lang="ja-JP" altLang="en-US" sz="4000"/>
              <a:t>我々はクラブを失った仲間の分までロータリー活動に真摯に謙虚に取り組まなければならない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b="1" i="1">
                <a:solidFill>
                  <a:srgbClr val="FFFF00"/>
                </a:solidFill>
              </a:rPr>
              <a:t>弱者に涙する心</a:t>
            </a:r>
          </a:p>
        </p:txBody>
      </p:sp>
      <p:sp>
        <p:nvSpPr>
          <p:cNvPr id="3" name="コンテンツ プレースホルダ 2"/>
          <p:cNvSpPr>
            <a:spLocks noGrp="1"/>
          </p:cNvSpPr>
          <p:nvPr>
            <p:ph idx="1"/>
          </p:nvPr>
        </p:nvSpPr>
        <p:spPr>
          <a:xfrm>
            <a:off x="827584" y="1628800"/>
            <a:ext cx="7859216" cy="4608512"/>
          </a:xfrm>
        </p:spPr>
        <p:txBody>
          <a:bodyPr>
            <a:normAutofit/>
          </a:bodyPr>
          <a:lstStyle/>
          <a:p>
            <a:pPr lvl="0"/>
            <a:r>
              <a:rPr lang="ja-JP" altLang="en-US" sz="3600"/>
              <a:t>我々は困難に直面した人のことを</a:t>
            </a:r>
          </a:p>
          <a:p>
            <a:pPr>
              <a:buNone/>
            </a:pPr>
            <a:r>
              <a:rPr lang="ja-JP" altLang="en-US" sz="3600"/>
              <a:t>　知ったとき、心の動くのを感じる</a:t>
            </a:r>
          </a:p>
          <a:p>
            <a:pPr>
              <a:buNone/>
            </a:pPr>
            <a:r>
              <a:rPr lang="ja-JP" altLang="en-US" sz="3600"/>
              <a:t>　</a:t>
            </a:r>
            <a:r>
              <a:rPr lang="ja-JP" altLang="en-US" sz="3600">
                <a:solidFill>
                  <a:srgbClr val="00B0F0"/>
                </a:solidFill>
              </a:rPr>
              <a:t>その心のさざ波が奉仕の出発点</a:t>
            </a:r>
          </a:p>
          <a:p>
            <a:pPr lvl="0"/>
            <a:r>
              <a:rPr lang="ja-JP" altLang="en-US" sz="3600"/>
              <a:t>しかし次の瞬間、次の日、次の週</a:t>
            </a:r>
          </a:p>
          <a:p>
            <a:pPr>
              <a:buNone/>
            </a:pPr>
            <a:r>
              <a:rPr lang="ja-JP" altLang="en-US" sz="3600"/>
              <a:t>　には自分自身の問題でそのことを</a:t>
            </a:r>
          </a:p>
          <a:p>
            <a:pPr>
              <a:buNone/>
            </a:pPr>
            <a:r>
              <a:rPr lang="ja-JP" altLang="en-US" sz="3600"/>
              <a:t>　忘れてしまう</a:t>
            </a:r>
          </a:p>
          <a:p>
            <a:pPr algn="ctr">
              <a:buNone/>
            </a:pPr>
            <a:r>
              <a:rPr lang="ja-JP" altLang="en-US" sz="3600">
                <a:solidFill>
                  <a:srgbClr val="00B0F0"/>
                </a:solidFill>
              </a:rPr>
              <a:t>継続的な災害復興支援を</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b="1" i="1">
                <a:solidFill>
                  <a:srgbClr val="FFFF00"/>
                </a:solidFill>
              </a:rPr>
              <a:t>国家有事中のロータリー活動</a:t>
            </a:r>
          </a:p>
        </p:txBody>
      </p:sp>
      <p:sp>
        <p:nvSpPr>
          <p:cNvPr id="3" name="コンテンツ プレースホルダ 2"/>
          <p:cNvSpPr>
            <a:spLocks noGrp="1"/>
          </p:cNvSpPr>
          <p:nvPr>
            <p:ph idx="1"/>
          </p:nvPr>
        </p:nvSpPr>
        <p:spPr>
          <a:xfrm>
            <a:off x="457200" y="1772816"/>
            <a:ext cx="8229600" cy="4608512"/>
          </a:xfrm>
        </p:spPr>
        <p:txBody>
          <a:bodyPr>
            <a:normAutofit/>
          </a:bodyPr>
          <a:lstStyle/>
          <a:p>
            <a:pPr>
              <a:lnSpc>
                <a:spcPct val="90000"/>
              </a:lnSpc>
              <a:buNone/>
            </a:pPr>
            <a:r>
              <a:rPr lang="ja-JP" altLang="en-US" sz="3600">
                <a:solidFill>
                  <a:srgbClr val="00B0F0"/>
                </a:solidFill>
              </a:rPr>
              <a:t>ロータリアンは常にその国の忠実な</a:t>
            </a:r>
          </a:p>
          <a:p>
            <a:pPr>
              <a:lnSpc>
                <a:spcPct val="90000"/>
              </a:lnSpc>
              <a:buNone/>
            </a:pPr>
            <a:r>
              <a:rPr lang="ja-JP" altLang="en-US" sz="3600">
                <a:solidFill>
                  <a:srgbClr val="00B0F0"/>
                </a:solidFill>
              </a:rPr>
              <a:t>　愛国者であることが何よりの義務である</a:t>
            </a:r>
          </a:p>
          <a:p>
            <a:pPr algn="ctr">
              <a:lnSpc>
                <a:spcPct val="90000"/>
              </a:lnSpc>
              <a:buNone/>
            </a:pPr>
            <a:r>
              <a:rPr lang="en-US" altLang="ja-JP">
                <a:solidFill>
                  <a:srgbClr val="00B0F0"/>
                </a:solidFill>
              </a:rPr>
              <a:t>(</a:t>
            </a:r>
            <a:r>
              <a:rPr lang="ja-JP" altLang="en-US">
                <a:solidFill>
                  <a:srgbClr val="00B0F0"/>
                </a:solidFill>
              </a:rPr>
              <a:t>セントルイス国際大会決議</a:t>
            </a:r>
            <a:r>
              <a:rPr lang="en-US" altLang="ja-JP">
                <a:solidFill>
                  <a:srgbClr val="00B0F0"/>
                </a:solidFill>
              </a:rPr>
              <a:t>43-14)</a:t>
            </a:r>
          </a:p>
          <a:p>
            <a:pPr>
              <a:lnSpc>
                <a:spcPct val="90000"/>
              </a:lnSpc>
              <a:buFont typeface="Wingdings"/>
              <a:buChar char="Ø"/>
            </a:pPr>
            <a:r>
              <a:rPr lang="ja-JP" altLang="en-US"/>
              <a:t>有事とは国家にとって非常事態まさに</a:t>
            </a:r>
          </a:p>
          <a:p>
            <a:pPr>
              <a:lnSpc>
                <a:spcPct val="90000"/>
              </a:lnSpc>
              <a:buNone/>
            </a:pPr>
            <a:r>
              <a:rPr lang="ja-JP" altLang="en-US"/>
              <a:t>　　東北関東大震災は有事そのもの</a:t>
            </a:r>
          </a:p>
          <a:p>
            <a:pPr>
              <a:lnSpc>
                <a:spcPct val="90000"/>
              </a:lnSpc>
              <a:buFont typeface="Wingdings"/>
              <a:buChar char="Ø"/>
            </a:pPr>
            <a:r>
              <a:rPr lang="ja-JP" altLang="en-US"/>
              <a:t>これから先、毎例会時に、たとえわずかの</a:t>
            </a:r>
          </a:p>
          <a:p>
            <a:pPr>
              <a:lnSpc>
                <a:spcPct val="90000"/>
              </a:lnSpc>
              <a:buNone/>
            </a:pPr>
            <a:r>
              <a:rPr lang="ja-JP" altLang="en-US"/>
              <a:t>　金額でも自国の被災地を最優先に考え、長期</a:t>
            </a:r>
          </a:p>
          <a:p>
            <a:pPr>
              <a:lnSpc>
                <a:spcPct val="90000"/>
              </a:lnSpc>
              <a:buNone/>
            </a:pPr>
            <a:r>
              <a:rPr lang="ja-JP" altLang="en-US"/>
              <a:t>　にわたる支援活動を続けよう</a:t>
            </a:r>
          </a:p>
          <a:p>
            <a:pPr>
              <a:lnSpc>
                <a:spcPct val="90000"/>
              </a:lnSpc>
              <a:buNone/>
            </a:pPr>
            <a:endParaRPr lang="ja-JP" altLang="en-US"/>
          </a:p>
          <a:p>
            <a:pPr>
              <a:lnSpc>
                <a:spcPct val="90000"/>
              </a:lnSpc>
              <a:buNone/>
            </a:pPr>
            <a:endParaRPr lang="ja-JP" altLang="en-US"/>
          </a:p>
          <a:p>
            <a:pPr>
              <a:lnSpc>
                <a:spcPct val="90000"/>
              </a:lnSpc>
              <a:buNone/>
            </a:pPr>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ja-JP" altLang="en-US" sz="4400" i="1">
                <a:solidFill>
                  <a:srgbClr val="FFFF00"/>
                </a:solidFill>
                <a:ea typeface="ＭＳ Ｐゴシック"/>
              </a:rPr>
              <a:t>本日の研修の主題</a:t>
            </a:r>
          </a:p>
        </p:txBody>
      </p:sp>
      <p:sp>
        <p:nvSpPr>
          <p:cNvPr id="4099" name="Rectangle 4"/>
          <p:cNvSpPr>
            <a:spLocks noGrp="1" noChangeArrowheads="1"/>
          </p:cNvSpPr>
          <p:nvPr>
            <p:ph idx="1"/>
          </p:nvPr>
        </p:nvSpPr>
        <p:spPr>
          <a:xfrm>
            <a:off x="611560" y="1772816"/>
            <a:ext cx="8136904" cy="5085184"/>
          </a:xfrm>
        </p:spPr>
        <p:txBody>
          <a:bodyPr>
            <a:normAutofit/>
          </a:bodyPr>
          <a:lstStyle/>
          <a:p>
            <a:pPr marL="0" indent="0" algn="ctr" eaLnBrk="1" hangingPunct="1">
              <a:lnSpc>
                <a:spcPct val="80000"/>
              </a:lnSpc>
              <a:buNone/>
            </a:pPr>
            <a:r>
              <a:rPr lang="en-US" altLang="ja-JP" sz="3600">
                <a:latin typeface="ＭＳ Ｐゴシック"/>
                <a:ea typeface="ＭＳ Ｐゴシック"/>
              </a:rPr>
              <a:t>RI</a:t>
            </a:r>
            <a:r>
              <a:rPr lang="ja-JP" altLang="en-US" sz="3600">
                <a:latin typeface="ＭＳ Ｐゴシック"/>
                <a:ea typeface="ＭＳ Ｐゴシック"/>
              </a:rPr>
              <a:t>理事会は地区協で取り上げる主題</a:t>
            </a:r>
          </a:p>
          <a:p>
            <a:pPr marL="0" indent="0" algn="ctr" eaLnBrk="1" hangingPunct="1">
              <a:lnSpc>
                <a:spcPct val="80000"/>
              </a:lnSpc>
              <a:buNone/>
            </a:pPr>
            <a:r>
              <a:rPr lang="ja-JP" altLang="en-US" sz="3600">
                <a:latin typeface="ＭＳ Ｐゴシック"/>
                <a:ea typeface="ＭＳ Ｐゴシック"/>
              </a:rPr>
              <a:t>として以下を推奨しています</a:t>
            </a:r>
          </a:p>
          <a:p>
            <a:pPr marL="0" indent="0" eaLnBrk="1" hangingPunct="1">
              <a:lnSpc>
                <a:spcPct val="80000"/>
              </a:lnSpc>
              <a:buNone/>
            </a:pPr>
            <a:endParaRPr lang="ja-JP" altLang="en-US">
              <a:latin typeface="ＭＳ Ｐゴシック"/>
              <a:ea typeface="ＭＳ Ｐゴシック"/>
            </a:endParaRPr>
          </a:p>
          <a:p>
            <a:pPr marL="738188" lvl="1" indent="-223838">
              <a:lnSpc>
                <a:spcPct val="80000"/>
              </a:lnSpc>
              <a:buFont typeface="Wingdings"/>
              <a:buChar char="Ø"/>
            </a:pPr>
            <a:r>
              <a:rPr lang="ja-JP" altLang="en-US" sz="3600">
                <a:latin typeface="ＭＳ Ｐゴシック"/>
                <a:ea typeface="ＭＳ Ｐゴシック"/>
                <a:cs typeface="Times New Roman"/>
              </a:rPr>
              <a:t>　</a:t>
            </a:r>
            <a:r>
              <a:rPr lang="en-US" altLang="ja-JP" sz="3600">
                <a:latin typeface="ＭＳ Ｐゴシック"/>
                <a:ea typeface="ＭＳ Ｐゴシック"/>
                <a:cs typeface="Times New Roman"/>
              </a:rPr>
              <a:t>RI</a:t>
            </a:r>
            <a:r>
              <a:rPr lang="ja-JP" altLang="en-US" sz="3600">
                <a:latin typeface="ＭＳ Ｐゴシック"/>
                <a:ea typeface="ＭＳ Ｐゴシック"/>
                <a:cs typeface="Times New Roman"/>
              </a:rPr>
              <a:t>　</a:t>
            </a:r>
            <a:r>
              <a:rPr lang="ja-JP" altLang="en-US" sz="3200">
                <a:latin typeface="ＭＳ Ｐゴシック"/>
                <a:ea typeface="ＭＳ Ｐゴシック"/>
              </a:rPr>
              <a:t>年次テーマ</a:t>
            </a:r>
          </a:p>
          <a:p>
            <a:pPr marL="738188" lvl="1" indent="-223838">
              <a:lnSpc>
                <a:spcPct val="80000"/>
              </a:lnSpc>
              <a:buFont typeface="Wingdings"/>
              <a:buChar char="Ø"/>
            </a:pPr>
            <a:r>
              <a:rPr lang="ja-JP" altLang="en-US" sz="3200">
                <a:latin typeface="ＭＳ Ｐゴシック"/>
                <a:ea typeface="ＭＳ Ｐゴシック"/>
              </a:rPr>
              <a:t>　地区　目標</a:t>
            </a:r>
          </a:p>
          <a:p>
            <a:pPr marL="738188" lvl="1" indent="-223838">
              <a:lnSpc>
                <a:spcPct val="80000"/>
              </a:lnSpc>
              <a:buFont typeface="Wingdings"/>
              <a:buChar char="Ø"/>
            </a:pPr>
            <a:r>
              <a:rPr lang="ja-JP" altLang="en-US" sz="3200">
                <a:latin typeface="ＭＳ Ｐゴシック"/>
                <a:ea typeface="ＭＳ Ｐゴシック"/>
              </a:rPr>
              <a:t>　クラブ会長の役割と責務</a:t>
            </a:r>
          </a:p>
          <a:p>
            <a:pPr marL="738188" lvl="1" indent="-223838" algn="just">
              <a:lnSpc>
                <a:spcPct val="80000"/>
              </a:lnSpc>
              <a:buFont typeface="Wingdings"/>
              <a:buChar char="Ø"/>
            </a:pPr>
            <a:r>
              <a:rPr lang="ja-JP" altLang="en-US" sz="3200">
                <a:latin typeface="ＭＳ Ｐゴシック"/>
                <a:ea typeface="ＭＳ Ｐゴシック"/>
              </a:rPr>
              <a:t>　クラブと地区指導者との協力</a:t>
            </a:r>
          </a:p>
          <a:p>
            <a:pPr marL="738188" lvl="1" indent="-223838" algn="just">
              <a:lnSpc>
                <a:spcPct val="80000"/>
              </a:lnSpc>
              <a:buFont typeface="Wingdings"/>
              <a:buChar char="Ø"/>
            </a:pPr>
            <a:r>
              <a:rPr lang="ja-JP" altLang="en-US" sz="3200">
                <a:latin typeface="ＭＳ Ｐゴシック"/>
                <a:ea typeface="ＭＳ Ｐゴシック"/>
              </a:rPr>
              <a:t>　クラブの管理運営</a:t>
            </a:r>
          </a:p>
          <a:p>
            <a:pPr marL="738188" lvl="1" indent="-223838" algn="just">
              <a:lnSpc>
                <a:spcPct val="80000"/>
              </a:lnSpc>
              <a:buNone/>
            </a:pPr>
            <a:r>
              <a:rPr lang="ja-JP" altLang="en-US" sz="3200">
                <a:latin typeface="ＭＳ Ｐゴシック"/>
                <a:ea typeface="ＭＳ Ｐゴシック"/>
              </a:rPr>
              <a:t>　</a:t>
            </a:r>
          </a:p>
          <a:p>
            <a:pPr marL="738188" lvl="1" indent="-223838" algn="just" eaLnBrk="1" hangingPunct="1">
              <a:lnSpc>
                <a:spcPct val="80000"/>
              </a:lnSpc>
              <a:buChar char="•"/>
            </a:pPr>
            <a:endParaRPr lang="en-US" altLang="ja-JP" sz="2400">
              <a:ea typeface="ＭＳ Ｐゴシック"/>
            </a:endParaRPr>
          </a:p>
        </p:txBody>
      </p:sp>
    </p:spTree>
  </p:cSld>
  <p:clrMapOvr>
    <a:masterClrMapping/>
  </p:clrMapOvr>
  <p:transition/>
</p:sld>
</file>

<file path=ppt/theme/theme1.xml><?xml version="1.0" encoding="utf-8"?>
<a:theme xmlns:a="http://schemas.openxmlformats.org/drawingml/2006/main" name="Office テーマ">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1122</Words>
  <Application>Microsoft Office PowerPoint</Application>
  <PresentationFormat>画面に合わせる (4:3)</PresentationFormat>
  <Paragraphs>268</Paragraphs>
  <Slides>31</Slides>
  <Notes>31</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地区協議会</vt:lpstr>
      <vt:lpstr>熊沢年度地区協議会</vt:lpstr>
      <vt:lpstr>ご苦労様です</vt:lpstr>
      <vt:lpstr>未曾有の国難に見舞われた今、我々ロータリアンは何をなすべきか</vt:lpstr>
      <vt:lpstr>非常時下のロータリー活動</vt:lpstr>
      <vt:lpstr>この天災・人災で多くの ロータリーアンは家やクラブを失う  我々は今日ここに無事、地区協議会を開催している 我々はクラブを失った仲間の分までロータリー活動に真摯に謙虚に取り組まなければならない</vt:lpstr>
      <vt:lpstr>弱者に涙する心</vt:lpstr>
      <vt:lpstr>国家有事中のロータリー活動</vt:lpstr>
      <vt:lpstr>本日の研修の主題</vt:lpstr>
      <vt:lpstr>スライド 10</vt:lpstr>
      <vt:lpstr>カルヤン・パネルジー 　　RI会長のテーマ　2011-12 </vt:lpstr>
      <vt:lpstr>　 テーマに込められた仏教の心 </vt:lpstr>
      <vt:lpstr>暗い夜道の街灯の下で</vt:lpstr>
      <vt:lpstr>亡くしたものは何か</vt:lpstr>
      <vt:lpstr>ロータリー本来の目的が薄れ  RIの目的は組織拡大　</vt:lpstr>
      <vt:lpstr>ロータリーは共同体</vt:lpstr>
      <vt:lpstr> 国際ロータリーのクラブ管理 の基本方針</vt:lpstr>
      <vt:lpstr>　 昨今のロータリー運動の変遷   奉仕理念の研鑚より 　　　　　　ボランティア団体へ移行  ロータリーを作った人の目的と 　　　　　ロータリー組織の目的は違う  　    </vt:lpstr>
      <vt:lpstr>クラブはRIを思いRIはクラブを思う  all is oneness /万有一如</vt:lpstr>
      <vt:lpstr>クラブライフ</vt:lpstr>
      <vt:lpstr>ロータリーの魅力の確認</vt:lpstr>
      <vt:lpstr>スライド 22</vt:lpstr>
      <vt:lpstr>　クラブの皆さんで　“RIテーマ” 　について是非話し合ってください</vt:lpstr>
      <vt:lpstr>Strategic Plan</vt:lpstr>
      <vt:lpstr>長期計画の中核となる価値観</vt:lpstr>
      <vt:lpstr>中核となる価値観と職業奉仕 ビチャイ・ラタクル元RI会長</vt:lpstr>
      <vt:lpstr>基本に立ち返る：優先項目と目標</vt:lpstr>
      <vt:lpstr>ロータリー家族を広げる </vt:lpstr>
      <vt:lpstr>長期計画の具体例</vt:lpstr>
      <vt:lpstr>ご協力をお願いします</vt:lpstr>
      <vt:lpstr>スライド 31</vt:lpstr>
    </vt:vector>
  </TitlesOfParts>
  <Manager/>
  <Company>FJ-USER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地区協議会</dc:title>
  <dc:subject/>
  <dc:creator>塚原</dc:creator>
  <cp:keywords/>
  <dc:description/>
  <cp:lastModifiedBy>horie</cp:lastModifiedBy>
  <cp:revision>87</cp:revision>
  <dcterms:created xsi:type="dcterms:W3CDTF">2010-03-17T07:20:07Z</dcterms:created>
  <dcterms:modified xsi:type="dcterms:W3CDTF">2011-04-13T08:41:42Z</dcterms:modified>
  <cp:category/>
  <cp:contentStatus/>
</cp:coreProperties>
</file>